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sldIdLst>
    <p:sldId id="256" r:id="rId5"/>
    <p:sldId id="262" r:id="rId6"/>
    <p:sldId id="261" r:id="rId7"/>
    <p:sldId id="266" r:id="rId8"/>
    <p:sldId id="268" r:id="rId9"/>
    <p:sldId id="269" r:id="rId10"/>
    <p:sldId id="272" r:id="rId11"/>
    <p:sldId id="275" r:id="rId12"/>
    <p:sldId id="287" r:id="rId13"/>
    <p:sldId id="276" r:id="rId14"/>
    <p:sldId id="277" r:id="rId15"/>
    <p:sldId id="278" r:id="rId16"/>
    <p:sldId id="279" r:id="rId17"/>
    <p:sldId id="271" r:id="rId18"/>
    <p:sldId id="274" r:id="rId19"/>
    <p:sldId id="280" r:id="rId20"/>
    <p:sldId id="281" r:id="rId21"/>
    <p:sldId id="282" r:id="rId22"/>
    <p:sldId id="283" r:id="rId23"/>
    <p:sldId id="284" r:id="rId24"/>
    <p:sldId id="286" r:id="rId25"/>
    <p:sldId id="263" r:id="rId26"/>
  </p:sldIdLst>
  <p:sldSz cx="12192000" cy="6858000"/>
  <p:notesSz cx="6858000" cy="9144000"/>
  <p:embeddedFontLst>
    <p:embeddedFont>
      <p:font typeface="ADLaM Display" panose="02010000000000000000" pitchFamily="2" charset="0"/>
      <p:regular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3601"/>
    <a:srgbClr val="4E0000"/>
    <a:srgbClr val="182F5C"/>
    <a:srgbClr val="A6BD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0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background with a yellow border&#10;&#10;Description automatically generated">
            <a:extLst>
              <a:ext uri="{FF2B5EF4-FFF2-40B4-BE49-F238E27FC236}">
                <a16:creationId xmlns:a16="http://schemas.microsoft.com/office/drawing/2014/main" id="{04C34D2B-BA72-84BB-9B0C-D57EC1DDB9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A black background with yellow circles&#10;&#10;Description automatically generated">
            <a:extLst>
              <a:ext uri="{FF2B5EF4-FFF2-40B4-BE49-F238E27FC236}">
                <a16:creationId xmlns:a16="http://schemas.microsoft.com/office/drawing/2014/main" id="{4E2701FE-AD87-9585-252D-3C896E0A93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63508" y="6394614"/>
            <a:ext cx="2348294" cy="5949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7246" y="2993107"/>
            <a:ext cx="9144000" cy="742377"/>
          </a:xfrm>
        </p:spPr>
        <p:txBody>
          <a:bodyPr anchor="t" anchorCtr="0">
            <a:normAutofit/>
          </a:bodyPr>
          <a:lstStyle>
            <a:lvl1pPr algn="l">
              <a:defRPr sz="4800">
                <a:solidFill>
                  <a:srgbClr val="52360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Insert title here</a:t>
            </a:r>
            <a:endParaRPr lang="en-E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92F0-A4C9-1F42-93A6-F2D413E97392}"/>
              </a:ext>
            </a:extLst>
          </p:cNvPr>
          <p:cNvSpPr txBox="1"/>
          <p:nvPr userDrawn="1"/>
        </p:nvSpPr>
        <p:spPr>
          <a:xfrm>
            <a:off x="1193498" y="2478853"/>
            <a:ext cx="954084" cy="3064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STREAM B</a:t>
            </a:r>
          </a:p>
        </p:txBody>
      </p:sp>
      <p:pic>
        <p:nvPicPr>
          <p:cNvPr id="26" name="Picture 25" descr="A black background with red stars&#10;&#10;Description automatically generated">
            <a:extLst>
              <a:ext uri="{FF2B5EF4-FFF2-40B4-BE49-F238E27FC236}">
                <a16:creationId xmlns:a16="http://schemas.microsoft.com/office/drawing/2014/main" id="{942FF58A-9823-39D0-01AF-ABAADA4BC2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67224" y="188989"/>
            <a:ext cx="661580" cy="1663874"/>
          </a:xfrm>
          <a:prstGeom prst="rect">
            <a:avLst/>
          </a:prstGeom>
        </p:spPr>
      </p:pic>
      <p:pic>
        <p:nvPicPr>
          <p:cNvPr id="6" name="Picture 5" descr="A black and gold pattern&#10;&#10;Description automatically generated">
            <a:extLst>
              <a:ext uri="{FF2B5EF4-FFF2-40B4-BE49-F238E27FC236}">
                <a16:creationId xmlns:a16="http://schemas.microsoft.com/office/drawing/2014/main" id="{8DB91A18-185F-BB0B-1DBD-5D1DDB1A6C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32768" y="-225810"/>
            <a:ext cx="3030303" cy="808081"/>
          </a:xfrm>
          <a:prstGeom prst="rect">
            <a:avLst/>
          </a:prstGeom>
        </p:spPr>
      </p:pic>
      <p:pic>
        <p:nvPicPr>
          <p:cNvPr id="8" name="Picture 7" descr="A black background with yellow stars&#10;&#10;Description automatically generated">
            <a:extLst>
              <a:ext uri="{FF2B5EF4-FFF2-40B4-BE49-F238E27FC236}">
                <a16:creationId xmlns:a16="http://schemas.microsoft.com/office/drawing/2014/main" id="{E0612FA4-5866-EB73-9206-5C7A5C4C266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54968" y="188990"/>
            <a:ext cx="661142" cy="166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0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Page_Break_0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background with a yellow border&#10;&#10;Description automatically generated">
            <a:extLst>
              <a:ext uri="{FF2B5EF4-FFF2-40B4-BE49-F238E27FC236}">
                <a16:creationId xmlns:a16="http://schemas.microsoft.com/office/drawing/2014/main" id="{1407C2DB-0DC4-968A-495E-D07B395DCC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571" y="1178895"/>
            <a:ext cx="5257800" cy="1738476"/>
          </a:xfrm>
        </p:spPr>
        <p:txBody>
          <a:bodyPr anchor="t" anchorCtr="0">
            <a:normAutofit/>
          </a:bodyPr>
          <a:lstStyle>
            <a:lvl1pPr algn="l">
              <a:defRPr sz="5000">
                <a:solidFill>
                  <a:srgbClr val="523601"/>
                </a:solidFill>
                <a:latin typeface="+mj-lt"/>
              </a:defRPr>
            </a:lvl1pPr>
          </a:lstStyle>
          <a:p>
            <a:r>
              <a:rPr lang="en-GB" dirty="0"/>
              <a:t>INSERT TITLE</a:t>
            </a:r>
            <a:endParaRPr lang="en-E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DFEED-7A9C-8B84-9A09-F302A74CB0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7571" y="771753"/>
            <a:ext cx="52578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2360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SUBHEADLINE</a:t>
            </a:r>
            <a:endParaRPr lang="en-ES" dirty="0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3F54864-6959-B6C6-D762-DA8B099093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22866" y="48793"/>
            <a:ext cx="4369134" cy="11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8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7148-FB85-0B0F-64E6-F63CC11DC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572" y="582500"/>
            <a:ext cx="10776856" cy="647246"/>
          </a:xfrm>
        </p:spPr>
        <p:txBody>
          <a:bodyPr/>
          <a:lstStyle>
            <a:lvl1pPr>
              <a:defRPr>
                <a:solidFill>
                  <a:srgbClr val="523601"/>
                </a:solidFill>
                <a:latin typeface="+mj-lt"/>
              </a:defRPr>
            </a:lvl1pPr>
          </a:lstStyle>
          <a:p>
            <a:r>
              <a:rPr lang="en-GB" dirty="0"/>
              <a:t>Title</a:t>
            </a:r>
            <a:endParaRPr lang="en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667B0-F1BD-960A-9638-A62B60F8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1" y="1488168"/>
            <a:ext cx="10776857" cy="4351338"/>
          </a:xfrm>
        </p:spPr>
        <p:txBody>
          <a:bodyPr/>
          <a:lstStyle>
            <a:lvl1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1pPr>
            <a:lvl2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2pPr>
            <a:lvl3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3pPr>
            <a:lvl4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4pPr>
            <a:lvl5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E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2F2FD1-5CA8-A265-4A69-D45E857D71FA}"/>
              </a:ext>
            </a:extLst>
          </p:cNvPr>
          <p:cNvCxnSpPr/>
          <p:nvPr userDrawn="1"/>
        </p:nvCxnSpPr>
        <p:spPr>
          <a:xfrm>
            <a:off x="0" y="6344625"/>
            <a:ext cx="12192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9D3D8F4-A635-8D2B-495E-29631E04B3D4}"/>
              </a:ext>
            </a:extLst>
          </p:cNvPr>
          <p:cNvSpPr txBox="1"/>
          <p:nvPr userDrawn="1"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1000" b="0" i="0" dirty="0">
                <a:solidFill>
                  <a:schemeClr val="bg1"/>
                </a:solidFill>
                <a:latin typeface="Proxima Nova" panose="02000506030000020004" pitchFamily="2" charset="0"/>
              </a:rPr>
              <a:t>NATIONAL EVALUATION CAPACITIES CONFERENCE 2024</a:t>
            </a:r>
            <a:endParaRPr lang="en-ES" sz="1000" b="0" i="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0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B9E19-A8DA-E1B7-FC6A-705DD8F7A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E89FF-DDB6-6A21-473B-ABF3E53D1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CDBFC-B822-C94D-88E1-563140F7F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1BF78BCC-283B-4C4E-8F57-8AADC62B10CB}" type="datetimeFigureOut">
              <a:rPr lang="en-ES" smtClean="0"/>
              <a:pPr/>
              <a:t>10/15/2024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FF69B-2C97-5C95-796D-2B135787F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EBD7E-FAE0-323D-CF9E-21505DC5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7928CCBB-7E5D-194B-B2B8-3BD4CB5E2B06}" type="slidenum">
              <a:rPr lang="en-ES" smtClean="0"/>
              <a:pPr/>
              <a:t>‹#›</a:t>
            </a:fld>
            <a:endParaRPr lang="en-ES"/>
          </a:p>
        </p:txBody>
      </p:sp>
      <p:pic>
        <p:nvPicPr>
          <p:cNvPr id="9" name="Picture 8" descr="A yellow background with black spots&#10;&#10;Description automatically generated">
            <a:extLst>
              <a:ext uri="{FF2B5EF4-FFF2-40B4-BE49-F238E27FC236}">
                <a16:creationId xmlns:a16="http://schemas.microsoft.com/office/drawing/2014/main" id="{21A4B96A-47EA-FD35-51F2-AC3D154BBAE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2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4.png"/><Relationship Id="rId7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BE52-3F5B-87A5-EE90-3A2F98FF8B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Storytelling: A Participatory Approach of Evaluation </a:t>
            </a:r>
            <a:endParaRPr lang="en-E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166072" y="3571615"/>
            <a:ext cx="9144000" cy="111395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sz="2000" b="0" i="1" dirty="0">
                <a:solidFill>
                  <a:srgbClr val="523601"/>
                </a:solidFill>
              </a:rPr>
              <a:t>Colonization Arrested a Process, Now We Pick It Up</a:t>
            </a:r>
          </a:p>
          <a:p>
            <a:endParaRPr lang="en-GB" sz="2000" b="0" i="1" dirty="0">
              <a:solidFill>
                <a:srgbClr val="523601"/>
              </a:solidFill>
            </a:endParaRPr>
          </a:p>
          <a:p>
            <a:r>
              <a:rPr lang="en-GB" sz="2000" dirty="0">
                <a:solidFill>
                  <a:srgbClr val="523601"/>
                </a:solidFill>
              </a:rPr>
              <a:t>Patrick Okwen, Team Lead, Effective Basic Services (eBASE)</a:t>
            </a:r>
            <a:endParaRPr lang="en-ES" sz="2000" dirty="0">
              <a:solidFill>
                <a:srgbClr val="523601"/>
              </a:solidFill>
            </a:endParaRP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3523638-70A8-30F0-161D-537D1258B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59" y="4521705"/>
            <a:ext cx="5252161" cy="13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168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2CA3E-721B-E587-C93B-1A9A18178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Evidence Based Research: MHM and SEL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1A7CCC-E13E-7608-32B2-037986770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2" y="1488168"/>
            <a:ext cx="10776856" cy="4351338"/>
          </a:xfrm>
        </p:spPr>
        <p:txBody>
          <a:bodyPr/>
          <a:lstStyle/>
          <a:p>
            <a:r>
              <a:rPr lang="en-US" dirty="0"/>
              <a:t> … of context, measures, and SDGs: How we identified topics</a:t>
            </a:r>
            <a:endParaRPr lang="en-CM" dirty="0"/>
          </a:p>
        </p:txBody>
      </p:sp>
      <p:pic>
        <p:nvPicPr>
          <p:cNvPr id="4" name="Picture 3" descr="A close-up of a brochure&#10;&#10;Description automatically generated">
            <a:extLst>
              <a:ext uri="{FF2B5EF4-FFF2-40B4-BE49-F238E27FC236}">
                <a16:creationId xmlns:a16="http://schemas.microsoft.com/office/drawing/2014/main" id="{94A13D53-AEA7-27B6-0997-8C994A0A63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909" y="2066736"/>
            <a:ext cx="6690175" cy="377277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24CC582-9C29-F620-64F9-A9B5F733D8CD}"/>
              </a:ext>
            </a:extLst>
          </p:cNvPr>
          <p:cNvSpPr/>
          <p:nvPr/>
        </p:nvSpPr>
        <p:spPr>
          <a:xfrm>
            <a:off x="4824046" y="3868615"/>
            <a:ext cx="1641231" cy="13481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M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6E6A29-08D5-779E-ED29-39699AD295DC}"/>
              </a:ext>
            </a:extLst>
          </p:cNvPr>
          <p:cNvSpPr/>
          <p:nvPr/>
        </p:nvSpPr>
        <p:spPr>
          <a:xfrm>
            <a:off x="4824045" y="4088423"/>
            <a:ext cx="1641231" cy="13481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M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B7C4D16F-AF76-E642-7DC3-5D09830E0A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510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E07F7-B190-A463-3F14-F12E125FA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FE768-9605-F6C7-5E6D-60A75F1EC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Menstrual Hygiene Management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1B2D1-4AD0-66AE-DCE7-8BDE98482C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124" y="1488168"/>
            <a:ext cx="6063809" cy="4351338"/>
          </a:xfrm>
        </p:spPr>
        <p:txBody>
          <a:bodyPr/>
          <a:lstStyle/>
          <a:p>
            <a:r>
              <a:rPr lang="en-US" dirty="0"/>
              <a:t>Girls miss up to 40 learning days a year due to their physiology</a:t>
            </a:r>
          </a:p>
          <a:p>
            <a:r>
              <a:rPr lang="en-US" dirty="0"/>
              <a:t>How can their stories capture their experiences with school attendance and quality of learning?</a:t>
            </a:r>
          </a:p>
          <a:p>
            <a:r>
              <a:rPr lang="en-US" dirty="0"/>
              <a:t>Use of storytelling diaries for girls – ethics, training, trust, freedom in outcomes and variables</a:t>
            </a:r>
          </a:p>
          <a:p>
            <a:r>
              <a:rPr lang="en-US" dirty="0"/>
              <a:t>How do stories compare across intervention and control schools?</a:t>
            </a:r>
            <a:endParaRPr lang="en-CM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5F1EE1-B29E-80B2-CC8D-049BA29561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750" t="29290" r="22916" b="18393"/>
          <a:stretch/>
        </p:blipFill>
        <p:spPr>
          <a:xfrm>
            <a:off x="7027333" y="1496473"/>
            <a:ext cx="4783667" cy="2413126"/>
          </a:xfrm>
          <a:prstGeom prst="rect">
            <a:avLst/>
          </a:prstGeom>
        </p:spPr>
      </p:pic>
      <p:pic>
        <p:nvPicPr>
          <p:cNvPr id="8196" name="Picture 4" descr="Portail Officiel Minesec">
            <a:extLst>
              <a:ext uri="{FF2B5EF4-FFF2-40B4-BE49-F238E27FC236}">
                <a16:creationId xmlns:a16="http://schemas.microsoft.com/office/drawing/2014/main" id="{8BA7C2FF-C3C0-4EB0-E6B8-F75CC1979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933" y="4359428"/>
            <a:ext cx="1004888" cy="100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United Nations Entity Gender Equality and Women's ...">
            <a:extLst>
              <a:ext uri="{FF2B5EF4-FFF2-40B4-BE49-F238E27FC236}">
                <a16:creationId xmlns:a16="http://schemas.microsoft.com/office/drawing/2014/main" id="{74005B89-749B-28E7-D2A2-E99C51A35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769" y="390937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EEF Brand Guidelines | EEF">
            <a:extLst>
              <a:ext uri="{FF2B5EF4-FFF2-40B4-BE49-F238E27FC236}">
                <a16:creationId xmlns:a16="http://schemas.microsoft.com/office/drawing/2014/main" id="{37F45B77-C012-08CE-4A47-B5E15EB7D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6717" y="4435745"/>
            <a:ext cx="1521883" cy="85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ED6664A9-BB8A-7094-502F-C00EC47AF9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0288" y="5364316"/>
            <a:ext cx="2156429" cy="986474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74A4D3D7-D951-6E0A-7ADC-4019BA66CE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161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8E4BB-63DF-73F4-55AC-C58BA7D75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55985-90B1-2576-B9B5-0A3FAF05E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Social and Emotional Learning in Conflict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F1AED-DE12-43E9-2F1E-95CD1EF7A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125" y="1488168"/>
            <a:ext cx="5709341" cy="4787332"/>
          </a:xfrm>
        </p:spPr>
        <p:txBody>
          <a:bodyPr>
            <a:normAutofit fontScale="92500"/>
          </a:bodyPr>
          <a:lstStyle/>
          <a:p>
            <a:r>
              <a:rPr lang="en-US" dirty="0"/>
              <a:t> Conflict affects learning, and more so in internally displaced persons – intersection of vulnerabilities.</a:t>
            </a:r>
          </a:p>
          <a:p>
            <a:r>
              <a:rPr lang="en-US" dirty="0"/>
              <a:t>An Ubuntu-adapted CASEL framework guiding assessment of QoL and stories</a:t>
            </a:r>
          </a:p>
          <a:p>
            <a:r>
              <a:rPr lang="en-US" dirty="0"/>
              <a:t>Use of storytelling diaries for girls – ethics, training, trust, freedom in outcomes and variables</a:t>
            </a:r>
          </a:p>
          <a:p>
            <a:r>
              <a:rPr lang="en-US" dirty="0"/>
              <a:t>How do stories in intervention group (n=665) versus control group (n=709)</a:t>
            </a:r>
          </a:p>
          <a:p>
            <a:endParaRPr lang="en-CM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6592F9-0684-4D14-9086-A9C9C7931A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72"/>
          <a:stretch/>
        </p:blipFill>
        <p:spPr>
          <a:xfrm>
            <a:off x="7162801" y="1488168"/>
            <a:ext cx="4648200" cy="2856633"/>
          </a:xfrm>
          <a:prstGeom prst="rect">
            <a:avLst/>
          </a:prstGeom>
        </p:spPr>
      </p:pic>
      <p:pic>
        <p:nvPicPr>
          <p:cNvPr id="6" name="Picture 4" descr="Portail Officiel Minesec">
            <a:extLst>
              <a:ext uri="{FF2B5EF4-FFF2-40B4-BE49-F238E27FC236}">
                <a16:creationId xmlns:a16="http://schemas.microsoft.com/office/drawing/2014/main" id="{71E0291D-2667-282E-5EA7-252EE54AB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745" y="4382285"/>
            <a:ext cx="1004888" cy="100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EEF Brand Guidelines | EEF">
            <a:extLst>
              <a:ext uri="{FF2B5EF4-FFF2-40B4-BE49-F238E27FC236}">
                <a16:creationId xmlns:a16="http://schemas.microsoft.com/office/drawing/2014/main" id="{4BCF9D39-1C37-A0FE-1D23-D7393C3A3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848" y="4382285"/>
            <a:ext cx="1521883" cy="85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logo for a company&#10;&#10;Description automatically generated">
            <a:extLst>
              <a:ext uri="{FF2B5EF4-FFF2-40B4-BE49-F238E27FC236}">
                <a16:creationId xmlns:a16="http://schemas.microsoft.com/office/drawing/2014/main" id="{870C0870-779C-E988-E240-C4F2462697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0288" y="5364316"/>
            <a:ext cx="2156429" cy="9864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859A7C-F172-47CC-C7A2-8F9757B1C4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7457" y="4584833"/>
            <a:ext cx="2345743" cy="447157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12FCBA5E-99B7-6AB2-55A5-6549162412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373619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8016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0070C-475F-B83E-10B6-B3EC0EA1B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EDCA5-F751-4DFE-411B-18CB7A588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Social and Emotional Learning in Conflict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0FD83-C603-07D1-0335-874508C479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126" y="1488168"/>
            <a:ext cx="3690826" cy="4466318"/>
          </a:xfrm>
        </p:spPr>
        <p:txBody>
          <a:bodyPr>
            <a:normAutofit/>
          </a:bodyPr>
          <a:lstStyle/>
          <a:p>
            <a:r>
              <a:rPr lang="en-US" dirty="0"/>
              <a:t>Stories to assess quality of life </a:t>
            </a:r>
          </a:p>
          <a:p>
            <a:r>
              <a:rPr lang="en-US" dirty="0"/>
              <a:t>Stories to assess learning experiences in literacy and numeracy</a:t>
            </a:r>
          </a:p>
          <a:p>
            <a:r>
              <a:rPr lang="en-US" dirty="0"/>
              <a:t>Understanding stories (true stories, alternative stories, and false stories)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3C2CA100-4DDA-26E0-714C-44BDB8C654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373619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3736FA-E55D-629B-FDFA-28E08DAFC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951" y="1488168"/>
            <a:ext cx="6966646" cy="44663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741660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629BF-B18F-3C74-B6E5-A3E0389F6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5252D-2BD3-719F-F17F-D58423639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Storytelling: The Comings of the Two Rivers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FE6F0-4B59-E18B-762C-4B127BCB6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5919019" cy="435133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Where stories meet science and bring out the best of science!</a:t>
            </a:r>
          </a:p>
          <a:p>
            <a:r>
              <a:rPr lang="en-US" dirty="0"/>
              <a:t>Competing with mis/dis-information</a:t>
            </a:r>
          </a:p>
          <a:p>
            <a:r>
              <a:rPr lang="en-US" dirty="0"/>
              <a:t>Data can speak through stories</a:t>
            </a:r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870EBA8-E61B-8C9B-66F1-FF220E5443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CA05AC-31A1-2C92-9AAC-21D03F469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972" y="1488168"/>
            <a:ext cx="4626609" cy="462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08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56AB5-EF82-4741-1055-5B42C66A1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2B230-1C2A-AE43-CAD8-78727F26A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 Retreat: Limbe 2024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218EBB-5B80-69B3-E6F7-A8A577799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4076875" cy="1157061"/>
          </a:xfrm>
        </p:spPr>
        <p:txBody>
          <a:bodyPr/>
          <a:lstStyle/>
          <a:p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C5287F8F-3AFC-4E23-4695-4CA2A7900E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64CA76-3440-9CA8-E287-BE8D41E6F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538" y="1590674"/>
            <a:ext cx="1944461" cy="34604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A1C3D6-4C53-AA1A-636F-3FF24FC2B0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580" y="5091195"/>
            <a:ext cx="2972483" cy="10235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90E955-FEC0-0DC8-AD10-00646AE837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039" y="5091195"/>
            <a:ext cx="7620001" cy="102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023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6DEC8-9296-28DB-2E4F-A32243C12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5AC16-88F4-54D5-CEE7-3C534FEC6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 Retreat: Limbe 2024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727CA-CF51-D14F-B370-2D4D10770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4076875" cy="1157061"/>
          </a:xfrm>
        </p:spPr>
        <p:txBody>
          <a:bodyPr/>
          <a:lstStyle/>
          <a:p>
            <a:r>
              <a:rPr lang="en-US" dirty="0"/>
              <a:t>slogan</a:t>
            </a:r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88BF2F60-4B7F-9A8D-8615-89E80EFD0C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9DF432-0595-1B2E-5BB6-4A30FCA3A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538" y="1590674"/>
            <a:ext cx="1944461" cy="34604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38E2C1-91AA-2F17-C3CF-87D91D2164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027" y="2747735"/>
            <a:ext cx="4702629" cy="26450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48F2EB-A695-260E-8B6F-654D4D0647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2580" y="5091195"/>
            <a:ext cx="2972483" cy="10235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0B3747-9AD9-0C42-2EF0-2B1F456FDD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0039" y="5091195"/>
            <a:ext cx="7620001" cy="102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133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EA9FEC-D0D8-ED71-5A32-2D8D5E46A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BA727-453D-3FB9-4D91-3C0F9FEFD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 Retreat: Limbe 2024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E547B-01C5-0971-7500-E784B7481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4076875" cy="1157061"/>
          </a:xfrm>
        </p:spPr>
        <p:txBody>
          <a:bodyPr/>
          <a:lstStyle/>
          <a:p>
            <a:r>
              <a:rPr lang="en-US" dirty="0"/>
              <a:t>slogan</a:t>
            </a:r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78A94AD-45BD-539D-8CA9-A942917DA1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0ADF12-7C72-D9EF-B48C-A18C4CBAA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995" y="1488168"/>
            <a:ext cx="1944461" cy="34604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8516E8-CD5A-E41B-3B06-EF0B32D9E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4084" y="2802164"/>
            <a:ext cx="4702629" cy="2645039"/>
          </a:xfrm>
          <a:prstGeom prst="rect">
            <a:avLst/>
          </a:prstGeom>
        </p:spPr>
      </p:pic>
      <p:pic>
        <p:nvPicPr>
          <p:cNvPr id="8" name="Picture 7" descr="A group of people standing in a field&#10;&#10;Description automatically generated">
            <a:extLst>
              <a:ext uri="{FF2B5EF4-FFF2-40B4-BE49-F238E27FC236}">
                <a16:creationId xmlns:a16="http://schemas.microsoft.com/office/drawing/2014/main" id="{D1B12831-AD31-1EE3-06CD-6C2F459E523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0953"/>
          <a:stretch/>
        </p:blipFill>
        <p:spPr>
          <a:xfrm>
            <a:off x="4545347" y="3429000"/>
            <a:ext cx="5822731" cy="30153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ABDD6F-655A-2C91-7453-4EAA17077A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2580" y="5091195"/>
            <a:ext cx="2972483" cy="10235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814C6F-DD12-D4D7-040F-AC2D06EB2D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0039" y="5091195"/>
            <a:ext cx="7620001" cy="102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037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BE009-A180-46B0-C396-7BBDCE268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5AB0B-55A0-5F69-D440-73076D911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 Retreat: Limbe 2024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630E2-319F-7756-28C9-AB5551094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4076875" cy="1157061"/>
          </a:xfrm>
        </p:spPr>
        <p:txBody>
          <a:bodyPr/>
          <a:lstStyle/>
          <a:p>
            <a:r>
              <a:rPr lang="en-US" dirty="0"/>
              <a:t>slogan</a:t>
            </a:r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93A95DC6-2A64-6872-D658-14BC4842DA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931E31-22F7-6FB0-AF9F-E9E0E1545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995" y="1488168"/>
            <a:ext cx="1944461" cy="34604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2074A2-D712-6BC0-C994-2214C59F1E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4871" y="2890252"/>
            <a:ext cx="4702629" cy="2645039"/>
          </a:xfrm>
          <a:prstGeom prst="rect">
            <a:avLst/>
          </a:prstGeom>
        </p:spPr>
      </p:pic>
      <p:pic>
        <p:nvPicPr>
          <p:cNvPr id="8" name="Picture 7" descr="A group of people standing in a field&#10;&#10;Description automatically generated">
            <a:extLst>
              <a:ext uri="{FF2B5EF4-FFF2-40B4-BE49-F238E27FC236}">
                <a16:creationId xmlns:a16="http://schemas.microsoft.com/office/drawing/2014/main" id="{DE747C7A-37B9-D928-7385-166796E3347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0953"/>
          <a:stretch/>
        </p:blipFill>
        <p:spPr>
          <a:xfrm>
            <a:off x="3385456" y="3593812"/>
            <a:ext cx="5822731" cy="3015343"/>
          </a:xfrm>
          <a:prstGeom prst="rect">
            <a:avLst/>
          </a:prstGeom>
        </p:spPr>
      </p:pic>
      <p:pic>
        <p:nvPicPr>
          <p:cNvPr id="9" name="Picture 8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AD66614D-6B14-BB46-6A93-48C91FBB55B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31587"/>
          <a:stretch/>
        </p:blipFill>
        <p:spPr>
          <a:xfrm>
            <a:off x="4082143" y="1212896"/>
            <a:ext cx="9144000" cy="46917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5FA925-BABD-86B1-F954-8FA1EF5952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2580" y="5091195"/>
            <a:ext cx="2972483" cy="10235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0C09CB-1D9B-894D-26CA-AD83F404A2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0039" y="5091195"/>
            <a:ext cx="7620001" cy="102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739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4079A-9DAD-70D6-3594-503412550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A5ED0-7474-EF3A-689A-993950257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 Retreat: Limbe 2024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C8137-FD7B-15AF-4FBC-598179B25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4076875" cy="1157061"/>
          </a:xfrm>
        </p:spPr>
        <p:txBody>
          <a:bodyPr/>
          <a:lstStyle/>
          <a:p>
            <a:r>
              <a:rPr lang="en-US" dirty="0"/>
              <a:t>slogan</a:t>
            </a:r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2029D9B-64F9-537F-AD9A-2A84EC3260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5251F1-C3C8-9063-82CC-14759374A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995" y="1488168"/>
            <a:ext cx="1944461" cy="34604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95819E-BCE7-AFFD-DB3D-F50EAE0B49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4871" y="2890252"/>
            <a:ext cx="4702629" cy="2645039"/>
          </a:xfrm>
          <a:prstGeom prst="rect">
            <a:avLst/>
          </a:prstGeom>
        </p:spPr>
      </p:pic>
      <p:pic>
        <p:nvPicPr>
          <p:cNvPr id="8" name="Picture 7" descr="A group of people standing in a field&#10;&#10;Description automatically generated">
            <a:extLst>
              <a:ext uri="{FF2B5EF4-FFF2-40B4-BE49-F238E27FC236}">
                <a16:creationId xmlns:a16="http://schemas.microsoft.com/office/drawing/2014/main" id="{9BDED14C-735A-EEAF-0CAA-4912EA2D13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0953"/>
          <a:stretch/>
        </p:blipFill>
        <p:spPr>
          <a:xfrm>
            <a:off x="3385456" y="3593812"/>
            <a:ext cx="5822731" cy="30153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E54F19-D0BE-E661-A888-06CC27A3AD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8476" y="1775907"/>
            <a:ext cx="8665029" cy="487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8370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EBAE53-D184-1AB6-E787-8E3826A8AE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7571" y="1178895"/>
            <a:ext cx="8249616" cy="1738476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Storytelling: A Participatory Approach of Evaluation 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7E1ACFE-F608-44B5-A7D3-C8ED86A411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Stream B6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9A64D9EC-A8F4-3664-8F75-7D395EE629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6474"/>
          <a:stretch/>
        </p:blipFill>
        <p:spPr bwMode="auto">
          <a:xfrm>
            <a:off x="0" y="2635046"/>
            <a:ext cx="900927" cy="385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954D13B-7A1D-C55B-40F5-66177240CB8D}"/>
              </a:ext>
            </a:extLst>
          </p:cNvPr>
          <p:cNvSpPr txBox="1">
            <a:spLocks/>
          </p:cNvSpPr>
          <p:nvPr/>
        </p:nvSpPr>
        <p:spPr>
          <a:xfrm>
            <a:off x="900927" y="3055772"/>
            <a:ext cx="7397825" cy="109870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sz="2000" b="0" i="1" dirty="0">
                <a:solidFill>
                  <a:srgbClr val="523601"/>
                </a:solidFill>
              </a:rPr>
              <a:t>Colonization Arrested a Process, Now We Pick It Up</a:t>
            </a:r>
          </a:p>
          <a:p>
            <a:endParaRPr lang="en-GB" sz="2000" b="0" i="1" dirty="0">
              <a:solidFill>
                <a:srgbClr val="523601"/>
              </a:solidFill>
            </a:endParaRPr>
          </a:p>
          <a:p>
            <a:r>
              <a:rPr lang="en-GB" sz="2000" dirty="0">
                <a:solidFill>
                  <a:srgbClr val="523601"/>
                </a:solidFill>
              </a:rPr>
              <a:t>Patrick Okwen, Team Lead, Effective Basic Services (eBASE)</a:t>
            </a:r>
            <a:endParaRPr lang="en-ES" sz="2000" dirty="0">
              <a:solidFill>
                <a:srgbClr val="5236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9506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AF79D-D5A7-7233-460A-DC55698ED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… a storytelling retreat …</a:t>
            </a:r>
            <a:endParaRPr lang="en-CM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862DE0-FE94-6B5E-BDF6-5E26FAE6F4C6}"/>
              </a:ext>
            </a:extLst>
          </p:cNvPr>
          <p:cNvSpPr txBox="1"/>
          <p:nvPr/>
        </p:nvSpPr>
        <p:spPr>
          <a:xfrm>
            <a:off x="943897" y="1877961"/>
            <a:ext cx="2428568" cy="57027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ctr"/>
            <a:r>
              <a:rPr lang="en-US" sz="2800" b="1" i="1" dirty="0">
                <a:solidFill>
                  <a:srgbClr val="FF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Limbe 2024!</a:t>
            </a:r>
            <a:endParaRPr lang="en-CM" sz="2800" b="1" i="1" dirty="0">
              <a:solidFill>
                <a:srgbClr val="FF0000"/>
              </a:solidFill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762CA35-2455-B922-A98D-B44DC78E5C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M" dirty="0"/>
          </a:p>
        </p:txBody>
      </p:sp>
      <p:pic>
        <p:nvPicPr>
          <p:cNvPr id="9" name="Imagen 5">
            <a:extLst>
              <a:ext uri="{FF2B5EF4-FFF2-40B4-BE49-F238E27FC236}">
                <a16:creationId xmlns:a16="http://schemas.microsoft.com/office/drawing/2014/main" id="{3386C38D-9E0A-459A-8820-5A2A72AB1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361" y="1649361"/>
            <a:ext cx="4277442" cy="427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8565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BE9AF-78B7-25AB-80B7-B85243C75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D775A-FA54-7175-BE31-75D9925A9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… evidence in education indaba …</a:t>
            </a:r>
            <a:endParaRPr lang="en-CM" dirty="0"/>
          </a:p>
        </p:txBody>
      </p:sp>
      <p:pic>
        <p:nvPicPr>
          <p:cNvPr id="5" name="Content Placeholder 4" descr="A qr code with a white background&#10;&#10;Description automatically generated">
            <a:extLst>
              <a:ext uri="{FF2B5EF4-FFF2-40B4-BE49-F238E27FC236}">
                <a16:creationId xmlns:a16="http://schemas.microsoft.com/office/drawing/2014/main" id="{F5ED1D4D-9AE8-8F6B-E3E1-CC35DB65CE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487488"/>
            <a:ext cx="4351337" cy="435133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86B253-7B14-C3A4-FEBC-DC744E566689}"/>
              </a:ext>
            </a:extLst>
          </p:cNvPr>
          <p:cNvSpPr txBox="1"/>
          <p:nvPr/>
        </p:nvSpPr>
        <p:spPr>
          <a:xfrm>
            <a:off x="943897" y="1877961"/>
            <a:ext cx="2428568" cy="57027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ctr"/>
            <a:r>
              <a:rPr lang="en-US" sz="2800" b="1" i="1" dirty="0">
                <a:solidFill>
                  <a:srgbClr val="FF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Limbe 2025!</a:t>
            </a:r>
            <a:endParaRPr lang="en-CM" sz="2800" b="1" i="1" dirty="0">
              <a:solidFill>
                <a:srgbClr val="FF0000"/>
              </a:solidFill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0862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6DB3E-DD15-487A-9A4E-D8BE55404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CM"/>
          </a:p>
        </p:txBody>
      </p:sp>
      <p:pic>
        <p:nvPicPr>
          <p:cNvPr id="13314" name="Picture 2" descr="Thank You In Chinese Stock Photo - Download Image Now - Chinese Language,  Chinese Culture, Thank You - Phrase - iStock">
            <a:extLst>
              <a:ext uri="{FF2B5EF4-FFF2-40B4-BE49-F238E27FC236}">
                <a16:creationId xmlns:a16="http://schemas.microsoft.com/office/drawing/2014/main" id="{3F082F4C-6725-04ED-DB07-F79BB55B76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772" y="2111828"/>
            <a:ext cx="4042455" cy="238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1228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… once upon a time …</a:t>
            </a:r>
            <a:endParaRPr lang="en-E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59EC615-7756-A8E3-8A09-DDABFDE20D1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57" y="1597108"/>
            <a:ext cx="3243555" cy="207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22DC04B8-E6A3-D96E-9C69-519C4AE745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6474"/>
          <a:stretch/>
        </p:blipFill>
        <p:spPr bwMode="auto">
          <a:xfrm>
            <a:off x="0" y="1896773"/>
            <a:ext cx="1023257" cy="437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889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68BA2-1F68-027A-5241-9543448A9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7F495-FE6C-9C09-7462-BB2831207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… once upon a time …</a:t>
            </a:r>
            <a:endParaRPr lang="en-E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762FCC8-D5F7-5DDB-C3B0-FB5E286729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57" y="1229746"/>
            <a:ext cx="3243555" cy="207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35D3084B-75B7-D0EB-D30E-3D8DE5E66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794" y="1876992"/>
            <a:ext cx="3569760" cy="410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2D2D1595-B0DE-9A30-2C0C-A843C78117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6474"/>
          <a:stretch/>
        </p:blipFill>
        <p:spPr bwMode="auto">
          <a:xfrm>
            <a:off x="0" y="1896773"/>
            <a:ext cx="1023257" cy="437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7528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5380A-5356-D24E-37D3-055D5B0D2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2A39D-BD31-F68B-52B5-F5AB58EA9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… once upon a time …</a:t>
            </a:r>
            <a:endParaRPr lang="en-E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60B91DD-4254-1178-63F8-307AC7E4BCE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2" y="1229746"/>
            <a:ext cx="3243555" cy="207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2E36D164-7F31-F226-C456-4CA07B86F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194" y="1754643"/>
            <a:ext cx="3569760" cy="410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A65AC4E1-07FC-402B-0B9B-C8A7013A9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487" y="2707121"/>
            <a:ext cx="6232177" cy="350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44D5A2F4-BCFB-55CC-5232-759445E8AF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6474"/>
          <a:stretch/>
        </p:blipFill>
        <p:spPr bwMode="auto">
          <a:xfrm>
            <a:off x="0" y="1896773"/>
            <a:ext cx="1023257" cy="437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1822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DA800-956C-A23C-D254-FDCE02BB0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0189C-B365-0022-7300-EC77776C54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10314389" cy="4351338"/>
          </a:xfrm>
        </p:spPr>
        <p:txBody>
          <a:bodyPr/>
          <a:lstStyle/>
          <a:p>
            <a:r>
              <a:rPr lang="en-US" dirty="0"/>
              <a:t>Using stories to generate, translate, and communicate data</a:t>
            </a:r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00949F4F-A8A4-AF60-878A-847FC143A1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6916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51956-91BA-3A42-0026-ABD92AAF2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69567-FE2E-AACE-B5E0-858FB7EDC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96D69-9116-3C44-8014-3E9344937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10314389" cy="4351338"/>
          </a:xfrm>
        </p:spPr>
        <p:txBody>
          <a:bodyPr/>
          <a:lstStyle/>
          <a:p>
            <a:r>
              <a:rPr lang="en-US" dirty="0"/>
              <a:t>Using stories to generate, translate, and communicate data</a:t>
            </a:r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D12CD406-4115-B6DA-9AF4-491CC35D36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D407A9-40FA-193F-50E9-18EB2A334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574" y="2143948"/>
            <a:ext cx="5048955" cy="140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7449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8721A-A75A-2B52-08A3-A361BC8F1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1321E-F56C-7B3A-4774-8F8206D03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55A46-22DD-E920-F462-1FA952717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10314389" cy="4351338"/>
          </a:xfrm>
        </p:spPr>
        <p:txBody>
          <a:bodyPr/>
          <a:lstStyle/>
          <a:p>
            <a:r>
              <a:rPr lang="en-US" dirty="0"/>
              <a:t>Using stories to generate, translate, and communicate data</a:t>
            </a:r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41DE3900-9D6A-88C6-F979-CE853A1057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178A8B-BDE6-9494-AD73-1F50F94DEE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574" y="2143948"/>
            <a:ext cx="5048955" cy="14098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C10F61-CA8D-6824-DA89-CDFDCBF50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3483" y="3133036"/>
            <a:ext cx="5249008" cy="298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772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F2A6D-4D36-A904-563F-F0B83F725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69ACD-D445-5AB8-AA09-0E8597D91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24" y="582500"/>
            <a:ext cx="10419303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Storytelling</a:t>
            </a:r>
            <a:endParaRPr lang="en-CM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A578C-6680-F8C1-0164-AB926FCC7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039" y="1488168"/>
            <a:ext cx="10314389" cy="4351338"/>
          </a:xfrm>
        </p:spPr>
        <p:txBody>
          <a:bodyPr/>
          <a:lstStyle/>
          <a:p>
            <a:r>
              <a:rPr lang="en-US" dirty="0"/>
              <a:t>Using stories to generate, translate, and communicate data</a:t>
            </a:r>
            <a:endParaRPr lang="en-CM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036304F9-F2A6-100B-9CD2-98B5141904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r="7677"/>
          <a:stretch/>
        </p:blipFill>
        <p:spPr bwMode="auto">
          <a:xfrm>
            <a:off x="24527" y="1212896"/>
            <a:ext cx="1040598" cy="490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2B231D-9F90-8113-70E7-96DE1A867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278" y="1878477"/>
            <a:ext cx="5048955" cy="14098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D5A66C-B7AD-44B4-8C61-F86F4FC1F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5753" y="2388091"/>
            <a:ext cx="5249008" cy="2981741"/>
          </a:xfrm>
          <a:prstGeom prst="rect">
            <a:avLst/>
          </a:prstGeom>
        </p:spPr>
      </p:pic>
      <p:pic>
        <p:nvPicPr>
          <p:cNvPr id="7" name="Picture 6" descr="A diagram of a tree with people sitting on the ground&#10;&#10;Description automatically generated">
            <a:extLst>
              <a:ext uri="{FF2B5EF4-FFF2-40B4-BE49-F238E27FC236}">
                <a16:creationId xmlns:a16="http://schemas.microsoft.com/office/drawing/2014/main" id="{933E2E88-DF40-A51E-488B-1D0A98985C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9425" y="2732784"/>
            <a:ext cx="4006645" cy="400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6482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8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 anchorCtr="0">
        <a:normAutofit/>
      </a:bodyPr>
      <a:lstStyle>
        <a:defPPr algn="l">
          <a:defRPr sz="2000" b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8" ma:contentTypeDescription="Create a new document." ma:contentTypeScope="" ma:versionID="a7c9a76739cb3e966d05a5f5f61b2527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6c8913513d90a5dc6526904a5648fb7c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F236F8-A87C-45C3-A224-41B1AEDE65A6}"/>
</file>

<file path=customXml/itemProps2.xml><?xml version="1.0" encoding="utf-8"?>
<ds:datastoreItem xmlns:ds="http://schemas.openxmlformats.org/officeDocument/2006/customXml" ds:itemID="{63D0D6FF-5DC0-4A4C-B543-9E5307B25F01}">
  <ds:schemaRefs>
    <ds:schemaRef ds:uri="http://schemas.microsoft.com/office/2006/metadata/properties"/>
    <ds:schemaRef ds:uri="http://schemas.microsoft.com/office/infopath/2007/PartnerControls"/>
    <ds:schemaRef ds:uri="45b18546-d2d9-4772-b115-0bba739c21ad"/>
    <ds:schemaRef ds:uri="9d5e6f84-5843-49cc-89a8-d7ee1a915182"/>
    <ds:schemaRef ds:uri="d75abbe9-4b63-46ba-acaa-ae82d37ec5f4"/>
  </ds:schemaRefs>
</ds:datastoreItem>
</file>

<file path=customXml/itemProps3.xml><?xml version="1.0" encoding="utf-8"?>
<ds:datastoreItem xmlns:ds="http://schemas.openxmlformats.org/officeDocument/2006/customXml" ds:itemID="{D37DD702-644E-4DB6-B991-9FA64836E5E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382</Words>
  <Application>Microsoft Office PowerPoint</Application>
  <PresentationFormat>Widescreen</PresentationFormat>
  <Paragraphs>55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ADLaM Display</vt:lpstr>
      <vt:lpstr>Arial</vt:lpstr>
      <vt:lpstr>Proxima Nova</vt:lpstr>
      <vt:lpstr>Roboto</vt:lpstr>
      <vt:lpstr>Office Theme</vt:lpstr>
      <vt:lpstr>Storytelling: A Participatory Approach of Evaluation </vt:lpstr>
      <vt:lpstr>Storytelling: A Participatory Approach of Evaluation </vt:lpstr>
      <vt:lpstr>… once upon a time …</vt:lpstr>
      <vt:lpstr>… once upon a time …</vt:lpstr>
      <vt:lpstr>… once upon a time …</vt:lpstr>
      <vt:lpstr>Storytelling</vt:lpstr>
      <vt:lpstr>Storytelling</vt:lpstr>
      <vt:lpstr>Storytelling</vt:lpstr>
      <vt:lpstr>Storytelling</vt:lpstr>
      <vt:lpstr>Evidence Based Research: MHM and SEL</vt:lpstr>
      <vt:lpstr>Menstrual Hygiene Management</vt:lpstr>
      <vt:lpstr>Social and Emotional Learning in Conflict</vt:lpstr>
      <vt:lpstr>Social and Emotional Learning in Conflict</vt:lpstr>
      <vt:lpstr>Storytelling: The Comings of the Two Rivers</vt:lpstr>
      <vt:lpstr>Storytelling Retreat: Limbe 2024</vt:lpstr>
      <vt:lpstr>Storytelling Retreat: Limbe 2024</vt:lpstr>
      <vt:lpstr>Storytelling Retreat: Limbe 2024</vt:lpstr>
      <vt:lpstr>Storytelling Retreat: Limbe 2024</vt:lpstr>
      <vt:lpstr>Storytelling Retreat: Limbe 2024</vt:lpstr>
      <vt:lpstr>… a storytelling retreat …</vt:lpstr>
      <vt:lpstr>… evidence in education indaba …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Cronkite</dc:creator>
  <cp:lastModifiedBy>Patrick eBASE Okwen</cp:lastModifiedBy>
  <cp:revision>12</cp:revision>
  <dcterms:created xsi:type="dcterms:W3CDTF">2024-04-15T11:05:03Z</dcterms:created>
  <dcterms:modified xsi:type="dcterms:W3CDTF">2024-10-15T15:02:44Z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0x010100FF1FFAEF9962944E967B2CAB215BCB79</vt:lpwstr>
  </property>
</Properties>
</file>