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6" r:id="rId13"/>
  </p:sldIdLst>
  <p:sldSz cx="12192000" cy="6858000"/>
  <p:notesSz cx="6858000" cy="9144000"/>
  <p:embeddedFontLst>
    <p:embeddedFont>
      <p:font typeface="Arial Narrow" panose="020B0606020202030204" pitchFamily="34" charset="0"/>
      <p:regular r:id="rId15"/>
      <p:bold r:id="rId16"/>
      <p:italic r:id="rId17"/>
      <p:boldItalic r:id="rId18"/>
    </p:embeddedFont>
    <p:embeddedFont>
      <p:font typeface="Proxima Nova" panose="020B0604020202020204" charset="0"/>
      <p:regular r:id="rId19"/>
      <p:bold r:id="rId20"/>
      <p:italic r:id="rId21"/>
      <p:boldItalic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0" roundtripDataSignature="AMtx7mgkPAuCxBFFfu5BVibfJijRqKiI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3" d="100"/>
          <a:sy n="153" d="100"/>
        </p:scale>
        <p:origin x="5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Master" Target="slideMasters/slideMaster1.xml"/><Relationship Id="rId21" Type="http://schemas.openxmlformats.org/officeDocument/2006/relationships/font" Target="fonts/font7.fntdata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0.fntdata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7.xml"/><Relationship Id="rId19" Type="http://schemas.openxmlformats.org/officeDocument/2006/relationships/font" Target="fonts/font5.fntdata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30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09d064a3b5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09d064a3b5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309d064a3b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Google Shape;47;g309d064a3b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09d064a3b5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09d064a3b5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09d064a3b5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09d064a3b5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09d064a3b5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09d064a3b5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09d064a3b5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09d064a3b5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09d064a3b5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09d064a3b5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09d064a3b5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09d064a3b5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0b1f1b50c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0b1f1b50ca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ver_01">
  <p:cSld name="1_Cover_01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5" descr="A yellow background with a yellow border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5" descr="A black background with yellow circle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63508" y="6394614"/>
            <a:ext cx="2348294" cy="59490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5"/>
          <p:cNvSpPr txBox="1">
            <a:spLocks noGrp="1"/>
          </p:cNvSpPr>
          <p:nvPr>
            <p:ph type="ctrTitle"/>
          </p:nvPr>
        </p:nvSpPr>
        <p:spPr>
          <a:xfrm>
            <a:off x="1097246" y="2993107"/>
            <a:ext cx="9144000" cy="742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23601"/>
              </a:buClr>
              <a:buSzPts val="4800"/>
              <a:buFont typeface="Roboto"/>
              <a:buNone/>
              <a:defRPr sz="4800">
                <a:solidFill>
                  <a:srgbClr val="52360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"/>
          <p:cNvSpPr/>
          <p:nvPr/>
        </p:nvSpPr>
        <p:spPr>
          <a:xfrm>
            <a:off x="1193498" y="2478853"/>
            <a:ext cx="954084" cy="306467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STREAM B</a:t>
            </a:r>
            <a:endParaRPr/>
          </a:p>
        </p:txBody>
      </p:sp>
      <p:pic>
        <p:nvPicPr>
          <p:cNvPr id="17" name="Google Shape;17;p5" descr="A black background with red star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67224" y="188989"/>
            <a:ext cx="661580" cy="1663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5" descr="A black and gold patter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32768" y="-225810"/>
            <a:ext cx="3030303" cy="808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5" descr="A black background with yellow stars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54968" y="188990"/>
            <a:ext cx="661142" cy="1663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Page_Break_01" type="title">
  <p:cSld name="TITLE">
    <p:bg>
      <p:bgPr>
        <a:solidFill>
          <a:schemeClr val="accent3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6" descr="A yellow background with a yellow border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6"/>
          <p:cNvSpPr txBox="1">
            <a:spLocks noGrp="1"/>
          </p:cNvSpPr>
          <p:nvPr>
            <p:ph type="ctrTitle"/>
          </p:nvPr>
        </p:nvSpPr>
        <p:spPr>
          <a:xfrm>
            <a:off x="707571" y="1178895"/>
            <a:ext cx="5257800" cy="1738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23601"/>
              </a:buClr>
              <a:buSzPts val="5000"/>
              <a:buFont typeface="Roboto"/>
              <a:buNone/>
              <a:defRPr sz="5000">
                <a:solidFill>
                  <a:srgbClr val="52360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subTitle" idx="1"/>
          </p:nvPr>
        </p:nvSpPr>
        <p:spPr>
          <a:xfrm>
            <a:off x="707571" y="771753"/>
            <a:ext cx="5257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23601"/>
              </a:buClr>
              <a:buSzPts val="1800"/>
              <a:buNone/>
              <a:defRPr sz="1800">
                <a:solidFill>
                  <a:srgbClr val="52360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24" name="Google Shape;24;p6" descr="A black background with whit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22866" y="48793"/>
            <a:ext cx="4369134" cy="1130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ext_01">
  <p:cSld name="3_Text_01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707572" y="582500"/>
            <a:ext cx="10776856" cy="647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23601"/>
              </a:buClr>
              <a:buSzPts val="4400"/>
              <a:buFont typeface="Roboto"/>
              <a:buNone/>
              <a:defRPr>
                <a:solidFill>
                  <a:srgbClr val="52360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707571" y="1488168"/>
            <a:ext cx="10776857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23601"/>
              </a:buClr>
              <a:buSzPts val="2800"/>
              <a:buChar char="•"/>
              <a:defRPr>
                <a:solidFill>
                  <a:srgbClr val="52360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23601"/>
              </a:buClr>
              <a:buSzPts val="2400"/>
              <a:buChar char="•"/>
              <a:defRPr>
                <a:solidFill>
                  <a:srgbClr val="52360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23601"/>
              </a:buClr>
              <a:buSzPts val="2000"/>
              <a:buChar char="•"/>
              <a:defRPr>
                <a:solidFill>
                  <a:srgbClr val="52360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23601"/>
              </a:buClr>
              <a:buSzPts val="1800"/>
              <a:buChar char="•"/>
              <a:defRPr>
                <a:solidFill>
                  <a:srgbClr val="52360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23601"/>
              </a:buClr>
              <a:buSzPts val="1800"/>
              <a:buChar char="•"/>
              <a:defRPr>
                <a:solidFill>
                  <a:srgbClr val="52360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8" name="Google Shape;28;p7"/>
          <p:cNvCxnSpPr/>
          <p:nvPr/>
        </p:nvCxnSpPr>
        <p:spPr>
          <a:xfrm>
            <a:off x="0" y="6344625"/>
            <a:ext cx="12192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9" name="Google Shape;29;p7"/>
          <p:cNvSpPr txBox="1"/>
          <p:nvPr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NATIONAL EVALUATION CAPACITIES CONFERENCE 2024</a:t>
            </a:r>
            <a:endParaRPr sz="1000" b="0" i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roxima Nova"/>
              <a:buNone/>
              <a:defRPr sz="44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" name="Google Shape;11;p4" descr="A yellow background with black spot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 txBox="1"/>
          <p:nvPr/>
        </p:nvSpPr>
        <p:spPr>
          <a:xfrm>
            <a:off x="336175" y="403400"/>
            <a:ext cx="7126800" cy="27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cap="small">
                <a:solidFill>
                  <a:srgbClr val="974806"/>
                </a:solidFill>
              </a:rPr>
              <a:t>EvalParticipativa</a:t>
            </a:r>
            <a:endParaRPr sz="1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300" cap="small">
                <a:solidFill>
                  <a:srgbClr val="403B24"/>
                </a:solidFill>
              </a:rPr>
              <a:t>Community of Practice and Learning in Participatory Evaluation for Latin America and the Caribbean</a:t>
            </a:r>
            <a:endParaRPr sz="2300" cap="small">
              <a:solidFill>
                <a:srgbClr val="403B24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300" i="1" cap="small">
                <a:solidFill>
                  <a:srgbClr val="974806"/>
                </a:solidFill>
              </a:rPr>
              <a:t>	Communauté de Pratique et d'Apprentissage en 	Évaluation Participative pour l'Amérique Latine </a:t>
            </a:r>
            <a:endParaRPr sz="2300" i="1" cap="small">
              <a:solidFill>
                <a:srgbClr val="974806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300" i="1" cap="small">
                <a:solidFill>
                  <a:srgbClr val="974806"/>
                </a:solidFill>
              </a:rPr>
              <a:t>et les Caraïbes.</a:t>
            </a:r>
            <a:endParaRPr sz="1300">
              <a:solidFill>
                <a:srgbClr val="974806"/>
              </a:solidFill>
            </a:endParaRPr>
          </a:p>
        </p:txBody>
      </p:sp>
      <p:pic>
        <p:nvPicPr>
          <p:cNvPr id="35" name="Google Shape;35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9691" y="4296772"/>
            <a:ext cx="2200242" cy="1496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8127" y="4549363"/>
            <a:ext cx="1832630" cy="1073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2" descr="D:\Mis documentos\Dropbox\ESTEBAN\INVESTIGACION I\PETAS\EVAL-PARTICIPATIVA 2019-20\Web\LOGOS\FOCELAC Y DEVAL 2021\DEval_FOCELACplus_ES_pfa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41599" y="4671461"/>
            <a:ext cx="1545198" cy="747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2"/>
          <p:cNvPicPr preferRelativeResize="0"/>
          <p:nvPr/>
        </p:nvPicPr>
        <p:blipFill rotWithShape="1">
          <a:blip r:embed="rId6">
            <a:alphaModFix/>
          </a:blip>
          <a:srcRect l="34507" t="21875" b="21875"/>
          <a:stretch/>
        </p:blipFill>
        <p:spPr>
          <a:xfrm>
            <a:off x="336173" y="5808638"/>
            <a:ext cx="1843472" cy="773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2"/>
          <p:cNvPicPr preferRelativeResize="0"/>
          <p:nvPr/>
        </p:nvPicPr>
        <p:blipFill rotWithShape="1">
          <a:blip r:embed="rId7">
            <a:alphaModFix/>
          </a:blip>
          <a:srcRect l="11483" t="11387" r="12163" b="21272"/>
          <a:stretch/>
        </p:blipFill>
        <p:spPr>
          <a:xfrm>
            <a:off x="3151240" y="4708661"/>
            <a:ext cx="1128231" cy="702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440547" y="5793437"/>
            <a:ext cx="1752686" cy="83800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" name="Google Shape;41;p2"/>
          <p:cNvGrpSpPr/>
          <p:nvPr/>
        </p:nvGrpSpPr>
        <p:grpSpPr>
          <a:xfrm rot="232757">
            <a:off x="76584" y="-97161"/>
            <a:ext cx="11808124" cy="8779047"/>
            <a:chOff x="2056616" y="-1085588"/>
            <a:chExt cx="10308049" cy="8431786"/>
          </a:xfrm>
        </p:grpSpPr>
        <p:pic>
          <p:nvPicPr>
            <p:cNvPr id="42" name="Google Shape;42;p2" descr="D:\Mis documentos\Dropbox\ESTEBAN\INVESTIGACION I\PETAS\EVAL-PARTICIPATIVA 2019-20\Web\IMAGENES Y LOGOS\imagenes SIEMBRA Y COSECHA\ILUSTRACIONES LIBRO\huellas.png"/>
            <p:cNvPicPr preferRelativeResize="0"/>
            <p:nvPr/>
          </p:nvPicPr>
          <p:blipFill rotWithShape="1">
            <a:blip r:embed="rId9">
              <a:alphaModFix/>
            </a:blip>
            <a:srcRect l="53635" r="631"/>
            <a:stretch/>
          </p:blipFill>
          <p:spPr>
            <a:xfrm rot="487379">
              <a:off x="2435428" y="1504623"/>
              <a:ext cx="4438448" cy="5557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Google Shape;43;p2" descr="D:\Mis documentos\Dropbox\ESTEBAN\INVESTIGACION I\PETAS\EVAL-PARTICIPATIVA 2019-20\Web\IMAGENES Y LOGOS\imagenes SIEMBRA Y COSECHA\ILUSTRACIONES LIBRO\huellas.png"/>
            <p:cNvPicPr preferRelativeResize="0"/>
            <p:nvPr/>
          </p:nvPicPr>
          <p:blipFill rotWithShape="1">
            <a:blip r:embed="rId9">
              <a:alphaModFix/>
            </a:blip>
            <a:srcRect l="17666" r="27521"/>
            <a:stretch/>
          </p:blipFill>
          <p:spPr>
            <a:xfrm rot="-444385">
              <a:off x="6971309" y="-778188"/>
              <a:ext cx="5088057" cy="521069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" name="Google Shape;44;p2"/>
          <p:cNvSpPr txBox="1"/>
          <p:nvPr/>
        </p:nvSpPr>
        <p:spPr>
          <a:xfrm>
            <a:off x="336175" y="3349675"/>
            <a:ext cx="30093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chemeClr val="accent1"/>
                </a:solidFill>
              </a:rPr>
              <a:t>Pablo Rodríguez Bilella</a:t>
            </a:r>
            <a:endParaRPr sz="19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309d064a3b5_0_141" descr="D:\Mis documentos\Dropbox\ESTEBAN\INVESTIGACION I\PETAS\EVAL-PARTICIPATIVA 2019-20\Web\IMAGENES Y LOGOS\imagenes SIEMBRA Y COSECHA\ILUSTRACIONES LIBRO\Personajes sentados compartiend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519895"/>
            <a:ext cx="12192000" cy="380573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</p:pic>
      <p:sp>
        <p:nvSpPr>
          <p:cNvPr id="184" name="Google Shape;184;g309d064a3b5_0_141"/>
          <p:cNvSpPr txBox="1"/>
          <p:nvPr/>
        </p:nvSpPr>
        <p:spPr>
          <a:xfrm>
            <a:off x="1893535" y="532374"/>
            <a:ext cx="82233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 cap="small" dirty="0">
                <a:solidFill>
                  <a:srgbClr val="974806"/>
                </a:solidFill>
              </a:rPr>
              <a:t>Thank you for your attention!</a:t>
            </a:r>
            <a:endParaRPr sz="4600" cap="small" dirty="0">
              <a:solidFill>
                <a:srgbClr val="974806"/>
              </a:solidFill>
            </a:endParaRPr>
          </a:p>
        </p:txBody>
      </p:sp>
      <p:sp>
        <p:nvSpPr>
          <p:cNvPr id="185" name="Google Shape;185;g309d064a3b5_0_141"/>
          <p:cNvSpPr txBox="1"/>
          <p:nvPr/>
        </p:nvSpPr>
        <p:spPr>
          <a:xfrm>
            <a:off x="1214962" y="2283736"/>
            <a:ext cx="88323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 cap="small" dirty="0">
                <a:solidFill>
                  <a:srgbClr val="A2322D"/>
                </a:solidFill>
              </a:rPr>
              <a:t>Merci Beaucoup de </a:t>
            </a:r>
            <a:r>
              <a:rPr lang="en-US" sz="3900" cap="small" dirty="0" err="1">
                <a:solidFill>
                  <a:srgbClr val="A2322D"/>
                </a:solidFill>
              </a:rPr>
              <a:t>votre</a:t>
            </a:r>
            <a:r>
              <a:rPr lang="en-US" sz="3900" cap="small" dirty="0">
                <a:solidFill>
                  <a:srgbClr val="A2322D"/>
                </a:solidFill>
              </a:rPr>
              <a:t> attention !</a:t>
            </a:r>
            <a:endParaRPr sz="3900" cap="small" dirty="0">
              <a:solidFill>
                <a:srgbClr val="A2322D"/>
              </a:solidFill>
            </a:endParaRPr>
          </a:p>
        </p:txBody>
      </p:sp>
      <p:sp>
        <p:nvSpPr>
          <p:cNvPr id="186" name="Google Shape;186;g309d064a3b5_0_141"/>
          <p:cNvSpPr txBox="1"/>
          <p:nvPr/>
        </p:nvSpPr>
        <p:spPr>
          <a:xfrm>
            <a:off x="8932600" y="3508188"/>
            <a:ext cx="30000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</a:rPr>
              <a:t>Pablo Rodríguez Bilella</a:t>
            </a:r>
            <a:endParaRPr sz="1900">
              <a:solidFill>
                <a:schemeClr val="lt1"/>
              </a:solidFill>
            </a:endParaRPr>
          </a:p>
        </p:txBody>
      </p:sp>
      <p:sp>
        <p:nvSpPr>
          <p:cNvPr id="187" name="Google Shape;187;g309d064a3b5_0_141"/>
          <p:cNvSpPr txBox="1"/>
          <p:nvPr/>
        </p:nvSpPr>
        <p:spPr>
          <a:xfrm>
            <a:off x="9172900" y="4000788"/>
            <a:ext cx="25194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</a:rPr>
              <a:t>pablo67@gmail.com</a:t>
            </a:r>
            <a:endParaRPr sz="1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309d064a3b5_0_68"/>
          <p:cNvSpPr txBox="1"/>
          <p:nvPr/>
        </p:nvSpPr>
        <p:spPr>
          <a:xfrm>
            <a:off x="310374" y="3240763"/>
            <a:ext cx="2467200" cy="3849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4806"/>
              </a:buClr>
              <a:buSzPts val="1600"/>
              <a:buFont typeface="Arial"/>
              <a:buNone/>
            </a:pPr>
            <a:r>
              <a:rPr lang="en-US" sz="1900" b="0" i="0" u="none" strike="noStrike" cap="small">
                <a:solidFill>
                  <a:srgbClr val="974806"/>
                </a:solidFill>
                <a:latin typeface="Arial"/>
                <a:ea typeface="Arial"/>
                <a:cs typeface="Arial"/>
                <a:sym typeface="Arial"/>
              </a:rPr>
              <a:t>web EvalParticipativa</a:t>
            </a:r>
            <a:endParaRPr sz="1700"/>
          </a:p>
        </p:txBody>
      </p:sp>
      <p:pic>
        <p:nvPicPr>
          <p:cNvPr id="50" name="Google Shape;50;g309d064a3b5_0_68" descr="D:\Mis documentos\Dropbox\ESTEBAN\INVESTIGACION I\PETAS\EVAL-PARTICIPATIVA 2019-20\Web\LOGOS\logos e imagenes para la web\linkedi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584" y="4187941"/>
            <a:ext cx="531059" cy="524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g309d064a3b5_0_68" descr="D:\Mis documentos\Dropbox\ESTEBAN\INVESTIGACION I\PETAS\EVAL-PARTICIPATIVA 2019-20\Web\LOGOS\logos e imagenes para la web\facebook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2841" y="4147815"/>
            <a:ext cx="565773" cy="55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g309d064a3b5_0_68" descr="D:\Mis documentos\Dropbox\ESTEBAN\INVESTIGACION I\PETAS\EVAL-PARTICIPATIVA 2019-20\Web\LOGOS\logos e imagenes para la web\instagram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68258" y="4170979"/>
            <a:ext cx="542307" cy="535336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g309d064a3b5_0_68"/>
          <p:cNvSpPr/>
          <p:nvPr/>
        </p:nvSpPr>
        <p:spPr>
          <a:xfrm>
            <a:off x="351601" y="3676648"/>
            <a:ext cx="2322600" cy="3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4806"/>
              </a:buClr>
              <a:buSzPts val="1200"/>
              <a:buFont typeface="Calibri"/>
              <a:buNone/>
            </a:pPr>
            <a:r>
              <a:rPr lang="en-US" sz="1200" b="1" i="0" u="none" strike="noStrike" cap="none">
                <a:solidFill>
                  <a:srgbClr val="523601"/>
                </a:solidFill>
                <a:latin typeface="Calibri"/>
                <a:ea typeface="Calibri"/>
                <a:cs typeface="Calibri"/>
                <a:sym typeface="Calibri"/>
              </a:rPr>
              <a:t>www.evalparticipativa.net/en</a:t>
            </a:r>
            <a:endParaRPr b="1">
              <a:solidFill>
                <a:srgbClr val="523601"/>
              </a:solidFill>
            </a:endParaRPr>
          </a:p>
        </p:txBody>
      </p:sp>
      <p:pic>
        <p:nvPicPr>
          <p:cNvPr id="54" name="Google Shape;54;g309d064a3b5_0_68"/>
          <p:cNvPicPr preferRelativeResize="0"/>
          <p:nvPr/>
        </p:nvPicPr>
        <p:blipFill rotWithShape="1">
          <a:blip r:embed="rId6">
            <a:alphaModFix/>
          </a:blip>
          <a:srcRect l="2139" t="9401" r="3618" b="61199"/>
          <a:stretch/>
        </p:blipFill>
        <p:spPr>
          <a:xfrm>
            <a:off x="446163" y="318950"/>
            <a:ext cx="11299675" cy="2070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g309d064a3b5_0_68"/>
          <p:cNvPicPr preferRelativeResize="0"/>
          <p:nvPr/>
        </p:nvPicPr>
        <p:blipFill rotWithShape="1">
          <a:blip r:embed="rId7">
            <a:alphaModFix/>
          </a:blip>
          <a:srcRect l="28126" t="23402" r="36873" b="27597"/>
          <a:stretch/>
        </p:blipFill>
        <p:spPr>
          <a:xfrm>
            <a:off x="2939724" y="2729866"/>
            <a:ext cx="4147320" cy="342216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9"/>
              </a:srgbClr>
            </a:outerShdw>
          </a:effectLst>
        </p:spPr>
      </p:pic>
      <p:pic>
        <p:nvPicPr>
          <p:cNvPr id="56" name="Google Shape;56;g309d064a3b5_0_68"/>
          <p:cNvPicPr preferRelativeResize="0"/>
          <p:nvPr/>
        </p:nvPicPr>
        <p:blipFill rotWithShape="1">
          <a:blip r:embed="rId8">
            <a:alphaModFix/>
          </a:blip>
          <a:srcRect l="28125" t="17803" r="36000" b="30396"/>
          <a:stretch/>
        </p:blipFill>
        <p:spPr>
          <a:xfrm>
            <a:off x="7352574" y="2718920"/>
            <a:ext cx="4021219" cy="342216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9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09d064a3b5_0_82"/>
          <p:cNvSpPr txBox="1"/>
          <p:nvPr/>
        </p:nvSpPr>
        <p:spPr>
          <a:xfrm>
            <a:off x="822121" y="2301895"/>
            <a:ext cx="1708500" cy="36942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cap="small">
                <a:solidFill>
                  <a:srgbClr val="974806"/>
                </a:solidFill>
                <a:latin typeface="Arial"/>
                <a:ea typeface="Arial"/>
                <a:cs typeface="Arial"/>
                <a:sym typeface="Arial"/>
              </a:rPr>
              <a:t>publication of the book Sowing and Harvesting: A Participatory Evaluation Manual</a:t>
            </a:r>
            <a:endParaRPr sz="18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cap="small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publication du livre Semer et Récolter : manuel d'évaluation participative</a:t>
            </a:r>
            <a:endParaRPr sz="1800" i="1" cap="small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g309d064a3b5_0_82"/>
          <p:cNvSpPr txBox="1"/>
          <p:nvPr/>
        </p:nvSpPr>
        <p:spPr>
          <a:xfrm>
            <a:off x="6019121" y="4182304"/>
            <a:ext cx="2295600" cy="20472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cap="small">
                <a:solidFill>
                  <a:srgbClr val="974806"/>
                </a:solidFill>
                <a:latin typeface="Arial"/>
                <a:ea typeface="Arial"/>
                <a:cs typeface="Arial"/>
                <a:sym typeface="Arial"/>
              </a:rPr>
              <a:t>pedagogical teaching guide for facilitators</a:t>
            </a:r>
            <a:br>
              <a:rPr lang="en-US" sz="1900" cap="small">
                <a:solidFill>
                  <a:srgbClr val="974806"/>
                </a:solidFill>
                <a:latin typeface="Arial"/>
                <a:ea typeface="Arial"/>
                <a:cs typeface="Arial"/>
                <a:sym typeface="Arial"/>
              </a:rPr>
            </a:br>
            <a:endParaRPr sz="1900" cap="small">
              <a:solidFill>
                <a:srgbClr val="97480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i="1" cap="small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guide pédagogique pour les facilitateurs/trices</a:t>
            </a:r>
            <a:endParaRPr sz="1700" i="1" cap="small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g309d064a3b5_0_82" descr="D:\Mis documentos\Dropbox\ESTEBAN\INVESTIGACION I\PETAS\EVAL-PARTICIPATIVA 2019-20\SIEMBRA Y COSECHA\ilustraciones 3D\final SIEMBRA Y COSECHA SOLO PORTADA.png"/>
          <p:cNvPicPr preferRelativeResize="0"/>
          <p:nvPr/>
        </p:nvPicPr>
        <p:blipFill rotWithShape="1">
          <a:blip r:embed="rId3">
            <a:alphaModFix/>
          </a:blip>
          <a:srcRect l="20417" t="14040" r="20488" b="17131"/>
          <a:stretch/>
        </p:blipFill>
        <p:spPr>
          <a:xfrm>
            <a:off x="3916394" y="174225"/>
            <a:ext cx="3365949" cy="429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g309d064a3b5_0_82"/>
          <p:cNvPicPr preferRelativeResize="0"/>
          <p:nvPr/>
        </p:nvPicPr>
        <p:blipFill rotWithShape="1">
          <a:blip r:embed="rId4">
            <a:alphaModFix/>
          </a:blip>
          <a:srcRect l="28123" t="2832" r="28022" b="6669"/>
          <a:stretch/>
        </p:blipFill>
        <p:spPr>
          <a:xfrm>
            <a:off x="8668128" y="2535299"/>
            <a:ext cx="2979072" cy="36942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9"/>
              </a:srgbClr>
            </a:outerShdw>
          </a:effectLst>
        </p:spPr>
      </p:pic>
      <p:pic>
        <p:nvPicPr>
          <p:cNvPr id="65" name="Google Shape;65;g309d064a3b5_0_82" descr="D:\Mis documentos\Dropbox\ESTEBAN\INVESTIGACION I\PETAS\EVAL-PARTICIPATIVA 2019-20\Web\IMAGENES Y LOGOS\imagenes SIEMBRA Y COSECHA\ILUSTRACIONES LIBRO\huellas.png"/>
          <p:cNvPicPr preferRelativeResize="0"/>
          <p:nvPr/>
        </p:nvPicPr>
        <p:blipFill rotWithShape="1">
          <a:blip r:embed="rId5">
            <a:alphaModFix/>
          </a:blip>
          <a:srcRect l="38845" t="-340" r="26263" b="339"/>
          <a:stretch/>
        </p:blipFill>
        <p:spPr>
          <a:xfrm rot="1709603">
            <a:off x="1714741" y="2142513"/>
            <a:ext cx="3718938" cy="5862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g309d064a3b5_0_82" descr="D:\Mis documentos\Dropbox\ESTEBAN\INVESTIGACION I\PETAS\EVAL-PARTICIPATIVA 2019-20\Web\IMAGENES\imagenes SIEMBRA Y COSECHA\ILUSTRACIONES LIBRO\MATRIZ\02 CARTELES 01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92289" y="459099"/>
            <a:ext cx="2349366" cy="175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7" name="Google Shape;67;g309d064a3b5_0_82"/>
          <p:cNvSpPr txBox="1"/>
          <p:nvPr/>
        </p:nvSpPr>
        <p:spPr>
          <a:xfrm>
            <a:off x="712725" y="905538"/>
            <a:ext cx="1708500" cy="8619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3B24"/>
              </a:buClr>
              <a:buSzPts val="1200"/>
              <a:buFont typeface="Arial"/>
              <a:buNone/>
            </a:pPr>
            <a:r>
              <a:rPr lang="en-US" b="0" i="0" u="none" strike="noStrike" cap="small">
                <a:solidFill>
                  <a:srgbClr val="403B24"/>
                </a:solidFill>
                <a:latin typeface="Arial"/>
                <a:ea typeface="Arial"/>
                <a:cs typeface="Arial"/>
                <a:sym typeface="Arial"/>
              </a:rPr>
              <a:t>2019 – 2020</a:t>
            </a:r>
            <a:endParaRPr sz="1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3B24"/>
              </a:buClr>
              <a:buSzPts val="1600"/>
              <a:buFont typeface="Arial"/>
              <a:buNone/>
            </a:pPr>
            <a:r>
              <a:rPr lang="en-US" sz="1800" b="1" cap="small">
                <a:solidFill>
                  <a:srgbClr val="403B24"/>
                </a:solidFill>
                <a:latin typeface="Arial"/>
                <a:ea typeface="Arial"/>
                <a:cs typeface="Arial"/>
                <a:sym typeface="Arial"/>
              </a:rPr>
              <a:t>First Stage</a:t>
            </a:r>
            <a:br>
              <a:rPr lang="en-US" sz="1800" b="1" cap="small">
                <a:solidFill>
                  <a:srgbClr val="403B24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1" cap="small">
                <a:solidFill>
                  <a:srgbClr val="403B24"/>
                </a:solidFill>
                <a:latin typeface="Arial"/>
                <a:ea typeface="Arial"/>
                <a:cs typeface="Arial"/>
                <a:sym typeface="Arial"/>
              </a:rPr>
              <a:t>Première Étape</a:t>
            </a:r>
            <a:endParaRPr sz="1800" b="1" cap="small">
              <a:solidFill>
                <a:srgbClr val="403B2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09d064a3b5_0_95"/>
          <p:cNvSpPr txBox="1"/>
          <p:nvPr/>
        </p:nvSpPr>
        <p:spPr>
          <a:xfrm>
            <a:off x="978750" y="2268550"/>
            <a:ext cx="1821000" cy="29844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cap="small">
                <a:solidFill>
                  <a:srgbClr val="673105"/>
                </a:solidFill>
                <a:latin typeface="Arial"/>
                <a:ea typeface="Arial"/>
                <a:cs typeface="Arial"/>
                <a:sym typeface="Arial"/>
              </a:rPr>
              <a:t>COURSE TO FACILITATE PARTICIPATORY EVALUATIONS</a:t>
            </a:r>
            <a:endParaRPr sz="1600"/>
          </a:p>
          <a:p>
            <a:pPr marL="0" marR="0" lvl="0" indent="0" algn="l" rtl="0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600" cap="small">
                <a:solidFill>
                  <a:srgbClr val="67310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600" i="1" cap="small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COURS POUR FACILITER LES ÉVALUATIONS PARTICIPATIVES</a:t>
            </a:r>
            <a:endParaRPr sz="1600" i="1" cap="small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g309d064a3b5_0_95"/>
          <p:cNvSpPr txBox="1"/>
          <p:nvPr/>
        </p:nvSpPr>
        <p:spPr>
          <a:xfrm>
            <a:off x="8592025" y="1188675"/>
            <a:ext cx="2524500" cy="41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cap="small">
                <a:solidFill>
                  <a:srgbClr val="673105"/>
                </a:solidFill>
                <a:latin typeface="Arial"/>
                <a:ea typeface="Arial"/>
                <a:cs typeface="Arial"/>
                <a:sym typeface="Arial"/>
              </a:rPr>
              <a:t>Aimed at public or private organizations wishing to learn and adopt the approach</a:t>
            </a:r>
            <a:endParaRPr sz="1800" cap="small">
              <a:solidFill>
                <a:srgbClr val="67310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br>
              <a:rPr lang="en-US" sz="1800" cap="small">
                <a:solidFill>
                  <a:srgbClr val="67310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1" i="1" cap="small">
                <a:solidFill>
                  <a:schemeClr val="lt1"/>
                </a:solidFill>
              </a:rPr>
              <a:t>Destiné aux organisations publiques ou privées souhaitant apprendre et adopter l'approche</a:t>
            </a:r>
            <a:endParaRPr sz="1800" b="1" i="1" cap="small">
              <a:solidFill>
                <a:schemeClr val="lt1"/>
              </a:solidFill>
            </a:endParaRPr>
          </a:p>
        </p:txBody>
      </p:sp>
      <p:pic>
        <p:nvPicPr>
          <p:cNvPr id="74" name="Google Shape;74;g309d064a3b5_0_95" descr="D:\Mis documentos\Dropbox\ESTEBAN\INVESTIGACION I\PETAS\EVAL-PARTICIPATIVA 2019-20\Web\IMAGENES\imagenes Anita\CURSO CON SOMBRAS b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20072" y="824251"/>
            <a:ext cx="4797025" cy="52095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5" name="Google Shape;75;g309d064a3b5_0_95" descr="D:\Mis documentos\Dropbox\ESTEBAN\INVESTIGACION I\PETAS\EVAL-PARTICIPATIVA 2019-20\Web\IMAGENES\imagenes SIEMBRA Y COSECHA\ILUSTRACIONES LIBRO\MATRIZ\02 CARTELES 02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9796" y="440175"/>
            <a:ext cx="2167790" cy="14334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6" name="Google Shape;76;g309d064a3b5_0_95"/>
          <p:cNvSpPr txBox="1"/>
          <p:nvPr/>
        </p:nvSpPr>
        <p:spPr>
          <a:xfrm>
            <a:off x="46950" y="775660"/>
            <a:ext cx="2752800" cy="7695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3B24"/>
              </a:buClr>
              <a:buSzPts val="1200"/>
              <a:buFont typeface="Arial"/>
              <a:buNone/>
            </a:pPr>
            <a:r>
              <a:rPr lang="en-US" sz="1200" b="0" i="0" u="none" strike="noStrike" cap="small">
                <a:solidFill>
                  <a:srgbClr val="403B24"/>
                </a:solidFill>
                <a:latin typeface="Arial"/>
                <a:ea typeface="Arial"/>
                <a:cs typeface="Arial"/>
                <a:sym typeface="Arial"/>
              </a:rPr>
              <a:t>2021 – 2022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cap="small">
                <a:solidFill>
                  <a:srgbClr val="403B24"/>
                </a:solidFill>
                <a:latin typeface="Arial"/>
                <a:ea typeface="Arial"/>
                <a:cs typeface="Arial"/>
                <a:sym typeface="Arial"/>
              </a:rPr>
              <a:t>Second Stage</a:t>
            </a:r>
            <a:br>
              <a:rPr lang="en-US" sz="1600" b="1" cap="small">
                <a:solidFill>
                  <a:srgbClr val="403B24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600" b="1" cap="small">
                <a:solidFill>
                  <a:srgbClr val="403B24"/>
                </a:solidFill>
                <a:latin typeface="Arial"/>
                <a:ea typeface="Arial"/>
                <a:cs typeface="Arial"/>
                <a:sym typeface="Arial"/>
              </a:rPr>
              <a:t>Deuxième Étape</a:t>
            </a:r>
            <a:endParaRPr sz="1600" b="1" cap="small">
              <a:solidFill>
                <a:srgbClr val="403B2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09d064a3b5_0_106"/>
          <p:cNvSpPr txBox="1"/>
          <p:nvPr/>
        </p:nvSpPr>
        <p:spPr>
          <a:xfrm>
            <a:off x="382425" y="1998900"/>
            <a:ext cx="4577400" cy="34869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5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cap="small">
                <a:solidFill>
                  <a:srgbClr val="673105"/>
                </a:solidFill>
                <a:latin typeface="Arial"/>
                <a:ea typeface="Arial"/>
                <a:cs typeface="Arial"/>
                <a:sym typeface="Arial"/>
              </a:rPr>
              <a:t>Carrying out experience exchange and training activities in other regions to strengthen initiatives similar to EvalParticipativa</a:t>
            </a:r>
            <a:endParaRPr sz="1900"/>
          </a:p>
          <a:p>
            <a:pPr marL="0" marR="0" lvl="0" indent="0" algn="l" rtl="0">
              <a:lnSpc>
                <a:spcPct val="125333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000" cap="small">
                <a:solidFill>
                  <a:srgbClr val="67310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i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Réalisation d'activités d'échange d'expériences et de formation dans d'autres régions pour renforcer des initiatives similaires à EvalParticipativa</a:t>
            </a:r>
            <a:endParaRPr sz="2000" i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" name="Google Shape;82;g309d064a3b5_0_106" descr="D:\Mis documentos\Dropbox\ESTEBAN\INVESTIGACION I\PETAS\EVAL-PARTICIPATIVA 2019-20\Web\IMAGENES\ILUSTRACIONES LIBRO\MATRIZ\02 CARTELES 01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46271" y="590685"/>
            <a:ext cx="4344329" cy="25004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3" name="Google Shape;83;g309d064a3b5_0_106"/>
          <p:cNvSpPr txBox="1"/>
          <p:nvPr/>
        </p:nvSpPr>
        <p:spPr>
          <a:xfrm>
            <a:off x="7387913" y="965862"/>
            <a:ext cx="3356400" cy="18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7C3B06"/>
                </a:solidFill>
                <a:latin typeface="Arial"/>
                <a:ea typeface="Arial"/>
                <a:cs typeface="Arial"/>
                <a:sym typeface="Arial"/>
              </a:rPr>
              <a:t>STRENGTHEN SOUTH-SOUTH COOPERATION BETWEEN EVALPARTICIPATIVA AND OTHER SIMILAR NETWORKS</a:t>
            </a:r>
            <a:br>
              <a:rPr lang="en-US" sz="1400">
                <a:solidFill>
                  <a:srgbClr val="36609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i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RENFORCER LA COOPÉRATION SUD-SUD ENTRE EVALPARTICIPATIVA ET D'AUTRES RÉSEAUX SIMILAIRES</a:t>
            </a:r>
            <a:endParaRPr sz="1400" i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g309d064a3b5_0_106" descr="D:\Escritorio\NOTA RITTUU DESDE INDIA\Eval indu copia.png"/>
          <p:cNvPicPr preferRelativeResize="0"/>
          <p:nvPr/>
        </p:nvPicPr>
        <p:blipFill rotWithShape="1">
          <a:blip r:embed="rId4">
            <a:alphaModFix/>
          </a:blip>
          <a:srcRect l="5332" t="23737" r="7255" b="22202"/>
          <a:stretch/>
        </p:blipFill>
        <p:spPr>
          <a:xfrm>
            <a:off x="5157248" y="3310500"/>
            <a:ext cx="5424475" cy="30898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5" name="Google Shape;85;g309d064a3b5_0_106" descr="D:\Mis documentos\Dropbox\ESTEBAN\INVESTIGACION I\PETAS\EVAL-PARTICIPATIVA 2019-20\Web\IMAGENES\imagenes SIEMBRA Y COSECHA\ILUSTRACIONES LIBRO\MATRIZ\02 CARTELES 02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2575" y="434887"/>
            <a:ext cx="2527550" cy="15640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6" name="Google Shape;86;g309d064a3b5_0_106"/>
          <p:cNvSpPr txBox="1"/>
          <p:nvPr/>
        </p:nvSpPr>
        <p:spPr>
          <a:xfrm>
            <a:off x="78138" y="785947"/>
            <a:ext cx="3356400" cy="8619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3B24"/>
              </a:buClr>
              <a:buSzPts val="1200"/>
              <a:buFont typeface="Arial"/>
              <a:buNone/>
            </a:pPr>
            <a:r>
              <a:rPr lang="en-US" b="0" i="0" u="none" strike="noStrike" cap="small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2023 – 2024</a:t>
            </a:r>
            <a:endParaRPr sz="160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3B24"/>
              </a:buClr>
              <a:buSzPts val="1600"/>
              <a:buFont typeface="Arial"/>
              <a:buNone/>
            </a:pPr>
            <a:r>
              <a:rPr lang="en-US" sz="1800" b="1" cap="small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Third Stage</a:t>
            </a:r>
            <a:br>
              <a:rPr lang="en-US" sz="1800" b="1" cap="small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1" cap="small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Troisième Étape</a:t>
            </a:r>
            <a:endParaRPr sz="1800" b="1" cap="small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g309d064a3b5_0_1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5360" y="4273298"/>
            <a:ext cx="4920104" cy="14765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2" name="Google Shape;92;g309d064a3b5_0_1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5360" y="2050108"/>
            <a:ext cx="4920104" cy="19816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3" name="Google Shape;93;g309d064a3b5_0_118" descr="D:\Mis documentos\Dropbox\ESTEBAN\INVESTIGACION I\PETAS\EVAL-PARTICIPATIVA 2019-20\SIEMBRA Y COSECHA\ILUSTRACIONES LIBRO\2.1 sin fond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81716" y="354757"/>
            <a:ext cx="5110294" cy="597666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4" name="Google Shape;94;g309d064a3b5_0_118"/>
          <p:cNvSpPr txBox="1"/>
          <p:nvPr/>
        </p:nvSpPr>
        <p:spPr>
          <a:xfrm>
            <a:off x="2437463" y="891425"/>
            <a:ext cx="6991500" cy="7080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cap="small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Roots and Connections of PARTICIPATORY EVALUATION</a:t>
            </a:r>
            <a:endParaRPr sz="16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 cap="small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Racines et liens de l'ÉVALUATION PARTICIPATOIRE</a:t>
            </a:r>
            <a:endParaRPr sz="1600">
              <a:solidFill>
                <a:schemeClr val="lt1"/>
              </a:solidFill>
            </a:endParaRPr>
          </a:p>
        </p:txBody>
      </p:sp>
      <p:sp>
        <p:nvSpPr>
          <p:cNvPr id="95" name="Google Shape;95;g309d064a3b5_0_118"/>
          <p:cNvSpPr/>
          <p:nvPr/>
        </p:nvSpPr>
        <p:spPr>
          <a:xfrm>
            <a:off x="4458232" y="2188789"/>
            <a:ext cx="2382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64B00"/>
              </a:buClr>
              <a:buSzPts val="1400"/>
              <a:buFont typeface="Arial"/>
              <a:buNone/>
            </a:pPr>
            <a:r>
              <a:rPr lang="en-US" sz="1400" b="0" i="0" u="none" strike="noStrike" cap="small">
                <a:solidFill>
                  <a:srgbClr val="964B00"/>
                </a:solidFill>
                <a:latin typeface="Arial"/>
                <a:ea typeface="Arial"/>
                <a:cs typeface="Arial"/>
                <a:sym typeface="Arial"/>
              </a:rPr>
              <a:t>Transformative evaluation</a:t>
            </a:r>
            <a:endParaRPr sz="1400" b="0" i="0" u="none" strike="noStrike" cap="small">
              <a:solidFill>
                <a:srgbClr val="964B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309d064a3b5_0_118"/>
          <p:cNvSpPr/>
          <p:nvPr/>
        </p:nvSpPr>
        <p:spPr>
          <a:xfrm>
            <a:off x="4458232" y="2623061"/>
            <a:ext cx="36903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64B00"/>
              </a:buClr>
              <a:buSzPts val="1400"/>
              <a:buFont typeface="Arial"/>
              <a:buNone/>
            </a:pPr>
            <a:r>
              <a:rPr lang="en-US" sz="1400" b="0" i="0" u="none" strike="noStrike" cap="small">
                <a:solidFill>
                  <a:srgbClr val="964B00"/>
                </a:solidFill>
                <a:latin typeface="Arial"/>
                <a:ea typeface="Arial"/>
                <a:cs typeface="Arial"/>
                <a:sym typeface="Arial"/>
              </a:rPr>
              <a:t>Empowerment evaluation</a:t>
            </a:r>
            <a:endParaRPr sz="1400" b="0" i="0" u="none" strike="noStrike" cap="small">
              <a:solidFill>
                <a:srgbClr val="964B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g309d064a3b5_0_118"/>
          <p:cNvSpPr/>
          <p:nvPr/>
        </p:nvSpPr>
        <p:spPr>
          <a:xfrm>
            <a:off x="4458232" y="3057334"/>
            <a:ext cx="36903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cap="small">
                <a:solidFill>
                  <a:srgbClr val="964B00"/>
                </a:solidFill>
                <a:latin typeface="Arial"/>
                <a:ea typeface="Arial"/>
                <a:cs typeface="Arial"/>
                <a:sym typeface="Arial"/>
              </a:rPr>
              <a:t>Collaborative Approach to Evaluation</a:t>
            </a:r>
            <a:endParaRPr sz="1400" cap="small">
              <a:solidFill>
                <a:srgbClr val="964B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309d064a3b5_0_118"/>
          <p:cNvSpPr/>
          <p:nvPr/>
        </p:nvSpPr>
        <p:spPr>
          <a:xfrm>
            <a:off x="4458232" y="3515423"/>
            <a:ext cx="43929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cap="small">
                <a:solidFill>
                  <a:srgbClr val="964B00"/>
                </a:solidFill>
                <a:latin typeface="Arial"/>
                <a:ea typeface="Arial"/>
                <a:cs typeface="Arial"/>
                <a:sym typeface="Arial"/>
              </a:rPr>
              <a:t>Evaluation of Innovation Development</a:t>
            </a:r>
            <a:endParaRPr sz="1400" cap="small">
              <a:solidFill>
                <a:srgbClr val="964B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g309d064a3b5_0_118"/>
          <p:cNvSpPr/>
          <p:nvPr/>
        </p:nvSpPr>
        <p:spPr>
          <a:xfrm>
            <a:off x="4458232" y="4399375"/>
            <a:ext cx="43929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64B00"/>
              </a:buClr>
              <a:buSzPts val="1400"/>
              <a:buFont typeface="Arial"/>
              <a:buNone/>
            </a:pPr>
            <a:r>
              <a:rPr lang="en-US" sz="1400" b="0" i="0" u="none" strike="noStrike" cap="small">
                <a:solidFill>
                  <a:srgbClr val="964B00"/>
                </a:solidFill>
                <a:latin typeface="Arial"/>
                <a:ea typeface="Arial"/>
                <a:cs typeface="Arial"/>
                <a:sym typeface="Arial"/>
              </a:rPr>
              <a:t>Popular Education</a:t>
            </a:r>
            <a:endParaRPr sz="1400" b="0" i="0" u="none" strike="noStrike" cap="small">
              <a:solidFill>
                <a:srgbClr val="964B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g309d064a3b5_0_118"/>
          <p:cNvSpPr/>
          <p:nvPr/>
        </p:nvSpPr>
        <p:spPr>
          <a:xfrm>
            <a:off x="4458232" y="4817644"/>
            <a:ext cx="43929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64B00"/>
              </a:buClr>
              <a:buSzPts val="1400"/>
              <a:buFont typeface="Arial"/>
              <a:buNone/>
            </a:pPr>
            <a:r>
              <a:rPr lang="en-US" sz="1400" b="0" i="0" u="none" strike="noStrike" cap="small">
                <a:solidFill>
                  <a:srgbClr val="964B00"/>
                </a:solidFill>
                <a:latin typeface="Arial"/>
                <a:ea typeface="Arial"/>
                <a:cs typeface="Arial"/>
                <a:sym typeface="Arial"/>
              </a:rPr>
              <a:t>Participatory action research</a:t>
            </a:r>
            <a:endParaRPr sz="1400" b="0" i="0" u="none" strike="noStrike" cap="small">
              <a:solidFill>
                <a:srgbClr val="964B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g309d064a3b5_0_118"/>
          <p:cNvSpPr/>
          <p:nvPr/>
        </p:nvSpPr>
        <p:spPr>
          <a:xfrm>
            <a:off x="4458232" y="5228697"/>
            <a:ext cx="43929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64B00"/>
              </a:buClr>
              <a:buSzPts val="1400"/>
              <a:buFont typeface="Arial"/>
              <a:buNone/>
            </a:pPr>
            <a:r>
              <a:rPr lang="en-US" sz="1400" b="0" i="1" u="none" strike="noStrike" cap="small">
                <a:solidFill>
                  <a:srgbClr val="964B00"/>
                </a:solidFill>
                <a:latin typeface="Arial"/>
                <a:ea typeface="Arial"/>
                <a:cs typeface="Arial"/>
                <a:sym typeface="Arial"/>
              </a:rPr>
              <a:t>Sistematización de Experiencias</a:t>
            </a:r>
            <a:endParaRPr/>
          </a:p>
        </p:txBody>
      </p:sp>
      <p:pic>
        <p:nvPicPr>
          <p:cNvPr id="102" name="Google Shape;102;g309d064a3b5_0_1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37475" y="1928225"/>
            <a:ext cx="2020757" cy="9908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3" name="Google Shape;103;g309d064a3b5_0_118"/>
          <p:cNvSpPr txBox="1"/>
          <p:nvPr/>
        </p:nvSpPr>
        <p:spPr>
          <a:xfrm>
            <a:off x="2525334" y="2188789"/>
            <a:ext cx="1845000" cy="3078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AT a GLOBAL level</a:t>
            </a:r>
            <a:endParaRPr sz="1400" b="0" i="0" u="none" strike="noStrike" cap="none">
              <a:solidFill>
                <a:srgbClr val="6633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g309d064a3b5_0_1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37475" y="4099588"/>
            <a:ext cx="2020757" cy="93939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5" name="Google Shape;105;g309d064a3b5_0_118"/>
          <p:cNvSpPr txBox="1"/>
          <p:nvPr/>
        </p:nvSpPr>
        <p:spPr>
          <a:xfrm>
            <a:off x="2613193" y="4273298"/>
            <a:ext cx="1669200" cy="5232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196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Latinoamerica &amp; CaribBeAN</a:t>
            </a:r>
            <a:endParaRPr sz="1400" b="0" i="0" u="none" strike="noStrike" cap="none">
              <a:solidFill>
                <a:srgbClr val="6633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Google Shape;106;g309d064a3b5_0_118" descr="D:\Mis documentos\Dropbox\ESTEBAN\INVESTIGACION I\PETAS\EVAL-PARTICIPATIVA 2019-20\SIEMBRA Y COSECHA\ILUSTRACIONES LIBRO\001b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8198" y="4026750"/>
            <a:ext cx="1599400" cy="21908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7" name="Google Shape;107;g309d064a3b5_0_118" descr="D:\Mis documentos\Dropbox\ESTEBAN\INVESTIGACION I\PETAS\EVAL-PARTICIPATIVA 2019-20\SIEMBRA Y COSECHA\ILUSTRACIONES LIBRO\001a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576497" y="5352369"/>
            <a:ext cx="1152128" cy="125434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8" name="Google Shape;108;g309d064a3b5_0_118" descr="D:\Mis documentos\Dropbox\ESTEBAN\INVESTIGACION I\PETAS\EVAL-PARTICIPATIVA 2019-20\Web\IMAGENES\imagenes SIEMBRA Y COSECHA\ILUSTRACIONES LIBRO\Sol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1096252" y="-1007773"/>
            <a:ext cx="3827050" cy="429734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g309d064a3b5_0_147" descr="D:\Mis documentos\Dropbox\ESTEBAN\INVESTIGACION I\PETAS\EVAL-PARTICIPATIVA 2019-20\Web\IMAGENES\imagenes SIEMBRA Y COSECHA\ILUSTRACIONES LIBRO\So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078475" y="-1146550"/>
            <a:ext cx="4611109" cy="445561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4" name="Google Shape;114;g309d064a3b5_0_147" descr="D:\Mis documentos\Dropbox\ESTEBAN\INVESTIGACION I\PETAS\EVAL-PARTICIPATIVA 2019-20\Web\IMAGENES Y LOGOS\imagenes SIEMBRA Y COSECHA\ILUSTRACIONES LIBRO\macetas\02 TABLA 07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81269" y="5253365"/>
            <a:ext cx="5791560" cy="836414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15" name="Google Shape;115;g309d064a3b5_0_147" descr="D:\Mis documentos\Dropbox\ESTEBAN\INVESTIGACION I\PETAS\EVAL-PARTICIPATIVA 2019-20\Web\IMAGENES Y LOGOS\imagenes SIEMBRA Y COSECHA\ILUSTRACIONES LIBRO\macetas\02 TABLA 06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95514">
            <a:off x="6319866" y="4522381"/>
            <a:ext cx="4927594" cy="683217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16" name="Google Shape;116;g309d064a3b5_0_147" descr="D:\Mis documentos\Dropbox\ESTEBAN\INVESTIGACION I\PETAS\EVAL-PARTICIPATIVA 2019-20\Web\IMAGENES Y LOGOS\imagenes SIEMBRA Y COSECHA\ILUSTRACIONES LIBRO\macetas\02 TABLA 05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98993" y="3804615"/>
            <a:ext cx="5464135" cy="669614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17" name="Google Shape;117;g309d064a3b5_0_147" descr="D:\Mis documentos\Dropbox\ESTEBAN\INVESTIGACION I\PETAS\EVAL-PARTICIPATIVA 2019-20\Web\IMAGENES Y LOGOS\imagenes SIEMBRA Y COSECHA\ILUSTRACIONES LIBRO\4_1.png"/>
          <p:cNvPicPr preferRelativeResize="0"/>
          <p:nvPr/>
        </p:nvPicPr>
        <p:blipFill rotWithShape="1">
          <a:blip r:embed="rId7">
            <a:alphaModFix/>
          </a:blip>
          <a:srcRect l="16165" t="53080" r="12716" b="21084"/>
          <a:stretch/>
        </p:blipFill>
        <p:spPr>
          <a:xfrm>
            <a:off x="2270729" y="777713"/>
            <a:ext cx="2221997" cy="149761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8" name="Google Shape;118;g309d064a3b5_0_147" descr="D:\Mis documentos\Dropbox\ESTEBAN\INVESTIGACION I\PETAS\EVAL-PARTICIPATIVA 2019-20\Web\IMAGENES Y LOGOS\imagenes SIEMBRA Y COSECHA\ILUSTRACIONES LIBRO\macetas\02 TABLA 04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184704" y="3046375"/>
            <a:ext cx="6628621" cy="75824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19" name="Google Shape;119;g309d064a3b5_0_147" descr="D:\Mis documentos\Dropbox\ESTEBAN\INVESTIGACION I\PETAS\EVAL-PARTICIPATIVA 2019-20\Web\IMAGENES Y LOGOS\imagenes SIEMBRA Y COSECHA\ILUSTRACIONES LIBRO\macetas\02 TABLA 01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673391" y="569150"/>
            <a:ext cx="5884762" cy="904788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sp>
        <p:nvSpPr>
          <p:cNvPr id="120" name="Google Shape;120;g309d064a3b5_0_147"/>
          <p:cNvSpPr txBox="1"/>
          <p:nvPr/>
        </p:nvSpPr>
        <p:spPr>
          <a:xfrm>
            <a:off x="2316405" y="927476"/>
            <a:ext cx="2061000" cy="11082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4806"/>
              </a:buClr>
              <a:buSzPts val="2200"/>
              <a:buFont typeface="Arial"/>
              <a:buNone/>
            </a:pPr>
            <a:r>
              <a:rPr lang="en-US" sz="2200" b="0" i="0" u="none" strike="noStrike" cap="small">
                <a:solidFill>
                  <a:srgbClr val="974806"/>
                </a:solidFill>
                <a:latin typeface="Arial"/>
                <a:ea typeface="Arial"/>
                <a:cs typeface="Arial"/>
                <a:sym typeface="Arial"/>
              </a:rPr>
              <a:t>Principles of Participative evaluation</a:t>
            </a:r>
            <a:endParaRPr sz="2200" b="0" i="0" u="none" strike="noStrike" cap="small">
              <a:solidFill>
                <a:srgbClr val="97480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g309d064a3b5_0_147" descr="D:\Mis documentos\Dropbox\ESTEBAN\INVESTIGACION I\PETAS\EVAL-PARTICIPATIVA 2019-20\SIEMBRA Y COSECHA\ILUSTRACIONES LIBRO\7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69825" y="2532687"/>
            <a:ext cx="2662800" cy="3576575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22" name="Google Shape;122;g309d064a3b5_0_147" descr="D:\Mis documentos\Dropbox\ESTEBAN\INVESTIGACION I\PETAS\EVAL-PARTICIPATIVA 2019-20\Web\IMAGENES Y LOGOS\imagenes SIEMBRA Y COSECHA\ILUSTRACIONES LIBRO\macetas\01 MACETA 07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196491" y="5238011"/>
            <a:ext cx="905968" cy="953239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23" name="Google Shape;123;g309d064a3b5_0_147" descr="D:\Mis documentos\Dropbox\ESTEBAN\INVESTIGACION I\PETAS\EVAL-PARTICIPATIVA 2019-20\Web\IMAGENES Y LOGOS\imagenes SIEMBRA Y COSECHA\ILUSTRACIONES LIBRO\macetas\01 MACETA 04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580933">
            <a:off x="4609916" y="3053791"/>
            <a:ext cx="1046810" cy="751035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24" name="Google Shape;124;g309d064a3b5_0_147" descr="D:\Mis documentos\Dropbox\ESTEBAN\INVESTIGACION I\PETAS\EVAL-PARTICIPATIVA 2019-20\Web\IMAGENES Y LOGOS\imagenes SIEMBRA Y COSECHA\ILUSTRACIONES LIBRO\macetas\01 MACETA 05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081769" y="3720039"/>
            <a:ext cx="996394" cy="89298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25" name="Google Shape;125;g309d064a3b5_0_147" descr="D:\Mis documentos\Dropbox\ESTEBAN\INVESTIGACION I\PETAS\EVAL-PARTICIPATIVA 2019-20\Web\IMAGENES Y LOGOS\imagenes SIEMBRA Y COSECHA\ILUSTRACIONES LIBRO\macetas\01 MACETA 06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750975" y="4540191"/>
            <a:ext cx="817299" cy="874392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26" name="Google Shape;126;g309d064a3b5_0_147" descr="D:\Mis documentos\Dropbox\ESTEBAN\INVESTIGACION I\PETAS\EVAL-PARTICIPATIVA 2019-20\Web\IMAGENES Y LOGOS\imagenes SIEMBRA Y COSECHA\ILUSTRACIONES LIBRO\macetas\01 MACETA 01.png"/>
          <p:cNvPicPr preferRelativeResize="0"/>
          <p:nvPr/>
        </p:nvPicPr>
        <p:blipFill rotWithShape="1">
          <a:blip r:embed="rId15">
            <a:alphaModFix/>
          </a:blip>
          <a:srcRect t="45438"/>
          <a:stretch/>
        </p:blipFill>
        <p:spPr>
          <a:xfrm>
            <a:off x="5129912" y="656319"/>
            <a:ext cx="1276975" cy="896241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27" name="Google Shape;127;g309d064a3b5_0_147" descr="D:\Mis documentos\Dropbox\ESTEBAN\INVESTIGACION I\PETAS\EVAL-PARTICIPATIVA 2019-20\Web\IMAGENES Y LOGOS\imagenes SIEMBRA Y COSECHA\ILUSTRACIONES LIBRO\macetas\02 TABLA 02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6256074" y="1508867"/>
            <a:ext cx="4891551" cy="571918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28" name="Google Shape;128;g309d064a3b5_0_147" descr="D:\Mis documentos\Dropbox\ESTEBAN\INVESTIGACION I\PETAS\EVAL-PARTICIPATIVA 2019-20\Web\IMAGENES Y LOGOS\imagenes SIEMBRA Y COSECHA\ILUSTRACIONES LIBRO\macetas\01 MACETA 02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801577" y="1363600"/>
            <a:ext cx="937908" cy="896555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29" name="Google Shape;129;g309d064a3b5_0_147" descr="D:\Mis documentos\Dropbox\ESTEBAN\INVESTIGACION I\PETAS\EVAL-PARTICIPATIVA 2019-20\Web\IMAGENES Y LOGOS\imagenes SIEMBRA Y COSECHA\ILUSTRACIONES LIBRO\macetas\02 TABLA 03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954412" y="2102914"/>
            <a:ext cx="6603744" cy="943463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pic>
        <p:nvPicPr>
          <p:cNvPr id="130" name="Google Shape;130;g309d064a3b5_0_147" descr="D:\Mis documentos\Dropbox\ESTEBAN\INVESTIGACION I\PETAS\EVAL-PARTICIPATIVA 2019-20\Web\IMAGENES Y LOGOS\imagenes SIEMBRA Y COSECHA\ILUSTRACIONES LIBRO\macetas\01 MACETA 03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 rot="-655237">
            <a:off x="4318894" y="2108597"/>
            <a:ext cx="1055850" cy="1006973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</p:pic>
      <p:sp>
        <p:nvSpPr>
          <p:cNvPr id="131" name="Google Shape;131;g309d064a3b5_0_147"/>
          <p:cNvSpPr/>
          <p:nvPr/>
        </p:nvSpPr>
        <p:spPr>
          <a:xfrm>
            <a:off x="6050924" y="707376"/>
            <a:ext cx="55476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relevant actors of the intervention are incorporated actively and consciously in the evaluative process as subjects of rights.</a:t>
            </a:r>
            <a:endParaRPr/>
          </a:p>
        </p:txBody>
      </p:sp>
      <p:sp>
        <p:nvSpPr>
          <p:cNvPr id="132" name="Google Shape;132;g309d064a3b5_0_147"/>
          <p:cNvSpPr/>
          <p:nvPr/>
        </p:nvSpPr>
        <p:spPr>
          <a:xfrm>
            <a:off x="6648967" y="1531636"/>
            <a:ext cx="43572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Local knowledge is recognized as valid and essential for evaluation.</a:t>
            </a:r>
            <a:endParaRPr/>
          </a:p>
        </p:txBody>
      </p:sp>
      <p:sp>
        <p:nvSpPr>
          <p:cNvPr id="133" name="Google Shape;133;g309d064a3b5_0_147"/>
          <p:cNvSpPr/>
          <p:nvPr/>
        </p:nvSpPr>
        <p:spPr>
          <a:xfrm>
            <a:off x="5115798" y="2260157"/>
            <a:ext cx="64206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Institutional representatives work in association with local actors in the design, implementation, and interpretation of evaluative findings.</a:t>
            </a:r>
            <a:endParaRPr/>
          </a:p>
        </p:txBody>
      </p:sp>
      <p:sp>
        <p:nvSpPr>
          <p:cNvPr id="134" name="Google Shape;134;g309d064a3b5_0_147"/>
          <p:cNvSpPr/>
          <p:nvPr/>
        </p:nvSpPr>
        <p:spPr>
          <a:xfrm>
            <a:off x="5357875" y="3104073"/>
            <a:ext cx="62940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use of techniques and materials facilitates dialogue, generating spaces and procedures for data collection, analysis, and use.</a:t>
            </a:r>
            <a:endParaRPr/>
          </a:p>
        </p:txBody>
      </p:sp>
      <p:sp>
        <p:nvSpPr>
          <p:cNvPr id="135" name="Google Shape;135;g309d064a3b5_0_147"/>
          <p:cNvSpPr/>
          <p:nvPr/>
        </p:nvSpPr>
        <p:spPr>
          <a:xfrm>
            <a:off x="5922729" y="3831515"/>
            <a:ext cx="51663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Actors participate in both processes and results of the evaluation.</a:t>
            </a:r>
            <a:endParaRPr/>
          </a:p>
        </p:txBody>
      </p:sp>
      <p:sp>
        <p:nvSpPr>
          <p:cNvPr id="136" name="Google Shape;136;g309d064a3b5_0_147"/>
          <p:cNvSpPr/>
          <p:nvPr/>
        </p:nvSpPr>
        <p:spPr>
          <a:xfrm rot="-199425">
            <a:off x="6554393" y="4547514"/>
            <a:ext cx="4631090" cy="571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evaluative process reinforces local competencies in planning and participatory decision-making.</a:t>
            </a:r>
            <a:endParaRPr/>
          </a:p>
        </p:txBody>
      </p:sp>
      <p:sp>
        <p:nvSpPr>
          <p:cNvPr id="137" name="Google Shape;137;g309d064a3b5_0_147"/>
          <p:cNvSpPr/>
          <p:nvPr/>
        </p:nvSpPr>
        <p:spPr>
          <a:xfrm>
            <a:off x="6572431" y="5384107"/>
            <a:ext cx="44340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External evaluators act as facilitators of the evaluation process.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g309d064a3b5_0_1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5" y="0"/>
            <a:ext cx="12192001" cy="635655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g309d064a3b5_0_184"/>
          <p:cNvSpPr/>
          <p:nvPr/>
        </p:nvSpPr>
        <p:spPr>
          <a:xfrm>
            <a:off x="178289" y="268884"/>
            <a:ext cx="9470100" cy="492600"/>
          </a:xfrm>
          <a:prstGeom prst="rect">
            <a:avLst/>
          </a:prstGeom>
          <a:noFill/>
          <a:ln>
            <a:noFill/>
          </a:ln>
          <a:effectLst>
            <a:outerShdw blurRad="114300" dist="25400" dir="3000000" algn="tl" rotWithShape="0">
              <a:srgbClr val="000000">
                <a:alpha val="2275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97600"/>
              </a:buClr>
              <a:buSzPts val="2000"/>
              <a:buFont typeface="Arial"/>
              <a:buNone/>
            </a:pPr>
            <a:r>
              <a:rPr lang="en-US" sz="2000" b="1" i="0" u="none" strike="noStrike" cap="small">
                <a:solidFill>
                  <a:srgbClr val="797600"/>
                </a:solidFill>
                <a:latin typeface="Arial"/>
                <a:ea typeface="Arial"/>
                <a:cs typeface="Arial"/>
                <a:sym typeface="Arial"/>
              </a:rPr>
              <a:t>The Participatory Evaluation Process</a:t>
            </a:r>
            <a:endParaRPr sz="2000" b="1" i="0" u="none" strike="noStrike" cap="small">
              <a:solidFill>
                <a:srgbClr val="7976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g309d064a3b5_0_184"/>
          <p:cNvPicPr preferRelativeResize="0"/>
          <p:nvPr/>
        </p:nvPicPr>
        <p:blipFill rotWithShape="1">
          <a:blip r:embed="rId4">
            <a:alphaModFix/>
          </a:blip>
          <a:srcRect l="23287" t="37698" r="29177" b="36092"/>
          <a:stretch/>
        </p:blipFill>
        <p:spPr>
          <a:xfrm>
            <a:off x="598620" y="5547594"/>
            <a:ext cx="1182353" cy="876453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g309d064a3b5_0_184"/>
          <p:cNvSpPr/>
          <p:nvPr/>
        </p:nvSpPr>
        <p:spPr>
          <a:xfrm>
            <a:off x="339453" y="5028261"/>
            <a:ext cx="1620600" cy="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STAGE 1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Establish the evaluation team</a:t>
            </a:r>
            <a:endParaRPr sz="1200" b="0" i="0" u="none" strike="noStrike" cap="non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46" name="Google Shape;146;g309d064a3b5_0_184"/>
          <p:cNvSpPr/>
          <p:nvPr/>
        </p:nvSpPr>
        <p:spPr>
          <a:xfrm>
            <a:off x="81352" y="3609721"/>
            <a:ext cx="18240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STAGE 2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Establish the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evaluation questions and objectives</a:t>
            </a:r>
            <a:endParaRPr/>
          </a:p>
        </p:txBody>
      </p:sp>
      <p:pic>
        <p:nvPicPr>
          <p:cNvPr id="147" name="Google Shape;147;g309d064a3b5_0_184"/>
          <p:cNvPicPr preferRelativeResize="0"/>
          <p:nvPr/>
        </p:nvPicPr>
        <p:blipFill rotWithShape="1">
          <a:blip r:embed="rId5">
            <a:alphaModFix/>
          </a:blip>
          <a:srcRect l="35347" t="32366" r="32424" b="30557"/>
          <a:stretch/>
        </p:blipFill>
        <p:spPr>
          <a:xfrm>
            <a:off x="1546964" y="3434147"/>
            <a:ext cx="604611" cy="65082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g309d064a3b5_0_184"/>
          <p:cNvSpPr/>
          <p:nvPr/>
        </p:nvSpPr>
        <p:spPr>
          <a:xfrm>
            <a:off x="2108931" y="4496309"/>
            <a:ext cx="2146500" cy="8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STAGE 3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information sources and tools to gather information</a:t>
            </a:r>
            <a:endParaRPr/>
          </a:p>
        </p:txBody>
      </p:sp>
      <p:pic>
        <p:nvPicPr>
          <p:cNvPr id="149" name="Google Shape;149;g309d064a3b5_0_184"/>
          <p:cNvPicPr preferRelativeResize="0"/>
          <p:nvPr/>
        </p:nvPicPr>
        <p:blipFill rotWithShape="1">
          <a:blip r:embed="rId6">
            <a:alphaModFix/>
          </a:blip>
          <a:srcRect l="14815" t="12221" r="10923" b="38890"/>
          <a:stretch/>
        </p:blipFill>
        <p:spPr>
          <a:xfrm>
            <a:off x="2521253" y="5298825"/>
            <a:ext cx="1408270" cy="979166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g309d064a3b5_0_184"/>
          <p:cNvSpPr/>
          <p:nvPr/>
        </p:nvSpPr>
        <p:spPr>
          <a:xfrm>
            <a:off x="1990964" y="2545817"/>
            <a:ext cx="18822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STAGE 4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Plan the costs and timeframe of the evaluation</a:t>
            </a:r>
            <a:endParaRPr/>
          </a:p>
        </p:txBody>
      </p:sp>
      <p:pic>
        <p:nvPicPr>
          <p:cNvPr id="151" name="Google Shape;151;g309d064a3b5_0_184"/>
          <p:cNvPicPr preferRelativeResize="0"/>
          <p:nvPr/>
        </p:nvPicPr>
        <p:blipFill rotWithShape="1">
          <a:blip r:embed="rId7">
            <a:alphaModFix/>
          </a:blip>
          <a:srcRect l="26711" t="22038" r="27962" b="28145"/>
          <a:stretch/>
        </p:blipFill>
        <p:spPr>
          <a:xfrm>
            <a:off x="2506262" y="3329603"/>
            <a:ext cx="1055357" cy="998592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g309d064a3b5_0_184"/>
          <p:cNvSpPr/>
          <p:nvPr/>
        </p:nvSpPr>
        <p:spPr>
          <a:xfrm>
            <a:off x="3844515" y="1651679"/>
            <a:ext cx="15519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STAGE 5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Gather and record information</a:t>
            </a:r>
            <a:endParaRPr/>
          </a:p>
        </p:txBody>
      </p:sp>
      <p:sp>
        <p:nvSpPr>
          <p:cNvPr id="153" name="Google Shape;153;g309d064a3b5_0_184"/>
          <p:cNvSpPr/>
          <p:nvPr/>
        </p:nvSpPr>
        <p:spPr>
          <a:xfrm>
            <a:off x="3978965" y="3497656"/>
            <a:ext cx="1882200" cy="6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STAGE 6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Analyse</a:t>
            </a:r>
            <a:endParaRPr sz="1200" b="0" i="0" u="none" strike="noStrike" cap="non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information</a:t>
            </a:r>
            <a:endParaRPr/>
          </a:p>
        </p:txBody>
      </p:sp>
      <p:sp>
        <p:nvSpPr>
          <p:cNvPr id="154" name="Google Shape;154;g309d064a3b5_0_184"/>
          <p:cNvSpPr/>
          <p:nvPr/>
        </p:nvSpPr>
        <p:spPr>
          <a:xfrm>
            <a:off x="6554982" y="2111755"/>
            <a:ext cx="1882200" cy="6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STAGE 7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Disseminate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the results</a:t>
            </a:r>
            <a:endParaRPr/>
          </a:p>
        </p:txBody>
      </p:sp>
      <p:sp>
        <p:nvSpPr>
          <p:cNvPr id="155" name="Google Shape;155;g309d064a3b5_0_184"/>
          <p:cNvSpPr/>
          <p:nvPr/>
        </p:nvSpPr>
        <p:spPr>
          <a:xfrm>
            <a:off x="8789352" y="3935824"/>
            <a:ext cx="1557300" cy="6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STAGE 8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Put the findings into action</a:t>
            </a:r>
            <a:endParaRPr/>
          </a:p>
        </p:txBody>
      </p:sp>
      <p:sp>
        <p:nvSpPr>
          <p:cNvPr id="156" name="Google Shape;156;g309d064a3b5_0_184"/>
          <p:cNvSpPr/>
          <p:nvPr/>
        </p:nvSpPr>
        <p:spPr>
          <a:xfrm>
            <a:off x="10395858" y="2730641"/>
            <a:ext cx="1882200" cy="6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STAGE 9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Monitor the</a:t>
            </a:r>
            <a:endParaRPr/>
          </a:p>
          <a:p>
            <a:pPr marL="0" marR="0" lvl="0" indent="0" algn="ctr" rtl="0">
              <a:lnSpc>
                <a:spcPct val="10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improvements</a:t>
            </a:r>
            <a:endParaRPr/>
          </a:p>
        </p:txBody>
      </p:sp>
      <p:pic>
        <p:nvPicPr>
          <p:cNvPr id="157" name="Google Shape;157;g309d064a3b5_0_184"/>
          <p:cNvPicPr preferRelativeResize="0"/>
          <p:nvPr/>
        </p:nvPicPr>
        <p:blipFill rotWithShape="1">
          <a:blip r:embed="rId8">
            <a:alphaModFix/>
          </a:blip>
          <a:srcRect l="46726" t="16715" b="20347"/>
          <a:stretch/>
        </p:blipFill>
        <p:spPr>
          <a:xfrm>
            <a:off x="5121707" y="1276150"/>
            <a:ext cx="1302659" cy="1566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g309d064a3b5_0_18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346583" y="4004229"/>
            <a:ext cx="2286188" cy="211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g309d064a3b5_0_184"/>
          <p:cNvPicPr preferRelativeResize="0"/>
          <p:nvPr/>
        </p:nvPicPr>
        <p:blipFill rotWithShape="1">
          <a:blip r:embed="rId10">
            <a:alphaModFix/>
          </a:blip>
          <a:srcRect l="4942" t="20089" r="16607" b="23288"/>
          <a:stretch/>
        </p:blipFill>
        <p:spPr>
          <a:xfrm>
            <a:off x="6696195" y="2523252"/>
            <a:ext cx="2266726" cy="1909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g309d064a3b5_0_184"/>
          <p:cNvPicPr preferRelativeResize="0"/>
          <p:nvPr/>
        </p:nvPicPr>
        <p:blipFill rotWithShape="1">
          <a:blip r:embed="rId11">
            <a:alphaModFix/>
          </a:blip>
          <a:srcRect l="21098" t="23696" r="26089" b="33334"/>
          <a:stretch/>
        </p:blipFill>
        <p:spPr>
          <a:xfrm>
            <a:off x="8435676" y="4441599"/>
            <a:ext cx="2228877" cy="2005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g309d064a3b5_0_184"/>
          <p:cNvPicPr preferRelativeResize="0"/>
          <p:nvPr/>
        </p:nvPicPr>
        <p:blipFill rotWithShape="1">
          <a:blip r:embed="rId12">
            <a:alphaModFix/>
          </a:blip>
          <a:srcRect l="26885" t="13541" r="31739" b="40366"/>
          <a:stretch/>
        </p:blipFill>
        <p:spPr>
          <a:xfrm>
            <a:off x="10700372" y="3329603"/>
            <a:ext cx="1317399" cy="1470202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g309d064a3b5_0_184"/>
          <p:cNvSpPr txBox="1"/>
          <p:nvPr/>
        </p:nvSpPr>
        <p:spPr>
          <a:xfrm rot="-2002717">
            <a:off x="909181" y="2128273"/>
            <a:ext cx="2801139" cy="33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Planning phase</a:t>
            </a:r>
            <a:endParaRPr/>
          </a:p>
        </p:txBody>
      </p:sp>
      <p:sp>
        <p:nvSpPr>
          <p:cNvPr id="163" name="Google Shape;163;g309d064a3b5_0_184"/>
          <p:cNvSpPr txBox="1"/>
          <p:nvPr/>
        </p:nvSpPr>
        <p:spPr>
          <a:xfrm rot="-765625">
            <a:off x="8467162" y="1232213"/>
            <a:ext cx="1754841" cy="338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Use phase</a:t>
            </a:r>
            <a:endParaRPr/>
          </a:p>
        </p:txBody>
      </p:sp>
      <p:sp>
        <p:nvSpPr>
          <p:cNvPr id="164" name="Google Shape;164;g309d064a3b5_0_184"/>
          <p:cNvSpPr txBox="1"/>
          <p:nvPr/>
        </p:nvSpPr>
        <p:spPr>
          <a:xfrm>
            <a:off x="3825178" y="1127277"/>
            <a:ext cx="2175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Implementation </a:t>
            </a:r>
            <a:endParaRPr/>
          </a:p>
        </p:txBody>
      </p:sp>
      <p:sp>
        <p:nvSpPr>
          <p:cNvPr id="165" name="Google Shape;165;g309d064a3b5_0_184"/>
          <p:cNvSpPr txBox="1"/>
          <p:nvPr/>
        </p:nvSpPr>
        <p:spPr>
          <a:xfrm rot="768178">
            <a:off x="4993363" y="1177562"/>
            <a:ext cx="1754521" cy="308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phase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0b1f1b50ca_0_6"/>
          <p:cNvSpPr txBox="1"/>
          <p:nvPr/>
        </p:nvSpPr>
        <p:spPr>
          <a:xfrm>
            <a:off x="758329" y="467133"/>
            <a:ext cx="6380400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small" dirty="0">
                <a:solidFill>
                  <a:srgbClr val="673105"/>
                </a:solidFill>
                <a:latin typeface="Calibri"/>
                <a:ea typeface="Calibri"/>
                <a:cs typeface="Calibri"/>
                <a:sym typeface="Calibri"/>
              </a:rPr>
              <a:t>Storytelling &amp; Participatory Evaluation Retreat </a:t>
            </a:r>
            <a:endParaRPr sz="4000" dirty="0"/>
          </a:p>
        </p:txBody>
      </p:sp>
      <p:sp>
        <p:nvSpPr>
          <p:cNvPr id="176" name="Google Shape;176;g30b1f1b50ca_0_6"/>
          <p:cNvSpPr txBox="1"/>
          <p:nvPr/>
        </p:nvSpPr>
        <p:spPr>
          <a:xfrm>
            <a:off x="-483946" y="1886233"/>
            <a:ext cx="5472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small" dirty="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Limbe, Cameroon, September 2024.</a:t>
            </a:r>
            <a:endParaRPr dirty="0"/>
          </a:p>
        </p:txBody>
      </p:sp>
      <p:pic>
        <p:nvPicPr>
          <p:cNvPr id="177" name="Google Shape;177;g30b1f1b50ca_0_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87603" y="1417682"/>
            <a:ext cx="4995606" cy="4995606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g30b1f1b50ca_0_6"/>
          <p:cNvSpPr txBox="1"/>
          <p:nvPr/>
        </p:nvSpPr>
        <p:spPr>
          <a:xfrm>
            <a:off x="1508674" y="4327775"/>
            <a:ext cx="41574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You can access the documentary video by clicking the QR code.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8" ma:contentTypeDescription="Create a new document." ma:contentTypeScope="" ma:versionID="a7c9a76739cb3e966d05a5f5f61b2527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6c8913513d90a5dc6526904a5648fb7c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173DC17-69B6-4B0C-8B9C-96032A1A87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CDDA7F-EE4F-44F3-BD87-560CD9EF37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51de21-d896-48a7-9dfa-e668a9d1d4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460</Words>
  <Application>Microsoft Office PowerPoint</Application>
  <PresentationFormat>Widescreen</PresentationFormat>
  <Paragraphs>77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Proxima Nova</vt:lpstr>
      <vt:lpstr>Calibri</vt:lpstr>
      <vt:lpstr>Arial Narrow</vt:lpstr>
      <vt:lpstr>Roboto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Cronkite</dc:creator>
  <cp:lastModifiedBy>Ehab Rasmy</cp:lastModifiedBy>
  <cp:revision>2</cp:revision>
  <dcterms:created xsi:type="dcterms:W3CDTF">2024-04-15T11:05:03Z</dcterms:created>
  <dcterms:modified xsi:type="dcterms:W3CDTF">2024-11-18T22:22:33Z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0x010100618C2D754CFBDC479F9C3F7079FAF270</vt:lpwstr>
  </property>
</Properties>
</file>