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65" r:id="rId6"/>
    <p:sldId id="2916" r:id="rId7"/>
    <p:sldId id="263" r:id="rId8"/>
    <p:sldId id="2918" r:id="rId9"/>
    <p:sldId id="260" r:id="rId10"/>
    <p:sldId id="2915" r:id="rId11"/>
    <p:sldId id="269" r:id="rId12"/>
    <p:sldId id="2917" r:id="rId13"/>
    <p:sldId id="270" r:id="rId14"/>
    <p:sldId id="271" r:id="rId15"/>
  </p:sldIdLst>
  <p:sldSz cx="12192000" cy="6858000"/>
  <p:notesSz cx="6858000" cy="9144000"/>
  <p:embeddedFontLs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Roboto Bold" panose="02000000000000000000" charset="0"/>
      <p:bold r:id="rId21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32"/>
    <a:srgbClr val="523601"/>
    <a:srgbClr val="4E0000"/>
    <a:srgbClr val="182F5C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91952-E8EE-4A2D-A6F1-063124D7E9BD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BF715-D148-498A-AC40-60975E59D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87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04C34D2B-BA72-84BB-9B0C-D57EC1DDB9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yellow circles&#10;&#10;Description automatically generated">
            <a:extLst>
              <a:ext uri="{FF2B5EF4-FFF2-40B4-BE49-F238E27FC236}">
                <a16:creationId xmlns:a16="http://schemas.microsoft.com/office/drawing/2014/main" id="{4E2701FE-AD87-9585-252D-3C896E0A9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63508" y="6394614"/>
            <a:ext cx="2348294" cy="5949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52360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954084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B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6" name="Picture 5" descr="A black and gold pattern&#10;&#10;Description automatically generated">
            <a:extLst>
              <a:ext uri="{FF2B5EF4-FFF2-40B4-BE49-F238E27FC236}">
                <a16:creationId xmlns:a16="http://schemas.microsoft.com/office/drawing/2014/main" id="{8DB91A18-185F-BB0B-1DBD-5D1DDB1A6C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32768" y="-225810"/>
            <a:ext cx="3030303" cy="808081"/>
          </a:xfrm>
          <a:prstGeom prst="rect">
            <a:avLst/>
          </a:prstGeom>
        </p:spPr>
      </p:pic>
      <p:pic>
        <p:nvPicPr>
          <p:cNvPr id="8" name="Picture 7" descr="A black background with yellow stars&#10;&#10;Description automatically generated">
            <a:extLst>
              <a:ext uri="{FF2B5EF4-FFF2-40B4-BE49-F238E27FC236}">
                <a16:creationId xmlns:a16="http://schemas.microsoft.com/office/drawing/2014/main" id="{E0612FA4-5866-EB73-9206-5C7A5C4C26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54968" y="188990"/>
            <a:ext cx="661142" cy="166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1407C2DB-0DC4-968A-495E-D07B395DCC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2360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1pPr>
            <a:lvl2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2pPr>
            <a:lvl3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3pPr>
            <a:lvl4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4pPr>
            <a:lvl5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8CA8F-A65C-519D-BB96-B9984C88D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F83A8-218E-D54B-A280-070B684E4AE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8A697E-A1E8-E8E4-E4FC-7329D2C74669}"/>
              </a:ext>
            </a:extLst>
          </p:cNvPr>
          <p:cNvSpPr/>
          <p:nvPr userDrawn="1"/>
        </p:nvSpPr>
        <p:spPr>
          <a:xfrm>
            <a:off x="0" y="-16426"/>
            <a:ext cx="12192000" cy="6269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9EA6CC-FDE4-30A0-013A-2C9C86F7091C}"/>
              </a:ext>
            </a:extLst>
          </p:cNvPr>
          <p:cNvSpPr/>
          <p:nvPr userDrawn="1"/>
        </p:nvSpPr>
        <p:spPr>
          <a:xfrm>
            <a:off x="0" y="-16426"/>
            <a:ext cx="12192000" cy="199305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65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10/07/2024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‹#›</a:t>
            </a:fld>
            <a:endParaRPr lang="en-ES"/>
          </a:p>
        </p:txBody>
      </p:sp>
      <p:pic>
        <p:nvPicPr>
          <p:cNvPr id="9" name="Picture 8" descr="A yellow background with black spots&#10;&#10;Description automatically generated">
            <a:extLst>
              <a:ext uri="{FF2B5EF4-FFF2-40B4-BE49-F238E27FC236}">
                <a16:creationId xmlns:a16="http://schemas.microsoft.com/office/drawing/2014/main" id="{21A4B96A-47EA-FD35-51F2-AC3D154BBAE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46" y="2971709"/>
            <a:ext cx="9144000" cy="742377"/>
          </a:xfrm>
        </p:spPr>
        <p:txBody>
          <a:bodyPr>
            <a:noAutofit/>
          </a:bodyPr>
          <a:lstStyle/>
          <a:p>
            <a:r>
              <a:rPr lang="en-US" sz="3600" dirty="0"/>
              <a:t>Customization of evaluation to the </a:t>
            </a:r>
            <a:br>
              <a:rPr lang="en-US" sz="3600" dirty="0"/>
            </a:br>
            <a:r>
              <a:rPr lang="en-US" sz="3600" dirty="0"/>
              <a:t>context of Global South</a:t>
            </a:r>
            <a:endParaRPr lang="en-ES" sz="3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97246" y="4180475"/>
            <a:ext cx="9144000" cy="11139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sz="2000" b="0" i="1" dirty="0">
                <a:solidFill>
                  <a:srgbClr val="523601"/>
                </a:solidFill>
              </a:rPr>
              <a:t>Insight from the New Development Bank (NDB)</a:t>
            </a:r>
            <a:endParaRPr lang="en-ES" sz="2000" b="0" i="1" dirty="0">
              <a:solidFill>
                <a:srgbClr val="523601"/>
              </a:solidFill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3523638-70A8-30F0-161D-537D1258B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59" y="4521705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BB124-6718-A1AF-C0E4-892F8EB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F83A8-218E-D54B-A280-070B684E4AE3}" type="slidenum">
              <a:rPr lang="en-US" smtClean="0"/>
              <a:t>10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C49FA76-263B-2947-4F14-ADA0017CD06A}"/>
              </a:ext>
            </a:extLst>
          </p:cNvPr>
          <p:cNvSpPr txBox="1">
            <a:spLocks/>
          </p:cNvSpPr>
          <p:nvPr/>
        </p:nvSpPr>
        <p:spPr>
          <a:xfrm>
            <a:off x="838200" y="653143"/>
            <a:ext cx="10515600" cy="54635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31F20"/>
                </a:solidFill>
              </a:rPr>
              <a:t>Slide content</a:t>
            </a:r>
          </a:p>
          <a:p>
            <a:r>
              <a:rPr lang="en-US" dirty="0">
                <a:solidFill>
                  <a:srgbClr val="231F20"/>
                </a:solidFill>
              </a:rPr>
              <a:t>Slide content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0DA44-491A-89B3-08CD-DAE2CE8F1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93" y="159414"/>
            <a:ext cx="11720614" cy="607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69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BB124-6718-A1AF-C0E4-892F8EB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F83A8-218E-D54B-A280-070B684E4AE3}" type="slidenum">
              <a:rPr lang="en-US" smtClean="0"/>
              <a:t>11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C49FA76-263B-2947-4F14-ADA0017CD06A}"/>
              </a:ext>
            </a:extLst>
          </p:cNvPr>
          <p:cNvSpPr txBox="1">
            <a:spLocks/>
          </p:cNvSpPr>
          <p:nvPr/>
        </p:nvSpPr>
        <p:spPr>
          <a:xfrm>
            <a:off x="838200" y="653143"/>
            <a:ext cx="10515600" cy="54635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31F20"/>
                </a:solidFill>
              </a:rPr>
              <a:t>Slide content</a:t>
            </a:r>
          </a:p>
          <a:p>
            <a:r>
              <a:rPr lang="en-US" dirty="0">
                <a:solidFill>
                  <a:srgbClr val="231F20"/>
                </a:solidFill>
              </a:rPr>
              <a:t>Slide content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904723-513E-3954-8B11-4F7EA9B25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85" y="204548"/>
            <a:ext cx="10667215" cy="600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78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BB124-6718-A1AF-C0E4-892F8EB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fld id="{2FDF83A8-218E-D54B-A280-070B684E4AE3}" type="slidenum"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r">
                <a:spcAft>
                  <a:spcPts val="600"/>
                </a:spcAft>
              </a:pPr>
              <a:t>2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7B8EAA-A965-490B-F57D-F853A88D8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28" y="169087"/>
            <a:ext cx="4507346" cy="6098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CF12F8-713B-610C-58F6-C8F7F71F8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865" y="169086"/>
            <a:ext cx="6324935" cy="609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3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0A5231-F260-C96A-B5C0-95E7BC1B7A3F}"/>
              </a:ext>
            </a:extLst>
          </p:cNvPr>
          <p:cNvSpPr txBox="1"/>
          <p:nvPr/>
        </p:nvSpPr>
        <p:spPr>
          <a:xfrm>
            <a:off x="4779390" y="820537"/>
            <a:ext cx="7021325" cy="4824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1800"/>
              </a:spcBef>
              <a:defRPr/>
            </a:pPr>
            <a:r>
              <a:rPr lang="en-US" sz="2400" b="1" i="1" u="sng" dirty="0">
                <a:solidFill>
                  <a:srgbClr val="00B032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Refining the Use of Country Systems</a:t>
            </a:r>
            <a:endParaRPr lang="en-GB" sz="2400" b="1" i="1" u="sng" dirty="0">
              <a:solidFill>
                <a:srgbClr val="00B032"/>
              </a:solidFill>
              <a:latin typeface="Calibri" panose="020F0502020204030204" pitchFamily="34" charset="0"/>
              <a:ea typeface="DengXian Light" panose="02010600030101010101" pitchFamily="2" charset="-122"/>
              <a:cs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tabLst>
                <a:tab pos="228600" algn="l"/>
              </a:tabLst>
              <a:defRPr/>
            </a:pP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“The use of country systems in ESG and procurement practices will continue to be a defining feature of NDB’s operational approach: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  <a:tabLst>
                <a:tab pos="228600" algn="l"/>
              </a:tabLst>
              <a:defRPr/>
            </a:pPr>
            <a:r>
              <a:rPr lang="en-US" sz="1950" b="1" i="1" u="sng" dirty="0">
                <a:solidFill>
                  <a:srgbClr val="00B032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conduct periodic in-depth and systemic reviews </a:t>
            </a: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to identify areas in the systems of its member countries that could be bolstered;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  <a:tabLst>
                <a:tab pos="228600" algn="l"/>
              </a:tabLst>
              <a:defRPr/>
            </a:pPr>
            <a:r>
              <a:rPr lang="en-US" sz="1950" b="1" i="1" u="sng" dirty="0">
                <a:solidFill>
                  <a:srgbClr val="00B032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track and monitor changes in national legislations and regulations </a:t>
            </a: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to ensure their relevance, clarity, and consistency of implementation;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  <a:tabLst>
                <a:tab pos="228600" algn="l"/>
              </a:tabLst>
              <a:defRPr/>
            </a:pP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conduct </a:t>
            </a:r>
            <a:r>
              <a:rPr lang="en-US" sz="1950" b="1" i="1" u="sng" dirty="0">
                <a:solidFill>
                  <a:srgbClr val="00B032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deep dives to review the individual systems of new member countrie</a:t>
            </a: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s and assess their adequacy for achieving the sustainability objectives of NDB’s projects; and 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  <a:tabLst>
                <a:tab pos="228600" algn="l"/>
              </a:tabLst>
              <a:defRPr/>
            </a:pPr>
            <a:r>
              <a:rPr lang="en-US" sz="1950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proactively track and take lessons from the best-in-class approaches of peer institutions and member country systems.”</a:t>
            </a:r>
          </a:p>
          <a:p>
            <a:pPr algn="r">
              <a:spcBef>
                <a:spcPts val="600"/>
              </a:spcBef>
              <a:tabLst>
                <a:tab pos="228600" algn="l"/>
              </a:tabLst>
              <a:defRPr/>
            </a:pPr>
            <a:r>
              <a:rPr lang="en-US" sz="1950" b="1" i="1" dirty="0">
                <a:solidFill>
                  <a:srgbClr val="000000"/>
                </a:solidFill>
                <a:latin typeface="Calibri" panose="020F0502020204030204" pitchFamily="34" charset="0"/>
                <a:ea typeface="DengXian Light" panose="02010600030101010101" pitchFamily="2" charset="-122"/>
                <a:cs typeface="Calibri" panose="020F0502020204030204" pitchFamily="34" charset="0"/>
              </a:rPr>
              <a:t>------ NDB General Strategy (2022 – 2026)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298A9B-AF31-F072-0A37-B6D89C991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73" y="243781"/>
            <a:ext cx="4227799" cy="597791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351EB28-22BA-AB5F-1EAE-50D8FBAB1312}"/>
              </a:ext>
            </a:extLst>
          </p:cNvPr>
          <p:cNvSpPr/>
          <p:nvPr/>
        </p:nvSpPr>
        <p:spPr>
          <a:xfrm>
            <a:off x="4779390" y="556971"/>
            <a:ext cx="7211505" cy="5391342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33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D6820F-75CF-84A4-310F-5251A50C4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05" y="191117"/>
            <a:ext cx="11231012" cy="601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37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475800-8CB6-662B-1895-21790EB81811}"/>
              </a:ext>
            </a:extLst>
          </p:cNvPr>
          <p:cNvSpPr txBox="1"/>
          <p:nvPr/>
        </p:nvSpPr>
        <p:spPr>
          <a:xfrm>
            <a:off x="191678" y="410956"/>
            <a:ext cx="7566582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50" b="1" dirty="0">
                <a:solidFill>
                  <a:srgbClr val="327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Centre of evaluation: “recipient ”countries’ priorities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594EFF-31A3-97D7-4B8D-0036925C8CB4}"/>
              </a:ext>
            </a:extLst>
          </p:cNvPr>
          <p:cNvSpPr txBox="1"/>
          <p:nvPr/>
        </p:nvSpPr>
        <p:spPr>
          <a:xfrm>
            <a:off x="261985" y="1230653"/>
            <a:ext cx="629475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“NDB’s Evaluation Manual is NOT supply or “donor” driven. Its specific elements − such as country ownership, </a:t>
            </a:r>
            <a:r>
              <a:rPr lang="en-US" sz="1900" dirty="0" err="1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utilisation</a:t>
            </a:r>
            <a:r>
              <a:rPr lang="en-US" sz="1900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 of country systems, stakeholder engagement, a membership-driven approach, and support for local initiatives − will be incorporated directly into the questions related to criteria for evaluation.  For example: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900" i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“relevance” - how well projects align with the development priorities and goals of member countries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1900" i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to what extent projects are appropriate to the country context and are sustained by local systems; and</a:t>
            </a:r>
            <a:r>
              <a:rPr lang="zh-CN" altLang="en-US" sz="1900" i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 </a:t>
            </a:r>
            <a:endParaRPr lang="en-US" altLang="zh-CN" sz="1900" i="1" dirty="0">
              <a:solidFill>
                <a:srgbClr val="005E38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1900" i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How projects foster local capacity, innovation and self-reliance etc.”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900" b="1" i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                   </a:t>
            </a:r>
            <a:r>
              <a:rPr lang="en-US" altLang="zh-CN" sz="1900" b="1" dirty="0">
                <a:solidFill>
                  <a:srgbClr val="005E38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------ NDB IEO Evaluation Manual (First Edition)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D1A8DC-A6C9-4764-C1C8-83B9FA3749B1}"/>
              </a:ext>
            </a:extLst>
          </p:cNvPr>
          <p:cNvSpPr/>
          <p:nvPr/>
        </p:nvSpPr>
        <p:spPr>
          <a:xfrm>
            <a:off x="191678" y="1036948"/>
            <a:ext cx="6435365" cy="4704214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BD13CF-6C86-FCDC-8A9B-FACA1CE44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400" y="307261"/>
            <a:ext cx="5034240" cy="5867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6577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8F9144F-25D4-F653-ACA2-6062CE12908E}"/>
              </a:ext>
            </a:extLst>
          </p:cNvPr>
          <p:cNvSpPr txBox="1"/>
          <p:nvPr/>
        </p:nvSpPr>
        <p:spPr>
          <a:xfrm>
            <a:off x="156081" y="318630"/>
            <a:ext cx="2162914" cy="1406476"/>
          </a:xfrm>
          <a:prstGeom prst="rect">
            <a:avLst/>
          </a:prstGeom>
          <a:solidFill>
            <a:schemeClr val="accent1"/>
          </a:solidFill>
          <a:ln w="174625" cmpd="thinThick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Completed Evaluations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470152-66DC-2471-83F2-A89775799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922" y="433633"/>
            <a:ext cx="9614986" cy="574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75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BB124-6718-A1AF-C0E4-892F8EB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F83A8-218E-D54B-A280-070B684E4AE3}" type="slidenum">
              <a:rPr lang="en-US" smtClean="0"/>
              <a:t>7</a:t>
            </a:fld>
            <a:endParaRPr lang="en-US" dirty="0"/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6C7B167-8A8E-4C22-C367-195CBCEB1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359" y="1300898"/>
            <a:ext cx="5968265" cy="453587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52C3D2-5135-5A4A-32F8-509215BDF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66" y="516483"/>
            <a:ext cx="5335673" cy="563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643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BB124-6718-A1AF-C0E4-892F8EB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F83A8-218E-D54B-A280-070B684E4AE3}" type="slidenum">
              <a:rPr lang="en-US" smtClean="0"/>
              <a:t>8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95531B-743E-D5F8-0B66-D65CA798F9D8}"/>
              </a:ext>
            </a:extLst>
          </p:cNvPr>
          <p:cNvPicPr/>
          <p:nvPr/>
        </p:nvPicPr>
        <p:blipFill>
          <a:blip r:embed="rId2" cstate="print"/>
          <a:srcRect/>
          <a:stretch/>
        </p:blipFill>
        <p:spPr>
          <a:xfrm>
            <a:off x="2098180" y="5664411"/>
            <a:ext cx="384049" cy="391366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AC2994-1FB5-526D-BF26-811660E3C80F}"/>
              </a:ext>
            </a:extLst>
          </p:cNvPr>
          <p:cNvPicPr/>
          <p:nvPr/>
        </p:nvPicPr>
        <p:blipFill>
          <a:blip r:embed="rId3" cstate="print"/>
          <a:srcRect/>
          <a:stretch/>
        </p:blipFill>
        <p:spPr>
          <a:xfrm>
            <a:off x="2892495" y="5664411"/>
            <a:ext cx="384048" cy="391366"/>
          </a:xfrm>
          <a:prstGeom prst="rect">
            <a:avLst/>
          </a:prstGeom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69D447-EB6C-8E62-612F-6424E49ABCB0}"/>
              </a:ext>
            </a:extLst>
          </p:cNvPr>
          <p:cNvPicPr/>
          <p:nvPr/>
        </p:nvPicPr>
        <p:blipFill>
          <a:blip r:embed="rId4" cstate="print"/>
          <a:srcRect/>
          <a:stretch/>
        </p:blipFill>
        <p:spPr>
          <a:xfrm>
            <a:off x="3268075" y="5664411"/>
            <a:ext cx="384048" cy="39136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A32B7C-2CB0-E3E0-BD63-96A3DB96F0E2}"/>
              </a:ext>
            </a:extLst>
          </p:cNvPr>
          <p:cNvSpPr txBox="1"/>
          <p:nvPr/>
        </p:nvSpPr>
        <p:spPr>
          <a:xfrm>
            <a:off x="466497" y="2532700"/>
            <a:ext cx="5229053" cy="333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Approval Date: </a:t>
            </a:r>
            <a:r>
              <a:rPr lang="en-US" sz="1200" b="1" dirty="0"/>
              <a:t>March 31, 2019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Loan Closing Date: </a:t>
            </a:r>
            <a:r>
              <a:rPr lang="en-US" sz="1200" b="1" dirty="0"/>
              <a:t>December 6, 2023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Borrower &amp; Executing agency: </a:t>
            </a:r>
            <a:r>
              <a:rPr lang="en-US" sz="1200" b="1" dirty="0"/>
              <a:t>The Industrial Development Corporation </a:t>
            </a:r>
            <a:r>
              <a:rPr lang="en-US" sz="1200" dirty="0"/>
              <a:t>Total project cost at approval: </a:t>
            </a:r>
            <a:r>
              <a:rPr lang="en-US" sz="1200" b="1" dirty="0"/>
              <a:t>ZAR 27.5 </a:t>
            </a:r>
            <a:r>
              <a:rPr lang="en-US" altLang="zh-CN" sz="1200" b="1" dirty="0"/>
              <a:t>billion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dirty="0"/>
              <a:t>NDB Financing amount:  </a:t>
            </a:r>
            <a:r>
              <a:rPr lang="en-US" sz="1200" b="1" dirty="0"/>
              <a:t>ZAR 1.15 billion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Co-financing/ leveraging amount: </a:t>
            </a:r>
            <a:r>
              <a:rPr lang="en-US" sz="1200" b="1" dirty="0"/>
              <a:t>ZAR 26.65 billion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Total project investment cost</a:t>
            </a:r>
            <a:r>
              <a:rPr lang="en-US" sz="1200" b="1" dirty="0"/>
              <a:t>:  around ZAR 27.8 billion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RE technology supported</a:t>
            </a:r>
            <a:r>
              <a:rPr lang="en-US" sz="1200" b="1" dirty="0"/>
              <a:t>: Solar PV &amp; Concentrated Solar Power 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Geographic Coverage: </a:t>
            </a:r>
            <a:r>
              <a:rPr lang="en-US" sz="1200" b="1" dirty="0"/>
              <a:t>4 plants in the Northern Cape province</a:t>
            </a:r>
          </a:p>
          <a:p>
            <a:pPr algn="just">
              <a:lnSpc>
                <a:spcPct val="150000"/>
              </a:lnSpc>
            </a:pPr>
            <a:r>
              <a:rPr lang="en-US" sz="1200" dirty="0"/>
              <a:t>Renewable energy generation (estimated): </a:t>
            </a:r>
            <a:r>
              <a:rPr lang="en-US" sz="1200" b="1" dirty="0"/>
              <a:t>1,340 GWh/year 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CO2 emission saving (estimated):</a:t>
            </a:r>
            <a:r>
              <a:rPr lang="en-US" sz="1200" b="1" dirty="0"/>
              <a:t> around 1.3 mill. tons/ year  </a:t>
            </a:r>
          </a:p>
          <a:p>
            <a:pPr>
              <a:spcAft>
                <a:spcPts val="600"/>
              </a:spcAft>
            </a:pPr>
            <a:endParaRPr lang="en-US" sz="125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41E279-3EDA-8A95-3016-E99138046844}"/>
              </a:ext>
            </a:extLst>
          </p:cNvPr>
          <p:cNvSpPr txBox="1"/>
          <p:nvPr/>
        </p:nvSpPr>
        <p:spPr>
          <a:xfrm>
            <a:off x="276899" y="2217798"/>
            <a:ext cx="5229052" cy="4416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marL="0" lvl="0" indent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b="1" u="sng" kern="1200" dirty="0">
                <a:solidFill>
                  <a:srgbClr val="005E38"/>
                </a:solidFill>
              </a:rPr>
              <a:t>South Africa</a:t>
            </a:r>
            <a:r>
              <a:rPr lang="en-US" sz="1300" b="1" u="sng" dirty="0">
                <a:solidFill>
                  <a:srgbClr val="005E38"/>
                </a:solidFill>
              </a:rPr>
              <a:t>: </a:t>
            </a:r>
            <a:r>
              <a:rPr lang="en-US" sz="1300" b="1" u="sng" kern="1200" dirty="0">
                <a:solidFill>
                  <a:srgbClr val="005E38"/>
                </a:solidFill>
              </a:rPr>
              <a:t>Renewable Energy Sector Development Project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EB6DFD-1863-251B-7DA5-3CB6489D01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229" y="5662273"/>
            <a:ext cx="418733" cy="392732"/>
          </a:xfrm>
          <a:prstGeom prst="rect">
            <a:avLst/>
          </a:prstGeom>
        </p:spPr>
      </p:pic>
      <p:sp>
        <p:nvSpPr>
          <p:cNvPr id="18" name="Flowchart: Process 17">
            <a:extLst>
              <a:ext uri="{FF2B5EF4-FFF2-40B4-BE49-F238E27FC236}">
                <a16:creationId xmlns:a16="http://schemas.microsoft.com/office/drawing/2014/main" id="{04AC97FA-A060-4F94-5755-E4D09BEBD793}"/>
              </a:ext>
            </a:extLst>
          </p:cNvPr>
          <p:cNvSpPr/>
          <p:nvPr/>
        </p:nvSpPr>
        <p:spPr bwMode="auto">
          <a:xfrm>
            <a:off x="407504" y="778306"/>
            <a:ext cx="4998869" cy="5360867"/>
          </a:xfrm>
          <a:prstGeom prst="flowChartProcess">
            <a:avLst/>
          </a:prstGeom>
          <a:noFill/>
          <a:ln w="38100" cap="flat" cmpd="thinThick">
            <a:solidFill>
              <a:srgbClr val="005E38"/>
            </a:solidFill>
            <a:prstDash val="solid"/>
            <a:miter lim="800000"/>
            <a:headEnd type="oval" w="med" len="med"/>
            <a:tailEnd type="oval" w="med" len="med"/>
          </a:ln>
          <a:effectLst/>
          <a:scene3d>
            <a:camera prst="perspectiveFront"/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sz="1250" b="1" dirty="0">
              <a:latin typeface="Roboto Bold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AF0F9D4-084C-3BE5-8D54-11F48D972C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945" y="812429"/>
            <a:ext cx="1654959" cy="144547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2B05A19-5DFD-5C4A-47BC-79EE6AC6D576}"/>
              </a:ext>
            </a:extLst>
          </p:cNvPr>
          <p:cNvSpPr txBox="1"/>
          <p:nvPr/>
        </p:nvSpPr>
        <p:spPr>
          <a:xfrm>
            <a:off x="275485" y="275540"/>
            <a:ext cx="10925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27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Study (cont.)</a:t>
            </a:r>
            <a:endParaRPr lang="en-US" sz="24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8AC1C133-2084-422A-B01D-DEA7FCE9B7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4431" y="3553092"/>
            <a:ext cx="5185739" cy="2583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9FF2A94-B95C-73F8-507E-F9D369949D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4727" y="624922"/>
            <a:ext cx="4805516" cy="27370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D6B0D62-B688-1EC6-EC16-436D83FE64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4173" y="672056"/>
            <a:ext cx="1786847" cy="69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17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FC2DFB-66C8-033B-C6A1-57E06836C6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605673"/>
              </p:ext>
            </p:extLst>
          </p:nvPr>
        </p:nvGraphicFramePr>
        <p:xfrm>
          <a:off x="189845" y="1115592"/>
          <a:ext cx="11812310" cy="4221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56706">
                  <a:extLst>
                    <a:ext uri="{9D8B030D-6E8A-4147-A177-3AD203B41FA5}">
                      <a16:colId xmlns:a16="http://schemas.microsoft.com/office/drawing/2014/main" val="739558674"/>
                    </a:ext>
                  </a:extLst>
                </a:gridCol>
                <a:gridCol w="5005469">
                  <a:extLst>
                    <a:ext uri="{9D8B030D-6E8A-4147-A177-3AD203B41FA5}">
                      <a16:colId xmlns:a16="http://schemas.microsoft.com/office/drawing/2014/main" val="1715770279"/>
                    </a:ext>
                  </a:extLst>
                </a:gridCol>
                <a:gridCol w="4740013">
                  <a:extLst>
                    <a:ext uri="{9D8B030D-6E8A-4147-A177-3AD203B41FA5}">
                      <a16:colId xmlns:a16="http://schemas.microsoft.com/office/drawing/2014/main" val="1743862891"/>
                    </a:ext>
                  </a:extLst>
                </a:gridCol>
                <a:gridCol w="1510122">
                  <a:extLst>
                    <a:ext uri="{9D8B030D-6E8A-4147-A177-3AD203B41FA5}">
                      <a16:colId xmlns:a16="http://schemas.microsoft.com/office/drawing/2014/main" val="2641634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50" i="0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50" i="0" dirty="0"/>
                        <a:t>Title of the selected evaluations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50" i="0" dirty="0"/>
                        <a:t> Independent External Peer Reviewers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50" i="0" dirty="0"/>
                        <a:t>Year of Review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013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dirty="0"/>
                        <a:t>SA: Greenhouse Gas Emission Reduction and Energy Sector Development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i="1" dirty="0"/>
                        <a:t>The South African Monitoring and Evaluation Association (SAMEA)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406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/>
                        <a:t>BR: Renewable Energy Projects and Associated Transmission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i="1" dirty="0"/>
                        <a:t>Dr. José Graziano da Silva (Former Director General of the FAO of the UN &amp; DG of Zero Hunger Institute)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2023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515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/>
                        <a:t>CN: Luoyang Metro Construction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i="1" dirty="0"/>
                        <a:t>Asia-Pacific Finance and Development Institute</a:t>
                      </a:r>
                      <a:r>
                        <a:rPr lang="zh-CN" altLang="en-US" sz="1600" i="1" dirty="0"/>
                        <a:t> </a:t>
                      </a:r>
                      <a:endParaRPr lang="en-US" altLang="zh-CN" sz="1600" i="1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i="1" dirty="0"/>
                        <a:t>(Shanghai National Accounting Institute)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2023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66494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/>
                        <a:t>SA: Renewable Energy Sector Development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/>
                        <a:t>Department of Planning, Monitoring and Evaluation (DPME), South Africa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03332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/>
                        <a:t>CN: </a:t>
                      </a:r>
                      <a:r>
                        <a:rPr lang="en-US" sz="1600" dirty="0" err="1"/>
                        <a:t>Putian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Pinghai</a:t>
                      </a:r>
                      <a:r>
                        <a:rPr lang="en-US" sz="1600" dirty="0"/>
                        <a:t> Bay Offshore Wind Power Project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/>
                        <a:t>Asia-Pacific Finance and Development Institute</a:t>
                      </a:r>
                      <a:r>
                        <a:rPr lang="zh-CN" altLang="en-US" sz="1600" i="1" dirty="0"/>
                        <a:t> </a:t>
                      </a:r>
                      <a:r>
                        <a:rPr lang="en-US" altLang="zh-CN" sz="1600" i="1" dirty="0"/>
                        <a:t>(Shanghai National Accounting Institute)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3099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/>
                        <a:t>BR: The Pará Sustainable Municipalities Project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/>
                        <a:t>Development Bank of Latin America and the Caribbean (CAF)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84742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2EBBC18-60E2-7C8A-AD5E-7CAB1F41D7DA}"/>
              </a:ext>
            </a:extLst>
          </p:cNvPr>
          <p:cNvSpPr txBox="1"/>
          <p:nvPr/>
        </p:nvSpPr>
        <p:spPr>
          <a:xfrm>
            <a:off x="86150" y="456356"/>
            <a:ext cx="79737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327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Peer Review - Deeper Appreciation of Local Context</a:t>
            </a:r>
          </a:p>
        </p:txBody>
      </p:sp>
    </p:spTree>
    <p:extLst>
      <p:ext uri="{BB962C8B-B14F-4D97-AF65-F5344CB8AC3E}">
        <p14:creationId xmlns:p14="http://schemas.microsoft.com/office/powerpoint/2010/main" val="555846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7B4E1A-E181-4DD5-A467-6829C7BCE384}"/>
</file>

<file path=customXml/itemProps2.xml><?xml version="1.0" encoding="utf-8"?>
<ds:datastoreItem xmlns:ds="http://schemas.openxmlformats.org/officeDocument/2006/customXml" ds:itemID="{63D0D6FF-5DC0-4A4C-B543-9E5307B25F01}">
  <ds:schemaRefs>
    <ds:schemaRef ds:uri="http://www.w3.org/XML/1998/namespace"/>
    <ds:schemaRef ds:uri="http://purl.org/dc/terms/"/>
    <ds:schemaRef ds:uri="9d5e6f84-5843-49cc-89a8-d7ee1a915182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d75abbe9-4b63-46ba-acaa-ae82d37ec5f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2339</TotalTime>
  <Words>553</Words>
  <Application>Microsoft Office PowerPoint</Application>
  <PresentationFormat>Widescreen</PresentationFormat>
  <Paragraphs>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Roboto Bold</vt:lpstr>
      <vt:lpstr>Calibri</vt:lpstr>
      <vt:lpstr>Aptos</vt:lpstr>
      <vt:lpstr>Roboto</vt:lpstr>
      <vt:lpstr>Proxima Nova</vt:lpstr>
      <vt:lpstr>Arial</vt:lpstr>
      <vt:lpstr>Office Theme</vt:lpstr>
      <vt:lpstr>Customization of evaluation to the  context of Global South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Chao Sun</cp:lastModifiedBy>
  <cp:revision>10</cp:revision>
  <dcterms:created xsi:type="dcterms:W3CDTF">2024-04-15T11:05:03Z</dcterms:created>
  <dcterms:modified xsi:type="dcterms:W3CDTF">2024-10-06T16:48:06Z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