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2"/>
  </p:notesMasterIdLst>
  <p:sldIdLst>
    <p:sldId id="256" r:id="rId5"/>
    <p:sldId id="261" r:id="rId6"/>
    <p:sldId id="281" r:id="rId7"/>
    <p:sldId id="284" r:id="rId8"/>
    <p:sldId id="283" r:id="rId9"/>
    <p:sldId id="286" r:id="rId10"/>
    <p:sldId id="280"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Roboto" panose="02000000000000000000" pitchFamily="2" charset="0"/>
      <p:regular r:id="rId17"/>
      <p:bold r:id="rId18"/>
      <p:italic r:id="rId19"/>
      <p:boldItalic r:id="rId20"/>
    </p:embeddedFont>
  </p:embeddedFontLst>
  <p:defaultTex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3601"/>
    <a:srgbClr val="4E0000"/>
    <a:srgbClr val="182F5C"/>
    <a:srgbClr val="A6B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p:restoredTop sz="91096"/>
  </p:normalViewPr>
  <p:slideViewPr>
    <p:cSldViewPr snapToGrid="0">
      <p:cViewPr>
        <p:scale>
          <a:sx n="103" d="100"/>
          <a:sy n="103" d="100"/>
        </p:scale>
        <p:origin x="1136" y="4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C54E06-7775-B540-9B76-CD24C3F1A12A}" type="datetimeFigureOut">
              <a:rPr lang="en-MN" smtClean="0"/>
              <a:t>2024.10.12</a:t>
            </a:fld>
            <a:endParaRPr lang="en-M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BCF123-D56F-C64E-8076-BEFC651F4D45}" type="slidenum">
              <a:rPr lang="en-MN" smtClean="0"/>
              <a:t>‹#›</a:t>
            </a:fld>
            <a:endParaRPr lang="en-MN"/>
          </a:p>
        </p:txBody>
      </p:sp>
    </p:spTree>
    <p:extLst>
      <p:ext uri="{BB962C8B-B14F-4D97-AF65-F5344CB8AC3E}">
        <p14:creationId xmlns:p14="http://schemas.microsoft.com/office/powerpoint/2010/main" val="2304811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MN" sz="1200" dirty="0"/>
              <a:t>Current Resolution on M&amp;E is being reformulated separating the two </a:t>
            </a:r>
            <a:r>
              <a:rPr lang="en-US" sz="1200" dirty="0"/>
              <a:t>as a distinct stand-alone</a:t>
            </a:r>
            <a:r>
              <a:rPr lang="en-MN" sz="1200" dirty="0"/>
              <a:t> document. The draft Resolution on Evaluation promulgates to give space to professional</a:t>
            </a:r>
            <a:r>
              <a:rPr lang="en-US" sz="1200" dirty="0"/>
              <a:t> organizations and researchers</a:t>
            </a:r>
            <a:r>
              <a:rPr lang="mn-MN" sz="1200" dirty="0"/>
              <a:t> </a:t>
            </a:r>
            <a:r>
              <a:rPr lang="en-US" sz="1200" dirty="0"/>
              <a:t>to be on the task force of policy evaluation and states to procure external evaluation team to carry out the evaluation.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dirty="0"/>
              <a:t>OPG Commitment 9 Problem: </a:t>
            </a:r>
            <a:r>
              <a:rPr lang="en-US" sz="1800" dirty="0">
                <a:effectLst/>
                <a:latin typeface="ArialMT"/>
              </a:rPr>
              <a:t>1. Currently ministries, state and local administrative organizations’ activities are evaluated and judged only by KPI indicators at the output level, and government organization capacity and effectiveness of its actions (consequences and effects) cannot be assessed. The organization's performance is regulated by the procedure approved by the Government of Mongolia's Resolution No. 206 of 2020, and according to this procedure, there is limited and unproductive participation from civil society organizations and professional associations in the government organizations’ evaluations. </a:t>
            </a:r>
            <a:endParaRPr lang="en-US" dirty="0">
              <a:effectLst/>
            </a:endParaRPr>
          </a:p>
          <a:p>
            <a:r>
              <a:rPr lang="en-US" sz="1800" dirty="0">
                <a:effectLst/>
                <a:latin typeface="ArialMT"/>
              </a:rPr>
              <a:t>2. State policy results are currently not evaluated. Sufficient grounds and research is not applied for decision-making on whether the policy was effective or ineffective, to continue or discontinue, or even implement another policy or not. The relevant regulations provide for monitoring and evaluation to be carried out in the same form and content, and government institutions are accustomed to apply the same way.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MN" dirty="0"/>
          </a:p>
          <a:p>
            <a:endParaRPr lang="en-MN" dirty="0"/>
          </a:p>
        </p:txBody>
      </p:sp>
      <p:sp>
        <p:nvSpPr>
          <p:cNvPr id="4" name="Slide Number Placeholder 3"/>
          <p:cNvSpPr>
            <a:spLocks noGrp="1"/>
          </p:cNvSpPr>
          <p:nvPr>
            <p:ph type="sldNum" sz="quarter" idx="5"/>
          </p:nvPr>
        </p:nvSpPr>
        <p:spPr/>
        <p:txBody>
          <a:bodyPr/>
          <a:lstStyle/>
          <a:p>
            <a:fld id="{D6BCF123-D56F-C64E-8076-BEFC651F4D45}" type="slidenum">
              <a:rPr lang="en-MN" smtClean="0"/>
              <a:t>6</a:t>
            </a:fld>
            <a:endParaRPr lang="en-MN"/>
          </a:p>
        </p:txBody>
      </p:sp>
    </p:spTree>
    <p:extLst>
      <p:ext uri="{BB962C8B-B14F-4D97-AF65-F5344CB8AC3E}">
        <p14:creationId xmlns:p14="http://schemas.microsoft.com/office/powerpoint/2010/main" val="210398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 name="Google Shape;4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7438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01">
    <p:bg>
      <p:bgRef idx="1001">
        <a:schemeClr val="bg1"/>
      </p:bgRef>
    </p:bg>
    <p:spTree>
      <p:nvGrpSpPr>
        <p:cNvPr id="1" name=""/>
        <p:cNvGrpSpPr/>
        <p:nvPr/>
      </p:nvGrpSpPr>
      <p:grpSpPr>
        <a:xfrm>
          <a:off x="0" y="0"/>
          <a:ext cx="0" cy="0"/>
          <a:chOff x="0" y="0"/>
          <a:chExt cx="0" cy="0"/>
        </a:xfrm>
      </p:grpSpPr>
      <p:pic>
        <p:nvPicPr>
          <p:cNvPr id="4" name="Picture 3" descr="A yellow background with a yellow border&#10;&#10;Description automatically generated">
            <a:extLst>
              <a:ext uri="{FF2B5EF4-FFF2-40B4-BE49-F238E27FC236}">
                <a16:creationId xmlns:a16="http://schemas.microsoft.com/office/drawing/2014/main" id="{04C34D2B-BA72-84BB-9B0C-D57EC1DDB9F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A black background with yellow circles&#10;&#10;Description automatically generated">
            <a:extLst>
              <a:ext uri="{FF2B5EF4-FFF2-40B4-BE49-F238E27FC236}">
                <a16:creationId xmlns:a16="http://schemas.microsoft.com/office/drawing/2014/main" id="{4E2701FE-AD87-9585-252D-3C896E0A9374}"/>
              </a:ext>
            </a:extLst>
          </p:cNvPr>
          <p:cNvPicPr>
            <a:picLocks noChangeAspect="1"/>
          </p:cNvPicPr>
          <p:nvPr userDrawn="1"/>
        </p:nvPicPr>
        <p:blipFill>
          <a:blip r:embed="rId3"/>
          <a:stretch>
            <a:fillRect/>
          </a:stretch>
        </p:blipFill>
        <p:spPr>
          <a:xfrm>
            <a:off x="-263508" y="6394614"/>
            <a:ext cx="2348294" cy="594901"/>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1097246" y="2993107"/>
            <a:ext cx="9144000" cy="742377"/>
          </a:xfrm>
        </p:spPr>
        <p:txBody>
          <a:bodyPr anchor="t" anchorCtr="0">
            <a:normAutofit/>
          </a:bodyPr>
          <a:lstStyle>
            <a:lvl1pPr algn="l">
              <a:defRPr sz="4800">
                <a:solidFill>
                  <a:srgbClr val="523601"/>
                </a:solidFill>
                <a:latin typeface="Roboto" panose="02000000000000000000" pitchFamily="2" charset="0"/>
                <a:ea typeface="Roboto" panose="02000000000000000000" pitchFamily="2" charset="0"/>
                <a:cs typeface="Roboto" panose="02000000000000000000" pitchFamily="2" charset="0"/>
              </a:defRPr>
            </a:lvl1pPr>
          </a:lstStyle>
          <a:p>
            <a:r>
              <a:rPr lang="en-GB" dirty="0"/>
              <a:t>Insert title here</a:t>
            </a:r>
            <a:endParaRPr lang="en-ES" dirty="0"/>
          </a:p>
        </p:txBody>
      </p:sp>
      <p:sp>
        <p:nvSpPr>
          <p:cNvPr id="24" name="TextBox 23">
            <a:extLst>
              <a:ext uri="{FF2B5EF4-FFF2-40B4-BE49-F238E27FC236}">
                <a16:creationId xmlns:a16="http://schemas.microsoft.com/office/drawing/2014/main" id="{957992F0-A4C9-1F42-93A6-F2D413E97392}"/>
              </a:ext>
            </a:extLst>
          </p:cNvPr>
          <p:cNvSpPr txBox="1"/>
          <p:nvPr userDrawn="1"/>
        </p:nvSpPr>
        <p:spPr>
          <a:xfrm>
            <a:off x="1193498" y="2478853"/>
            <a:ext cx="954084" cy="306467"/>
          </a:xfrm>
          <a:prstGeom prst="roundRect">
            <a:avLst/>
          </a:prstGeom>
          <a:noFill/>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STREAM B</a:t>
            </a:r>
          </a:p>
        </p:txBody>
      </p:sp>
      <p:pic>
        <p:nvPicPr>
          <p:cNvPr id="26" name="Picture 25" descr="A black background with red stars&#10;&#10;Description automatically generated">
            <a:extLst>
              <a:ext uri="{FF2B5EF4-FFF2-40B4-BE49-F238E27FC236}">
                <a16:creationId xmlns:a16="http://schemas.microsoft.com/office/drawing/2014/main" id="{942FF58A-9823-39D0-01AF-ABAADA4BC2B0}"/>
              </a:ext>
            </a:extLst>
          </p:cNvPr>
          <p:cNvPicPr>
            <a:picLocks noChangeAspect="1"/>
          </p:cNvPicPr>
          <p:nvPr userDrawn="1"/>
        </p:nvPicPr>
        <p:blipFill>
          <a:blip r:embed="rId4"/>
          <a:stretch>
            <a:fillRect/>
          </a:stretch>
        </p:blipFill>
        <p:spPr>
          <a:xfrm>
            <a:off x="1267224" y="188989"/>
            <a:ext cx="661580" cy="1663874"/>
          </a:xfrm>
          <a:prstGeom prst="rect">
            <a:avLst/>
          </a:prstGeom>
        </p:spPr>
      </p:pic>
      <p:pic>
        <p:nvPicPr>
          <p:cNvPr id="6" name="Picture 5" descr="A black and gold pattern&#10;&#10;Description automatically generated">
            <a:extLst>
              <a:ext uri="{FF2B5EF4-FFF2-40B4-BE49-F238E27FC236}">
                <a16:creationId xmlns:a16="http://schemas.microsoft.com/office/drawing/2014/main" id="{8DB91A18-185F-BB0B-1DBD-5D1DDB1A6C02}"/>
              </a:ext>
            </a:extLst>
          </p:cNvPr>
          <p:cNvPicPr>
            <a:picLocks noChangeAspect="1"/>
          </p:cNvPicPr>
          <p:nvPr userDrawn="1"/>
        </p:nvPicPr>
        <p:blipFill>
          <a:blip r:embed="rId5"/>
          <a:stretch>
            <a:fillRect/>
          </a:stretch>
        </p:blipFill>
        <p:spPr>
          <a:xfrm>
            <a:off x="4432768" y="-225810"/>
            <a:ext cx="3030303" cy="808081"/>
          </a:xfrm>
          <a:prstGeom prst="rect">
            <a:avLst/>
          </a:prstGeom>
        </p:spPr>
      </p:pic>
      <p:pic>
        <p:nvPicPr>
          <p:cNvPr id="8" name="Picture 7" descr="A black background with yellow stars&#10;&#10;Description automatically generated">
            <a:extLst>
              <a:ext uri="{FF2B5EF4-FFF2-40B4-BE49-F238E27FC236}">
                <a16:creationId xmlns:a16="http://schemas.microsoft.com/office/drawing/2014/main" id="{E0612FA4-5866-EB73-9206-5C7A5C4C266F}"/>
              </a:ext>
            </a:extLst>
          </p:cNvPr>
          <p:cNvPicPr>
            <a:picLocks noChangeAspect="1"/>
          </p:cNvPicPr>
          <p:nvPr userDrawn="1"/>
        </p:nvPicPr>
        <p:blipFill>
          <a:blip r:embed="rId6"/>
          <a:stretch>
            <a:fillRect/>
          </a:stretch>
        </p:blipFill>
        <p:spPr>
          <a:xfrm>
            <a:off x="1254968" y="188990"/>
            <a:ext cx="661142" cy="1663874"/>
          </a:xfrm>
          <a:prstGeom prst="rect">
            <a:avLst/>
          </a:prstGeom>
        </p:spPr>
      </p:pic>
    </p:spTree>
    <p:extLst>
      <p:ext uri="{BB962C8B-B14F-4D97-AF65-F5344CB8AC3E}">
        <p14:creationId xmlns:p14="http://schemas.microsoft.com/office/powerpoint/2010/main" val="25730108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Page_Break_01">
    <p:bg>
      <p:bgPr>
        <a:solidFill>
          <a:schemeClr val="accent3"/>
        </a:solidFill>
        <a:effectLst/>
      </p:bgPr>
    </p:bg>
    <p:spTree>
      <p:nvGrpSpPr>
        <p:cNvPr id="1" name=""/>
        <p:cNvGrpSpPr/>
        <p:nvPr/>
      </p:nvGrpSpPr>
      <p:grpSpPr>
        <a:xfrm>
          <a:off x="0" y="0"/>
          <a:ext cx="0" cy="0"/>
          <a:chOff x="0" y="0"/>
          <a:chExt cx="0" cy="0"/>
        </a:xfrm>
      </p:grpSpPr>
      <p:pic>
        <p:nvPicPr>
          <p:cNvPr id="5" name="Picture 4" descr="A yellow background with a yellow border&#10;&#10;Description automatically generated">
            <a:extLst>
              <a:ext uri="{FF2B5EF4-FFF2-40B4-BE49-F238E27FC236}">
                <a16:creationId xmlns:a16="http://schemas.microsoft.com/office/drawing/2014/main" id="{1407C2DB-0DC4-968A-495E-D07B395DCCA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707571" y="1178895"/>
            <a:ext cx="5257800" cy="1738476"/>
          </a:xfrm>
        </p:spPr>
        <p:txBody>
          <a:bodyPr anchor="t" anchorCtr="0">
            <a:normAutofit/>
          </a:bodyPr>
          <a:lstStyle>
            <a:lvl1pPr algn="l">
              <a:defRPr sz="5000">
                <a:solidFill>
                  <a:srgbClr val="523601"/>
                </a:solidFill>
                <a:latin typeface="+mj-lt"/>
              </a:defRPr>
            </a:lvl1pPr>
          </a:lstStyle>
          <a:p>
            <a:r>
              <a:rPr lang="en-GB" dirty="0"/>
              <a:t>INSERT TITLE</a:t>
            </a:r>
            <a:endParaRPr lang="en-ES" dirty="0"/>
          </a:p>
        </p:txBody>
      </p:sp>
      <p:sp>
        <p:nvSpPr>
          <p:cNvPr id="3" name="Subtitle 2">
            <a:extLst>
              <a:ext uri="{FF2B5EF4-FFF2-40B4-BE49-F238E27FC236}">
                <a16:creationId xmlns:a16="http://schemas.microsoft.com/office/drawing/2014/main" id="{0C6DFEED-7A9C-8B84-9A09-F302A74CB032}"/>
              </a:ext>
            </a:extLst>
          </p:cNvPr>
          <p:cNvSpPr>
            <a:spLocks noGrp="1"/>
          </p:cNvSpPr>
          <p:nvPr>
            <p:ph type="subTitle" idx="1" hasCustomPrompt="1"/>
          </p:nvPr>
        </p:nvSpPr>
        <p:spPr>
          <a:xfrm>
            <a:off x="707571" y="771753"/>
            <a:ext cx="5257800" cy="365125"/>
          </a:xfrm>
        </p:spPr>
        <p:txBody>
          <a:bodyPr>
            <a:normAutofit/>
          </a:bodyPr>
          <a:lstStyle>
            <a:lvl1pPr marL="0" indent="0" algn="l">
              <a:buNone/>
              <a:defRPr sz="1800">
                <a:solidFill>
                  <a:srgbClr val="52360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SUBHEADLINE</a:t>
            </a:r>
            <a:endParaRPr lang="en-ES" dirty="0"/>
          </a:p>
        </p:txBody>
      </p:sp>
      <p:pic>
        <p:nvPicPr>
          <p:cNvPr id="7" name="Picture 6" descr="A black background with white text&#10;&#10;Description automatically generated">
            <a:extLst>
              <a:ext uri="{FF2B5EF4-FFF2-40B4-BE49-F238E27FC236}">
                <a16:creationId xmlns:a16="http://schemas.microsoft.com/office/drawing/2014/main" id="{53F54864-6959-B6C6-D762-DA8B099093AE}"/>
              </a:ext>
            </a:extLst>
          </p:cNvPr>
          <p:cNvPicPr>
            <a:picLocks noChangeAspect="1"/>
          </p:cNvPicPr>
          <p:nvPr userDrawn="1"/>
        </p:nvPicPr>
        <p:blipFill>
          <a:blip r:embed="rId3"/>
          <a:stretch>
            <a:fillRect/>
          </a:stretch>
        </p:blipFill>
        <p:spPr>
          <a:xfrm>
            <a:off x="7822866" y="48793"/>
            <a:ext cx="4369134" cy="1130102"/>
          </a:xfrm>
          <a:prstGeom prst="rect">
            <a:avLst/>
          </a:prstGeom>
        </p:spPr>
      </p:pic>
    </p:spTree>
    <p:extLst>
      <p:ext uri="{BB962C8B-B14F-4D97-AF65-F5344CB8AC3E}">
        <p14:creationId xmlns:p14="http://schemas.microsoft.com/office/powerpoint/2010/main" val="2379881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ext_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87148-FB85-0B0F-64E6-F63CC11DC343}"/>
              </a:ext>
            </a:extLst>
          </p:cNvPr>
          <p:cNvSpPr>
            <a:spLocks noGrp="1"/>
          </p:cNvSpPr>
          <p:nvPr>
            <p:ph type="title" hasCustomPrompt="1"/>
          </p:nvPr>
        </p:nvSpPr>
        <p:spPr>
          <a:xfrm>
            <a:off x="707572" y="582500"/>
            <a:ext cx="10776856" cy="647246"/>
          </a:xfrm>
        </p:spPr>
        <p:txBody>
          <a:bodyPr/>
          <a:lstStyle>
            <a:lvl1pPr>
              <a:defRPr>
                <a:solidFill>
                  <a:srgbClr val="523601"/>
                </a:solidFill>
                <a:latin typeface="+mj-lt"/>
              </a:defRPr>
            </a:lvl1pPr>
          </a:lstStyle>
          <a:p>
            <a:r>
              <a:rPr lang="en-GB" dirty="0"/>
              <a:t>Title</a:t>
            </a:r>
            <a:endParaRPr lang="en-ES" dirty="0"/>
          </a:p>
        </p:txBody>
      </p:sp>
      <p:sp>
        <p:nvSpPr>
          <p:cNvPr id="3" name="Content Placeholder 2">
            <a:extLst>
              <a:ext uri="{FF2B5EF4-FFF2-40B4-BE49-F238E27FC236}">
                <a16:creationId xmlns:a16="http://schemas.microsoft.com/office/drawing/2014/main" id="{3FD667B0-F1BD-960A-9638-A62B60F8D538}"/>
              </a:ext>
            </a:extLst>
          </p:cNvPr>
          <p:cNvSpPr>
            <a:spLocks noGrp="1"/>
          </p:cNvSpPr>
          <p:nvPr>
            <p:ph idx="1"/>
          </p:nvPr>
        </p:nvSpPr>
        <p:spPr>
          <a:xfrm>
            <a:off x="707571" y="1488168"/>
            <a:ext cx="10776857" cy="4351338"/>
          </a:xfrm>
        </p:spPr>
        <p:txBody>
          <a:bodyPr/>
          <a:lstStyle>
            <a:lvl1pPr>
              <a:buClr>
                <a:srgbClr val="523601"/>
              </a:buClr>
              <a:defRPr>
                <a:solidFill>
                  <a:srgbClr val="523601"/>
                </a:solidFill>
                <a:latin typeface="+mj-lt"/>
              </a:defRPr>
            </a:lvl1pPr>
            <a:lvl2pPr>
              <a:buClr>
                <a:srgbClr val="523601"/>
              </a:buClr>
              <a:defRPr>
                <a:solidFill>
                  <a:srgbClr val="523601"/>
                </a:solidFill>
                <a:latin typeface="+mj-lt"/>
              </a:defRPr>
            </a:lvl2pPr>
            <a:lvl3pPr>
              <a:buClr>
                <a:srgbClr val="523601"/>
              </a:buClr>
              <a:defRPr>
                <a:solidFill>
                  <a:srgbClr val="523601"/>
                </a:solidFill>
                <a:latin typeface="+mj-lt"/>
              </a:defRPr>
            </a:lvl3pPr>
            <a:lvl4pPr>
              <a:buClr>
                <a:srgbClr val="523601"/>
              </a:buClr>
              <a:defRPr>
                <a:solidFill>
                  <a:srgbClr val="523601"/>
                </a:solidFill>
                <a:latin typeface="+mj-lt"/>
              </a:defRPr>
            </a:lvl4pPr>
            <a:lvl5pPr>
              <a:buClr>
                <a:srgbClr val="523601"/>
              </a:buClr>
              <a:defRPr>
                <a:solidFill>
                  <a:srgbClr val="523601"/>
                </a:solidFill>
                <a:latin typeface="+mj-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S" dirty="0"/>
          </a:p>
        </p:txBody>
      </p:sp>
      <p:cxnSp>
        <p:nvCxnSpPr>
          <p:cNvPr id="14" name="Straight Connector 13">
            <a:extLst>
              <a:ext uri="{FF2B5EF4-FFF2-40B4-BE49-F238E27FC236}">
                <a16:creationId xmlns:a16="http://schemas.microsoft.com/office/drawing/2014/main" id="{972F2FD1-5CA8-A265-4A69-D45E857D71FA}"/>
              </a:ext>
            </a:extLst>
          </p:cNvPr>
          <p:cNvCxnSpPr/>
          <p:nvPr userDrawn="1"/>
        </p:nvCxnSpPr>
        <p:spPr>
          <a:xfrm>
            <a:off x="0" y="6344625"/>
            <a:ext cx="12192000"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9D3D8F4-A635-8D2B-495E-29631E04B3D4}"/>
              </a:ext>
            </a:extLst>
          </p:cNvPr>
          <p:cNvSpPr txBox="1"/>
          <p:nvPr userDrawn="1"/>
        </p:nvSpPr>
        <p:spPr>
          <a:xfrm>
            <a:off x="707571" y="6475254"/>
            <a:ext cx="6803571" cy="246221"/>
          </a:xfrm>
          <a:prstGeom prst="rect">
            <a:avLst/>
          </a:prstGeom>
          <a:noFill/>
        </p:spPr>
        <p:txBody>
          <a:bodyPr wrap="square" lIns="0" rtlCol="0">
            <a:spAutoFit/>
          </a:bodyPr>
          <a:lstStyle/>
          <a:p>
            <a:r>
              <a:rPr lang="en-GB" sz="1000" b="0" i="0" dirty="0">
                <a:solidFill>
                  <a:schemeClr val="bg1"/>
                </a:solidFill>
                <a:latin typeface="Proxima Nova" panose="02000506030000020004" pitchFamily="2" charset="0"/>
              </a:rPr>
              <a:t>NATIONAL EVALUATION CAPACITIES CONFERENCE 2024</a:t>
            </a:r>
            <a:endParaRPr lang="en-ES" sz="1000" b="0" i="0" dirty="0">
              <a:solidFill>
                <a:schemeClr val="bg1"/>
              </a:solidFill>
              <a:latin typeface="Proxima Nova" panose="02000506030000020004" pitchFamily="2" charset="0"/>
            </a:endParaRPr>
          </a:p>
        </p:txBody>
      </p:sp>
    </p:spTree>
    <p:extLst>
      <p:ext uri="{BB962C8B-B14F-4D97-AF65-F5344CB8AC3E}">
        <p14:creationId xmlns:p14="http://schemas.microsoft.com/office/powerpoint/2010/main" val="53890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9B9E19-A8DA-E1B7-FC6A-705DD8F7AC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ES"/>
          </a:p>
        </p:txBody>
      </p:sp>
      <p:sp>
        <p:nvSpPr>
          <p:cNvPr id="3" name="Text Placeholder 2">
            <a:extLst>
              <a:ext uri="{FF2B5EF4-FFF2-40B4-BE49-F238E27FC236}">
                <a16:creationId xmlns:a16="http://schemas.microsoft.com/office/drawing/2014/main" id="{F74E89FF-DDB6-6A21-473B-ABF3E53D1A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4" name="Date Placeholder 3">
            <a:extLst>
              <a:ext uri="{FF2B5EF4-FFF2-40B4-BE49-F238E27FC236}">
                <a16:creationId xmlns:a16="http://schemas.microsoft.com/office/drawing/2014/main" id="{9ECCDBFC-B822-C94D-88E1-563140F7F7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Proxima Nova" panose="02000506030000020004" pitchFamily="2" charset="0"/>
              </a:defRPr>
            </a:lvl1pPr>
          </a:lstStyle>
          <a:p>
            <a:fld id="{1BF78BCC-283B-4C4E-8F57-8AADC62B10CB}" type="datetimeFigureOut">
              <a:rPr lang="en-ES" smtClean="0"/>
              <a:pPr/>
              <a:t>10/12/24</a:t>
            </a:fld>
            <a:endParaRPr lang="en-ES"/>
          </a:p>
        </p:txBody>
      </p:sp>
      <p:sp>
        <p:nvSpPr>
          <p:cNvPr id="5" name="Footer Placeholder 4">
            <a:extLst>
              <a:ext uri="{FF2B5EF4-FFF2-40B4-BE49-F238E27FC236}">
                <a16:creationId xmlns:a16="http://schemas.microsoft.com/office/drawing/2014/main" id="{16EFF69B-2C97-5C95-796D-2B135787FA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Proxima Nova" panose="02000506030000020004" pitchFamily="2" charset="0"/>
              </a:defRPr>
            </a:lvl1pPr>
          </a:lstStyle>
          <a:p>
            <a:endParaRPr lang="en-ES"/>
          </a:p>
        </p:txBody>
      </p:sp>
      <p:sp>
        <p:nvSpPr>
          <p:cNvPr id="6" name="Slide Number Placeholder 5">
            <a:extLst>
              <a:ext uri="{FF2B5EF4-FFF2-40B4-BE49-F238E27FC236}">
                <a16:creationId xmlns:a16="http://schemas.microsoft.com/office/drawing/2014/main" id="{C89EBD7E-FAE0-323D-CF9E-21505DC566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Proxima Nova" panose="02000506030000020004" pitchFamily="2" charset="0"/>
              </a:defRPr>
            </a:lvl1pPr>
          </a:lstStyle>
          <a:p>
            <a:fld id="{7928CCBB-7E5D-194B-B2B8-3BD4CB5E2B06}" type="slidenum">
              <a:rPr lang="en-ES" smtClean="0"/>
              <a:pPr/>
              <a:t>‹#›</a:t>
            </a:fld>
            <a:endParaRPr lang="en-ES"/>
          </a:p>
        </p:txBody>
      </p:sp>
      <p:pic>
        <p:nvPicPr>
          <p:cNvPr id="9" name="Picture 8" descr="A yellow background with black spots&#10;&#10;Description automatically generated">
            <a:extLst>
              <a:ext uri="{FF2B5EF4-FFF2-40B4-BE49-F238E27FC236}">
                <a16:creationId xmlns:a16="http://schemas.microsoft.com/office/drawing/2014/main" id="{21A4B96A-47EA-FD35-51F2-AC3D154BBAEA}"/>
              </a:ext>
            </a:extLst>
          </p:cNvPr>
          <p:cNvPicPr>
            <a:picLocks noChangeAspect="1"/>
          </p:cNvPicPr>
          <p:nvPr userDrawn="1"/>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61712170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Lst>
  <p:txStyles>
    <p:titleStyle>
      <a:lvl1pPr algn="l" defTabSz="914400" rtl="0" eaLnBrk="1" latinLnBrk="0" hangingPunct="1">
        <a:lnSpc>
          <a:spcPct val="90000"/>
        </a:lnSpc>
        <a:spcBef>
          <a:spcPct val="0"/>
        </a:spcBef>
        <a:buNone/>
        <a:defRPr sz="4400" b="1" i="0" kern="1200">
          <a:solidFill>
            <a:schemeClr val="tx1"/>
          </a:solidFill>
          <a:latin typeface="Proxima Nova" panose="0200050603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roxima Nova"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roxima Nova"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roxima Nova"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emf"/><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emf"/><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emf"/></Relationships>
</file>

<file path=ppt/slides/_rels/slide5.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image" Target="../media/image23.png"/><Relationship Id="rId9" Type="http://schemas.openxmlformats.org/officeDocument/2006/relationships/image" Target="../media/image28.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info@mongolianevaluation.mn" TargetMode="External"/><Relationship Id="rId5" Type="http://schemas.openxmlformats.org/officeDocument/2006/relationships/hyperlink" Target="http://www.mongolianevaluation.mn/" TargetMode="Externa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BE52-3F5B-87A5-EE90-3A2F98FF8BF5}"/>
              </a:ext>
            </a:extLst>
          </p:cNvPr>
          <p:cNvSpPr>
            <a:spLocks noGrp="1"/>
          </p:cNvSpPr>
          <p:nvPr>
            <p:ph type="ctrTitle"/>
          </p:nvPr>
        </p:nvSpPr>
        <p:spPr/>
        <p:txBody>
          <a:bodyPr>
            <a:noAutofit/>
          </a:bodyPr>
          <a:lstStyle/>
          <a:p>
            <a:r>
              <a:rPr lang="en-US" sz="3200" dirty="0"/>
              <a:t>VOPE- bridging as a knowledge broker </a:t>
            </a:r>
            <a:br>
              <a:rPr lang="en-US" sz="3200" dirty="0"/>
            </a:br>
            <a:r>
              <a:rPr lang="en-US" sz="3200" dirty="0"/>
              <a:t>to advance national evaluation </a:t>
            </a:r>
            <a:br>
              <a:rPr lang="en-US" sz="3200" dirty="0"/>
            </a:br>
            <a:r>
              <a:rPr lang="en-US" sz="3200" dirty="0"/>
              <a:t>capacity and system</a:t>
            </a:r>
            <a:endParaRPr lang="en-ES" sz="3200" dirty="0"/>
          </a:p>
        </p:txBody>
      </p:sp>
      <p:sp>
        <p:nvSpPr>
          <p:cNvPr id="4" name="Title 1">
            <a:extLst>
              <a:ext uri="{FF2B5EF4-FFF2-40B4-BE49-F238E27FC236}">
                <a16:creationId xmlns:a16="http://schemas.microsoft.com/office/drawing/2014/main" id="{7150DF1A-CAE5-7E1D-5100-C85D5D7A4BA7}"/>
              </a:ext>
            </a:extLst>
          </p:cNvPr>
          <p:cNvSpPr txBox="1">
            <a:spLocks/>
          </p:cNvSpPr>
          <p:nvPr/>
        </p:nvSpPr>
        <p:spPr>
          <a:xfrm>
            <a:off x="1046446" y="4490765"/>
            <a:ext cx="9144000" cy="1113959"/>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800" b="1" i="0" kern="12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r>
              <a:rPr lang="en-GB" sz="2000" b="0" dirty="0">
                <a:solidFill>
                  <a:srgbClr val="523601"/>
                </a:solidFill>
              </a:rPr>
              <a:t>Erdenechimeg (</a:t>
            </a:r>
            <a:r>
              <a:rPr lang="en-GB" sz="2000" b="0" dirty="0" err="1">
                <a:solidFill>
                  <a:srgbClr val="523601"/>
                </a:solidFill>
              </a:rPr>
              <a:t>Chimgee</a:t>
            </a:r>
            <a:r>
              <a:rPr lang="en-GB" sz="2000" b="0" dirty="0">
                <a:solidFill>
                  <a:srgbClr val="523601"/>
                </a:solidFill>
              </a:rPr>
              <a:t>) Ulziisuren</a:t>
            </a:r>
          </a:p>
          <a:p>
            <a:r>
              <a:rPr lang="en-GB" sz="2000" b="0" dirty="0">
                <a:solidFill>
                  <a:srgbClr val="523601"/>
                </a:solidFill>
              </a:rPr>
              <a:t>Founder and President,</a:t>
            </a:r>
          </a:p>
          <a:p>
            <a:r>
              <a:rPr lang="en-GB" sz="2000" b="0" dirty="0">
                <a:solidFill>
                  <a:srgbClr val="523601"/>
                </a:solidFill>
              </a:rPr>
              <a:t>Mongolian Evaluation Association </a:t>
            </a:r>
          </a:p>
        </p:txBody>
      </p:sp>
      <p:pic>
        <p:nvPicPr>
          <p:cNvPr id="3" name="Picture 2" descr="A black background with white text&#10;&#10;Description automatically generated">
            <a:extLst>
              <a:ext uri="{FF2B5EF4-FFF2-40B4-BE49-F238E27FC236}">
                <a16:creationId xmlns:a16="http://schemas.microsoft.com/office/drawing/2014/main" id="{33523638-70A8-30F0-161D-537D1258BA36}"/>
              </a:ext>
            </a:extLst>
          </p:cNvPr>
          <p:cNvPicPr>
            <a:picLocks noChangeAspect="1"/>
          </p:cNvPicPr>
          <p:nvPr/>
        </p:nvPicPr>
        <p:blipFill>
          <a:blip r:embed="rId2"/>
          <a:stretch>
            <a:fillRect/>
          </a:stretch>
        </p:blipFill>
        <p:spPr>
          <a:xfrm>
            <a:off x="678825" y="5266771"/>
            <a:ext cx="5252161" cy="1358502"/>
          </a:xfrm>
          <a:prstGeom prst="rect">
            <a:avLst/>
          </a:prstGeom>
        </p:spPr>
      </p:pic>
      <p:pic>
        <p:nvPicPr>
          <p:cNvPr id="5" name="Picture 4">
            <a:extLst>
              <a:ext uri="{FF2B5EF4-FFF2-40B4-BE49-F238E27FC236}">
                <a16:creationId xmlns:a16="http://schemas.microsoft.com/office/drawing/2014/main" id="{7F06B484-2BE1-CE48-E267-48C1AF51F110}"/>
              </a:ext>
            </a:extLst>
          </p:cNvPr>
          <p:cNvPicPr>
            <a:picLocks noChangeAspect="1"/>
          </p:cNvPicPr>
          <p:nvPr/>
        </p:nvPicPr>
        <p:blipFill>
          <a:blip r:embed="rId3"/>
          <a:stretch>
            <a:fillRect/>
          </a:stretch>
        </p:blipFill>
        <p:spPr>
          <a:xfrm>
            <a:off x="8986729" y="346135"/>
            <a:ext cx="2571184" cy="928484"/>
          </a:xfrm>
          <a:prstGeom prst="rect">
            <a:avLst/>
          </a:prstGeom>
        </p:spPr>
      </p:pic>
      <p:sp>
        <p:nvSpPr>
          <p:cNvPr id="6" name="TextBox 5">
            <a:extLst>
              <a:ext uri="{FF2B5EF4-FFF2-40B4-BE49-F238E27FC236}">
                <a16:creationId xmlns:a16="http://schemas.microsoft.com/office/drawing/2014/main" id="{5B3C17F1-AA4F-1F26-DF17-2CB13DE8FC04}"/>
              </a:ext>
            </a:extLst>
          </p:cNvPr>
          <p:cNvSpPr txBox="1"/>
          <p:nvPr/>
        </p:nvSpPr>
        <p:spPr>
          <a:xfrm>
            <a:off x="1676400" y="2404533"/>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spTree>
    <p:extLst>
      <p:ext uri="{BB962C8B-B14F-4D97-AF65-F5344CB8AC3E}">
        <p14:creationId xmlns:p14="http://schemas.microsoft.com/office/powerpoint/2010/main" val="3788116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55;p12">
            <a:extLst>
              <a:ext uri="{FF2B5EF4-FFF2-40B4-BE49-F238E27FC236}">
                <a16:creationId xmlns:a16="http://schemas.microsoft.com/office/drawing/2014/main" id="{8E4731A0-D01E-9C47-1CAC-DB665E90D107}"/>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2</a:t>
            </a:fld>
            <a:endParaRPr lang="en-US"/>
          </a:p>
        </p:txBody>
      </p:sp>
      <p:sp>
        <p:nvSpPr>
          <p:cNvPr id="13" name="Google Shape;159;p12">
            <a:extLst>
              <a:ext uri="{FF2B5EF4-FFF2-40B4-BE49-F238E27FC236}">
                <a16:creationId xmlns:a16="http://schemas.microsoft.com/office/drawing/2014/main" id="{E151FBD2-DC6A-CF19-92F0-7AD4D1287E56}"/>
              </a:ext>
            </a:extLst>
          </p:cNvPr>
          <p:cNvSpPr txBox="1">
            <a:spLocks noGrp="1"/>
          </p:cNvSpPr>
          <p:nvPr>
            <p:ph type="title"/>
          </p:nvPr>
        </p:nvSpPr>
        <p:spPr>
          <a:xfrm>
            <a:off x="838200" y="-146221"/>
            <a:ext cx="10515600" cy="1325700"/>
          </a:xfrm>
          <a:prstGeom prst="rect">
            <a:avLst/>
          </a:prstGeom>
        </p:spPr>
        <p:txBody>
          <a:bodyPr spcFirstLastPara="1" wrap="square" lIns="91425" tIns="45700" rIns="91425" bIns="45700" anchor="ctr" anchorCtr="0">
            <a:normAutofit/>
          </a:bodyPr>
          <a:lstStyle/>
          <a:p>
            <a:pPr algn="just"/>
            <a:r>
              <a:rPr lang="en-MN" sz="3200" dirty="0"/>
              <a:t>National Evaluation System (NES)</a:t>
            </a:r>
            <a:r>
              <a:rPr lang="mn-MN" sz="3200" dirty="0"/>
              <a:t> </a:t>
            </a:r>
            <a:r>
              <a:rPr lang="en-US" sz="3200" dirty="0"/>
              <a:t>in Mongolia</a:t>
            </a:r>
            <a:endParaRPr lang="en-MN" sz="3200" dirty="0"/>
          </a:p>
        </p:txBody>
      </p:sp>
      <p:sp>
        <p:nvSpPr>
          <p:cNvPr id="14" name="Content Placeholder 2">
            <a:extLst>
              <a:ext uri="{FF2B5EF4-FFF2-40B4-BE49-F238E27FC236}">
                <a16:creationId xmlns:a16="http://schemas.microsoft.com/office/drawing/2014/main" id="{58C62F8F-281C-170A-30BC-330A81851598}"/>
              </a:ext>
            </a:extLst>
          </p:cNvPr>
          <p:cNvSpPr txBox="1">
            <a:spLocks/>
          </p:cNvSpPr>
          <p:nvPr/>
        </p:nvSpPr>
        <p:spPr>
          <a:xfrm>
            <a:off x="2192032" y="974005"/>
            <a:ext cx="9522468" cy="65311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400" b="1" dirty="0">
                <a:solidFill>
                  <a:srgbClr val="0070C0"/>
                </a:solidFill>
              </a:rPr>
              <a:t>Nature of NES in Mongolia is more oriented towards monitoring, inspection, controlling and compliance. </a:t>
            </a:r>
          </a:p>
          <a:p>
            <a:pPr algn="just"/>
            <a:r>
              <a:rPr lang="en-US" sz="1400" b="1" dirty="0">
                <a:solidFill>
                  <a:srgbClr val="0070C0"/>
                </a:solidFill>
              </a:rPr>
              <a:t>Some element of NES  in place: </a:t>
            </a:r>
          </a:p>
          <a:p>
            <a:pPr lvl="1" algn="just"/>
            <a:r>
              <a:rPr lang="en-US" sz="1400" b="1" dirty="0">
                <a:solidFill>
                  <a:srgbClr val="0070C0"/>
                </a:solidFill>
              </a:rPr>
              <a:t>Structure:</a:t>
            </a:r>
          </a:p>
          <a:p>
            <a:pPr lvl="2" algn="just"/>
            <a:r>
              <a:rPr lang="en-US" sz="1400" b="1" dirty="0">
                <a:solidFill>
                  <a:srgbClr val="0070C0"/>
                </a:solidFill>
              </a:rPr>
              <a:t>Minister of Mongolia, Chairman of National Committee on Monitoring and Evaluation (since July, 2024)</a:t>
            </a:r>
            <a:endParaRPr lang="mn-MN" sz="1400" b="1" dirty="0">
              <a:solidFill>
                <a:srgbClr val="0070C0"/>
              </a:solidFill>
            </a:endParaRPr>
          </a:p>
          <a:p>
            <a:pPr lvl="2" algn="just"/>
            <a:r>
              <a:rPr lang="en-US" sz="1400" b="1" dirty="0">
                <a:solidFill>
                  <a:srgbClr val="0070C0"/>
                </a:solidFill>
              </a:rPr>
              <a:t>Authority of Government Supervisory in charge of national M&amp;E of public policies and programs (since Jan, 2023) </a:t>
            </a:r>
          </a:p>
          <a:p>
            <a:pPr lvl="2" algn="just"/>
            <a:r>
              <a:rPr lang="en-US" sz="1400" b="1" dirty="0">
                <a:solidFill>
                  <a:srgbClr val="0070C0"/>
                </a:solidFill>
              </a:rPr>
              <a:t>Parliament, 16 Ministries and 21 local government have M&amp;E department </a:t>
            </a:r>
          </a:p>
          <a:p>
            <a:pPr lvl="1" algn="just"/>
            <a:r>
              <a:rPr lang="en-US" sz="1400" b="1" dirty="0">
                <a:solidFill>
                  <a:srgbClr val="0070C0"/>
                </a:solidFill>
              </a:rPr>
              <a:t>Legal environment: </a:t>
            </a:r>
          </a:p>
          <a:p>
            <a:pPr lvl="2" algn="just"/>
            <a:r>
              <a:rPr lang="en-US" sz="1400" b="1" dirty="0">
                <a:solidFill>
                  <a:srgbClr val="0070C0"/>
                </a:solidFill>
              </a:rPr>
              <a:t>Law on Development Policy and  Planning and its Management (2020)</a:t>
            </a:r>
          </a:p>
          <a:p>
            <a:pPr lvl="2" algn="just"/>
            <a:r>
              <a:rPr lang="en-US" sz="1400" b="1" dirty="0">
                <a:solidFill>
                  <a:srgbClr val="0070C0"/>
                </a:solidFill>
              </a:rPr>
              <a:t>Resolution N.206 on "Monitoring &amp; Evaluation of Policy Documents' Implementation and Administrative Organizations' Operation" </a:t>
            </a:r>
            <a:r>
              <a:rPr lang="mn-MN" sz="1400" b="1" dirty="0">
                <a:solidFill>
                  <a:srgbClr val="0070C0"/>
                </a:solidFill>
              </a:rPr>
              <a:t>(</a:t>
            </a:r>
            <a:r>
              <a:rPr lang="en-US" sz="1400" b="1" dirty="0">
                <a:solidFill>
                  <a:srgbClr val="0070C0"/>
                </a:solidFill>
              </a:rPr>
              <a:t>2020)</a:t>
            </a:r>
          </a:p>
          <a:p>
            <a:pPr algn="just"/>
            <a:r>
              <a:rPr lang="en-US" sz="1400" b="1" dirty="0">
                <a:solidFill>
                  <a:srgbClr val="0070C0"/>
                </a:solidFill>
              </a:rPr>
              <a:t>National evaluation capacity at public sector is low due to lack of correct understanding and political will</a:t>
            </a:r>
          </a:p>
          <a:p>
            <a:pPr algn="just"/>
            <a:endParaRPr lang="en-US" sz="1400" dirty="0">
              <a:solidFill>
                <a:srgbClr val="0070C0"/>
              </a:solidFill>
            </a:endParaRPr>
          </a:p>
          <a:p>
            <a:pPr algn="just"/>
            <a:r>
              <a:rPr lang="en-US" sz="1400" b="1" dirty="0">
                <a:solidFill>
                  <a:srgbClr val="FF0000"/>
                </a:solidFill>
              </a:rPr>
              <a:t>Lack of awareness about value of evaluation among public and society</a:t>
            </a:r>
          </a:p>
          <a:p>
            <a:pPr algn="just"/>
            <a:endParaRPr lang="en-US" sz="1400" dirty="0">
              <a:solidFill>
                <a:srgbClr val="FF0000"/>
              </a:solidFill>
            </a:endParaRPr>
          </a:p>
          <a:p>
            <a:pPr algn="just">
              <a:lnSpc>
                <a:spcPct val="100000"/>
              </a:lnSpc>
              <a:spcBef>
                <a:spcPts val="0"/>
              </a:spcBef>
            </a:pPr>
            <a:r>
              <a:rPr lang="en-US" sz="1400" b="1" dirty="0">
                <a:solidFill>
                  <a:schemeClr val="accent6">
                    <a:lumMod val="50000"/>
                  </a:schemeClr>
                </a:solidFill>
              </a:rPr>
              <a:t>No </a:t>
            </a:r>
            <a:r>
              <a:rPr lang="en-US" sz="1400" b="1" u="sng" dirty="0">
                <a:solidFill>
                  <a:schemeClr val="accent6">
                    <a:lumMod val="50000"/>
                  </a:schemeClr>
                </a:solidFill>
              </a:rPr>
              <a:t>formal evaluation degree program </a:t>
            </a:r>
            <a:r>
              <a:rPr lang="en-US" sz="1400" b="1" dirty="0">
                <a:solidFill>
                  <a:schemeClr val="accent6">
                    <a:lumMod val="50000"/>
                  </a:schemeClr>
                </a:solidFill>
              </a:rPr>
              <a:t>yet, only at the discussion phase; MEA has started virtual and in-person workshops, Summer Evaluation Bootcamps and Monthly Learning Sessions</a:t>
            </a:r>
          </a:p>
          <a:p>
            <a:pPr algn="just">
              <a:lnSpc>
                <a:spcPct val="100000"/>
              </a:lnSpc>
              <a:spcBef>
                <a:spcPts val="0"/>
              </a:spcBef>
            </a:pPr>
            <a:r>
              <a:rPr lang="en-US" sz="1400" b="1" u="sng" dirty="0">
                <a:solidFill>
                  <a:schemeClr val="accent6">
                    <a:lumMod val="50000"/>
                  </a:schemeClr>
                </a:solidFill>
              </a:rPr>
              <a:t>Professional organizations </a:t>
            </a:r>
            <a:r>
              <a:rPr lang="en-US" sz="1400" b="1" dirty="0">
                <a:solidFill>
                  <a:schemeClr val="accent6">
                    <a:lumMod val="50000"/>
                  </a:schemeClr>
                </a:solidFill>
              </a:rPr>
              <a:t>– MEA since 2021</a:t>
            </a:r>
          </a:p>
          <a:p>
            <a:pPr algn="just">
              <a:lnSpc>
                <a:spcPct val="100000"/>
              </a:lnSpc>
              <a:spcBef>
                <a:spcPts val="0"/>
              </a:spcBef>
            </a:pPr>
            <a:r>
              <a:rPr lang="en-US" sz="1400" b="1" u="sng" dirty="0">
                <a:solidFill>
                  <a:schemeClr val="accent6">
                    <a:lumMod val="50000"/>
                  </a:schemeClr>
                </a:solidFill>
              </a:rPr>
              <a:t>Standards</a:t>
            </a:r>
            <a:r>
              <a:rPr lang="en-US" sz="1400" b="1" dirty="0">
                <a:solidFill>
                  <a:schemeClr val="accent6">
                    <a:lumMod val="50000"/>
                  </a:schemeClr>
                </a:solidFill>
              </a:rPr>
              <a:t> – MEA Professionalization of Evaluation Task Force established in 2023, working on Code of Ethics and Competency frameworks (ongoing), and Evaluation Standards (planned)</a:t>
            </a:r>
          </a:p>
          <a:p>
            <a:pPr algn="just"/>
            <a:endParaRPr lang="en-US" sz="1400" dirty="0">
              <a:solidFill>
                <a:srgbClr val="0070C0"/>
              </a:solidFill>
            </a:endParaRPr>
          </a:p>
          <a:p>
            <a:pPr algn="just"/>
            <a:endParaRPr lang="en-US" sz="1400" dirty="0">
              <a:solidFill>
                <a:srgbClr val="0070C0"/>
              </a:solidFill>
            </a:endParaRPr>
          </a:p>
          <a:p>
            <a:pPr algn="just"/>
            <a:endParaRPr lang="en-US" sz="1400" dirty="0">
              <a:solidFill>
                <a:srgbClr val="0070C0"/>
              </a:solidFill>
            </a:endParaRPr>
          </a:p>
          <a:p>
            <a:pPr marL="3657600" lvl="8" indent="0" algn="just">
              <a:buNone/>
            </a:pPr>
            <a:endParaRPr lang="en-US" sz="1400" dirty="0">
              <a:solidFill>
                <a:srgbClr val="0070C0"/>
              </a:solidFill>
            </a:endParaRPr>
          </a:p>
          <a:p>
            <a:pPr algn="just"/>
            <a:endParaRPr lang="en-MN" sz="1400" dirty="0">
              <a:solidFill>
                <a:srgbClr val="0070C0"/>
              </a:solidFill>
            </a:endParaRPr>
          </a:p>
        </p:txBody>
      </p:sp>
      <p:sp>
        <p:nvSpPr>
          <p:cNvPr id="15" name="Oval 14">
            <a:extLst>
              <a:ext uri="{FF2B5EF4-FFF2-40B4-BE49-F238E27FC236}">
                <a16:creationId xmlns:a16="http://schemas.microsoft.com/office/drawing/2014/main" id="{66B360FF-BC48-4421-E580-86A23DF9C71C}"/>
              </a:ext>
            </a:extLst>
          </p:cNvPr>
          <p:cNvSpPr/>
          <p:nvPr/>
        </p:nvSpPr>
        <p:spPr>
          <a:xfrm>
            <a:off x="246427" y="1263101"/>
            <a:ext cx="1385535" cy="56120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MN" sz="1200" dirty="0"/>
              <a:t>Political system</a:t>
            </a:r>
          </a:p>
        </p:txBody>
      </p:sp>
      <p:sp>
        <p:nvSpPr>
          <p:cNvPr id="16" name="Oval 15">
            <a:extLst>
              <a:ext uri="{FF2B5EF4-FFF2-40B4-BE49-F238E27FC236}">
                <a16:creationId xmlns:a16="http://schemas.microsoft.com/office/drawing/2014/main" id="{637EF44F-3A7D-F0EC-7B11-F7A6D363F7AE}"/>
              </a:ext>
            </a:extLst>
          </p:cNvPr>
          <p:cNvSpPr/>
          <p:nvPr/>
        </p:nvSpPr>
        <p:spPr>
          <a:xfrm>
            <a:off x="211015" y="4552586"/>
            <a:ext cx="1415765" cy="561207"/>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MN" sz="1200" dirty="0"/>
              <a:t>Social</a:t>
            </a:r>
          </a:p>
          <a:p>
            <a:pPr algn="ctr"/>
            <a:r>
              <a:rPr lang="en-MN" sz="1200" dirty="0"/>
              <a:t>system</a:t>
            </a:r>
          </a:p>
        </p:txBody>
      </p:sp>
      <p:sp>
        <p:nvSpPr>
          <p:cNvPr id="17" name="Oval 16">
            <a:extLst>
              <a:ext uri="{FF2B5EF4-FFF2-40B4-BE49-F238E27FC236}">
                <a16:creationId xmlns:a16="http://schemas.microsoft.com/office/drawing/2014/main" id="{2FCAB578-D269-BE70-BE59-C9BBEB18F7F2}"/>
              </a:ext>
            </a:extLst>
          </p:cNvPr>
          <p:cNvSpPr/>
          <p:nvPr/>
        </p:nvSpPr>
        <p:spPr>
          <a:xfrm>
            <a:off x="224413" y="5475315"/>
            <a:ext cx="1433758" cy="561207"/>
          </a:xfrm>
          <a:prstGeom prst="ellipse">
            <a:avLst/>
          </a:prstGeom>
          <a:solidFill>
            <a:schemeClr val="accent6">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MN" sz="1100" dirty="0"/>
              <a:t>Professional</a:t>
            </a:r>
          </a:p>
          <a:p>
            <a:pPr algn="ctr"/>
            <a:r>
              <a:rPr lang="en-MN" sz="1100" dirty="0"/>
              <a:t>system</a:t>
            </a:r>
          </a:p>
        </p:txBody>
      </p:sp>
      <p:sp>
        <p:nvSpPr>
          <p:cNvPr id="18" name="TextBox 17">
            <a:extLst>
              <a:ext uri="{FF2B5EF4-FFF2-40B4-BE49-F238E27FC236}">
                <a16:creationId xmlns:a16="http://schemas.microsoft.com/office/drawing/2014/main" id="{EF0FA182-019E-4423-9B99-C1E1869A846F}"/>
              </a:ext>
            </a:extLst>
          </p:cNvPr>
          <p:cNvSpPr txBox="1"/>
          <p:nvPr/>
        </p:nvSpPr>
        <p:spPr>
          <a:xfrm>
            <a:off x="122579" y="902878"/>
            <a:ext cx="3679218" cy="276999"/>
          </a:xfrm>
          <a:prstGeom prst="rect">
            <a:avLst/>
          </a:prstGeom>
          <a:noFill/>
        </p:spPr>
        <p:txBody>
          <a:bodyPr wrap="square">
            <a:spAutoFit/>
          </a:bodyPr>
          <a:lstStyle/>
          <a:p>
            <a:r>
              <a:rPr lang="de-DE" sz="1200" i="1" dirty="0" err="1">
                <a:solidFill>
                  <a:srgbClr val="0070C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CEval</a:t>
            </a:r>
            <a:r>
              <a:rPr lang="de-DE" sz="1200" i="1" dirty="0">
                <a:solidFill>
                  <a:srgbClr val="0070C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Evaluation Globe</a:t>
            </a:r>
            <a:r>
              <a:rPr lang="en-US" sz="1200" i="1" dirty="0">
                <a:solidFill>
                  <a:srgbClr val="0070C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MN" sz="1200" i="1" dirty="0">
              <a:solidFill>
                <a:srgbClr val="0070C0"/>
              </a:solidFill>
              <a:latin typeface="Calibri" panose="020F050202020403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E1A8A336-85CC-0D5A-D8A9-844E32DDDCBC}"/>
              </a:ext>
            </a:extLst>
          </p:cNvPr>
          <p:cNvPicPr>
            <a:picLocks noChangeAspect="1"/>
          </p:cNvPicPr>
          <p:nvPr/>
        </p:nvPicPr>
        <p:blipFill>
          <a:blip r:embed="rId2"/>
          <a:stretch>
            <a:fillRect/>
          </a:stretch>
        </p:blipFill>
        <p:spPr>
          <a:xfrm>
            <a:off x="10182366" y="166987"/>
            <a:ext cx="1874213" cy="676800"/>
          </a:xfrm>
          <a:prstGeom prst="rect">
            <a:avLst/>
          </a:prstGeom>
        </p:spPr>
      </p:pic>
    </p:spTree>
    <p:extLst>
      <p:ext uri="{BB962C8B-B14F-4D97-AF65-F5344CB8AC3E}">
        <p14:creationId xmlns:p14="http://schemas.microsoft.com/office/powerpoint/2010/main" val="3831889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55;p12">
            <a:extLst>
              <a:ext uri="{FF2B5EF4-FFF2-40B4-BE49-F238E27FC236}">
                <a16:creationId xmlns:a16="http://schemas.microsoft.com/office/drawing/2014/main" id="{8E4731A0-D01E-9C47-1CAC-DB665E90D107}"/>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3</a:t>
            </a:fld>
            <a:endParaRPr lang="en-US"/>
          </a:p>
        </p:txBody>
      </p:sp>
      <p:pic>
        <p:nvPicPr>
          <p:cNvPr id="19" name="Picture 18">
            <a:extLst>
              <a:ext uri="{FF2B5EF4-FFF2-40B4-BE49-F238E27FC236}">
                <a16:creationId xmlns:a16="http://schemas.microsoft.com/office/drawing/2014/main" id="{E1A8A336-85CC-0D5A-D8A9-844E32DDDCBC}"/>
              </a:ext>
            </a:extLst>
          </p:cNvPr>
          <p:cNvPicPr>
            <a:picLocks noChangeAspect="1"/>
          </p:cNvPicPr>
          <p:nvPr/>
        </p:nvPicPr>
        <p:blipFill>
          <a:blip r:embed="rId2"/>
          <a:stretch>
            <a:fillRect/>
          </a:stretch>
        </p:blipFill>
        <p:spPr>
          <a:xfrm>
            <a:off x="10182365" y="302911"/>
            <a:ext cx="1880682" cy="679136"/>
          </a:xfrm>
          <a:prstGeom prst="rect">
            <a:avLst/>
          </a:prstGeom>
        </p:spPr>
      </p:pic>
      <p:pic>
        <p:nvPicPr>
          <p:cNvPr id="9" name="Picture 8">
            <a:extLst>
              <a:ext uri="{FF2B5EF4-FFF2-40B4-BE49-F238E27FC236}">
                <a16:creationId xmlns:a16="http://schemas.microsoft.com/office/drawing/2014/main" id="{B6032BA4-C597-6F11-42E9-5762CD495647}"/>
              </a:ext>
            </a:extLst>
          </p:cNvPr>
          <p:cNvPicPr>
            <a:picLocks noChangeAspect="1"/>
          </p:cNvPicPr>
          <p:nvPr/>
        </p:nvPicPr>
        <p:blipFill>
          <a:blip r:embed="rId3"/>
          <a:stretch>
            <a:fillRect/>
          </a:stretch>
        </p:blipFill>
        <p:spPr>
          <a:xfrm>
            <a:off x="201731" y="1331761"/>
            <a:ext cx="11797453" cy="4898557"/>
          </a:xfrm>
          <a:prstGeom prst="rect">
            <a:avLst/>
          </a:prstGeom>
        </p:spPr>
      </p:pic>
      <p:sp>
        <p:nvSpPr>
          <p:cNvPr id="10" name="Google Shape;159;p12">
            <a:extLst>
              <a:ext uri="{FF2B5EF4-FFF2-40B4-BE49-F238E27FC236}">
                <a16:creationId xmlns:a16="http://schemas.microsoft.com/office/drawing/2014/main" id="{91A21BDE-D4F8-D31A-B272-2A1803510EED}"/>
              </a:ext>
            </a:extLst>
          </p:cNvPr>
          <p:cNvSpPr txBox="1">
            <a:spLocks noGrp="1"/>
          </p:cNvSpPr>
          <p:nvPr>
            <p:ph type="title"/>
          </p:nvPr>
        </p:nvSpPr>
        <p:spPr>
          <a:xfrm>
            <a:off x="187270" y="30997"/>
            <a:ext cx="10515600" cy="1325700"/>
          </a:xfrm>
          <a:prstGeom prst="rect">
            <a:avLst/>
          </a:prstGeom>
        </p:spPr>
        <p:txBody>
          <a:bodyPr spcFirstLastPara="1" wrap="square" lIns="91425" tIns="45700" rIns="91425" bIns="45700" anchor="ctr" anchorCtr="0">
            <a:normAutofit/>
          </a:bodyPr>
          <a:lstStyle/>
          <a:p>
            <a:pPr algn="just"/>
            <a:r>
              <a:rPr lang="en-US" sz="3600" dirty="0"/>
              <a:t>About us</a:t>
            </a:r>
            <a:endParaRPr lang="en-MN" sz="3600" dirty="0"/>
          </a:p>
        </p:txBody>
      </p:sp>
    </p:spTree>
    <p:extLst>
      <p:ext uri="{BB962C8B-B14F-4D97-AF65-F5344CB8AC3E}">
        <p14:creationId xmlns:p14="http://schemas.microsoft.com/office/powerpoint/2010/main" val="795062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55;p12">
            <a:extLst>
              <a:ext uri="{FF2B5EF4-FFF2-40B4-BE49-F238E27FC236}">
                <a16:creationId xmlns:a16="http://schemas.microsoft.com/office/drawing/2014/main" id="{8E4731A0-D01E-9C47-1CAC-DB665E90D107}"/>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4</a:t>
            </a:fld>
            <a:endParaRPr lang="en-US"/>
          </a:p>
        </p:txBody>
      </p:sp>
      <p:pic>
        <p:nvPicPr>
          <p:cNvPr id="19" name="Picture 18">
            <a:extLst>
              <a:ext uri="{FF2B5EF4-FFF2-40B4-BE49-F238E27FC236}">
                <a16:creationId xmlns:a16="http://schemas.microsoft.com/office/drawing/2014/main" id="{E1A8A336-85CC-0D5A-D8A9-844E32DDDCBC}"/>
              </a:ext>
            </a:extLst>
          </p:cNvPr>
          <p:cNvPicPr>
            <a:picLocks noChangeAspect="1"/>
          </p:cNvPicPr>
          <p:nvPr/>
        </p:nvPicPr>
        <p:blipFill>
          <a:blip r:embed="rId2"/>
          <a:stretch>
            <a:fillRect/>
          </a:stretch>
        </p:blipFill>
        <p:spPr>
          <a:xfrm>
            <a:off x="10182365" y="302911"/>
            <a:ext cx="1880682" cy="679136"/>
          </a:xfrm>
          <a:prstGeom prst="rect">
            <a:avLst/>
          </a:prstGeom>
        </p:spPr>
      </p:pic>
      <p:sp>
        <p:nvSpPr>
          <p:cNvPr id="4" name="TextBox 3">
            <a:extLst>
              <a:ext uri="{FF2B5EF4-FFF2-40B4-BE49-F238E27FC236}">
                <a16:creationId xmlns:a16="http://schemas.microsoft.com/office/drawing/2014/main" id="{15ECE0B1-3C83-14C3-D62D-A1583A19835D}"/>
              </a:ext>
            </a:extLst>
          </p:cNvPr>
          <p:cNvSpPr txBox="1"/>
          <p:nvPr/>
        </p:nvSpPr>
        <p:spPr>
          <a:xfrm>
            <a:off x="1146875" y="2092271"/>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pic>
        <p:nvPicPr>
          <p:cNvPr id="2" name="Picture 1">
            <a:extLst>
              <a:ext uri="{FF2B5EF4-FFF2-40B4-BE49-F238E27FC236}">
                <a16:creationId xmlns:a16="http://schemas.microsoft.com/office/drawing/2014/main" id="{DED2D2EE-7972-DA0A-C737-05469CCEFA0B}"/>
              </a:ext>
            </a:extLst>
          </p:cNvPr>
          <p:cNvPicPr>
            <a:picLocks noChangeAspect="1"/>
          </p:cNvPicPr>
          <p:nvPr/>
        </p:nvPicPr>
        <p:blipFill>
          <a:blip r:embed="rId3"/>
          <a:stretch>
            <a:fillRect/>
          </a:stretch>
        </p:blipFill>
        <p:spPr>
          <a:xfrm>
            <a:off x="2989059" y="1839220"/>
            <a:ext cx="2477240" cy="894862"/>
          </a:xfrm>
          <a:prstGeom prst="rect">
            <a:avLst/>
          </a:prstGeom>
        </p:spPr>
      </p:pic>
      <p:pic>
        <p:nvPicPr>
          <p:cNvPr id="3" name="Picture 2">
            <a:extLst>
              <a:ext uri="{FF2B5EF4-FFF2-40B4-BE49-F238E27FC236}">
                <a16:creationId xmlns:a16="http://schemas.microsoft.com/office/drawing/2014/main" id="{9FDC67BB-95A3-832A-03DF-68EB94501E62}"/>
              </a:ext>
            </a:extLst>
          </p:cNvPr>
          <p:cNvPicPr>
            <a:picLocks noChangeAspect="1"/>
          </p:cNvPicPr>
          <p:nvPr/>
        </p:nvPicPr>
        <p:blipFill>
          <a:blip r:embed="rId4"/>
          <a:stretch>
            <a:fillRect/>
          </a:stretch>
        </p:blipFill>
        <p:spPr>
          <a:xfrm>
            <a:off x="5946706" y="1805353"/>
            <a:ext cx="2005086" cy="1441940"/>
          </a:xfrm>
          <a:prstGeom prst="rect">
            <a:avLst/>
          </a:prstGeom>
        </p:spPr>
      </p:pic>
      <p:pic>
        <p:nvPicPr>
          <p:cNvPr id="5" name="Picture 4">
            <a:extLst>
              <a:ext uri="{FF2B5EF4-FFF2-40B4-BE49-F238E27FC236}">
                <a16:creationId xmlns:a16="http://schemas.microsoft.com/office/drawing/2014/main" id="{0DB6663A-D645-80D8-8622-7D41A02A33D5}"/>
              </a:ext>
            </a:extLst>
          </p:cNvPr>
          <p:cNvPicPr>
            <a:picLocks noChangeAspect="1"/>
          </p:cNvPicPr>
          <p:nvPr/>
        </p:nvPicPr>
        <p:blipFill>
          <a:blip r:embed="rId5"/>
          <a:stretch>
            <a:fillRect/>
          </a:stretch>
        </p:blipFill>
        <p:spPr>
          <a:xfrm>
            <a:off x="8973527" y="1840524"/>
            <a:ext cx="2456186" cy="1443892"/>
          </a:xfrm>
          <a:prstGeom prst="rect">
            <a:avLst/>
          </a:prstGeom>
        </p:spPr>
      </p:pic>
      <p:pic>
        <p:nvPicPr>
          <p:cNvPr id="7" name="Picture 6">
            <a:extLst>
              <a:ext uri="{FF2B5EF4-FFF2-40B4-BE49-F238E27FC236}">
                <a16:creationId xmlns:a16="http://schemas.microsoft.com/office/drawing/2014/main" id="{1B205E32-1B76-CD9B-572E-F60119E4C6B7}"/>
              </a:ext>
            </a:extLst>
          </p:cNvPr>
          <p:cNvPicPr>
            <a:picLocks noChangeAspect="1"/>
          </p:cNvPicPr>
          <p:nvPr/>
        </p:nvPicPr>
        <p:blipFill>
          <a:blip r:embed="rId6"/>
          <a:stretch>
            <a:fillRect/>
          </a:stretch>
        </p:blipFill>
        <p:spPr>
          <a:xfrm>
            <a:off x="319454" y="4200711"/>
            <a:ext cx="1439008" cy="1946088"/>
          </a:xfrm>
          <a:prstGeom prst="rect">
            <a:avLst/>
          </a:prstGeom>
        </p:spPr>
      </p:pic>
      <p:pic>
        <p:nvPicPr>
          <p:cNvPr id="8" name="Picture 7">
            <a:extLst>
              <a:ext uri="{FF2B5EF4-FFF2-40B4-BE49-F238E27FC236}">
                <a16:creationId xmlns:a16="http://schemas.microsoft.com/office/drawing/2014/main" id="{002B81A4-A256-8A13-DF42-D7382C71A70B}"/>
              </a:ext>
            </a:extLst>
          </p:cNvPr>
          <p:cNvPicPr>
            <a:picLocks noChangeAspect="1"/>
          </p:cNvPicPr>
          <p:nvPr/>
        </p:nvPicPr>
        <p:blipFill>
          <a:blip r:embed="rId7"/>
          <a:stretch>
            <a:fillRect/>
          </a:stretch>
        </p:blipFill>
        <p:spPr>
          <a:xfrm>
            <a:off x="1864946" y="4536829"/>
            <a:ext cx="2140130" cy="1140069"/>
          </a:xfrm>
          <a:prstGeom prst="rect">
            <a:avLst/>
          </a:prstGeom>
        </p:spPr>
      </p:pic>
      <p:pic>
        <p:nvPicPr>
          <p:cNvPr id="9" name="Picture 8">
            <a:extLst>
              <a:ext uri="{FF2B5EF4-FFF2-40B4-BE49-F238E27FC236}">
                <a16:creationId xmlns:a16="http://schemas.microsoft.com/office/drawing/2014/main" id="{E8328A1B-4D34-7381-C5DC-AC830E2EAF50}"/>
              </a:ext>
            </a:extLst>
          </p:cNvPr>
          <p:cNvPicPr>
            <a:picLocks noChangeAspect="1"/>
          </p:cNvPicPr>
          <p:nvPr/>
        </p:nvPicPr>
        <p:blipFill>
          <a:blip r:embed="rId8"/>
          <a:stretch>
            <a:fillRect/>
          </a:stretch>
        </p:blipFill>
        <p:spPr>
          <a:xfrm>
            <a:off x="4825024" y="4290647"/>
            <a:ext cx="2595559" cy="1434122"/>
          </a:xfrm>
          <a:prstGeom prst="rect">
            <a:avLst/>
          </a:prstGeom>
        </p:spPr>
      </p:pic>
      <p:pic>
        <p:nvPicPr>
          <p:cNvPr id="10" name="Picture 9">
            <a:extLst>
              <a:ext uri="{FF2B5EF4-FFF2-40B4-BE49-F238E27FC236}">
                <a16:creationId xmlns:a16="http://schemas.microsoft.com/office/drawing/2014/main" id="{BFB26EC2-F336-1656-82D5-94087A87376F}"/>
              </a:ext>
            </a:extLst>
          </p:cNvPr>
          <p:cNvPicPr>
            <a:picLocks noChangeAspect="1"/>
          </p:cNvPicPr>
          <p:nvPr/>
        </p:nvPicPr>
        <p:blipFill>
          <a:blip r:embed="rId9"/>
          <a:stretch>
            <a:fillRect/>
          </a:stretch>
        </p:blipFill>
        <p:spPr>
          <a:xfrm>
            <a:off x="9970477" y="4384431"/>
            <a:ext cx="2095200" cy="1396800"/>
          </a:xfrm>
          <a:prstGeom prst="rect">
            <a:avLst/>
          </a:prstGeom>
        </p:spPr>
      </p:pic>
      <p:pic>
        <p:nvPicPr>
          <p:cNvPr id="11" name="Picture 10">
            <a:extLst>
              <a:ext uri="{FF2B5EF4-FFF2-40B4-BE49-F238E27FC236}">
                <a16:creationId xmlns:a16="http://schemas.microsoft.com/office/drawing/2014/main" id="{9336F7A9-33D9-75DF-D298-E30AC6F746D0}"/>
              </a:ext>
            </a:extLst>
          </p:cNvPr>
          <p:cNvPicPr>
            <a:picLocks noChangeAspect="1"/>
          </p:cNvPicPr>
          <p:nvPr/>
        </p:nvPicPr>
        <p:blipFill>
          <a:blip r:embed="rId10"/>
          <a:stretch>
            <a:fillRect/>
          </a:stretch>
        </p:blipFill>
        <p:spPr>
          <a:xfrm>
            <a:off x="8551984" y="4243751"/>
            <a:ext cx="1382799" cy="1793631"/>
          </a:xfrm>
          <a:prstGeom prst="rect">
            <a:avLst/>
          </a:prstGeom>
        </p:spPr>
      </p:pic>
      <p:pic>
        <p:nvPicPr>
          <p:cNvPr id="13" name="Picture 12">
            <a:extLst>
              <a:ext uri="{FF2B5EF4-FFF2-40B4-BE49-F238E27FC236}">
                <a16:creationId xmlns:a16="http://schemas.microsoft.com/office/drawing/2014/main" id="{4C58F0F2-59D8-413C-55EF-0D561B664E9F}"/>
              </a:ext>
            </a:extLst>
          </p:cNvPr>
          <p:cNvPicPr>
            <a:picLocks noChangeAspect="1"/>
          </p:cNvPicPr>
          <p:nvPr/>
        </p:nvPicPr>
        <p:blipFill>
          <a:blip r:embed="rId11"/>
          <a:stretch>
            <a:fillRect/>
          </a:stretch>
        </p:blipFill>
        <p:spPr>
          <a:xfrm>
            <a:off x="296984" y="1831855"/>
            <a:ext cx="2223477" cy="1709002"/>
          </a:xfrm>
          <a:prstGeom prst="rect">
            <a:avLst/>
          </a:prstGeom>
        </p:spPr>
      </p:pic>
      <p:sp>
        <p:nvSpPr>
          <p:cNvPr id="14" name="TextBox 13">
            <a:extLst>
              <a:ext uri="{FF2B5EF4-FFF2-40B4-BE49-F238E27FC236}">
                <a16:creationId xmlns:a16="http://schemas.microsoft.com/office/drawing/2014/main" id="{553002D7-1C75-D9EB-F1B5-478E0F2E5648}"/>
              </a:ext>
            </a:extLst>
          </p:cNvPr>
          <p:cNvSpPr txBox="1"/>
          <p:nvPr/>
        </p:nvSpPr>
        <p:spPr>
          <a:xfrm>
            <a:off x="-3459677" y="1362881"/>
            <a:ext cx="7105402" cy="307777"/>
          </a:xfrm>
          <a:prstGeom prst="rect">
            <a:avLst/>
          </a:prstGeom>
          <a:noFill/>
        </p:spPr>
        <p:txBody>
          <a:bodyPr wrap="square">
            <a:spAutoFit/>
          </a:bodyPr>
          <a:lstStyle/>
          <a:p>
            <a:pPr lvl="8"/>
            <a:r>
              <a:rPr lang="en-MN" sz="1400" dirty="0"/>
              <a:t>Monthly Learning Sessions</a:t>
            </a:r>
          </a:p>
        </p:txBody>
      </p:sp>
      <p:sp>
        <p:nvSpPr>
          <p:cNvPr id="15" name="TextBox 14">
            <a:extLst>
              <a:ext uri="{FF2B5EF4-FFF2-40B4-BE49-F238E27FC236}">
                <a16:creationId xmlns:a16="http://schemas.microsoft.com/office/drawing/2014/main" id="{A320BF16-7BB9-56A7-7AAD-7D86EE5B06FF}"/>
              </a:ext>
            </a:extLst>
          </p:cNvPr>
          <p:cNvSpPr txBox="1"/>
          <p:nvPr/>
        </p:nvSpPr>
        <p:spPr>
          <a:xfrm>
            <a:off x="-807557" y="1367940"/>
            <a:ext cx="6096000" cy="307777"/>
          </a:xfrm>
          <a:prstGeom prst="rect">
            <a:avLst/>
          </a:prstGeom>
          <a:noFill/>
        </p:spPr>
        <p:txBody>
          <a:bodyPr wrap="square">
            <a:spAutoFit/>
          </a:bodyPr>
          <a:lstStyle/>
          <a:p>
            <a:pPr lvl="8"/>
            <a:r>
              <a:rPr lang="en-MN" sz="1400" dirty="0"/>
              <a:t>Internship for YEEs</a:t>
            </a:r>
          </a:p>
        </p:txBody>
      </p:sp>
      <p:sp>
        <p:nvSpPr>
          <p:cNvPr id="16" name="TextBox 15">
            <a:extLst>
              <a:ext uri="{FF2B5EF4-FFF2-40B4-BE49-F238E27FC236}">
                <a16:creationId xmlns:a16="http://schemas.microsoft.com/office/drawing/2014/main" id="{2B2A6196-DA63-E7CB-68A9-10FE7BB3B1C9}"/>
              </a:ext>
            </a:extLst>
          </p:cNvPr>
          <p:cNvSpPr txBox="1"/>
          <p:nvPr/>
        </p:nvSpPr>
        <p:spPr>
          <a:xfrm>
            <a:off x="2170205" y="1344339"/>
            <a:ext cx="6972035" cy="307777"/>
          </a:xfrm>
          <a:prstGeom prst="rect">
            <a:avLst/>
          </a:prstGeom>
          <a:noFill/>
        </p:spPr>
        <p:txBody>
          <a:bodyPr wrap="square">
            <a:spAutoFit/>
          </a:bodyPr>
          <a:lstStyle/>
          <a:p>
            <a:pPr lvl="8"/>
            <a:r>
              <a:rPr lang="en-MN" sz="1400" dirty="0"/>
              <a:t>Summer Evaluation Bootcamps</a:t>
            </a:r>
          </a:p>
        </p:txBody>
      </p:sp>
      <p:sp>
        <p:nvSpPr>
          <p:cNvPr id="17" name="TextBox 16">
            <a:extLst>
              <a:ext uri="{FF2B5EF4-FFF2-40B4-BE49-F238E27FC236}">
                <a16:creationId xmlns:a16="http://schemas.microsoft.com/office/drawing/2014/main" id="{FD3FEEA4-1E6D-2D87-8D8A-120384409C30}"/>
              </a:ext>
            </a:extLst>
          </p:cNvPr>
          <p:cNvSpPr txBox="1"/>
          <p:nvPr/>
        </p:nvSpPr>
        <p:spPr>
          <a:xfrm>
            <a:off x="5117352" y="1348943"/>
            <a:ext cx="7074648" cy="307777"/>
          </a:xfrm>
          <a:prstGeom prst="rect">
            <a:avLst/>
          </a:prstGeom>
          <a:noFill/>
        </p:spPr>
        <p:txBody>
          <a:bodyPr wrap="square">
            <a:spAutoFit/>
          </a:bodyPr>
          <a:lstStyle/>
          <a:p>
            <a:pPr lvl="8"/>
            <a:r>
              <a:rPr lang="en-MN" sz="1400" dirty="0"/>
              <a:t>Evaluation Case Competition</a:t>
            </a:r>
          </a:p>
        </p:txBody>
      </p:sp>
      <p:pic>
        <p:nvPicPr>
          <p:cNvPr id="22" name="Picture 21">
            <a:extLst>
              <a:ext uri="{FF2B5EF4-FFF2-40B4-BE49-F238E27FC236}">
                <a16:creationId xmlns:a16="http://schemas.microsoft.com/office/drawing/2014/main" id="{49164128-1245-813F-AFC4-5554B292AAC0}"/>
              </a:ext>
            </a:extLst>
          </p:cNvPr>
          <p:cNvPicPr>
            <a:picLocks noChangeAspect="1"/>
          </p:cNvPicPr>
          <p:nvPr/>
        </p:nvPicPr>
        <p:blipFill>
          <a:blip r:embed="rId12"/>
          <a:stretch>
            <a:fillRect/>
          </a:stretch>
        </p:blipFill>
        <p:spPr>
          <a:xfrm>
            <a:off x="245534" y="3621617"/>
            <a:ext cx="4419600" cy="596900"/>
          </a:xfrm>
          <a:prstGeom prst="rect">
            <a:avLst/>
          </a:prstGeom>
        </p:spPr>
      </p:pic>
      <p:pic>
        <p:nvPicPr>
          <p:cNvPr id="24" name="Picture 23">
            <a:extLst>
              <a:ext uri="{FF2B5EF4-FFF2-40B4-BE49-F238E27FC236}">
                <a16:creationId xmlns:a16="http://schemas.microsoft.com/office/drawing/2014/main" id="{7712223C-C0D9-2749-993C-6A4D66C2BEC1}"/>
              </a:ext>
            </a:extLst>
          </p:cNvPr>
          <p:cNvPicPr>
            <a:picLocks noChangeAspect="1"/>
          </p:cNvPicPr>
          <p:nvPr/>
        </p:nvPicPr>
        <p:blipFill>
          <a:blip r:embed="rId13"/>
          <a:stretch>
            <a:fillRect/>
          </a:stretch>
        </p:blipFill>
        <p:spPr>
          <a:xfrm>
            <a:off x="4260850" y="3604684"/>
            <a:ext cx="3873500" cy="596900"/>
          </a:xfrm>
          <a:prstGeom prst="rect">
            <a:avLst/>
          </a:prstGeom>
        </p:spPr>
      </p:pic>
      <p:pic>
        <p:nvPicPr>
          <p:cNvPr id="26" name="Picture 25">
            <a:extLst>
              <a:ext uri="{FF2B5EF4-FFF2-40B4-BE49-F238E27FC236}">
                <a16:creationId xmlns:a16="http://schemas.microsoft.com/office/drawing/2014/main" id="{29F429AA-A151-CF7A-7EB8-3C4F26B9DF1A}"/>
              </a:ext>
            </a:extLst>
          </p:cNvPr>
          <p:cNvPicPr>
            <a:picLocks noChangeAspect="1"/>
          </p:cNvPicPr>
          <p:nvPr/>
        </p:nvPicPr>
        <p:blipFill>
          <a:blip r:embed="rId14"/>
          <a:stretch>
            <a:fillRect/>
          </a:stretch>
        </p:blipFill>
        <p:spPr>
          <a:xfrm>
            <a:off x="8405283" y="3587750"/>
            <a:ext cx="4051300" cy="596900"/>
          </a:xfrm>
          <a:prstGeom prst="rect">
            <a:avLst/>
          </a:prstGeom>
        </p:spPr>
      </p:pic>
      <p:sp>
        <p:nvSpPr>
          <p:cNvPr id="27" name="TextBox 26">
            <a:extLst>
              <a:ext uri="{FF2B5EF4-FFF2-40B4-BE49-F238E27FC236}">
                <a16:creationId xmlns:a16="http://schemas.microsoft.com/office/drawing/2014/main" id="{200DA23E-31E8-9631-DA4E-FE7353442954}"/>
              </a:ext>
            </a:extLst>
          </p:cNvPr>
          <p:cNvSpPr txBox="1"/>
          <p:nvPr/>
        </p:nvSpPr>
        <p:spPr>
          <a:xfrm>
            <a:off x="3437467" y="626533"/>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sp>
        <p:nvSpPr>
          <p:cNvPr id="28" name="Google Shape;159;p12">
            <a:extLst>
              <a:ext uri="{FF2B5EF4-FFF2-40B4-BE49-F238E27FC236}">
                <a16:creationId xmlns:a16="http://schemas.microsoft.com/office/drawing/2014/main" id="{F28EA9C4-9E17-F9A2-4A5C-BF43AC74262F}"/>
              </a:ext>
            </a:extLst>
          </p:cNvPr>
          <p:cNvSpPr txBox="1">
            <a:spLocks noGrp="1"/>
          </p:cNvSpPr>
          <p:nvPr>
            <p:ph type="title"/>
          </p:nvPr>
        </p:nvSpPr>
        <p:spPr>
          <a:xfrm>
            <a:off x="257908" y="82062"/>
            <a:ext cx="12192000" cy="1325700"/>
          </a:xfrm>
          <a:prstGeom prst="rect">
            <a:avLst/>
          </a:prstGeom>
        </p:spPr>
        <p:txBody>
          <a:bodyPr spcFirstLastPara="1" wrap="square" lIns="91425" tIns="45700" rIns="91425" bIns="45700" anchor="ctr" anchorCtr="0">
            <a:normAutofit/>
          </a:bodyPr>
          <a:lstStyle/>
          <a:p>
            <a:r>
              <a:rPr lang="en-US" sz="3200" dirty="0"/>
              <a:t>MEA’s ongoing efforts to bridge the NEC </a:t>
            </a:r>
            <a:br>
              <a:rPr lang="en-US" sz="3200" dirty="0"/>
            </a:br>
            <a:r>
              <a:rPr lang="en-US" sz="3200" dirty="0"/>
              <a:t>– at public level </a:t>
            </a:r>
          </a:p>
        </p:txBody>
      </p:sp>
    </p:spTree>
    <p:extLst>
      <p:ext uri="{BB962C8B-B14F-4D97-AF65-F5344CB8AC3E}">
        <p14:creationId xmlns:p14="http://schemas.microsoft.com/office/powerpoint/2010/main" val="786293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55;p12">
            <a:extLst>
              <a:ext uri="{FF2B5EF4-FFF2-40B4-BE49-F238E27FC236}">
                <a16:creationId xmlns:a16="http://schemas.microsoft.com/office/drawing/2014/main" id="{8E4731A0-D01E-9C47-1CAC-DB665E90D107}"/>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5</a:t>
            </a:fld>
            <a:endParaRPr lang="en-US"/>
          </a:p>
        </p:txBody>
      </p:sp>
      <p:pic>
        <p:nvPicPr>
          <p:cNvPr id="19" name="Picture 18">
            <a:extLst>
              <a:ext uri="{FF2B5EF4-FFF2-40B4-BE49-F238E27FC236}">
                <a16:creationId xmlns:a16="http://schemas.microsoft.com/office/drawing/2014/main" id="{E1A8A336-85CC-0D5A-D8A9-844E32DDDCBC}"/>
              </a:ext>
            </a:extLst>
          </p:cNvPr>
          <p:cNvPicPr>
            <a:picLocks noChangeAspect="1"/>
          </p:cNvPicPr>
          <p:nvPr/>
        </p:nvPicPr>
        <p:blipFill>
          <a:blip r:embed="rId2"/>
          <a:stretch>
            <a:fillRect/>
          </a:stretch>
        </p:blipFill>
        <p:spPr>
          <a:xfrm>
            <a:off x="10182365" y="302911"/>
            <a:ext cx="1880682" cy="679136"/>
          </a:xfrm>
          <a:prstGeom prst="rect">
            <a:avLst/>
          </a:prstGeom>
        </p:spPr>
      </p:pic>
      <p:sp>
        <p:nvSpPr>
          <p:cNvPr id="4" name="TextBox 3">
            <a:extLst>
              <a:ext uri="{FF2B5EF4-FFF2-40B4-BE49-F238E27FC236}">
                <a16:creationId xmlns:a16="http://schemas.microsoft.com/office/drawing/2014/main" id="{15ECE0B1-3C83-14C3-D62D-A1583A19835D}"/>
              </a:ext>
            </a:extLst>
          </p:cNvPr>
          <p:cNvSpPr txBox="1"/>
          <p:nvPr/>
        </p:nvSpPr>
        <p:spPr>
          <a:xfrm>
            <a:off x="1146875" y="2092271"/>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pic>
        <p:nvPicPr>
          <p:cNvPr id="5" name="Picture 4">
            <a:extLst>
              <a:ext uri="{FF2B5EF4-FFF2-40B4-BE49-F238E27FC236}">
                <a16:creationId xmlns:a16="http://schemas.microsoft.com/office/drawing/2014/main" id="{0CD5533C-DCF7-24E6-3C1A-176582B7D82A}"/>
              </a:ext>
            </a:extLst>
          </p:cNvPr>
          <p:cNvPicPr>
            <a:picLocks noChangeAspect="1"/>
          </p:cNvPicPr>
          <p:nvPr/>
        </p:nvPicPr>
        <p:blipFill>
          <a:blip r:embed="rId3"/>
          <a:stretch>
            <a:fillRect/>
          </a:stretch>
        </p:blipFill>
        <p:spPr>
          <a:xfrm>
            <a:off x="4097485" y="2061279"/>
            <a:ext cx="2532232" cy="1426200"/>
          </a:xfrm>
          <a:prstGeom prst="rect">
            <a:avLst/>
          </a:prstGeom>
        </p:spPr>
      </p:pic>
      <p:pic>
        <p:nvPicPr>
          <p:cNvPr id="7" name="Picture 6">
            <a:extLst>
              <a:ext uri="{FF2B5EF4-FFF2-40B4-BE49-F238E27FC236}">
                <a16:creationId xmlns:a16="http://schemas.microsoft.com/office/drawing/2014/main" id="{4E0E2845-8F95-0668-1E8C-ADB167F88F41}"/>
              </a:ext>
            </a:extLst>
          </p:cNvPr>
          <p:cNvPicPr>
            <a:picLocks noChangeAspect="1"/>
          </p:cNvPicPr>
          <p:nvPr/>
        </p:nvPicPr>
        <p:blipFill>
          <a:blip r:embed="rId4"/>
          <a:stretch>
            <a:fillRect/>
          </a:stretch>
        </p:blipFill>
        <p:spPr>
          <a:xfrm>
            <a:off x="6704127" y="2061005"/>
            <a:ext cx="2418609" cy="1341414"/>
          </a:xfrm>
          <a:prstGeom prst="rect">
            <a:avLst/>
          </a:prstGeom>
        </p:spPr>
      </p:pic>
      <p:pic>
        <p:nvPicPr>
          <p:cNvPr id="9" name="Picture 8">
            <a:extLst>
              <a:ext uri="{FF2B5EF4-FFF2-40B4-BE49-F238E27FC236}">
                <a16:creationId xmlns:a16="http://schemas.microsoft.com/office/drawing/2014/main" id="{A850AB24-E41C-268D-46A6-F8E87CDEC8E1}"/>
              </a:ext>
            </a:extLst>
          </p:cNvPr>
          <p:cNvPicPr>
            <a:picLocks noChangeAspect="1"/>
          </p:cNvPicPr>
          <p:nvPr/>
        </p:nvPicPr>
        <p:blipFill>
          <a:blip r:embed="rId5"/>
          <a:stretch>
            <a:fillRect/>
          </a:stretch>
        </p:blipFill>
        <p:spPr>
          <a:xfrm>
            <a:off x="316521" y="1948962"/>
            <a:ext cx="2930769" cy="2198077"/>
          </a:xfrm>
          <a:prstGeom prst="rect">
            <a:avLst/>
          </a:prstGeom>
        </p:spPr>
      </p:pic>
      <p:pic>
        <p:nvPicPr>
          <p:cNvPr id="10" name="Picture 9">
            <a:extLst>
              <a:ext uri="{FF2B5EF4-FFF2-40B4-BE49-F238E27FC236}">
                <a16:creationId xmlns:a16="http://schemas.microsoft.com/office/drawing/2014/main" id="{C694AEF3-33EA-5C1E-FAC9-A78CB6910361}"/>
              </a:ext>
            </a:extLst>
          </p:cNvPr>
          <p:cNvPicPr>
            <a:picLocks noChangeAspect="1"/>
          </p:cNvPicPr>
          <p:nvPr/>
        </p:nvPicPr>
        <p:blipFill rotWithShape="1">
          <a:blip r:embed="rId6"/>
          <a:srcRect l="17853" t="14398" r="17592" b="13145"/>
          <a:stretch/>
        </p:blipFill>
        <p:spPr>
          <a:xfrm>
            <a:off x="9666903" y="4289556"/>
            <a:ext cx="2347921" cy="1711569"/>
          </a:xfrm>
          <a:prstGeom prst="rect">
            <a:avLst/>
          </a:prstGeom>
        </p:spPr>
      </p:pic>
      <p:pic>
        <p:nvPicPr>
          <p:cNvPr id="11" name="Picture 10">
            <a:extLst>
              <a:ext uri="{FF2B5EF4-FFF2-40B4-BE49-F238E27FC236}">
                <a16:creationId xmlns:a16="http://schemas.microsoft.com/office/drawing/2014/main" id="{B09D0FB2-9C10-0221-02A6-83077B70DA5F}"/>
              </a:ext>
            </a:extLst>
          </p:cNvPr>
          <p:cNvPicPr>
            <a:picLocks noChangeAspect="1"/>
          </p:cNvPicPr>
          <p:nvPr/>
        </p:nvPicPr>
        <p:blipFill>
          <a:blip r:embed="rId7"/>
          <a:stretch>
            <a:fillRect/>
          </a:stretch>
        </p:blipFill>
        <p:spPr>
          <a:xfrm>
            <a:off x="9231596" y="2182011"/>
            <a:ext cx="2694934" cy="1124715"/>
          </a:xfrm>
          <a:prstGeom prst="rect">
            <a:avLst/>
          </a:prstGeom>
        </p:spPr>
      </p:pic>
      <p:pic>
        <p:nvPicPr>
          <p:cNvPr id="13" name="Picture 12">
            <a:extLst>
              <a:ext uri="{FF2B5EF4-FFF2-40B4-BE49-F238E27FC236}">
                <a16:creationId xmlns:a16="http://schemas.microsoft.com/office/drawing/2014/main" id="{0E751779-99DF-583C-0330-A6D7CB8ECD7A}"/>
              </a:ext>
            </a:extLst>
          </p:cNvPr>
          <p:cNvPicPr>
            <a:picLocks noChangeAspect="1"/>
          </p:cNvPicPr>
          <p:nvPr/>
        </p:nvPicPr>
        <p:blipFill rotWithShape="1">
          <a:blip r:embed="rId8"/>
          <a:srcRect t="26212"/>
          <a:stretch/>
        </p:blipFill>
        <p:spPr>
          <a:xfrm>
            <a:off x="6716393" y="4292891"/>
            <a:ext cx="2852907" cy="1714504"/>
          </a:xfrm>
          <a:prstGeom prst="rect">
            <a:avLst/>
          </a:prstGeom>
        </p:spPr>
      </p:pic>
      <p:pic>
        <p:nvPicPr>
          <p:cNvPr id="14" name="Picture 13">
            <a:extLst>
              <a:ext uri="{FF2B5EF4-FFF2-40B4-BE49-F238E27FC236}">
                <a16:creationId xmlns:a16="http://schemas.microsoft.com/office/drawing/2014/main" id="{7FF42F96-AC17-C02B-F9B2-4A25D83EA755}"/>
              </a:ext>
            </a:extLst>
          </p:cNvPr>
          <p:cNvPicPr>
            <a:picLocks noChangeAspect="1"/>
          </p:cNvPicPr>
          <p:nvPr/>
        </p:nvPicPr>
        <p:blipFill rotWithShape="1">
          <a:blip r:embed="rId9"/>
          <a:srcRect t="29942"/>
          <a:stretch/>
        </p:blipFill>
        <p:spPr>
          <a:xfrm>
            <a:off x="3472931" y="4296874"/>
            <a:ext cx="3214947" cy="1689256"/>
          </a:xfrm>
          <a:prstGeom prst="rect">
            <a:avLst/>
          </a:prstGeom>
        </p:spPr>
      </p:pic>
      <p:sp>
        <p:nvSpPr>
          <p:cNvPr id="15" name="TextBox 14">
            <a:extLst>
              <a:ext uri="{FF2B5EF4-FFF2-40B4-BE49-F238E27FC236}">
                <a16:creationId xmlns:a16="http://schemas.microsoft.com/office/drawing/2014/main" id="{6281BF7E-E19B-8C91-67E6-1C1214866268}"/>
              </a:ext>
            </a:extLst>
          </p:cNvPr>
          <p:cNvSpPr txBox="1"/>
          <p:nvPr/>
        </p:nvSpPr>
        <p:spPr>
          <a:xfrm>
            <a:off x="4874043" y="1176258"/>
            <a:ext cx="7038753" cy="307777"/>
          </a:xfrm>
          <a:prstGeom prst="rect">
            <a:avLst/>
          </a:prstGeom>
          <a:noFill/>
        </p:spPr>
        <p:txBody>
          <a:bodyPr wrap="square">
            <a:spAutoFit/>
          </a:bodyPr>
          <a:lstStyle/>
          <a:p>
            <a:r>
              <a:rPr lang="en-MN" dirty="0"/>
              <a:t>Took part in the Government task force to update the M&amp;E guideline, June, July, 2023</a:t>
            </a:r>
          </a:p>
        </p:txBody>
      </p:sp>
      <p:sp>
        <p:nvSpPr>
          <p:cNvPr id="16" name="TextBox 15">
            <a:extLst>
              <a:ext uri="{FF2B5EF4-FFF2-40B4-BE49-F238E27FC236}">
                <a16:creationId xmlns:a16="http://schemas.microsoft.com/office/drawing/2014/main" id="{613F1734-83B2-D46E-CD2E-43BA3B0634AB}"/>
              </a:ext>
            </a:extLst>
          </p:cNvPr>
          <p:cNvSpPr txBox="1"/>
          <p:nvPr/>
        </p:nvSpPr>
        <p:spPr>
          <a:xfrm>
            <a:off x="3417927" y="3631493"/>
            <a:ext cx="7924801" cy="523220"/>
          </a:xfrm>
          <a:prstGeom prst="rect">
            <a:avLst/>
          </a:prstGeom>
          <a:noFill/>
        </p:spPr>
        <p:txBody>
          <a:bodyPr wrap="square">
            <a:spAutoFit/>
          </a:bodyPr>
          <a:lstStyle/>
          <a:p>
            <a:r>
              <a:rPr lang="en-MN" dirty="0"/>
              <a:t>Knowledge broker and facilitator to channel international good practices in NES, Aug 2023</a:t>
            </a:r>
          </a:p>
          <a:p>
            <a:pPr marL="285750" indent="-285750">
              <a:buFont typeface="Arial" panose="020B0604020202020204" pitchFamily="34" charset="0"/>
              <a:buChar char="•"/>
            </a:pPr>
            <a:endParaRPr lang="en-MN" dirty="0"/>
          </a:p>
        </p:txBody>
      </p:sp>
      <p:sp>
        <p:nvSpPr>
          <p:cNvPr id="17" name="TextBox 16">
            <a:extLst>
              <a:ext uri="{FF2B5EF4-FFF2-40B4-BE49-F238E27FC236}">
                <a16:creationId xmlns:a16="http://schemas.microsoft.com/office/drawing/2014/main" id="{1D20A794-25A2-3ABA-3FE5-C57986F24A3F}"/>
              </a:ext>
            </a:extLst>
          </p:cNvPr>
          <p:cNvSpPr txBox="1"/>
          <p:nvPr/>
        </p:nvSpPr>
        <p:spPr>
          <a:xfrm>
            <a:off x="194080" y="1157979"/>
            <a:ext cx="4377920" cy="646331"/>
          </a:xfrm>
          <a:prstGeom prst="rect">
            <a:avLst/>
          </a:prstGeom>
          <a:noFill/>
        </p:spPr>
        <p:txBody>
          <a:bodyPr wrap="square" rtlCol="0">
            <a:spAutoFit/>
          </a:bodyPr>
          <a:lstStyle/>
          <a:p>
            <a:r>
              <a:rPr lang="en-MN" dirty="0"/>
              <a:t>Collaboration meeting with Cabinet Secretariat’s M&amp;E Department, Sep 2022</a:t>
            </a:r>
          </a:p>
        </p:txBody>
      </p:sp>
      <p:sp>
        <p:nvSpPr>
          <p:cNvPr id="18" name="Google Shape;159;p12">
            <a:extLst>
              <a:ext uri="{FF2B5EF4-FFF2-40B4-BE49-F238E27FC236}">
                <a16:creationId xmlns:a16="http://schemas.microsoft.com/office/drawing/2014/main" id="{B89BBFE6-687A-90D1-5C55-E396364F3FFC}"/>
              </a:ext>
            </a:extLst>
          </p:cNvPr>
          <p:cNvSpPr txBox="1">
            <a:spLocks noGrp="1"/>
          </p:cNvSpPr>
          <p:nvPr>
            <p:ph type="title"/>
          </p:nvPr>
        </p:nvSpPr>
        <p:spPr>
          <a:xfrm>
            <a:off x="0" y="0"/>
            <a:ext cx="12391292" cy="1325700"/>
          </a:xfrm>
          <a:prstGeom prst="rect">
            <a:avLst/>
          </a:prstGeom>
        </p:spPr>
        <p:txBody>
          <a:bodyPr spcFirstLastPara="1" wrap="square" lIns="91425" tIns="45700" rIns="91425" bIns="45700" anchor="ctr" anchorCtr="0">
            <a:normAutofit/>
          </a:bodyPr>
          <a:lstStyle/>
          <a:p>
            <a:r>
              <a:rPr lang="en-US" sz="3200" dirty="0"/>
              <a:t>  MEA’s efforts to bridge the national evaluation system</a:t>
            </a:r>
            <a:br>
              <a:rPr lang="en-US" sz="3200" dirty="0"/>
            </a:br>
            <a:r>
              <a:rPr lang="en-US" sz="3200" dirty="0"/>
              <a:t> – at national level</a:t>
            </a:r>
          </a:p>
        </p:txBody>
      </p:sp>
    </p:spTree>
    <p:extLst>
      <p:ext uri="{BB962C8B-B14F-4D97-AF65-F5344CB8AC3E}">
        <p14:creationId xmlns:p14="http://schemas.microsoft.com/office/powerpoint/2010/main" val="4282630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55;p12">
            <a:extLst>
              <a:ext uri="{FF2B5EF4-FFF2-40B4-BE49-F238E27FC236}">
                <a16:creationId xmlns:a16="http://schemas.microsoft.com/office/drawing/2014/main" id="{8E4731A0-D01E-9C47-1CAC-DB665E90D107}"/>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6</a:t>
            </a:fld>
            <a:endParaRPr lang="en-US"/>
          </a:p>
        </p:txBody>
      </p:sp>
      <p:pic>
        <p:nvPicPr>
          <p:cNvPr id="19" name="Picture 18">
            <a:extLst>
              <a:ext uri="{FF2B5EF4-FFF2-40B4-BE49-F238E27FC236}">
                <a16:creationId xmlns:a16="http://schemas.microsoft.com/office/drawing/2014/main" id="{E1A8A336-85CC-0D5A-D8A9-844E32DDDCBC}"/>
              </a:ext>
            </a:extLst>
          </p:cNvPr>
          <p:cNvPicPr>
            <a:picLocks noChangeAspect="1"/>
          </p:cNvPicPr>
          <p:nvPr/>
        </p:nvPicPr>
        <p:blipFill>
          <a:blip r:embed="rId3"/>
          <a:stretch>
            <a:fillRect/>
          </a:stretch>
        </p:blipFill>
        <p:spPr>
          <a:xfrm>
            <a:off x="10182365" y="302911"/>
            <a:ext cx="1880682" cy="679136"/>
          </a:xfrm>
          <a:prstGeom prst="rect">
            <a:avLst/>
          </a:prstGeom>
        </p:spPr>
      </p:pic>
      <p:sp>
        <p:nvSpPr>
          <p:cNvPr id="4" name="TextBox 3">
            <a:extLst>
              <a:ext uri="{FF2B5EF4-FFF2-40B4-BE49-F238E27FC236}">
                <a16:creationId xmlns:a16="http://schemas.microsoft.com/office/drawing/2014/main" id="{15ECE0B1-3C83-14C3-D62D-A1583A19835D}"/>
              </a:ext>
            </a:extLst>
          </p:cNvPr>
          <p:cNvSpPr txBox="1"/>
          <p:nvPr/>
        </p:nvSpPr>
        <p:spPr>
          <a:xfrm>
            <a:off x="1146875" y="2092271"/>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sp>
        <p:nvSpPr>
          <p:cNvPr id="9" name="TextBox 8">
            <a:extLst>
              <a:ext uri="{FF2B5EF4-FFF2-40B4-BE49-F238E27FC236}">
                <a16:creationId xmlns:a16="http://schemas.microsoft.com/office/drawing/2014/main" id="{041BAD37-5492-71D2-5208-89550A5A46C8}"/>
              </a:ext>
            </a:extLst>
          </p:cNvPr>
          <p:cNvSpPr txBox="1"/>
          <p:nvPr/>
        </p:nvSpPr>
        <p:spPr>
          <a:xfrm>
            <a:off x="7975600" y="3166533"/>
            <a:ext cx="0" cy="0"/>
          </a:xfrm>
          <a:prstGeom prst="rect">
            <a:avLst/>
          </a:prstGeom>
        </p:spPr>
        <p:txBody>
          <a:bodyPr vert="horz" wrap="none" lIns="91440" tIns="45720" rIns="91440" bIns="45720" rtlCol="0" anchor="t" anchorCtr="0">
            <a:normAutofit fontScale="25000" lnSpcReduction="20000"/>
          </a:bodyPr>
          <a:lstStyle/>
          <a:p>
            <a:pPr algn="l"/>
            <a:endParaRPr lang="en-MN" sz="2000" b="0" dirty="0"/>
          </a:p>
        </p:txBody>
      </p:sp>
      <p:sp>
        <p:nvSpPr>
          <p:cNvPr id="11" name="Google Shape;155;p12">
            <a:extLst>
              <a:ext uri="{FF2B5EF4-FFF2-40B4-BE49-F238E27FC236}">
                <a16:creationId xmlns:a16="http://schemas.microsoft.com/office/drawing/2014/main" id="{3D0B43BB-ACDD-0190-83CB-050C19E41615}"/>
              </a:ext>
            </a:extLst>
          </p:cNvPr>
          <p:cNvSpPr txBox="1">
            <a:spLocks/>
          </p:cNvSpPr>
          <p:nvPr/>
        </p:nvSpPr>
        <p:spPr>
          <a:xfrm>
            <a:off x="176013" y="6356350"/>
            <a:ext cx="2743200" cy="365125"/>
          </a:xfrm>
          <a:prstGeom prst="rect">
            <a:avLst/>
          </a:prstGeom>
          <a:noFill/>
          <a:ln>
            <a:noFill/>
          </a:ln>
        </p:spPr>
        <p:txBody>
          <a:bodyPr spcFirstLastPara="1" wrap="square" lIns="91425" tIns="45700" rIns="91425" bIns="45700" anchor="ctr" anchorCtr="0">
            <a:noAutofit/>
          </a:bodyPr>
          <a:ls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00000"/>
              </a:buClr>
              <a:buFont typeface="Arial"/>
              <a:buNone/>
            </a:pPr>
            <a:fld id="{00000000-1234-1234-1234-123412341234}" type="slidenum">
              <a:rPr lang="en-US" smtClean="0"/>
              <a:pPr>
                <a:buClr>
                  <a:srgbClr val="000000"/>
                </a:buClr>
                <a:buFont typeface="Arial"/>
                <a:buNone/>
              </a:pPr>
              <a:t>6</a:t>
            </a:fld>
            <a:endParaRPr lang="en-US"/>
          </a:p>
        </p:txBody>
      </p:sp>
      <p:sp>
        <p:nvSpPr>
          <p:cNvPr id="13" name="Google Shape;156;p12">
            <a:extLst>
              <a:ext uri="{FF2B5EF4-FFF2-40B4-BE49-F238E27FC236}">
                <a16:creationId xmlns:a16="http://schemas.microsoft.com/office/drawing/2014/main" id="{8A863876-5C91-31AD-F68D-4B6E88C1EDA4}"/>
              </a:ext>
            </a:extLst>
          </p:cNvPr>
          <p:cNvSpPr txBox="1"/>
          <p:nvPr/>
        </p:nvSpPr>
        <p:spPr>
          <a:xfrm>
            <a:off x="1481138" y="2303069"/>
            <a:ext cx="101583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a:p>
        </p:txBody>
      </p:sp>
      <p:sp>
        <p:nvSpPr>
          <p:cNvPr id="14" name="Google Shape;159;p12">
            <a:extLst>
              <a:ext uri="{FF2B5EF4-FFF2-40B4-BE49-F238E27FC236}">
                <a16:creationId xmlns:a16="http://schemas.microsoft.com/office/drawing/2014/main" id="{D3EFC713-B2A3-CD28-1CB9-C36E2379A599}"/>
              </a:ext>
            </a:extLst>
          </p:cNvPr>
          <p:cNvSpPr txBox="1">
            <a:spLocks noGrp="1"/>
          </p:cNvSpPr>
          <p:nvPr>
            <p:ph type="title"/>
          </p:nvPr>
        </p:nvSpPr>
        <p:spPr>
          <a:xfrm>
            <a:off x="286239" y="0"/>
            <a:ext cx="10515600" cy="1325700"/>
          </a:xfrm>
          <a:prstGeom prst="rect">
            <a:avLst/>
          </a:prstGeom>
        </p:spPr>
        <p:txBody>
          <a:bodyPr spcFirstLastPara="1" wrap="square" lIns="91425" tIns="45700" rIns="91425" bIns="45700" anchor="ctr" anchorCtr="0">
            <a:normAutofit fontScale="90000"/>
          </a:bodyPr>
          <a:lstStyle/>
          <a:p>
            <a:r>
              <a:rPr lang="en-US" sz="3200" dirty="0"/>
              <a:t>Momentum has opened for civic and professional participation in strengthening national evaluation system</a:t>
            </a:r>
          </a:p>
        </p:txBody>
      </p:sp>
      <p:sp>
        <p:nvSpPr>
          <p:cNvPr id="15" name="TextBox 14">
            <a:extLst>
              <a:ext uri="{FF2B5EF4-FFF2-40B4-BE49-F238E27FC236}">
                <a16:creationId xmlns:a16="http://schemas.microsoft.com/office/drawing/2014/main" id="{A6A48631-BD04-53D9-3C30-89663B70BA6A}"/>
              </a:ext>
            </a:extLst>
          </p:cNvPr>
          <p:cNvSpPr txBox="1"/>
          <p:nvPr/>
        </p:nvSpPr>
        <p:spPr>
          <a:xfrm>
            <a:off x="213280" y="1796281"/>
            <a:ext cx="5642072" cy="923330"/>
          </a:xfrm>
          <a:prstGeom prst="rect">
            <a:avLst/>
          </a:prstGeom>
          <a:noFill/>
        </p:spPr>
        <p:txBody>
          <a:bodyPr wrap="square" rtlCol="0">
            <a:spAutoFit/>
          </a:bodyPr>
          <a:lstStyle/>
          <a:p>
            <a:endParaRPr lang="en-MN" sz="1800" b="1" dirty="0"/>
          </a:p>
          <a:p>
            <a:pPr marL="285750" lvl="8" indent="-285750">
              <a:buFont typeface="Courier New" panose="02070309020205020404" pitchFamily="49" charset="0"/>
              <a:buChar char="o"/>
            </a:pPr>
            <a:endParaRPr lang="en-MN" sz="1800" b="1" dirty="0"/>
          </a:p>
          <a:p>
            <a:pPr marL="285750" lvl="8" indent="-285750">
              <a:buFont typeface="Courier New" panose="02070309020205020404" pitchFamily="49" charset="0"/>
              <a:buChar char="o"/>
            </a:pPr>
            <a:endParaRPr lang="en-MN" sz="1800" dirty="0"/>
          </a:p>
        </p:txBody>
      </p:sp>
      <p:sp>
        <p:nvSpPr>
          <p:cNvPr id="16" name="TextBox 15">
            <a:extLst>
              <a:ext uri="{FF2B5EF4-FFF2-40B4-BE49-F238E27FC236}">
                <a16:creationId xmlns:a16="http://schemas.microsoft.com/office/drawing/2014/main" id="{CF14EB8B-BB48-DCFB-72B7-35F5E7AAF999}"/>
              </a:ext>
            </a:extLst>
          </p:cNvPr>
          <p:cNvSpPr txBox="1"/>
          <p:nvPr/>
        </p:nvSpPr>
        <p:spPr>
          <a:xfrm>
            <a:off x="522326" y="1756324"/>
            <a:ext cx="4091355" cy="1569660"/>
          </a:xfrm>
          <a:prstGeom prst="rect">
            <a:avLst/>
          </a:prstGeom>
          <a:noFill/>
        </p:spPr>
        <p:txBody>
          <a:bodyPr wrap="square">
            <a:spAutoFit/>
          </a:bodyPr>
          <a:lstStyle/>
          <a:p>
            <a:pPr marL="285750" lvl="8" indent="-285750" algn="just">
              <a:buFont typeface="Wingdings" pitchFamily="2" charset="2"/>
              <a:buChar char="v"/>
            </a:pPr>
            <a:r>
              <a:rPr lang="en-MN" sz="1600" dirty="0"/>
              <a:t>Government Resolution on M&amp;E </a:t>
            </a:r>
          </a:p>
          <a:p>
            <a:pPr marL="0" lvl="8" algn="just"/>
            <a:r>
              <a:rPr lang="en-MN" sz="1600" dirty="0"/>
              <a:t>      being updated to separate </a:t>
            </a:r>
          </a:p>
          <a:p>
            <a:pPr marL="285750" lvl="8" indent="-285750" algn="just">
              <a:buFont typeface="Courier New" panose="02070309020205020404" pitchFamily="49" charset="0"/>
              <a:buChar char="o"/>
            </a:pPr>
            <a:endParaRPr lang="en-MN" sz="1600" dirty="0"/>
          </a:p>
          <a:p>
            <a:pPr marL="285750" lvl="8" indent="-285750" algn="just">
              <a:buFont typeface="Courier New" panose="02070309020205020404" pitchFamily="49" charset="0"/>
              <a:buChar char="o"/>
            </a:pPr>
            <a:endParaRPr lang="en-MN" sz="1600" dirty="0"/>
          </a:p>
          <a:p>
            <a:pPr marL="285750" lvl="8" indent="-285750" algn="just">
              <a:buFont typeface="Courier New" panose="02070309020205020404" pitchFamily="49" charset="0"/>
              <a:buChar char="o"/>
            </a:pPr>
            <a:endParaRPr lang="en-US" sz="1600" dirty="0"/>
          </a:p>
          <a:p>
            <a:pPr marL="0" lvl="8" algn="just"/>
            <a:endParaRPr lang="en-MN" sz="1600" dirty="0"/>
          </a:p>
        </p:txBody>
      </p:sp>
      <p:sp>
        <p:nvSpPr>
          <p:cNvPr id="17" name="TextBox 16">
            <a:extLst>
              <a:ext uri="{FF2B5EF4-FFF2-40B4-BE49-F238E27FC236}">
                <a16:creationId xmlns:a16="http://schemas.microsoft.com/office/drawing/2014/main" id="{4A733623-8739-863E-C08F-B4731C20DF38}"/>
              </a:ext>
            </a:extLst>
          </p:cNvPr>
          <p:cNvSpPr txBox="1"/>
          <p:nvPr/>
        </p:nvSpPr>
        <p:spPr>
          <a:xfrm>
            <a:off x="442205" y="3046092"/>
            <a:ext cx="473206" cy="738664"/>
          </a:xfrm>
          <a:prstGeom prst="rect">
            <a:avLst/>
          </a:prstGeom>
          <a:noFill/>
        </p:spPr>
        <p:txBody>
          <a:bodyPr wrap="none" rtlCol="0">
            <a:spAutoFit/>
          </a:bodyPr>
          <a:lstStyle/>
          <a:p>
            <a:pPr marL="285750" indent="-285750">
              <a:buFont typeface="Wingdings" pitchFamily="2" charset="2"/>
              <a:buChar char="ü"/>
            </a:pPr>
            <a:endParaRPr lang="en-MN" dirty="0"/>
          </a:p>
          <a:p>
            <a:pPr marL="285750" lvl="8" indent="-285750">
              <a:buFont typeface="Courier New" panose="02070309020205020404" pitchFamily="49" charset="0"/>
              <a:buChar char="o"/>
            </a:pPr>
            <a:endParaRPr lang="en-MN" dirty="0"/>
          </a:p>
          <a:p>
            <a:pPr marL="285750" lvl="8" indent="-285750">
              <a:buFont typeface="Courier New" panose="02070309020205020404" pitchFamily="49" charset="0"/>
              <a:buChar char="o"/>
            </a:pPr>
            <a:endParaRPr lang="en-MN" dirty="0"/>
          </a:p>
        </p:txBody>
      </p:sp>
      <p:sp>
        <p:nvSpPr>
          <p:cNvPr id="18" name="TextBox 17">
            <a:extLst>
              <a:ext uri="{FF2B5EF4-FFF2-40B4-BE49-F238E27FC236}">
                <a16:creationId xmlns:a16="http://schemas.microsoft.com/office/drawing/2014/main" id="{FFCB37A2-5817-7786-4FED-6B489AD241F5}"/>
              </a:ext>
            </a:extLst>
          </p:cNvPr>
          <p:cNvSpPr txBox="1"/>
          <p:nvPr/>
        </p:nvSpPr>
        <p:spPr>
          <a:xfrm>
            <a:off x="6087976" y="1273056"/>
            <a:ext cx="3749744" cy="923330"/>
          </a:xfrm>
          <a:prstGeom prst="rect">
            <a:avLst/>
          </a:prstGeom>
          <a:noFill/>
        </p:spPr>
        <p:txBody>
          <a:bodyPr wrap="none" rtlCol="0">
            <a:spAutoFit/>
          </a:bodyPr>
          <a:lstStyle/>
          <a:p>
            <a:r>
              <a:rPr lang="en-MN" sz="1800" b="1" dirty="0"/>
              <a:t>MEA as a VOPE to brigde the gap: </a:t>
            </a:r>
          </a:p>
          <a:p>
            <a:pPr marL="285750" lvl="8" indent="-285750">
              <a:buFont typeface="Courier New" panose="02070309020205020404" pitchFamily="49" charset="0"/>
              <a:buChar char="o"/>
            </a:pPr>
            <a:endParaRPr lang="en-MN" sz="1800" b="1" dirty="0"/>
          </a:p>
          <a:p>
            <a:pPr marL="285750" lvl="8" indent="-285750">
              <a:buFont typeface="Courier New" panose="02070309020205020404" pitchFamily="49" charset="0"/>
              <a:buChar char="o"/>
            </a:pPr>
            <a:endParaRPr lang="en-MN" sz="1800" b="1" dirty="0"/>
          </a:p>
        </p:txBody>
      </p:sp>
      <p:sp>
        <p:nvSpPr>
          <p:cNvPr id="20" name="TextBox 19">
            <a:extLst>
              <a:ext uri="{FF2B5EF4-FFF2-40B4-BE49-F238E27FC236}">
                <a16:creationId xmlns:a16="http://schemas.microsoft.com/office/drawing/2014/main" id="{0D19E0D9-4F31-3F25-201E-B6A19B54DD0F}"/>
              </a:ext>
            </a:extLst>
          </p:cNvPr>
          <p:cNvSpPr txBox="1"/>
          <p:nvPr/>
        </p:nvSpPr>
        <p:spPr>
          <a:xfrm>
            <a:off x="6320638" y="1697269"/>
            <a:ext cx="5084648" cy="3754874"/>
          </a:xfrm>
          <a:prstGeom prst="rect">
            <a:avLst/>
          </a:prstGeom>
          <a:noFill/>
        </p:spPr>
        <p:txBody>
          <a:bodyPr wrap="square">
            <a:spAutoFit/>
          </a:bodyPr>
          <a:lstStyle/>
          <a:p>
            <a:pPr marL="285750" lvl="8" indent="-285750" algn="just">
              <a:buFont typeface="Wingdings" pitchFamily="2" charset="2"/>
              <a:buChar char="ü"/>
            </a:pPr>
            <a:r>
              <a:rPr lang="en-MN" sz="1400" dirty="0"/>
              <a:t>Contribute in sensitizing and promoting country-led evaluation </a:t>
            </a:r>
          </a:p>
          <a:p>
            <a:pPr marL="285750" lvl="8" indent="-285750" algn="just">
              <a:buFont typeface="Wingdings" pitchFamily="2" charset="2"/>
              <a:buChar char="ü"/>
            </a:pPr>
            <a:endParaRPr lang="en-MN" sz="1400" dirty="0"/>
          </a:p>
          <a:p>
            <a:pPr marL="285750" lvl="8" indent="-285750" algn="just">
              <a:buFont typeface="Wingdings" pitchFamily="2" charset="2"/>
              <a:buChar char="ü"/>
            </a:pPr>
            <a:r>
              <a:rPr lang="en-MN" sz="1400" dirty="0"/>
              <a:t>Provide tailored trainings for public, CSOs, private sectors and public servants – the better the citizens educated the better hold Govvernment accountable (social accountability)</a:t>
            </a:r>
          </a:p>
          <a:p>
            <a:pPr marL="285750" lvl="8" indent="-285750" algn="just">
              <a:buFont typeface="Wingdings" pitchFamily="2" charset="2"/>
              <a:buChar char="ü"/>
            </a:pPr>
            <a:endParaRPr lang="en-MN" sz="1400" dirty="0"/>
          </a:p>
          <a:p>
            <a:pPr marL="285750" lvl="8" indent="-285750" algn="just">
              <a:buFont typeface="Wingdings" pitchFamily="2" charset="2"/>
              <a:buChar char="ü"/>
            </a:pPr>
            <a:r>
              <a:rPr lang="en-MN" sz="1400" dirty="0"/>
              <a:t>Support in rolling out Master’s degree in Evaluation at National University of Mongolia as an interdisciplinary program</a:t>
            </a:r>
          </a:p>
          <a:p>
            <a:pPr marL="285750" lvl="8" indent="-285750" algn="just">
              <a:buFont typeface="Wingdings" pitchFamily="2" charset="2"/>
              <a:buChar char="ü"/>
            </a:pPr>
            <a:endParaRPr lang="en-MN" sz="1400" dirty="0"/>
          </a:p>
          <a:p>
            <a:pPr marL="285750" lvl="8" indent="-285750" algn="just">
              <a:buFont typeface="Wingdings" pitchFamily="2" charset="2"/>
              <a:buChar char="ü"/>
            </a:pPr>
            <a:r>
              <a:rPr lang="en-MN" sz="1400" dirty="0"/>
              <a:t>Foster evaluative thinking and evaluative culture among public through trainings, media contents, opinion editorials and articles</a:t>
            </a:r>
          </a:p>
          <a:p>
            <a:pPr marL="285750" lvl="8" indent="-285750" algn="just">
              <a:buFont typeface="Courier New" panose="02070309020205020404" pitchFamily="49" charset="0"/>
              <a:buChar char="o"/>
            </a:pPr>
            <a:endParaRPr lang="en-MN" sz="1400" dirty="0"/>
          </a:p>
          <a:p>
            <a:pPr marL="285750" lvl="8" indent="-285750" algn="just">
              <a:buFont typeface="Courier New" panose="02070309020205020404" pitchFamily="49" charset="0"/>
              <a:buChar char="o"/>
            </a:pPr>
            <a:endParaRPr lang="en-MN" sz="1400" dirty="0"/>
          </a:p>
        </p:txBody>
      </p:sp>
      <p:cxnSp>
        <p:nvCxnSpPr>
          <p:cNvPr id="3" name="Straight Arrow Connector 2">
            <a:extLst>
              <a:ext uri="{FF2B5EF4-FFF2-40B4-BE49-F238E27FC236}">
                <a16:creationId xmlns:a16="http://schemas.microsoft.com/office/drawing/2014/main" id="{54A5EA21-23B0-C162-B40C-493EBB0A5490}"/>
              </a:ext>
            </a:extLst>
          </p:cNvPr>
          <p:cNvCxnSpPr>
            <a:cxnSpLocks/>
          </p:cNvCxnSpPr>
          <p:nvPr/>
        </p:nvCxnSpPr>
        <p:spPr>
          <a:xfrm flipV="1">
            <a:off x="3840549" y="1812667"/>
            <a:ext cx="432487" cy="21006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7257C29A-CC0C-96A6-AA43-054C49E9281E}"/>
              </a:ext>
            </a:extLst>
          </p:cNvPr>
          <p:cNvCxnSpPr>
            <a:cxnSpLocks/>
          </p:cNvCxnSpPr>
          <p:nvPr/>
        </p:nvCxnSpPr>
        <p:spPr>
          <a:xfrm>
            <a:off x="3840549" y="2022732"/>
            <a:ext cx="457200" cy="2100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0649032-FC20-95BB-857E-C2F1A07AEDD3}"/>
              </a:ext>
            </a:extLst>
          </p:cNvPr>
          <p:cNvSpPr txBox="1"/>
          <p:nvPr/>
        </p:nvSpPr>
        <p:spPr>
          <a:xfrm>
            <a:off x="6035040" y="1605280"/>
            <a:ext cx="0" cy="0"/>
          </a:xfrm>
          <a:prstGeom prst="rect">
            <a:avLst/>
          </a:prstGeom>
        </p:spPr>
        <p:txBody>
          <a:bodyPr vert="horz" wrap="none" lIns="91440" tIns="45720" rIns="91440" bIns="45720" rtlCol="0" anchor="t" anchorCtr="0">
            <a:noAutofit/>
          </a:bodyPr>
          <a:lstStyle/>
          <a:p>
            <a:pPr algn="l"/>
            <a:endParaRPr lang="en-MN" sz="1100" b="0" dirty="0"/>
          </a:p>
        </p:txBody>
      </p:sp>
      <p:sp>
        <p:nvSpPr>
          <p:cNvPr id="10" name="TextBox 9">
            <a:extLst>
              <a:ext uri="{FF2B5EF4-FFF2-40B4-BE49-F238E27FC236}">
                <a16:creationId xmlns:a16="http://schemas.microsoft.com/office/drawing/2014/main" id="{2DD6A34C-C7F3-72DD-AF6D-DF65B647E8B5}"/>
              </a:ext>
            </a:extLst>
          </p:cNvPr>
          <p:cNvSpPr txBox="1"/>
          <p:nvPr/>
        </p:nvSpPr>
        <p:spPr>
          <a:xfrm>
            <a:off x="4238239" y="1693871"/>
            <a:ext cx="1176925" cy="338554"/>
          </a:xfrm>
          <a:prstGeom prst="rect">
            <a:avLst/>
          </a:prstGeom>
          <a:noFill/>
        </p:spPr>
        <p:txBody>
          <a:bodyPr wrap="none" rtlCol="0">
            <a:spAutoFit/>
          </a:bodyPr>
          <a:lstStyle/>
          <a:p>
            <a:r>
              <a:rPr lang="en-MN" sz="1600" dirty="0"/>
              <a:t>Monitoring</a:t>
            </a:r>
          </a:p>
        </p:txBody>
      </p:sp>
      <p:sp>
        <p:nvSpPr>
          <p:cNvPr id="21" name="TextBox 20">
            <a:extLst>
              <a:ext uri="{FF2B5EF4-FFF2-40B4-BE49-F238E27FC236}">
                <a16:creationId xmlns:a16="http://schemas.microsoft.com/office/drawing/2014/main" id="{FEA8BD38-6054-FC40-C485-8454906850F0}"/>
              </a:ext>
            </a:extLst>
          </p:cNvPr>
          <p:cNvSpPr txBox="1"/>
          <p:nvPr/>
        </p:nvSpPr>
        <p:spPr>
          <a:xfrm>
            <a:off x="4263639" y="2100271"/>
            <a:ext cx="1136850" cy="584775"/>
          </a:xfrm>
          <a:prstGeom prst="rect">
            <a:avLst/>
          </a:prstGeom>
          <a:noFill/>
        </p:spPr>
        <p:txBody>
          <a:bodyPr wrap="none" rtlCol="0">
            <a:spAutoFit/>
          </a:bodyPr>
          <a:lstStyle/>
          <a:p>
            <a:r>
              <a:rPr lang="en-MN" sz="1600" dirty="0"/>
              <a:t>Evaluation</a:t>
            </a:r>
          </a:p>
          <a:p>
            <a:endParaRPr lang="en-MN" sz="1600" dirty="0"/>
          </a:p>
        </p:txBody>
      </p:sp>
      <p:sp>
        <p:nvSpPr>
          <p:cNvPr id="22" name="TextBox 21">
            <a:extLst>
              <a:ext uri="{FF2B5EF4-FFF2-40B4-BE49-F238E27FC236}">
                <a16:creationId xmlns:a16="http://schemas.microsoft.com/office/drawing/2014/main" id="{B277ADDD-EA5A-7658-A945-ACD247217F0C}"/>
              </a:ext>
            </a:extLst>
          </p:cNvPr>
          <p:cNvSpPr txBox="1"/>
          <p:nvPr/>
        </p:nvSpPr>
        <p:spPr>
          <a:xfrm>
            <a:off x="696567" y="2472813"/>
            <a:ext cx="5083172" cy="2123658"/>
          </a:xfrm>
          <a:prstGeom prst="rect">
            <a:avLst/>
          </a:prstGeom>
          <a:noFill/>
        </p:spPr>
        <p:txBody>
          <a:bodyPr wrap="square" rtlCol="0">
            <a:spAutoFit/>
          </a:bodyPr>
          <a:lstStyle/>
          <a:p>
            <a:pPr algn="just"/>
            <a:r>
              <a:rPr lang="en-MN" sz="1600" dirty="0"/>
              <a:t>Draft Resolution on Evaluatin proposes to:</a:t>
            </a:r>
          </a:p>
          <a:p>
            <a:pPr marL="285750" lvl="8" indent="-285750" algn="just">
              <a:buFont typeface="Wingdings" pitchFamily="2" charset="2"/>
              <a:buChar char="ü"/>
            </a:pPr>
            <a:r>
              <a:rPr lang="en-US" sz="1400" dirty="0"/>
              <a:t>Promulgate to include professional organizations and researchers in policy evaluation task force</a:t>
            </a:r>
          </a:p>
          <a:p>
            <a:pPr marL="285750" lvl="8" indent="-285750" algn="just">
              <a:buFont typeface="Wingdings" pitchFamily="2" charset="2"/>
              <a:buChar char="ü"/>
            </a:pPr>
            <a:r>
              <a:rPr lang="en-US" sz="1400" dirty="0"/>
              <a:t>Procure external evaluation team to carry out the evaluation.</a:t>
            </a:r>
          </a:p>
          <a:p>
            <a:pPr marL="285750" lvl="8" indent="-285750" algn="just">
              <a:buFont typeface="Wingdings" pitchFamily="2" charset="2"/>
              <a:buChar char="ü"/>
            </a:pPr>
            <a:r>
              <a:rPr lang="en-US" sz="1400" dirty="0"/>
              <a:t>Make evaluation report publicly available online  with its findings and recommendations</a:t>
            </a:r>
          </a:p>
          <a:p>
            <a:pPr marL="285750" lvl="8" indent="-285750" algn="just">
              <a:buFont typeface="Wingdings" pitchFamily="2" charset="2"/>
              <a:buChar char="ü"/>
            </a:pPr>
            <a:endParaRPr lang="en-MN" sz="1600" dirty="0"/>
          </a:p>
          <a:p>
            <a:pPr marL="285750" lvl="8" indent="-285750" algn="just">
              <a:buFont typeface="Courier New" panose="02070309020205020404" pitchFamily="49" charset="0"/>
              <a:buChar char="o"/>
            </a:pPr>
            <a:endParaRPr lang="en-MN" sz="1600" dirty="0"/>
          </a:p>
        </p:txBody>
      </p:sp>
      <p:pic>
        <p:nvPicPr>
          <p:cNvPr id="24" name="Picture 23">
            <a:extLst>
              <a:ext uri="{FF2B5EF4-FFF2-40B4-BE49-F238E27FC236}">
                <a16:creationId xmlns:a16="http://schemas.microsoft.com/office/drawing/2014/main" id="{0A0ACCD2-E242-C517-3A75-711D9878AD9A}"/>
              </a:ext>
            </a:extLst>
          </p:cNvPr>
          <p:cNvPicPr>
            <a:picLocks noChangeAspect="1"/>
          </p:cNvPicPr>
          <p:nvPr/>
        </p:nvPicPr>
        <p:blipFill>
          <a:blip r:embed="rId4"/>
          <a:stretch>
            <a:fillRect/>
          </a:stretch>
        </p:blipFill>
        <p:spPr>
          <a:xfrm>
            <a:off x="678256" y="4537749"/>
            <a:ext cx="1316838" cy="1364724"/>
          </a:xfrm>
          <a:prstGeom prst="rect">
            <a:avLst/>
          </a:prstGeom>
        </p:spPr>
      </p:pic>
      <p:sp>
        <p:nvSpPr>
          <p:cNvPr id="27" name="TextBox 26">
            <a:extLst>
              <a:ext uri="{FF2B5EF4-FFF2-40B4-BE49-F238E27FC236}">
                <a16:creationId xmlns:a16="http://schemas.microsoft.com/office/drawing/2014/main" id="{FCDBC2F1-7138-B518-FDDC-7F0ED5762CC1}"/>
              </a:ext>
            </a:extLst>
          </p:cNvPr>
          <p:cNvSpPr txBox="1"/>
          <p:nvPr/>
        </p:nvSpPr>
        <p:spPr>
          <a:xfrm>
            <a:off x="2001771" y="4259054"/>
            <a:ext cx="3756478" cy="2308324"/>
          </a:xfrm>
          <a:prstGeom prst="rect">
            <a:avLst/>
          </a:prstGeom>
          <a:noFill/>
        </p:spPr>
        <p:txBody>
          <a:bodyPr wrap="square" rtlCol="0">
            <a:spAutoFit/>
          </a:bodyPr>
          <a:lstStyle/>
          <a:p>
            <a:pPr algn="just"/>
            <a:endParaRPr lang="en-US" sz="1400" dirty="0"/>
          </a:p>
          <a:p>
            <a:pPr algn="just"/>
            <a:r>
              <a:rPr lang="en-US" sz="1400" dirty="0"/>
              <a:t>OPG MONGOLIA’S 5th NATIONAL ACTION PLAN 2024-2027:</a:t>
            </a:r>
          </a:p>
          <a:p>
            <a:pPr algn="just"/>
            <a:endParaRPr lang="en-US" sz="1600" dirty="0"/>
          </a:p>
          <a:p>
            <a:pPr algn="just"/>
            <a:r>
              <a:rPr lang="en-US" sz="1400" dirty="0"/>
              <a:t>Commitment 9.1: ‘Create participation of CSO, NGOs, private sector organizations and citizens in the performance management, evaluation, monitoring of government institutions and policy M&amp;E.</a:t>
            </a:r>
            <a:endParaRPr lang="en-MN" sz="1400" b="0" dirty="0"/>
          </a:p>
          <a:p>
            <a:pPr marL="285750" lvl="8" indent="-285750" algn="just">
              <a:buFont typeface="Courier New" panose="02070309020205020404" pitchFamily="49" charset="0"/>
              <a:buChar char="o"/>
            </a:pPr>
            <a:endParaRPr lang="en-MN" sz="1600" dirty="0"/>
          </a:p>
        </p:txBody>
      </p:sp>
      <p:sp>
        <p:nvSpPr>
          <p:cNvPr id="28" name="TextBox 27">
            <a:extLst>
              <a:ext uri="{FF2B5EF4-FFF2-40B4-BE49-F238E27FC236}">
                <a16:creationId xmlns:a16="http://schemas.microsoft.com/office/drawing/2014/main" id="{9B65A5FC-5D18-C0BC-682E-FA7095B6BF5D}"/>
              </a:ext>
            </a:extLst>
          </p:cNvPr>
          <p:cNvSpPr txBox="1"/>
          <p:nvPr/>
        </p:nvSpPr>
        <p:spPr>
          <a:xfrm>
            <a:off x="272062" y="1277175"/>
            <a:ext cx="3110147" cy="369332"/>
          </a:xfrm>
          <a:prstGeom prst="rect">
            <a:avLst/>
          </a:prstGeom>
          <a:noFill/>
        </p:spPr>
        <p:txBody>
          <a:bodyPr wrap="none" rtlCol="0">
            <a:spAutoFit/>
          </a:bodyPr>
          <a:lstStyle/>
          <a:p>
            <a:r>
              <a:rPr lang="en-MN" sz="1800" b="1" dirty="0"/>
              <a:t>Government commimtment:</a:t>
            </a:r>
          </a:p>
        </p:txBody>
      </p:sp>
    </p:spTree>
    <p:extLst>
      <p:ext uri="{BB962C8B-B14F-4D97-AF65-F5344CB8AC3E}">
        <p14:creationId xmlns:p14="http://schemas.microsoft.com/office/powerpoint/2010/main" val="3098472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sp>
        <p:nvSpPr>
          <p:cNvPr id="51" name="Google Shape;51;p2"/>
          <p:cNvSpPr txBox="1">
            <a:spLocks noGrp="1"/>
          </p:cNvSpPr>
          <p:nvPr>
            <p:ph type="ctrTitle"/>
          </p:nvPr>
        </p:nvSpPr>
        <p:spPr>
          <a:xfrm>
            <a:off x="1053449" y="949671"/>
            <a:ext cx="10089900" cy="2387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None/>
            </a:pPr>
            <a:r>
              <a:rPr lang="en-US" sz="4200" dirty="0">
                <a:solidFill>
                  <a:srgbClr val="231F20"/>
                </a:solidFill>
              </a:rPr>
              <a:t>Thanks very much</a:t>
            </a:r>
            <a:endParaRPr sz="2600" dirty="0">
              <a:solidFill>
                <a:srgbClr val="231F20"/>
              </a:solidFill>
            </a:endParaRPr>
          </a:p>
        </p:txBody>
      </p:sp>
      <p:pic>
        <p:nvPicPr>
          <p:cNvPr id="2" name="Picture 1">
            <a:extLst>
              <a:ext uri="{FF2B5EF4-FFF2-40B4-BE49-F238E27FC236}">
                <a16:creationId xmlns:a16="http://schemas.microsoft.com/office/drawing/2014/main" id="{8A9267D5-1B34-0E8E-18FF-7D3D08CCF490}"/>
              </a:ext>
            </a:extLst>
          </p:cNvPr>
          <p:cNvPicPr>
            <a:picLocks noChangeAspect="1"/>
          </p:cNvPicPr>
          <p:nvPr/>
        </p:nvPicPr>
        <p:blipFill>
          <a:blip r:embed="rId3"/>
          <a:stretch>
            <a:fillRect/>
          </a:stretch>
        </p:blipFill>
        <p:spPr>
          <a:xfrm>
            <a:off x="4123442" y="263651"/>
            <a:ext cx="3329981" cy="1202494"/>
          </a:xfrm>
          <a:prstGeom prst="rect">
            <a:avLst/>
          </a:prstGeom>
        </p:spPr>
      </p:pic>
      <p:pic>
        <p:nvPicPr>
          <p:cNvPr id="5" name="Google Shape;172;p14">
            <a:extLst>
              <a:ext uri="{FF2B5EF4-FFF2-40B4-BE49-F238E27FC236}">
                <a16:creationId xmlns:a16="http://schemas.microsoft.com/office/drawing/2014/main" id="{19546C2D-33FB-D17F-B894-5E05572BE3C1}"/>
              </a:ext>
            </a:extLst>
          </p:cNvPr>
          <p:cNvPicPr preferRelativeResize="0"/>
          <p:nvPr/>
        </p:nvPicPr>
        <p:blipFill rotWithShape="1">
          <a:blip r:embed="rId4">
            <a:alphaModFix/>
          </a:blip>
          <a:srcRect t="27562" r="87951" b="35738"/>
          <a:stretch/>
        </p:blipFill>
        <p:spPr>
          <a:xfrm>
            <a:off x="800051" y="1954543"/>
            <a:ext cx="545686" cy="1705355"/>
          </a:xfrm>
          <a:prstGeom prst="rect">
            <a:avLst/>
          </a:prstGeom>
          <a:noFill/>
          <a:ln>
            <a:noFill/>
          </a:ln>
        </p:spPr>
      </p:pic>
      <p:sp>
        <p:nvSpPr>
          <p:cNvPr id="7" name="TextBox 6">
            <a:extLst>
              <a:ext uri="{FF2B5EF4-FFF2-40B4-BE49-F238E27FC236}">
                <a16:creationId xmlns:a16="http://schemas.microsoft.com/office/drawing/2014/main" id="{12731217-473C-B8A3-1313-4FA6F6A58589}"/>
              </a:ext>
            </a:extLst>
          </p:cNvPr>
          <p:cNvSpPr txBox="1"/>
          <p:nvPr/>
        </p:nvSpPr>
        <p:spPr>
          <a:xfrm>
            <a:off x="1398899" y="3787772"/>
            <a:ext cx="6974958" cy="307777"/>
          </a:xfrm>
          <a:prstGeom prst="rect">
            <a:avLst/>
          </a:prstGeom>
          <a:noFill/>
        </p:spPr>
        <p:txBody>
          <a:bodyPr wrap="square">
            <a:spAutoFit/>
          </a:bodyPr>
          <a:lstStyle/>
          <a:p>
            <a:r>
              <a:rPr lang="en-US" sz="1400" i="0" dirty="0">
                <a:effectLst/>
                <a:latin typeface="Arial" panose="020B0604020202020204" pitchFamily="34" charset="0"/>
                <a:hlinkClick r:id="rId5">
                  <a:extLst>
                    <a:ext uri="{A12FA001-AC4F-418D-AE19-62706E023703}">
                      <ahyp:hlinkClr xmlns:ahyp="http://schemas.microsoft.com/office/drawing/2018/hyperlinkcolor" val="tx"/>
                    </a:ext>
                  </a:extLst>
                </a:hlinkClick>
              </a:rPr>
              <a:t>www.mongolianevaluation.mn</a:t>
            </a:r>
            <a:endParaRPr lang="en-MN" dirty="0"/>
          </a:p>
        </p:txBody>
      </p:sp>
      <p:sp>
        <p:nvSpPr>
          <p:cNvPr id="9" name="TextBox 8">
            <a:extLst>
              <a:ext uri="{FF2B5EF4-FFF2-40B4-BE49-F238E27FC236}">
                <a16:creationId xmlns:a16="http://schemas.microsoft.com/office/drawing/2014/main" id="{5DCB38BC-9C04-65B6-1050-58E879B41BB7}"/>
              </a:ext>
            </a:extLst>
          </p:cNvPr>
          <p:cNvSpPr txBox="1"/>
          <p:nvPr/>
        </p:nvSpPr>
        <p:spPr>
          <a:xfrm>
            <a:off x="1420164" y="3330289"/>
            <a:ext cx="1553630" cy="307777"/>
          </a:xfrm>
          <a:prstGeom prst="rect">
            <a:avLst/>
          </a:prstGeom>
          <a:noFill/>
        </p:spPr>
        <p:txBody>
          <a:bodyPr wrap="none" rtlCol="0">
            <a:spAutoFit/>
          </a:bodyPr>
          <a:lstStyle/>
          <a:p>
            <a:r>
              <a:rPr lang="en-US" sz="1400" i="0" dirty="0">
                <a:effectLst/>
                <a:latin typeface="Arial" panose="020B0604020202020204" pitchFamily="34" charset="0"/>
              </a:rPr>
              <a:t>@</a:t>
            </a:r>
            <a:r>
              <a:rPr lang="en-US" sz="1400" i="0" dirty="0" err="1">
                <a:effectLst/>
                <a:latin typeface="Arial" panose="020B0604020202020204" pitchFamily="34" charset="0"/>
              </a:rPr>
              <a:t>MonE</a:t>
            </a:r>
            <a:r>
              <a:rPr lang="en-US" sz="1400" dirty="0" err="1">
                <a:latin typeface="Arial" panose="020B0604020202020204" pitchFamily="34" charset="0"/>
              </a:rPr>
              <a:t>valAssoc</a:t>
            </a:r>
            <a:endParaRPr lang="en-MN" dirty="0"/>
          </a:p>
        </p:txBody>
      </p:sp>
      <p:sp>
        <p:nvSpPr>
          <p:cNvPr id="10" name="TextBox 9">
            <a:extLst>
              <a:ext uri="{FF2B5EF4-FFF2-40B4-BE49-F238E27FC236}">
                <a16:creationId xmlns:a16="http://schemas.microsoft.com/office/drawing/2014/main" id="{4B7F0709-DBEA-962E-1523-04C9B23FD429}"/>
              </a:ext>
            </a:extLst>
          </p:cNvPr>
          <p:cNvSpPr txBox="1"/>
          <p:nvPr/>
        </p:nvSpPr>
        <p:spPr>
          <a:xfrm>
            <a:off x="1413076" y="2653350"/>
            <a:ext cx="1553630" cy="307777"/>
          </a:xfrm>
          <a:prstGeom prst="rect">
            <a:avLst/>
          </a:prstGeom>
          <a:noFill/>
        </p:spPr>
        <p:txBody>
          <a:bodyPr wrap="none" rtlCol="0">
            <a:spAutoFit/>
          </a:bodyPr>
          <a:lstStyle/>
          <a:p>
            <a:r>
              <a:rPr lang="en-US" sz="1400" i="0" dirty="0">
                <a:effectLst/>
                <a:latin typeface="Arial" panose="020B0604020202020204" pitchFamily="34" charset="0"/>
              </a:rPr>
              <a:t>@</a:t>
            </a:r>
            <a:r>
              <a:rPr lang="en-US" sz="1400" i="0" dirty="0" err="1">
                <a:effectLst/>
                <a:latin typeface="Arial" panose="020B0604020202020204" pitchFamily="34" charset="0"/>
              </a:rPr>
              <a:t>MonE</a:t>
            </a:r>
            <a:r>
              <a:rPr lang="en-US" sz="1400" dirty="0" err="1">
                <a:latin typeface="Arial" panose="020B0604020202020204" pitchFamily="34" charset="0"/>
              </a:rPr>
              <a:t>valAssoc</a:t>
            </a:r>
            <a:endParaRPr lang="en-MN" dirty="0"/>
          </a:p>
        </p:txBody>
      </p:sp>
      <p:sp>
        <p:nvSpPr>
          <p:cNvPr id="11" name="TextBox 10">
            <a:extLst>
              <a:ext uri="{FF2B5EF4-FFF2-40B4-BE49-F238E27FC236}">
                <a16:creationId xmlns:a16="http://schemas.microsoft.com/office/drawing/2014/main" id="{9E969CF5-F07F-6301-2334-3CC340B27526}"/>
              </a:ext>
            </a:extLst>
          </p:cNvPr>
          <p:cNvSpPr txBox="1"/>
          <p:nvPr/>
        </p:nvSpPr>
        <p:spPr>
          <a:xfrm>
            <a:off x="1413076" y="2079191"/>
            <a:ext cx="1553630" cy="307777"/>
          </a:xfrm>
          <a:prstGeom prst="rect">
            <a:avLst/>
          </a:prstGeom>
          <a:noFill/>
        </p:spPr>
        <p:txBody>
          <a:bodyPr wrap="none" rtlCol="0">
            <a:spAutoFit/>
          </a:bodyPr>
          <a:lstStyle/>
          <a:p>
            <a:r>
              <a:rPr lang="en-US" sz="1400" i="0" dirty="0">
                <a:effectLst/>
                <a:latin typeface="Arial" panose="020B0604020202020204" pitchFamily="34" charset="0"/>
              </a:rPr>
              <a:t>@</a:t>
            </a:r>
            <a:r>
              <a:rPr lang="en-US" sz="1400" i="0" dirty="0" err="1">
                <a:effectLst/>
                <a:latin typeface="Arial" panose="020B0604020202020204" pitchFamily="34" charset="0"/>
              </a:rPr>
              <a:t>MonE</a:t>
            </a:r>
            <a:r>
              <a:rPr lang="en-US" sz="1400" dirty="0" err="1">
                <a:latin typeface="Arial" panose="020B0604020202020204" pitchFamily="34" charset="0"/>
              </a:rPr>
              <a:t>valAssoc</a:t>
            </a:r>
            <a:endParaRPr lang="en-MN" dirty="0"/>
          </a:p>
        </p:txBody>
      </p:sp>
      <p:pic>
        <p:nvPicPr>
          <p:cNvPr id="12" name="Google Shape;172;p14">
            <a:extLst>
              <a:ext uri="{FF2B5EF4-FFF2-40B4-BE49-F238E27FC236}">
                <a16:creationId xmlns:a16="http://schemas.microsoft.com/office/drawing/2014/main" id="{DF848F0D-7A0F-6E3B-207A-CBEE59DE5B0F}"/>
              </a:ext>
            </a:extLst>
          </p:cNvPr>
          <p:cNvPicPr preferRelativeResize="0"/>
          <p:nvPr/>
        </p:nvPicPr>
        <p:blipFill rotWithShape="1">
          <a:blip r:embed="rId4">
            <a:alphaModFix/>
          </a:blip>
          <a:srcRect l="-3759" t="76985" r="87716" b="9957"/>
          <a:stretch/>
        </p:blipFill>
        <p:spPr>
          <a:xfrm>
            <a:off x="601457" y="3606449"/>
            <a:ext cx="726557" cy="607206"/>
          </a:xfrm>
          <a:prstGeom prst="rect">
            <a:avLst/>
          </a:prstGeom>
          <a:noFill/>
          <a:ln>
            <a:noFill/>
          </a:ln>
        </p:spPr>
      </p:pic>
      <p:sp>
        <p:nvSpPr>
          <p:cNvPr id="14" name="TextBox 13">
            <a:extLst>
              <a:ext uri="{FF2B5EF4-FFF2-40B4-BE49-F238E27FC236}">
                <a16:creationId xmlns:a16="http://schemas.microsoft.com/office/drawing/2014/main" id="{9B07529C-290B-1D9A-F8EA-9722CD1DC47B}"/>
              </a:ext>
            </a:extLst>
          </p:cNvPr>
          <p:cNvSpPr txBox="1"/>
          <p:nvPr/>
        </p:nvSpPr>
        <p:spPr>
          <a:xfrm>
            <a:off x="-1370092" y="4885800"/>
            <a:ext cx="8128590" cy="307777"/>
          </a:xfrm>
          <a:prstGeom prst="rect">
            <a:avLst/>
          </a:prstGeom>
          <a:noFill/>
        </p:spPr>
        <p:txBody>
          <a:bodyPr wrap="square">
            <a:spAutoFit/>
          </a:bodyPr>
          <a:lstStyle/>
          <a:p>
            <a:pPr algn="ctr"/>
            <a:r>
              <a:rPr lang="en-US" sz="1400" i="0" dirty="0">
                <a:effectLst/>
                <a:latin typeface="Arial" panose="020B0604020202020204" pitchFamily="34" charset="0"/>
                <a:hlinkClick r:id="rId6">
                  <a:extLst>
                    <a:ext uri="{A12FA001-AC4F-418D-AE19-62706E023703}">
                      <ahyp:hlinkClr xmlns:ahyp="http://schemas.microsoft.com/office/drawing/2018/hyperlinkcolor" val="tx"/>
                    </a:ext>
                  </a:extLst>
                </a:hlinkClick>
              </a:rPr>
              <a:t>info@mongolianevaluation.mn</a:t>
            </a:r>
            <a:endParaRPr lang="en-US" sz="1400" i="0" dirty="0">
              <a:effectLst/>
              <a:latin typeface="Arial" panose="020B0604020202020204" pitchFamily="34" charset="0"/>
            </a:endParaRPr>
          </a:p>
        </p:txBody>
      </p:sp>
      <p:pic>
        <p:nvPicPr>
          <p:cNvPr id="3" name="Google Shape;172;p14">
            <a:extLst>
              <a:ext uri="{FF2B5EF4-FFF2-40B4-BE49-F238E27FC236}">
                <a16:creationId xmlns:a16="http://schemas.microsoft.com/office/drawing/2014/main" id="{79DD8428-6A91-B601-BBDA-1420EA1BBCFE}"/>
              </a:ext>
            </a:extLst>
          </p:cNvPr>
          <p:cNvPicPr preferRelativeResize="0"/>
          <p:nvPr/>
        </p:nvPicPr>
        <p:blipFill rotWithShape="1">
          <a:blip r:embed="rId4">
            <a:alphaModFix/>
          </a:blip>
          <a:srcRect l="-3759" t="90486" r="87716"/>
          <a:stretch/>
        </p:blipFill>
        <p:spPr>
          <a:xfrm>
            <a:off x="605576" y="4782064"/>
            <a:ext cx="726557" cy="442404"/>
          </a:xfrm>
          <a:prstGeom prst="rect">
            <a:avLst/>
          </a:prstGeom>
          <a:noFill/>
          <a:ln>
            <a:noFill/>
          </a:ln>
        </p:spPr>
      </p:pic>
      <p:pic>
        <p:nvPicPr>
          <p:cNvPr id="6" name="Picture 5">
            <a:extLst>
              <a:ext uri="{FF2B5EF4-FFF2-40B4-BE49-F238E27FC236}">
                <a16:creationId xmlns:a16="http://schemas.microsoft.com/office/drawing/2014/main" id="{4C9625AE-883B-FF93-2E75-ADA38822782D}"/>
              </a:ext>
            </a:extLst>
          </p:cNvPr>
          <p:cNvPicPr>
            <a:picLocks noChangeAspect="1"/>
          </p:cNvPicPr>
          <p:nvPr/>
        </p:nvPicPr>
        <p:blipFill rotWithShape="1">
          <a:blip r:embed="rId7"/>
          <a:srcRect l="6605" t="18815" r="7746" b="14657"/>
          <a:stretch/>
        </p:blipFill>
        <p:spPr>
          <a:xfrm>
            <a:off x="988541" y="4411363"/>
            <a:ext cx="366841" cy="234778"/>
          </a:xfrm>
          <a:prstGeom prst="rect">
            <a:avLst/>
          </a:prstGeom>
        </p:spPr>
      </p:pic>
      <p:sp>
        <p:nvSpPr>
          <p:cNvPr id="13" name="TextBox 12">
            <a:extLst>
              <a:ext uri="{FF2B5EF4-FFF2-40B4-BE49-F238E27FC236}">
                <a16:creationId xmlns:a16="http://schemas.microsoft.com/office/drawing/2014/main" id="{C0150C69-ADAD-EE45-3A0C-F3C235340D3B}"/>
              </a:ext>
            </a:extLst>
          </p:cNvPr>
          <p:cNvSpPr txBox="1"/>
          <p:nvPr/>
        </p:nvSpPr>
        <p:spPr>
          <a:xfrm>
            <a:off x="1427206" y="4319372"/>
            <a:ext cx="6783858" cy="307777"/>
          </a:xfrm>
          <a:prstGeom prst="rect">
            <a:avLst/>
          </a:prstGeom>
          <a:noFill/>
        </p:spPr>
        <p:txBody>
          <a:bodyPr wrap="square">
            <a:spAutoFit/>
          </a:bodyPr>
          <a:lstStyle/>
          <a:p>
            <a:r>
              <a:rPr lang="en-MN" sz="1400" dirty="0">
                <a:latin typeface="Arial" panose="020B0604020202020204" pitchFamily="34" charset="0"/>
                <a:cs typeface="Arial" panose="020B0604020202020204" pitchFamily="34" charset="0"/>
              </a:rPr>
              <a:t>https://www.youtube.com/@MonEvalAssoc</a:t>
            </a:r>
          </a:p>
        </p:txBody>
      </p:sp>
    </p:spTree>
    <p:extLst>
      <p:ext uri="{BB962C8B-B14F-4D97-AF65-F5344CB8AC3E}">
        <p14:creationId xmlns:p14="http://schemas.microsoft.com/office/powerpoint/2010/main" val="16088395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8">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t" anchorCtr="0">
        <a:normAutofit/>
      </a:bodyPr>
      <a:lstStyle>
        <a:defPPr algn="l">
          <a:defRPr sz="2000" b="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10D9A62-CD2F-4D3D-8992-CC9CF8CB44B3}"/>
</file>

<file path=customXml/itemProps2.xml><?xml version="1.0" encoding="utf-8"?>
<ds:datastoreItem xmlns:ds="http://schemas.openxmlformats.org/officeDocument/2006/customXml" ds:itemID="{D37DD702-644E-4DB6-B991-9FA64836E5E7}">
  <ds:schemaRefs>
    <ds:schemaRef ds:uri="http://schemas.microsoft.com/sharepoint/v3/contenttype/forms"/>
  </ds:schemaRefs>
</ds:datastoreItem>
</file>

<file path=customXml/itemProps3.xml><?xml version="1.0" encoding="utf-8"?>
<ds:datastoreItem xmlns:ds="http://schemas.openxmlformats.org/officeDocument/2006/customXml" ds:itemID="{63D0D6FF-5DC0-4A4C-B543-9E5307B25F01}">
  <ds:schemaRefs>
    <ds:schemaRef ds:uri="http://schemas.microsoft.com/office/2006/metadata/properties"/>
    <ds:schemaRef ds:uri="http://schemas.microsoft.com/office/infopath/2007/PartnerControls"/>
    <ds:schemaRef ds:uri="45b18546-d2d9-4772-b115-0bba739c21ad"/>
    <ds:schemaRef ds:uri="9d5e6f84-5843-49cc-89a8-d7ee1a915182"/>
    <ds:schemaRef ds:uri="d75abbe9-4b63-46ba-acaa-ae82d37ec5f4"/>
  </ds:schemaRefs>
</ds:datastoreItem>
</file>

<file path=docProps/app.xml><?xml version="1.0" encoding="utf-8"?>
<Properties xmlns="http://schemas.openxmlformats.org/officeDocument/2006/extended-properties" xmlns:vt="http://schemas.openxmlformats.org/officeDocument/2006/docPropsVTypes">
  <TotalTime>1785</TotalTime>
  <Words>783</Words>
  <Application>Microsoft Macintosh PowerPoint</Application>
  <PresentationFormat>Widescreen</PresentationFormat>
  <Paragraphs>85</Paragraphs>
  <Slides>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Roboto</vt:lpstr>
      <vt:lpstr>Wingdings</vt:lpstr>
      <vt:lpstr>Courier New</vt:lpstr>
      <vt:lpstr>ArialMT</vt:lpstr>
      <vt:lpstr>Arial</vt:lpstr>
      <vt:lpstr>Proxima Nova</vt:lpstr>
      <vt:lpstr>Calibri</vt:lpstr>
      <vt:lpstr>Office Theme</vt:lpstr>
      <vt:lpstr>VOPE- bridging as a knowledge broker  to advance national evaluation  capacity and system</vt:lpstr>
      <vt:lpstr>National Evaluation System (NES) in Mongolia</vt:lpstr>
      <vt:lpstr>About us</vt:lpstr>
      <vt:lpstr>MEA’s ongoing efforts to bridge the NEC  – at public level </vt:lpstr>
      <vt:lpstr>  MEA’s efforts to bridge the national evaluation system  – at national level</vt:lpstr>
      <vt:lpstr>Momentum has opened for civic and professional participation in strengthening national evaluation system</vt:lpstr>
      <vt:lpstr>Thanks very much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Cronkite</dc:creator>
  <cp:lastModifiedBy>Tuya</cp:lastModifiedBy>
  <cp:revision>16</cp:revision>
  <dcterms:created xsi:type="dcterms:W3CDTF">2024-04-15T11:05:03Z</dcterms:created>
  <dcterms:modified xsi:type="dcterms:W3CDTF">2024-10-13T13:11:37Z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0x010100618C2D754CFBDC479F9C3F7079FAF270</vt:lpwstr>
  </property>
</Properties>
</file>