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4"/>
  </p:sldMasterIdLst>
  <p:notesMasterIdLst>
    <p:notesMasterId r:id="rId20"/>
  </p:notesMasterIdLst>
  <p:sldIdLst>
    <p:sldId id="256" r:id="rId5"/>
    <p:sldId id="262" r:id="rId6"/>
    <p:sldId id="11098" r:id="rId7"/>
    <p:sldId id="11089" r:id="rId8"/>
    <p:sldId id="11090" r:id="rId9"/>
    <p:sldId id="266" r:id="rId10"/>
    <p:sldId id="265" r:id="rId11"/>
    <p:sldId id="11091" r:id="rId12"/>
    <p:sldId id="11093" r:id="rId13"/>
    <p:sldId id="11096" r:id="rId14"/>
    <p:sldId id="11094" r:id="rId15"/>
    <p:sldId id="11095" r:id="rId16"/>
    <p:sldId id="11097" r:id="rId17"/>
    <p:sldId id="11092" r:id="rId18"/>
    <p:sldId id="11099" r:id="rId19"/>
  </p:sldIdLst>
  <p:sldSz cx="12192000" cy="6858000"/>
  <p:notesSz cx="6858000" cy="9144000"/>
  <p:embeddedFontLst>
    <p:embeddedFont>
      <p:font typeface="Avenir Next LT Pro" panose="020B0504020202020204" pitchFamily="34" charset="0"/>
      <p:regular r:id="rId21"/>
      <p:boldItalic r:id="rId22"/>
    </p:embeddedFont>
    <p:embeddedFont>
      <p:font typeface="Calibri" panose="020F0502020204030204" pitchFamily="34" charset="0"/>
      <p:regular r:id="rId23"/>
      <p:bold r:id="rId24"/>
      <p:italic r:id="rId25"/>
      <p:boldItalic r:id="rId26"/>
    </p:embeddedFont>
    <p:embeddedFont>
      <p:font typeface="Roboto" panose="02000000000000000000" pitchFamily="2" charset="0"/>
      <p:regular r:id="rId27"/>
      <p:bold r:id="rId28"/>
      <p:italic r:id="rId29"/>
      <p:boldItalic r:id="rId30"/>
    </p:embeddedFont>
    <p:embeddedFont>
      <p:font typeface="Verdana" panose="020B0604030504040204" pitchFamily="34" charset="0"/>
      <p:regular r:id="rId31"/>
      <p:bold r:id="rId32"/>
      <p:italic r:id="rId33"/>
      <p:boldItalic r:id="rId34"/>
    </p:embeddedFont>
  </p:embeddedFontLst>
  <p:defaultTextStyle>
    <a:defPPr>
      <a:defRPr lang="en-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E0000"/>
    <a:srgbClr val="182F5C"/>
    <a:srgbClr val="A6BD2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9" d="100"/>
          <a:sy n="79" d="100"/>
        </p:scale>
        <p:origin x="173" y="13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6.fntdata"/><Relationship Id="rId21" Type="http://schemas.openxmlformats.org/officeDocument/2006/relationships/font" Target="fonts/font1.fntdata"/><Relationship Id="rId34" Type="http://schemas.openxmlformats.org/officeDocument/2006/relationships/font" Target="fonts/font14.fntdata"/><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5.fntdata"/><Relationship Id="rId33" Type="http://schemas.openxmlformats.org/officeDocument/2006/relationships/font" Target="fonts/font13.fntdata"/><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29" Type="http://schemas.openxmlformats.org/officeDocument/2006/relationships/font" Target="fonts/font9.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4.fntdata"/><Relationship Id="rId32" Type="http://schemas.openxmlformats.org/officeDocument/2006/relationships/font" Target="fonts/font12.fntdata"/><Relationship Id="rId37"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3.fntdata"/><Relationship Id="rId28" Type="http://schemas.openxmlformats.org/officeDocument/2006/relationships/font" Target="fonts/font8.fntdata"/><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11.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font" Target="fonts/font10.fntdata"/><Relationship Id="rId35" Type="http://schemas.openxmlformats.org/officeDocument/2006/relationships/presProps" Target="presProps.xml"/><Relationship Id="rId8" Type="http://schemas.openxmlformats.org/officeDocument/2006/relationships/slide" Target="slides/slide4.xml"/><Relationship Id="rId3" Type="http://schemas.openxmlformats.org/officeDocument/2006/relationships/customXml" Target="../customXml/item3.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ZA"/>
              <a:t>Q1:</a:t>
            </a:r>
            <a:r>
              <a:rPr lang="en-ZA" baseline="0"/>
              <a:t> MTSF PROVINCIAL PERFORMANCE</a:t>
            </a:r>
            <a:endParaRPr lang="en-ZA"/>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spPr>
            <a:solidFill>
              <a:schemeClr val="accent1"/>
            </a:solidFill>
            <a:ln>
              <a:noFill/>
            </a:ln>
            <a:effectLst/>
          </c:spPr>
          <c:invertIfNegative val="0"/>
          <c:dPt>
            <c:idx val="0"/>
            <c:invertIfNegative val="0"/>
            <c:bubble3D val="0"/>
            <c:spPr>
              <a:solidFill>
                <a:srgbClr val="00B050"/>
              </a:solidFill>
              <a:ln>
                <a:noFill/>
              </a:ln>
              <a:effectLst/>
            </c:spPr>
            <c:extLst>
              <c:ext xmlns:c16="http://schemas.microsoft.com/office/drawing/2014/chart" uri="{C3380CC4-5D6E-409C-BE32-E72D297353CC}">
                <c16:uniqueId val="{00000001-D3E1-440A-87C3-0D3BF50593B2}"/>
              </c:ext>
            </c:extLst>
          </c:dPt>
          <c:dPt>
            <c:idx val="1"/>
            <c:invertIfNegative val="0"/>
            <c:bubble3D val="0"/>
            <c:spPr>
              <a:solidFill>
                <a:srgbClr val="FF0000"/>
              </a:solidFill>
              <a:ln>
                <a:noFill/>
              </a:ln>
              <a:effectLst/>
            </c:spPr>
            <c:extLst>
              <c:ext xmlns:c16="http://schemas.microsoft.com/office/drawing/2014/chart" uri="{C3380CC4-5D6E-409C-BE32-E72D297353CC}">
                <c16:uniqueId val="{00000003-D3E1-440A-87C3-0D3BF50593B2}"/>
              </c:ext>
            </c:extLst>
          </c:dPt>
          <c:dPt>
            <c:idx val="2"/>
            <c:invertIfNegative val="0"/>
            <c:bubble3D val="0"/>
            <c:spPr>
              <a:solidFill>
                <a:srgbClr val="00B0F0"/>
              </a:solidFill>
              <a:ln>
                <a:noFill/>
              </a:ln>
              <a:effectLst/>
            </c:spPr>
            <c:extLst>
              <c:ext xmlns:c16="http://schemas.microsoft.com/office/drawing/2014/chart" uri="{C3380CC4-5D6E-409C-BE32-E72D297353CC}">
                <c16:uniqueId val="{00000005-D3E1-440A-87C3-0D3BF50593B2}"/>
              </c:ext>
            </c:extLst>
          </c:dPt>
          <c:dPt>
            <c:idx val="3"/>
            <c:invertIfNegative val="0"/>
            <c:bubble3D val="0"/>
            <c:spPr>
              <a:solidFill>
                <a:srgbClr val="0070C0"/>
              </a:solidFill>
              <a:ln>
                <a:noFill/>
              </a:ln>
              <a:effectLst/>
            </c:spPr>
            <c:extLst>
              <c:ext xmlns:c16="http://schemas.microsoft.com/office/drawing/2014/chart" uri="{C3380CC4-5D6E-409C-BE32-E72D297353CC}">
                <c16:uniqueId val="{00000007-D3E1-440A-87C3-0D3BF50593B2}"/>
              </c:ext>
            </c:extLst>
          </c:dPt>
          <c:dPt>
            <c:idx val="4"/>
            <c:invertIfNegative val="0"/>
            <c:bubble3D val="0"/>
            <c:spPr>
              <a:solidFill>
                <a:srgbClr val="FFC000"/>
              </a:solidFill>
              <a:ln>
                <a:noFill/>
              </a:ln>
              <a:effectLst/>
            </c:spPr>
            <c:extLst>
              <c:ext xmlns:c16="http://schemas.microsoft.com/office/drawing/2014/chart" uri="{C3380CC4-5D6E-409C-BE32-E72D297353CC}">
                <c16:uniqueId val="{00000009-D3E1-440A-87C3-0D3BF50593B2}"/>
              </c:ext>
            </c:extLst>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KZN!$C$94:$G$94</c:f>
              <c:strCache>
                <c:ptCount val="5"/>
                <c:pt idx="0">
                  <c:v>Quarter Target Achieved</c:v>
                </c:pt>
                <c:pt idx="1">
                  <c:v>Quarter Target Not Achieved</c:v>
                </c:pt>
                <c:pt idx="2">
                  <c:v> Quarter Target Not Specified </c:v>
                </c:pt>
                <c:pt idx="3">
                  <c:v> Quarter Progress Not Reported </c:v>
                </c:pt>
                <c:pt idx="4">
                  <c:v> Not Measurable </c:v>
                </c:pt>
              </c:strCache>
            </c:strRef>
          </c:cat>
          <c:val>
            <c:numRef>
              <c:f>KZN!$C$95:$G$95</c:f>
              <c:numCache>
                <c:formatCode>0%</c:formatCode>
                <c:ptCount val="5"/>
                <c:pt idx="0">
                  <c:v>0.54630000000000001</c:v>
                </c:pt>
                <c:pt idx="1">
                  <c:v>0.2293</c:v>
                </c:pt>
                <c:pt idx="2">
                  <c:v>8.5300000000000001E-2</c:v>
                </c:pt>
                <c:pt idx="3">
                  <c:v>0.09</c:v>
                </c:pt>
                <c:pt idx="4">
                  <c:v>4.1500000000000002E-2</c:v>
                </c:pt>
              </c:numCache>
            </c:numRef>
          </c:val>
          <c:extLst>
            <c:ext xmlns:c16="http://schemas.microsoft.com/office/drawing/2014/chart" uri="{C3380CC4-5D6E-409C-BE32-E72D297353CC}">
              <c16:uniqueId val="{0000000A-D3E1-440A-87C3-0D3BF50593B2}"/>
            </c:ext>
          </c:extLst>
        </c:ser>
        <c:dLbls>
          <c:showLegendKey val="0"/>
          <c:showVal val="0"/>
          <c:showCatName val="0"/>
          <c:showSerName val="0"/>
          <c:showPercent val="0"/>
          <c:showBubbleSize val="0"/>
        </c:dLbls>
        <c:gapWidth val="219"/>
        <c:overlap val="-27"/>
        <c:axId val="75468687"/>
        <c:axId val="75502383"/>
      </c:barChart>
      <c:catAx>
        <c:axId val="7546868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5502383"/>
        <c:crosses val="autoZero"/>
        <c:auto val="1"/>
        <c:lblAlgn val="ctr"/>
        <c:lblOffset val="100"/>
        <c:noMultiLvlLbl val="0"/>
      </c:catAx>
      <c:valAx>
        <c:axId val="75502383"/>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546868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_rels/data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svg"/><Relationship Id="rId1" Type="http://schemas.openxmlformats.org/officeDocument/2006/relationships/image" Target="../media/image7.png"/><Relationship Id="rId4" Type="http://schemas.microsoft.com/office/2007/relationships/hdphoto" Target="../media/hdphoto1.wdp"/></Relationships>
</file>

<file path=ppt/diagrams/_rels/drawing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svg"/><Relationship Id="rId1" Type="http://schemas.openxmlformats.org/officeDocument/2006/relationships/image" Target="../media/image7.png"/><Relationship Id="rId4" Type="http://schemas.microsoft.com/office/2007/relationships/hdphoto" Target="../media/hdphoto1.wdp"/></Relationships>
</file>

<file path=ppt/diagrams/colors1.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1A93FBB-2A76-4A5B-87D6-892A5B642742}" type="doc">
      <dgm:prSet loTypeId="urn:microsoft.com/office/officeart/2018/2/layout/IconLabelList" loCatId="icon" qsTypeId="urn:microsoft.com/office/officeart/2005/8/quickstyle/simple1" qsCatId="simple" csTypeId="urn:microsoft.com/office/officeart/2005/8/colors/accent1_4" csCatId="accent1" phldr="1"/>
      <dgm:spPr/>
      <dgm:t>
        <a:bodyPr/>
        <a:lstStyle/>
        <a:p>
          <a:endParaRPr lang="en-US"/>
        </a:p>
      </dgm:t>
    </dgm:pt>
    <dgm:pt modelId="{F7DC3893-7E84-4CDE-A2F3-DA94A15FB115}">
      <dgm:prSet custT="1"/>
      <dgm:spPr/>
      <dgm:t>
        <a:bodyPr/>
        <a:lstStyle/>
        <a:p>
          <a:pPr>
            <a:lnSpc>
              <a:spcPct val="100000"/>
            </a:lnSpc>
          </a:pPr>
          <a:r>
            <a:rPr lang="en-US" sz="1400" dirty="0"/>
            <a:t>The Medium-Term Strategic Framework 2019 – 2024 </a:t>
          </a:r>
          <a:r>
            <a:rPr lang="en-ZA" sz="1400" dirty="0"/>
            <a:t>outlines a five-year plan of Government that is aligned with the National Development Plan 2030 (NDP), focusing on seven priorities, and addressing cross-cutting areas of economically marginalised groups of women, youth, and people with disabilities. </a:t>
          </a:r>
          <a:endParaRPr lang="en-US" sz="1400" dirty="0"/>
        </a:p>
      </dgm:t>
    </dgm:pt>
    <dgm:pt modelId="{DAE8F6EB-3443-418A-A1C7-F02D51FE5E11}" type="parTrans" cxnId="{F2E7572B-4F0C-4897-B033-E701E7EAD852}">
      <dgm:prSet/>
      <dgm:spPr/>
      <dgm:t>
        <a:bodyPr/>
        <a:lstStyle/>
        <a:p>
          <a:endParaRPr lang="en-US"/>
        </a:p>
      </dgm:t>
    </dgm:pt>
    <dgm:pt modelId="{217C543F-504A-4099-980C-13524E41130E}" type="sibTrans" cxnId="{F2E7572B-4F0C-4897-B033-E701E7EAD852}">
      <dgm:prSet/>
      <dgm:spPr/>
      <dgm:t>
        <a:bodyPr/>
        <a:lstStyle/>
        <a:p>
          <a:endParaRPr lang="en-US"/>
        </a:p>
      </dgm:t>
    </dgm:pt>
    <dgm:pt modelId="{11FCDB31-914A-4C28-8833-2B328CD1CFD1}">
      <dgm:prSet custT="1"/>
      <dgm:spPr/>
      <dgm:t>
        <a:bodyPr/>
        <a:lstStyle/>
        <a:p>
          <a:pPr>
            <a:lnSpc>
              <a:spcPct val="100000"/>
            </a:lnSpc>
          </a:pPr>
          <a:r>
            <a:rPr lang="en-ZA" sz="1400" dirty="0"/>
            <a:t>In KwaZulu-Natal, the Provincial Growth and Development Strategy (PGDS) and provincial MTSF Implementation Plan guide the coordination of service delivery implementation, monitored through quarterly Action Work Group Reports (AWG). The Office of the Premier (OTP) oversees the implementation of interventions, outcomes tracking, identifies challenges, acceleration of enablers and provides strategic direction and insight. </a:t>
          </a:r>
          <a:endParaRPr lang="en-US" sz="1400" dirty="0"/>
        </a:p>
      </dgm:t>
    </dgm:pt>
    <dgm:pt modelId="{E5D53B39-4B65-4614-A1EB-C41CD4BED9E6}" type="parTrans" cxnId="{9424A46C-2611-43B0-9AC0-9D5778011ED6}">
      <dgm:prSet/>
      <dgm:spPr/>
      <dgm:t>
        <a:bodyPr/>
        <a:lstStyle/>
        <a:p>
          <a:endParaRPr lang="en-US"/>
        </a:p>
      </dgm:t>
    </dgm:pt>
    <dgm:pt modelId="{4BE93672-FDDD-4270-A40C-63534CFDF9EA}" type="sibTrans" cxnId="{9424A46C-2611-43B0-9AC0-9D5778011ED6}">
      <dgm:prSet/>
      <dgm:spPr/>
      <dgm:t>
        <a:bodyPr/>
        <a:lstStyle/>
        <a:p>
          <a:endParaRPr lang="en-US"/>
        </a:p>
      </dgm:t>
    </dgm:pt>
    <dgm:pt modelId="{AE40FDC1-2C7F-4801-801C-A9D47DE03F1F}" type="pres">
      <dgm:prSet presAssocID="{61A93FBB-2A76-4A5B-87D6-892A5B642742}" presName="root" presStyleCnt="0">
        <dgm:presLayoutVars>
          <dgm:dir/>
          <dgm:resizeHandles val="exact"/>
        </dgm:presLayoutVars>
      </dgm:prSet>
      <dgm:spPr/>
    </dgm:pt>
    <dgm:pt modelId="{AA536828-9A91-4535-B421-A2CBE6F2E19D}" type="pres">
      <dgm:prSet presAssocID="{F7DC3893-7E84-4CDE-A2F3-DA94A15FB115}" presName="compNode" presStyleCnt="0"/>
      <dgm:spPr/>
    </dgm:pt>
    <dgm:pt modelId="{B3F9992A-6371-4A72-B59C-64560680A6FC}" type="pres">
      <dgm:prSet presAssocID="{F7DC3893-7E84-4CDE-A2F3-DA94A15FB115}" presName="iconRect" presStyleLbl="node1" presStyleIdx="0" presStyleCnt="2" custLinFactNeighborX="-1455" custLinFactNeighborY="970"/>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pt>
    <dgm:pt modelId="{25E04B74-591A-478E-8D3E-DF6E21A6909F}" type="pres">
      <dgm:prSet presAssocID="{F7DC3893-7E84-4CDE-A2F3-DA94A15FB115}" presName="spaceRect" presStyleCnt="0"/>
      <dgm:spPr/>
    </dgm:pt>
    <dgm:pt modelId="{213CB441-E0CE-4CE1-9FAB-04FEC1B5DFF5}" type="pres">
      <dgm:prSet presAssocID="{F7DC3893-7E84-4CDE-A2F3-DA94A15FB115}" presName="textRect" presStyleLbl="revTx" presStyleIdx="0" presStyleCnt="2" custLinFactNeighborX="-8292" custLinFactNeighborY="-26772">
        <dgm:presLayoutVars>
          <dgm:chMax val="1"/>
          <dgm:chPref val="1"/>
        </dgm:presLayoutVars>
      </dgm:prSet>
      <dgm:spPr/>
    </dgm:pt>
    <dgm:pt modelId="{378E307A-C14D-4CA0-8590-F202791A4230}" type="pres">
      <dgm:prSet presAssocID="{217C543F-504A-4099-980C-13524E41130E}" presName="sibTrans" presStyleCnt="0"/>
      <dgm:spPr/>
    </dgm:pt>
    <dgm:pt modelId="{CB277146-834F-44D4-B0C6-993F532ED652}" type="pres">
      <dgm:prSet presAssocID="{11FCDB31-914A-4C28-8833-2B328CD1CFD1}" presName="compNode" presStyleCnt="0"/>
      <dgm:spPr/>
    </dgm:pt>
    <dgm:pt modelId="{61759143-4658-4F45-B7B2-5D262321CF77}" type="pres">
      <dgm:prSet presAssocID="{11FCDB31-914A-4C28-8833-2B328CD1CFD1}" presName="iconRect" presStyleLbl="node1" presStyleIdx="1" presStyleCnt="2" custScaleX="152101" custScaleY="124285" custLinFactNeighborX="-2424" custLinFactNeighborY="1151"/>
      <dgm:spPr>
        <a:blipFill rotWithShape="1">
          <a:blip xmlns:r="http://schemas.openxmlformats.org/officeDocument/2006/relationships" r:embed="rId3">
            <a:extLst>
              <a:ext uri="{BEBA8EAE-BF5A-486C-A8C5-ECC9F3942E4B}">
                <a14:imgProps xmlns:a14="http://schemas.microsoft.com/office/drawing/2010/main">
                  <a14:imgLayer r:embed="rId4">
                    <a14:imgEffect>
                      <a14:saturation sat="200000"/>
                    </a14:imgEffect>
                    <a14:imgEffect>
                      <a14:brightnessContrast bright="-40000"/>
                    </a14:imgEffect>
                  </a14:imgLayer>
                </a14:imgProps>
              </a:ext>
            </a:extLst>
          </a:blip>
          <a:srcRect/>
          <a:stretch>
            <a:fillRect l="-15000" r="-15000"/>
          </a:stretch>
        </a:blipFill>
      </dgm:spPr>
    </dgm:pt>
    <dgm:pt modelId="{77AD58F9-44AD-410F-88AA-D334B424DB64}" type="pres">
      <dgm:prSet presAssocID="{11FCDB31-914A-4C28-8833-2B328CD1CFD1}" presName="spaceRect" presStyleCnt="0"/>
      <dgm:spPr/>
    </dgm:pt>
    <dgm:pt modelId="{825DCEF1-FAD0-4B8A-A983-73187613A6A0}" type="pres">
      <dgm:prSet presAssocID="{11FCDB31-914A-4C28-8833-2B328CD1CFD1}" presName="textRect" presStyleLbl="revTx" presStyleIdx="1" presStyleCnt="2" custScaleX="121475">
        <dgm:presLayoutVars>
          <dgm:chMax val="1"/>
          <dgm:chPref val="1"/>
        </dgm:presLayoutVars>
      </dgm:prSet>
      <dgm:spPr/>
    </dgm:pt>
  </dgm:ptLst>
  <dgm:cxnLst>
    <dgm:cxn modelId="{6BAE5313-7FCE-4DED-8794-70F41AABFBF0}" type="presOf" srcId="{11FCDB31-914A-4C28-8833-2B328CD1CFD1}" destId="{825DCEF1-FAD0-4B8A-A983-73187613A6A0}" srcOrd="0" destOrd="0" presId="urn:microsoft.com/office/officeart/2018/2/layout/IconLabelList"/>
    <dgm:cxn modelId="{F2E7572B-4F0C-4897-B033-E701E7EAD852}" srcId="{61A93FBB-2A76-4A5B-87D6-892A5B642742}" destId="{F7DC3893-7E84-4CDE-A2F3-DA94A15FB115}" srcOrd="0" destOrd="0" parTransId="{DAE8F6EB-3443-418A-A1C7-F02D51FE5E11}" sibTransId="{217C543F-504A-4099-980C-13524E41130E}"/>
    <dgm:cxn modelId="{9424A46C-2611-43B0-9AC0-9D5778011ED6}" srcId="{61A93FBB-2A76-4A5B-87D6-892A5B642742}" destId="{11FCDB31-914A-4C28-8833-2B328CD1CFD1}" srcOrd="1" destOrd="0" parTransId="{E5D53B39-4B65-4614-A1EB-C41CD4BED9E6}" sibTransId="{4BE93672-FDDD-4270-A40C-63534CFDF9EA}"/>
    <dgm:cxn modelId="{C130B3BE-147C-4C99-AA6C-7855C174870F}" type="presOf" srcId="{61A93FBB-2A76-4A5B-87D6-892A5B642742}" destId="{AE40FDC1-2C7F-4801-801C-A9D47DE03F1F}" srcOrd="0" destOrd="0" presId="urn:microsoft.com/office/officeart/2018/2/layout/IconLabelList"/>
    <dgm:cxn modelId="{5E3100ED-737D-4CF6-8B16-E23D35ACF489}" type="presOf" srcId="{F7DC3893-7E84-4CDE-A2F3-DA94A15FB115}" destId="{213CB441-E0CE-4CE1-9FAB-04FEC1B5DFF5}" srcOrd="0" destOrd="0" presId="urn:microsoft.com/office/officeart/2018/2/layout/IconLabelList"/>
    <dgm:cxn modelId="{0950CDBA-88A2-4DA2-88B4-DDDD992F48B8}" type="presParOf" srcId="{AE40FDC1-2C7F-4801-801C-A9D47DE03F1F}" destId="{AA536828-9A91-4535-B421-A2CBE6F2E19D}" srcOrd="0" destOrd="0" presId="urn:microsoft.com/office/officeart/2018/2/layout/IconLabelList"/>
    <dgm:cxn modelId="{45059E87-52EC-48F1-B221-5340D2A06FEF}" type="presParOf" srcId="{AA536828-9A91-4535-B421-A2CBE6F2E19D}" destId="{B3F9992A-6371-4A72-B59C-64560680A6FC}" srcOrd="0" destOrd="0" presId="urn:microsoft.com/office/officeart/2018/2/layout/IconLabelList"/>
    <dgm:cxn modelId="{FC96C258-3253-410C-A198-5B01023E07BA}" type="presParOf" srcId="{AA536828-9A91-4535-B421-A2CBE6F2E19D}" destId="{25E04B74-591A-478E-8D3E-DF6E21A6909F}" srcOrd="1" destOrd="0" presId="urn:microsoft.com/office/officeart/2018/2/layout/IconLabelList"/>
    <dgm:cxn modelId="{9266451E-698F-4DF0-8818-76D45C184306}" type="presParOf" srcId="{AA536828-9A91-4535-B421-A2CBE6F2E19D}" destId="{213CB441-E0CE-4CE1-9FAB-04FEC1B5DFF5}" srcOrd="2" destOrd="0" presId="urn:microsoft.com/office/officeart/2018/2/layout/IconLabelList"/>
    <dgm:cxn modelId="{B02EBCB3-5615-4DBF-BAA4-72CED8BA8985}" type="presParOf" srcId="{AE40FDC1-2C7F-4801-801C-A9D47DE03F1F}" destId="{378E307A-C14D-4CA0-8590-F202791A4230}" srcOrd="1" destOrd="0" presId="urn:microsoft.com/office/officeart/2018/2/layout/IconLabelList"/>
    <dgm:cxn modelId="{E89FB2C9-7FBA-45D7-8EB4-085355797327}" type="presParOf" srcId="{AE40FDC1-2C7F-4801-801C-A9D47DE03F1F}" destId="{CB277146-834F-44D4-B0C6-993F532ED652}" srcOrd="2" destOrd="0" presId="urn:microsoft.com/office/officeart/2018/2/layout/IconLabelList"/>
    <dgm:cxn modelId="{5A2D76AD-875D-4391-9FE7-3CEB57A7A2CA}" type="presParOf" srcId="{CB277146-834F-44D4-B0C6-993F532ED652}" destId="{61759143-4658-4F45-B7B2-5D262321CF77}" srcOrd="0" destOrd="0" presId="urn:microsoft.com/office/officeart/2018/2/layout/IconLabelList"/>
    <dgm:cxn modelId="{48C4E5BF-3045-4C2E-BA8F-373A52AC398E}" type="presParOf" srcId="{CB277146-834F-44D4-B0C6-993F532ED652}" destId="{77AD58F9-44AD-410F-88AA-D334B424DB64}" srcOrd="1" destOrd="0" presId="urn:microsoft.com/office/officeart/2018/2/layout/IconLabelList"/>
    <dgm:cxn modelId="{113BA3F0-EFEA-438D-94D7-F9174BF98FC8}" type="presParOf" srcId="{CB277146-834F-44D4-B0C6-993F532ED652}" destId="{825DCEF1-FAD0-4B8A-A983-73187613A6A0}" srcOrd="2" destOrd="0" presId="urn:microsoft.com/office/officeart/2018/2/layout/Icon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F9992A-6371-4A72-B59C-64560680A6FC}">
      <dsp:nvSpPr>
        <dsp:cNvPr id="0" name=""/>
        <dsp:cNvSpPr/>
      </dsp:nvSpPr>
      <dsp:spPr>
        <a:xfrm>
          <a:off x="1567420" y="406184"/>
          <a:ext cx="1908562" cy="1908562"/>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13CB441-E0CE-4CE1-9FAB-04FEC1B5DFF5}">
      <dsp:nvSpPr>
        <dsp:cNvPr id="0" name=""/>
        <dsp:cNvSpPr/>
      </dsp:nvSpPr>
      <dsp:spPr>
        <a:xfrm>
          <a:off x="77161" y="2487012"/>
          <a:ext cx="4241250" cy="16007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a:lnSpc>
              <a:spcPct val="100000"/>
            </a:lnSpc>
            <a:spcBef>
              <a:spcPct val="0"/>
            </a:spcBef>
            <a:spcAft>
              <a:spcPct val="35000"/>
            </a:spcAft>
            <a:buNone/>
          </a:pPr>
          <a:r>
            <a:rPr lang="en-US" sz="1400" kern="1200" dirty="0"/>
            <a:t>The Medium-Term Strategic Framework 2019 – 2024 </a:t>
          </a:r>
          <a:r>
            <a:rPr lang="en-ZA" sz="1400" kern="1200" dirty="0"/>
            <a:t>outlines a five-year plan of Government that is aligned with the National Development Plan 2030 (NDP), focusing on seven priorities, and addressing cross-cutting areas of economically marginalised groups of women, youth, and people with disabilities. </a:t>
          </a:r>
          <a:endParaRPr lang="en-US" sz="1400" kern="1200" dirty="0"/>
        </a:p>
      </dsp:txBody>
      <dsp:txXfrm>
        <a:off x="77161" y="2487012"/>
        <a:ext cx="4241250" cy="1600778"/>
      </dsp:txXfrm>
    </dsp:sp>
    <dsp:sp modelId="{61759143-4658-4F45-B7B2-5D262321CF77}">
      <dsp:nvSpPr>
        <dsp:cNvPr id="0" name=""/>
        <dsp:cNvSpPr/>
      </dsp:nvSpPr>
      <dsp:spPr>
        <a:xfrm>
          <a:off x="6490609" y="293765"/>
          <a:ext cx="2902942" cy="2372056"/>
        </a:xfrm>
        <a:prstGeom prst="rect">
          <a:avLst/>
        </a:prstGeom>
        <a:blipFill rotWithShape="1">
          <a:blip xmlns:r="http://schemas.openxmlformats.org/officeDocument/2006/relationships" r:embed="rId3">
            <a:extLst>
              <a:ext uri="{BEBA8EAE-BF5A-486C-A8C5-ECC9F3942E4B}">
                <a14:imgProps xmlns:a14="http://schemas.microsoft.com/office/drawing/2010/main">
                  <a14:imgLayer r:embed="rId4">
                    <a14:imgEffect>
                      <a14:saturation sat="200000"/>
                    </a14:imgEffect>
                    <a14:imgEffect>
                      <a14:brightnessContrast bright="-40000"/>
                    </a14:imgEffect>
                  </a14:imgLayer>
                </a14:imgProps>
              </a:ext>
            </a:extLst>
          </a:blip>
          <a:srcRect/>
          <a:stretch>
            <a:fillRect l="-15000" r="-15000"/>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25DCEF1-FAD0-4B8A-A983-73187613A6A0}">
      <dsp:nvSpPr>
        <dsp:cNvPr id="0" name=""/>
        <dsp:cNvSpPr/>
      </dsp:nvSpPr>
      <dsp:spPr>
        <a:xfrm>
          <a:off x="5412315" y="3031446"/>
          <a:ext cx="5152058" cy="16007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a:lnSpc>
              <a:spcPct val="100000"/>
            </a:lnSpc>
            <a:spcBef>
              <a:spcPct val="0"/>
            </a:spcBef>
            <a:spcAft>
              <a:spcPct val="35000"/>
            </a:spcAft>
            <a:buNone/>
          </a:pPr>
          <a:r>
            <a:rPr lang="en-ZA" sz="1400" kern="1200" dirty="0"/>
            <a:t>In KwaZulu-Natal, the Provincial Growth and Development Strategy (PGDS) and provincial MTSF Implementation Plan guide the coordination of service delivery implementation, monitored through quarterly Action Work Group Reports (AWG). The Office of the Premier (OTP) oversees the implementation of interventions, outcomes tracking, identifies challenges, acceleration of enablers and provides strategic direction and insight. </a:t>
          </a:r>
          <a:endParaRPr lang="en-US" sz="1400" kern="1200" dirty="0"/>
        </a:p>
      </dsp:txBody>
      <dsp:txXfrm>
        <a:off x="5412315" y="3031446"/>
        <a:ext cx="5152058" cy="1600778"/>
      </dsp:txXfrm>
    </dsp:sp>
  </dsp:spTree>
</dsp:drawing>
</file>

<file path=ppt/diagrams/layout1.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ZA"/>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154669A-4248-4C9A-BDCA-84D3EF72386B}" type="datetimeFigureOut">
              <a:rPr lang="en-ZA" smtClean="0"/>
              <a:t>2024/10/15</a:t>
            </a:fld>
            <a:endParaRPr lang="en-ZA"/>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ZA"/>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ZA"/>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CA6E9D7-ABC3-4D51-B11A-27E864CD765F}" type="slidenum">
              <a:rPr lang="en-ZA" smtClean="0"/>
              <a:t>‹#›</a:t>
            </a:fld>
            <a:endParaRPr lang="en-ZA"/>
          </a:p>
        </p:txBody>
      </p:sp>
    </p:spTree>
    <p:extLst>
      <p:ext uri="{BB962C8B-B14F-4D97-AF65-F5344CB8AC3E}">
        <p14:creationId xmlns:p14="http://schemas.microsoft.com/office/powerpoint/2010/main" val="19662870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5"/>
          </p:nvPr>
        </p:nvSpPr>
        <p:spPr/>
        <p:txBody>
          <a:bodyPr/>
          <a:lstStyle/>
          <a:p>
            <a:fld id="{FCA6E9D7-ABC3-4D51-B11A-27E864CD765F}" type="slidenum">
              <a:rPr lang="en-ZA" smtClean="0"/>
              <a:t>13</a:t>
            </a:fld>
            <a:endParaRPr lang="en-ZA"/>
          </a:p>
        </p:txBody>
      </p:sp>
    </p:spTree>
    <p:extLst>
      <p:ext uri="{BB962C8B-B14F-4D97-AF65-F5344CB8AC3E}">
        <p14:creationId xmlns:p14="http://schemas.microsoft.com/office/powerpoint/2010/main" val="50322395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Cover_01">
    <p:bg>
      <p:bgRef idx="1001">
        <a:schemeClr val="bg1"/>
      </p:bgRef>
    </p:bg>
    <p:spTree>
      <p:nvGrpSpPr>
        <p:cNvPr id="1" name=""/>
        <p:cNvGrpSpPr/>
        <p:nvPr/>
      </p:nvGrpSpPr>
      <p:grpSpPr>
        <a:xfrm>
          <a:off x="0" y="0"/>
          <a:ext cx="0" cy="0"/>
          <a:chOff x="0" y="0"/>
          <a:chExt cx="0" cy="0"/>
        </a:xfrm>
      </p:grpSpPr>
      <p:pic>
        <p:nvPicPr>
          <p:cNvPr id="17" name="Picture 16" descr="A red and white background&#10;&#10;Description automatically generated">
            <a:extLst>
              <a:ext uri="{FF2B5EF4-FFF2-40B4-BE49-F238E27FC236}">
                <a16:creationId xmlns:a16="http://schemas.microsoft.com/office/drawing/2014/main" id="{C6E7E76E-0196-D695-5B49-9DED55183A91}"/>
              </a:ext>
            </a:extLst>
          </p:cNvPr>
          <p:cNvPicPr>
            <a:picLocks noChangeAspect="1"/>
          </p:cNvPicPr>
          <p:nvPr userDrawn="1"/>
        </p:nvPicPr>
        <p:blipFill>
          <a:blip r:embed="rId2"/>
          <a:stretch>
            <a:fillRect/>
          </a:stretch>
        </p:blipFill>
        <p:spPr>
          <a:xfrm>
            <a:off x="0" y="-1"/>
            <a:ext cx="12197286" cy="6952891"/>
          </a:xfrm>
          <a:prstGeom prst="rect">
            <a:avLst/>
          </a:prstGeom>
        </p:spPr>
      </p:pic>
      <p:sp>
        <p:nvSpPr>
          <p:cNvPr id="2" name="Title 1">
            <a:extLst>
              <a:ext uri="{FF2B5EF4-FFF2-40B4-BE49-F238E27FC236}">
                <a16:creationId xmlns:a16="http://schemas.microsoft.com/office/drawing/2014/main" id="{B6FD8E72-CC41-E471-B0E5-B8148A2BC917}"/>
              </a:ext>
            </a:extLst>
          </p:cNvPr>
          <p:cNvSpPr>
            <a:spLocks noGrp="1"/>
          </p:cNvSpPr>
          <p:nvPr>
            <p:ph type="ctrTitle" hasCustomPrompt="1"/>
          </p:nvPr>
        </p:nvSpPr>
        <p:spPr>
          <a:xfrm>
            <a:off x="1097246" y="2993107"/>
            <a:ext cx="9144000" cy="742377"/>
          </a:xfrm>
        </p:spPr>
        <p:txBody>
          <a:bodyPr anchor="t" anchorCtr="0">
            <a:normAutofit/>
          </a:bodyPr>
          <a:lstStyle>
            <a:lvl1pPr algn="l">
              <a:defRPr sz="4800">
                <a:solidFill>
                  <a:srgbClr val="4E0000"/>
                </a:solidFill>
                <a:latin typeface="Roboto" panose="02000000000000000000" pitchFamily="2" charset="0"/>
                <a:ea typeface="Roboto" panose="02000000000000000000" pitchFamily="2" charset="0"/>
                <a:cs typeface="Roboto" panose="02000000000000000000" pitchFamily="2" charset="0"/>
              </a:defRPr>
            </a:lvl1pPr>
          </a:lstStyle>
          <a:p>
            <a:r>
              <a:rPr lang="en-GB" dirty="0"/>
              <a:t>Insert title here</a:t>
            </a:r>
            <a:endParaRPr lang="en-ES" dirty="0"/>
          </a:p>
        </p:txBody>
      </p:sp>
      <p:sp>
        <p:nvSpPr>
          <p:cNvPr id="24" name="TextBox 23">
            <a:extLst>
              <a:ext uri="{FF2B5EF4-FFF2-40B4-BE49-F238E27FC236}">
                <a16:creationId xmlns:a16="http://schemas.microsoft.com/office/drawing/2014/main" id="{957992F0-A4C9-1F42-93A6-F2D413E97392}"/>
              </a:ext>
            </a:extLst>
          </p:cNvPr>
          <p:cNvSpPr txBox="1"/>
          <p:nvPr userDrawn="1"/>
        </p:nvSpPr>
        <p:spPr>
          <a:xfrm>
            <a:off x="1193498" y="2478853"/>
            <a:ext cx="1080470" cy="306467"/>
          </a:xfrm>
          <a:prstGeom prst="roundRect">
            <a:avLst/>
          </a:prstGeom>
          <a:noFill/>
          <a:ln>
            <a:solidFill>
              <a:schemeClr val="bg1"/>
            </a:solidFill>
          </a:ln>
        </p:spPr>
        <p:style>
          <a:lnRef idx="2">
            <a:schemeClr val="accent3"/>
          </a:lnRef>
          <a:fillRef idx="1">
            <a:schemeClr val="lt1"/>
          </a:fillRef>
          <a:effectRef idx="0">
            <a:schemeClr val="accent3"/>
          </a:effectRef>
          <a:fontRef idx="minor">
            <a:schemeClr val="dk1"/>
          </a:fontRef>
        </p:style>
        <p:txBody>
          <a:bodyPr wrap="square" rtlCol="0">
            <a:spAutoFit/>
          </a:bodyPr>
          <a:lstStyle/>
          <a:p>
            <a:r>
              <a:rPr lang="en-US" sz="1200" dirty="0">
                <a:solidFill>
                  <a:schemeClr val="bg1"/>
                </a:solidFill>
                <a:latin typeface="Roboto" panose="02000000000000000000" pitchFamily="2" charset="0"/>
                <a:ea typeface="Roboto" panose="02000000000000000000" pitchFamily="2" charset="0"/>
                <a:cs typeface="Roboto" panose="02000000000000000000" pitchFamily="2" charset="0"/>
              </a:rPr>
              <a:t>STREAM A</a:t>
            </a:r>
          </a:p>
        </p:txBody>
      </p:sp>
      <p:pic>
        <p:nvPicPr>
          <p:cNvPr id="26" name="Picture 25" descr="A black background with red stars&#10;&#10;Description automatically generated">
            <a:extLst>
              <a:ext uri="{FF2B5EF4-FFF2-40B4-BE49-F238E27FC236}">
                <a16:creationId xmlns:a16="http://schemas.microsoft.com/office/drawing/2014/main" id="{942FF58A-9823-39D0-01AF-ABAADA4BC2B0}"/>
              </a:ext>
            </a:extLst>
          </p:cNvPr>
          <p:cNvPicPr>
            <a:picLocks noChangeAspect="1"/>
          </p:cNvPicPr>
          <p:nvPr userDrawn="1"/>
        </p:nvPicPr>
        <p:blipFill>
          <a:blip r:embed="rId3"/>
          <a:stretch>
            <a:fillRect/>
          </a:stretch>
        </p:blipFill>
        <p:spPr>
          <a:xfrm>
            <a:off x="1267224" y="188989"/>
            <a:ext cx="661580" cy="1663874"/>
          </a:xfrm>
          <a:prstGeom prst="rect">
            <a:avLst/>
          </a:prstGeom>
        </p:spPr>
      </p:pic>
      <p:pic>
        <p:nvPicPr>
          <p:cNvPr id="28" name="Picture 27" descr="A black and red background with circles&#10;&#10;Description automatically generated">
            <a:extLst>
              <a:ext uri="{FF2B5EF4-FFF2-40B4-BE49-F238E27FC236}">
                <a16:creationId xmlns:a16="http://schemas.microsoft.com/office/drawing/2014/main" id="{48B83A75-06D6-3D84-EDC4-9A10517A5770}"/>
              </a:ext>
            </a:extLst>
          </p:cNvPr>
          <p:cNvPicPr>
            <a:picLocks noChangeAspect="1"/>
          </p:cNvPicPr>
          <p:nvPr userDrawn="1"/>
        </p:nvPicPr>
        <p:blipFill>
          <a:blip r:embed="rId4"/>
          <a:stretch>
            <a:fillRect/>
          </a:stretch>
        </p:blipFill>
        <p:spPr>
          <a:xfrm>
            <a:off x="4600913" y="-189176"/>
            <a:ext cx="2749544" cy="742377"/>
          </a:xfrm>
          <a:prstGeom prst="rect">
            <a:avLst/>
          </a:prstGeom>
        </p:spPr>
      </p:pic>
      <p:pic>
        <p:nvPicPr>
          <p:cNvPr id="30" name="Picture 29" descr="A red and black background with circles&#10;&#10;Description automatically generated">
            <a:extLst>
              <a:ext uri="{FF2B5EF4-FFF2-40B4-BE49-F238E27FC236}">
                <a16:creationId xmlns:a16="http://schemas.microsoft.com/office/drawing/2014/main" id="{97279645-0620-34CB-4209-D2E74E00D931}"/>
              </a:ext>
            </a:extLst>
          </p:cNvPr>
          <p:cNvPicPr>
            <a:picLocks noChangeAspect="1"/>
          </p:cNvPicPr>
          <p:nvPr userDrawn="1"/>
        </p:nvPicPr>
        <p:blipFill>
          <a:blip r:embed="rId5"/>
          <a:stretch>
            <a:fillRect/>
          </a:stretch>
        </p:blipFill>
        <p:spPr>
          <a:xfrm>
            <a:off x="-263509" y="6381129"/>
            <a:ext cx="2332941" cy="594900"/>
          </a:xfrm>
          <a:prstGeom prst="rect">
            <a:avLst/>
          </a:prstGeom>
        </p:spPr>
      </p:pic>
    </p:spTree>
    <p:extLst>
      <p:ext uri="{BB962C8B-B14F-4D97-AF65-F5344CB8AC3E}">
        <p14:creationId xmlns:p14="http://schemas.microsoft.com/office/powerpoint/2010/main" val="2573010893"/>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2_Page_Break_01">
    <p:bg>
      <p:bgPr>
        <a:solidFill>
          <a:schemeClr val="accent3"/>
        </a:solidFill>
        <a:effectLst/>
      </p:bgPr>
    </p:bg>
    <p:spTree>
      <p:nvGrpSpPr>
        <p:cNvPr id="1" name=""/>
        <p:cNvGrpSpPr/>
        <p:nvPr/>
      </p:nvGrpSpPr>
      <p:grpSpPr>
        <a:xfrm>
          <a:off x="0" y="0"/>
          <a:ext cx="0" cy="0"/>
          <a:chOff x="0" y="0"/>
          <a:chExt cx="0" cy="0"/>
        </a:xfrm>
      </p:grpSpPr>
      <p:pic>
        <p:nvPicPr>
          <p:cNvPr id="6" name="Picture 5" descr="A red and white background&#10;&#10;Description automatically generated">
            <a:extLst>
              <a:ext uri="{FF2B5EF4-FFF2-40B4-BE49-F238E27FC236}">
                <a16:creationId xmlns:a16="http://schemas.microsoft.com/office/drawing/2014/main" id="{23880A44-2C4C-9EEF-1050-443F4E46A114}"/>
              </a:ext>
            </a:extLst>
          </p:cNvPr>
          <p:cNvPicPr>
            <a:picLocks noChangeAspect="1"/>
          </p:cNvPicPr>
          <p:nvPr userDrawn="1"/>
        </p:nvPicPr>
        <p:blipFill>
          <a:blip r:embed="rId2"/>
          <a:stretch>
            <a:fillRect/>
          </a:stretch>
        </p:blipFill>
        <p:spPr>
          <a:xfrm>
            <a:off x="0" y="-1"/>
            <a:ext cx="12197286" cy="6952891"/>
          </a:xfrm>
          <a:prstGeom prst="rect">
            <a:avLst/>
          </a:prstGeom>
        </p:spPr>
      </p:pic>
      <p:sp>
        <p:nvSpPr>
          <p:cNvPr id="2" name="Title 1">
            <a:extLst>
              <a:ext uri="{FF2B5EF4-FFF2-40B4-BE49-F238E27FC236}">
                <a16:creationId xmlns:a16="http://schemas.microsoft.com/office/drawing/2014/main" id="{B6FD8E72-CC41-E471-B0E5-B8148A2BC917}"/>
              </a:ext>
            </a:extLst>
          </p:cNvPr>
          <p:cNvSpPr>
            <a:spLocks noGrp="1"/>
          </p:cNvSpPr>
          <p:nvPr>
            <p:ph type="ctrTitle" hasCustomPrompt="1"/>
          </p:nvPr>
        </p:nvSpPr>
        <p:spPr>
          <a:xfrm>
            <a:off x="707571" y="1178895"/>
            <a:ext cx="5257800" cy="1738476"/>
          </a:xfrm>
        </p:spPr>
        <p:txBody>
          <a:bodyPr anchor="t" anchorCtr="0">
            <a:normAutofit/>
          </a:bodyPr>
          <a:lstStyle>
            <a:lvl1pPr algn="l">
              <a:defRPr sz="5000">
                <a:solidFill>
                  <a:srgbClr val="4E0000"/>
                </a:solidFill>
                <a:latin typeface="+mj-lt"/>
              </a:defRPr>
            </a:lvl1pPr>
          </a:lstStyle>
          <a:p>
            <a:r>
              <a:rPr lang="en-GB" dirty="0"/>
              <a:t>INSERT TITLE</a:t>
            </a:r>
            <a:endParaRPr lang="en-ES" dirty="0"/>
          </a:p>
        </p:txBody>
      </p:sp>
      <p:sp>
        <p:nvSpPr>
          <p:cNvPr id="3" name="Subtitle 2">
            <a:extLst>
              <a:ext uri="{FF2B5EF4-FFF2-40B4-BE49-F238E27FC236}">
                <a16:creationId xmlns:a16="http://schemas.microsoft.com/office/drawing/2014/main" id="{0C6DFEED-7A9C-8B84-9A09-F302A74CB032}"/>
              </a:ext>
            </a:extLst>
          </p:cNvPr>
          <p:cNvSpPr>
            <a:spLocks noGrp="1"/>
          </p:cNvSpPr>
          <p:nvPr>
            <p:ph type="subTitle" idx="1" hasCustomPrompt="1"/>
          </p:nvPr>
        </p:nvSpPr>
        <p:spPr>
          <a:xfrm>
            <a:off x="707571" y="771753"/>
            <a:ext cx="5257800" cy="365125"/>
          </a:xfrm>
        </p:spPr>
        <p:txBody>
          <a:bodyPr>
            <a:normAutofit/>
          </a:bodyPr>
          <a:lstStyle>
            <a:lvl1pPr marL="0" indent="0" algn="l">
              <a:buNone/>
              <a:defRPr sz="1800">
                <a:solidFill>
                  <a:srgbClr val="4E0000"/>
                </a:soli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SUBHEADLINE</a:t>
            </a:r>
            <a:endParaRPr lang="en-ES" dirty="0"/>
          </a:p>
        </p:txBody>
      </p:sp>
      <p:pic>
        <p:nvPicPr>
          <p:cNvPr id="7" name="Picture 6" descr="A black background with white text&#10;&#10;Description automatically generated">
            <a:extLst>
              <a:ext uri="{FF2B5EF4-FFF2-40B4-BE49-F238E27FC236}">
                <a16:creationId xmlns:a16="http://schemas.microsoft.com/office/drawing/2014/main" id="{53F54864-6959-B6C6-D762-DA8B099093AE}"/>
              </a:ext>
            </a:extLst>
          </p:cNvPr>
          <p:cNvPicPr>
            <a:picLocks noChangeAspect="1"/>
          </p:cNvPicPr>
          <p:nvPr userDrawn="1"/>
        </p:nvPicPr>
        <p:blipFill>
          <a:blip r:embed="rId3"/>
          <a:stretch>
            <a:fillRect/>
          </a:stretch>
        </p:blipFill>
        <p:spPr>
          <a:xfrm>
            <a:off x="7822866" y="48793"/>
            <a:ext cx="4369134" cy="1130102"/>
          </a:xfrm>
          <a:prstGeom prst="rect">
            <a:avLst/>
          </a:prstGeom>
        </p:spPr>
      </p:pic>
    </p:spTree>
    <p:extLst>
      <p:ext uri="{BB962C8B-B14F-4D97-AF65-F5344CB8AC3E}">
        <p14:creationId xmlns:p14="http://schemas.microsoft.com/office/powerpoint/2010/main" val="23798819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ext_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D87148-FB85-0B0F-64E6-F63CC11DC343}"/>
              </a:ext>
            </a:extLst>
          </p:cNvPr>
          <p:cNvSpPr>
            <a:spLocks noGrp="1"/>
          </p:cNvSpPr>
          <p:nvPr>
            <p:ph type="title" hasCustomPrompt="1"/>
          </p:nvPr>
        </p:nvSpPr>
        <p:spPr>
          <a:xfrm>
            <a:off x="707572" y="582500"/>
            <a:ext cx="10776856" cy="647246"/>
          </a:xfrm>
        </p:spPr>
        <p:txBody>
          <a:bodyPr/>
          <a:lstStyle>
            <a:lvl1pPr>
              <a:defRPr>
                <a:solidFill>
                  <a:srgbClr val="4E0000"/>
                </a:solidFill>
                <a:latin typeface="+mj-lt"/>
              </a:defRPr>
            </a:lvl1pPr>
          </a:lstStyle>
          <a:p>
            <a:r>
              <a:rPr lang="en-GB" dirty="0"/>
              <a:t>Title</a:t>
            </a:r>
            <a:endParaRPr lang="en-ES" dirty="0"/>
          </a:p>
        </p:txBody>
      </p:sp>
      <p:sp>
        <p:nvSpPr>
          <p:cNvPr id="3" name="Content Placeholder 2">
            <a:extLst>
              <a:ext uri="{FF2B5EF4-FFF2-40B4-BE49-F238E27FC236}">
                <a16:creationId xmlns:a16="http://schemas.microsoft.com/office/drawing/2014/main" id="{3FD667B0-F1BD-960A-9638-A62B60F8D538}"/>
              </a:ext>
            </a:extLst>
          </p:cNvPr>
          <p:cNvSpPr>
            <a:spLocks noGrp="1"/>
          </p:cNvSpPr>
          <p:nvPr>
            <p:ph idx="1"/>
          </p:nvPr>
        </p:nvSpPr>
        <p:spPr>
          <a:xfrm>
            <a:off x="707571" y="1488168"/>
            <a:ext cx="10776857" cy="4351338"/>
          </a:xfrm>
        </p:spPr>
        <p:txBody>
          <a:bodyPr/>
          <a:lstStyle>
            <a:lvl1pPr>
              <a:buClr>
                <a:srgbClr val="4E0000"/>
              </a:buClr>
              <a:defRPr>
                <a:solidFill>
                  <a:srgbClr val="4E0000"/>
                </a:solidFill>
                <a:latin typeface="+mj-lt"/>
              </a:defRPr>
            </a:lvl1pPr>
            <a:lvl2pPr>
              <a:buClr>
                <a:srgbClr val="4E0000"/>
              </a:buClr>
              <a:defRPr>
                <a:solidFill>
                  <a:srgbClr val="4E0000"/>
                </a:solidFill>
                <a:latin typeface="+mj-lt"/>
              </a:defRPr>
            </a:lvl2pPr>
            <a:lvl3pPr>
              <a:buClr>
                <a:srgbClr val="4E0000"/>
              </a:buClr>
              <a:defRPr>
                <a:solidFill>
                  <a:srgbClr val="4E0000"/>
                </a:solidFill>
                <a:latin typeface="+mj-lt"/>
              </a:defRPr>
            </a:lvl3pPr>
            <a:lvl4pPr>
              <a:buClr>
                <a:srgbClr val="4E0000"/>
              </a:buClr>
              <a:defRPr>
                <a:solidFill>
                  <a:srgbClr val="4E0000"/>
                </a:solidFill>
                <a:latin typeface="+mj-lt"/>
              </a:defRPr>
            </a:lvl4pPr>
            <a:lvl5pPr>
              <a:buClr>
                <a:srgbClr val="4E0000"/>
              </a:buClr>
              <a:defRPr>
                <a:solidFill>
                  <a:srgbClr val="4E0000"/>
                </a:solidFill>
                <a:latin typeface="+mj-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ES" dirty="0"/>
          </a:p>
        </p:txBody>
      </p:sp>
      <p:cxnSp>
        <p:nvCxnSpPr>
          <p:cNvPr id="14" name="Straight Connector 13">
            <a:extLst>
              <a:ext uri="{FF2B5EF4-FFF2-40B4-BE49-F238E27FC236}">
                <a16:creationId xmlns:a16="http://schemas.microsoft.com/office/drawing/2014/main" id="{972F2FD1-5CA8-A265-4A69-D45E857D71FA}"/>
              </a:ext>
            </a:extLst>
          </p:cNvPr>
          <p:cNvCxnSpPr/>
          <p:nvPr userDrawn="1"/>
        </p:nvCxnSpPr>
        <p:spPr>
          <a:xfrm>
            <a:off x="0" y="6344625"/>
            <a:ext cx="12192000" cy="0"/>
          </a:xfrm>
          <a:prstGeom prst="line">
            <a:avLst/>
          </a:prstGeom>
          <a:ln>
            <a:solidFill>
              <a:schemeClr val="bg2"/>
            </a:solidFill>
          </a:ln>
        </p:spPr>
        <p:style>
          <a:lnRef idx="2">
            <a:schemeClr val="accent1"/>
          </a:lnRef>
          <a:fillRef idx="0">
            <a:schemeClr val="accent1"/>
          </a:fillRef>
          <a:effectRef idx="1">
            <a:schemeClr val="accent1"/>
          </a:effectRef>
          <a:fontRef idx="minor">
            <a:schemeClr val="tx1"/>
          </a:fontRef>
        </p:style>
      </p:cxnSp>
      <p:sp>
        <p:nvSpPr>
          <p:cNvPr id="19" name="TextBox 18">
            <a:extLst>
              <a:ext uri="{FF2B5EF4-FFF2-40B4-BE49-F238E27FC236}">
                <a16:creationId xmlns:a16="http://schemas.microsoft.com/office/drawing/2014/main" id="{E9D3D8F4-A635-8D2B-495E-29631E04B3D4}"/>
              </a:ext>
            </a:extLst>
          </p:cNvPr>
          <p:cNvSpPr txBox="1"/>
          <p:nvPr userDrawn="1"/>
        </p:nvSpPr>
        <p:spPr>
          <a:xfrm>
            <a:off x="707571" y="6475254"/>
            <a:ext cx="6803571" cy="246221"/>
          </a:xfrm>
          <a:prstGeom prst="rect">
            <a:avLst/>
          </a:prstGeom>
          <a:noFill/>
        </p:spPr>
        <p:txBody>
          <a:bodyPr wrap="square" lIns="0" rtlCol="0">
            <a:spAutoFit/>
          </a:bodyPr>
          <a:lstStyle/>
          <a:p>
            <a:r>
              <a:rPr lang="en-GB" sz="1000" b="0" i="0" dirty="0">
                <a:solidFill>
                  <a:schemeClr val="bg1"/>
                </a:solidFill>
                <a:latin typeface="Proxima Nova" panose="02000506030000020004" pitchFamily="2" charset="0"/>
              </a:rPr>
              <a:t>NATIONAL EVALUATION CAPACITIES CONFERENCE 2024</a:t>
            </a:r>
            <a:endParaRPr lang="en-ES" sz="1000" b="0" i="0" dirty="0">
              <a:solidFill>
                <a:schemeClr val="bg1"/>
              </a:solidFill>
              <a:latin typeface="Proxima Nova" panose="02000506030000020004" pitchFamily="2" charset="0"/>
            </a:endParaRPr>
          </a:p>
        </p:txBody>
      </p:sp>
    </p:spTree>
    <p:extLst>
      <p:ext uri="{BB962C8B-B14F-4D97-AF65-F5344CB8AC3E}">
        <p14:creationId xmlns:p14="http://schemas.microsoft.com/office/powerpoint/2010/main" val="5389005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466208-DE92-4F16-B623-A2F8B71DB20E}"/>
              </a:ext>
            </a:extLst>
          </p:cNvPr>
          <p:cNvSpPr>
            <a:spLocks noGrp="1"/>
          </p:cNvSpPr>
          <p:nvPr>
            <p:ph type="title"/>
          </p:nvPr>
        </p:nvSpPr>
        <p:spPr/>
        <p:txBody>
          <a:bodyPr/>
          <a:lstStyle/>
          <a:p>
            <a:r>
              <a:rPr lang="en-US"/>
              <a:t>Click to edit Master title style</a:t>
            </a:r>
            <a:endParaRPr lang="en-ZA"/>
          </a:p>
        </p:txBody>
      </p:sp>
      <p:sp>
        <p:nvSpPr>
          <p:cNvPr id="3" name="Content Placeholder 2">
            <a:extLst>
              <a:ext uri="{FF2B5EF4-FFF2-40B4-BE49-F238E27FC236}">
                <a16:creationId xmlns:a16="http://schemas.microsoft.com/office/drawing/2014/main" id="{278E0EFD-A179-478D-935A-B43828664C2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Date Placeholder 3">
            <a:extLst>
              <a:ext uri="{FF2B5EF4-FFF2-40B4-BE49-F238E27FC236}">
                <a16:creationId xmlns:a16="http://schemas.microsoft.com/office/drawing/2014/main" id="{7C66BAD8-63B0-468A-AA1C-35D2D1627839}"/>
              </a:ext>
            </a:extLst>
          </p:cNvPr>
          <p:cNvSpPr>
            <a:spLocks noGrp="1"/>
          </p:cNvSpPr>
          <p:nvPr>
            <p:ph type="dt" sz="half" idx="10"/>
          </p:nvPr>
        </p:nvSpPr>
        <p:spPr/>
        <p:txBody>
          <a:bodyPr/>
          <a:lstStyle/>
          <a:p>
            <a:fld id="{DC54FF93-FA81-4835-84A3-8B5F3A70B4FA}" type="datetimeFigureOut">
              <a:rPr lang="en-ZA" smtClean="0"/>
              <a:t>2024/10/11</a:t>
            </a:fld>
            <a:endParaRPr lang="en-ZA" dirty="0"/>
          </a:p>
        </p:txBody>
      </p:sp>
      <p:sp>
        <p:nvSpPr>
          <p:cNvPr id="5" name="Footer Placeholder 4">
            <a:extLst>
              <a:ext uri="{FF2B5EF4-FFF2-40B4-BE49-F238E27FC236}">
                <a16:creationId xmlns:a16="http://schemas.microsoft.com/office/drawing/2014/main" id="{94140D38-F649-4BFC-9E6F-1B406478FB51}"/>
              </a:ext>
            </a:extLst>
          </p:cNvPr>
          <p:cNvSpPr>
            <a:spLocks noGrp="1"/>
          </p:cNvSpPr>
          <p:nvPr>
            <p:ph type="ftr" sz="quarter" idx="11"/>
          </p:nvPr>
        </p:nvSpPr>
        <p:spPr/>
        <p:txBody>
          <a:bodyPr/>
          <a:lstStyle/>
          <a:p>
            <a:endParaRPr lang="en-ZA" dirty="0"/>
          </a:p>
        </p:txBody>
      </p:sp>
      <p:sp>
        <p:nvSpPr>
          <p:cNvPr id="6" name="Slide Number Placeholder 5">
            <a:extLst>
              <a:ext uri="{FF2B5EF4-FFF2-40B4-BE49-F238E27FC236}">
                <a16:creationId xmlns:a16="http://schemas.microsoft.com/office/drawing/2014/main" id="{D184DF62-8473-48D3-97CC-4A5E101444CE}"/>
              </a:ext>
            </a:extLst>
          </p:cNvPr>
          <p:cNvSpPr>
            <a:spLocks noGrp="1"/>
          </p:cNvSpPr>
          <p:nvPr>
            <p:ph type="sldNum" sz="quarter" idx="12"/>
          </p:nvPr>
        </p:nvSpPr>
        <p:spPr/>
        <p:txBody>
          <a:bodyPr/>
          <a:lstStyle/>
          <a:p>
            <a:fld id="{C1039E8F-5C61-49FA-9DBD-1FAA359E091E}" type="slidenum">
              <a:rPr lang="en-ZA" smtClean="0"/>
              <a:t>‹#›</a:t>
            </a:fld>
            <a:endParaRPr lang="en-ZA" dirty="0"/>
          </a:p>
        </p:txBody>
      </p:sp>
    </p:spTree>
    <p:extLst>
      <p:ext uri="{BB962C8B-B14F-4D97-AF65-F5344CB8AC3E}">
        <p14:creationId xmlns:p14="http://schemas.microsoft.com/office/powerpoint/2010/main" val="338230276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C9B9E19-A8DA-E1B7-FC6A-705DD8F7AC3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ES"/>
          </a:p>
        </p:txBody>
      </p:sp>
      <p:sp>
        <p:nvSpPr>
          <p:cNvPr id="3" name="Text Placeholder 2">
            <a:extLst>
              <a:ext uri="{FF2B5EF4-FFF2-40B4-BE49-F238E27FC236}">
                <a16:creationId xmlns:a16="http://schemas.microsoft.com/office/drawing/2014/main" id="{F74E89FF-DDB6-6A21-473B-ABF3E53D1A7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ES"/>
          </a:p>
        </p:txBody>
      </p:sp>
      <p:sp>
        <p:nvSpPr>
          <p:cNvPr id="4" name="Date Placeholder 3">
            <a:extLst>
              <a:ext uri="{FF2B5EF4-FFF2-40B4-BE49-F238E27FC236}">
                <a16:creationId xmlns:a16="http://schemas.microsoft.com/office/drawing/2014/main" id="{9ECCDBFC-B822-C94D-88E1-563140F7F71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latin typeface="Proxima Nova" panose="02000506030000020004" pitchFamily="2" charset="0"/>
              </a:defRPr>
            </a:lvl1pPr>
          </a:lstStyle>
          <a:p>
            <a:fld id="{1BF78BCC-283B-4C4E-8F57-8AADC62B10CB}" type="datetimeFigureOut">
              <a:rPr lang="en-ES" smtClean="0"/>
              <a:pPr/>
              <a:t>10/15/2024</a:t>
            </a:fld>
            <a:endParaRPr lang="en-ES"/>
          </a:p>
        </p:txBody>
      </p:sp>
      <p:sp>
        <p:nvSpPr>
          <p:cNvPr id="5" name="Footer Placeholder 4">
            <a:extLst>
              <a:ext uri="{FF2B5EF4-FFF2-40B4-BE49-F238E27FC236}">
                <a16:creationId xmlns:a16="http://schemas.microsoft.com/office/drawing/2014/main" id="{16EFF69B-2C97-5C95-796D-2B135787FAA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latin typeface="Proxima Nova" panose="02000506030000020004" pitchFamily="2" charset="0"/>
              </a:defRPr>
            </a:lvl1pPr>
          </a:lstStyle>
          <a:p>
            <a:endParaRPr lang="en-ES"/>
          </a:p>
        </p:txBody>
      </p:sp>
      <p:sp>
        <p:nvSpPr>
          <p:cNvPr id="6" name="Slide Number Placeholder 5">
            <a:extLst>
              <a:ext uri="{FF2B5EF4-FFF2-40B4-BE49-F238E27FC236}">
                <a16:creationId xmlns:a16="http://schemas.microsoft.com/office/drawing/2014/main" id="{C89EBD7E-FAE0-323D-CF9E-21505DC566B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latin typeface="Proxima Nova" panose="02000506030000020004" pitchFamily="2" charset="0"/>
              </a:defRPr>
            </a:lvl1pPr>
          </a:lstStyle>
          <a:p>
            <a:fld id="{7928CCBB-7E5D-194B-B2B8-3BD4CB5E2B06}" type="slidenum">
              <a:rPr lang="en-ES" smtClean="0"/>
              <a:pPr/>
              <a:t>‹#›</a:t>
            </a:fld>
            <a:endParaRPr lang="en-ES"/>
          </a:p>
        </p:txBody>
      </p:sp>
      <p:pic>
        <p:nvPicPr>
          <p:cNvPr id="8" name="Picture 7" descr="A red background with a white background&#10;&#10;Description automatically generated with medium confidence">
            <a:extLst>
              <a:ext uri="{FF2B5EF4-FFF2-40B4-BE49-F238E27FC236}">
                <a16:creationId xmlns:a16="http://schemas.microsoft.com/office/drawing/2014/main" id="{A9B1D1B0-72E1-AD0C-3B31-A7F743D47FA4}"/>
              </a:ext>
            </a:extLst>
          </p:cNvPr>
          <p:cNvPicPr>
            <a:picLocks noChangeAspect="1"/>
          </p:cNvPicPr>
          <p:nvPr userDrawn="1"/>
        </p:nvPicPr>
        <p:blipFill>
          <a:blip r:embed="rId6"/>
          <a:stretch>
            <a:fillRect/>
          </a:stretch>
        </p:blipFill>
        <p:spPr>
          <a:xfrm>
            <a:off x="0" y="-1"/>
            <a:ext cx="12197286" cy="6952891"/>
          </a:xfrm>
          <a:prstGeom prst="rect">
            <a:avLst/>
          </a:prstGeom>
        </p:spPr>
      </p:pic>
    </p:spTree>
    <p:extLst>
      <p:ext uri="{BB962C8B-B14F-4D97-AF65-F5344CB8AC3E}">
        <p14:creationId xmlns:p14="http://schemas.microsoft.com/office/powerpoint/2010/main" val="1617121703"/>
      </p:ext>
    </p:extLst>
  </p:cSld>
  <p:clrMap bg1="lt1" tx1="dk1" bg2="lt2" tx2="dk2" accent1="accent1" accent2="accent2" accent3="accent3" accent4="accent4" accent5="accent5" accent6="accent6" hlink="hlink" folHlink="folHlink"/>
  <p:sldLayoutIdLst>
    <p:sldLayoutId id="2147483649" r:id="rId1"/>
    <p:sldLayoutId id="2147483662" r:id="rId2"/>
    <p:sldLayoutId id="2147483650" r:id="rId3"/>
    <p:sldLayoutId id="2147483663" r:id="rId4"/>
  </p:sldLayoutIdLst>
  <p:txStyles>
    <p:titleStyle>
      <a:lvl1pPr algn="l" defTabSz="914400" rtl="0" eaLnBrk="1" latinLnBrk="0" hangingPunct="1">
        <a:lnSpc>
          <a:spcPct val="90000"/>
        </a:lnSpc>
        <a:spcBef>
          <a:spcPct val="0"/>
        </a:spcBef>
        <a:buNone/>
        <a:defRPr sz="4400" b="1" i="0" kern="1200">
          <a:solidFill>
            <a:schemeClr val="tx1"/>
          </a:solidFill>
          <a:latin typeface="Proxima Nova" panose="02000506030000020004" pitchFamily="2"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Proxima Nova" panose="02000506030000020004"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Proxima Nova" panose="02000506030000020004"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Proxima Nova" panose="02000506030000020004"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Proxima Nova" panose="02000506030000020004"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Proxima Nova" panose="0200050603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05BE52-3F5B-87A5-EE90-3A2F98FF8BF5}"/>
              </a:ext>
            </a:extLst>
          </p:cNvPr>
          <p:cNvSpPr>
            <a:spLocks noGrp="1"/>
          </p:cNvSpPr>
          <p:nvPr>
            <p:ph type="ctrTitle"/>
          </p:nvPr>
        </p:nvSpPr>
        <p:spPr>
          <a:xfrm>
            <a:off x="1097246" y="3035744"/>
            <a:ext cx="9144000" cy="1014689"/>
          </a:xfrm>
        </p:spPr>
        <p:txBody>
          <a:bodyPr>
            <a:noAutofit/>
          </a:bodyPr>
          <a:lstStyle/>
          <a:p>
            <a:r>
              <a:rPr lang="en-US" sz="2400" dirty="0"/>
              <a:t>Digitalising the Public Sector for Better </a:t>
            </a:r>
            <a:r>
              <a:rPr lang="en-US" sz="2400" dirty="0" err="1"/>
              <a:t>nd</a:t>
            </a:r>
            <a:r>
              <a:rPr lang="en-US" sz="2400" dirty="0"/>
              <a:t> more efficient evaluation systems</a:t>
            </a:r>
            <a:endParaRPr lang="en-ES" sz="2400" dirty="0"/>
          </a:p>
        </p:txBody>
      </p:sp>
      <p:sp>
        <p:nvSpPr>
          <p:cNvPr id="4" name="Title 1">
            <a:extLst>
              <a:ext uri="{FF2B5EF4-FFF2-40B4-BE49-F238E27FC236}">
                <a16:creationId xmlns:a16="http://schemas.microsoft.com/office/drawing/2014/main" id="{7150DF1A-CAE5-7E1D-5100-C85D5D7A4BA7}"/>
              </a:ext>
            </a:extLst>
          </p:cNvPr>
          <p:cNvSpPr txBox="1">
            <a:spLocks/>
          </p:cNvSpPr>
          <p:nvPr/>
        </p:nvSpPr>
        <p:spPr>
          <a:xfrm>
            <a:off x="1097246" y="3822256"/>
            <a:ext cx="9144000" cy="1113959"/>
          </a:xfrm>
          <a:prstGeom prst="rect">
            <a:avLst/>
          </a:prstGeom>
        </p:spPr>
        <p:txBody>
          <a:bodyPr vert="horz" lIns="91440" tIns="45720" rIns="91440" bIns="45720" rtlCol="0" anchor="t" anchorCtr="0">
            <a:normAutofit/>
          </a:bodyPr>
          <a:lstStyle>
            <a:lvl1pPr algn="l" defTabSz="914400" rtl="0" eaLnBrk="1" latinLnBrk="0" hangingPunct="1">
              <a:lnSpc>
                <a:spcPct val="90000"/>
              </a:lnSpc>
              <a:spcBef>
                <a:spcPct val="0"/>
              </a:spcBef>
              <a:buNone/>
              <a:defRPr sz="4800" b="1" i="0" kern="1200">
                <a:solidFill>
                  <a:srgbClr val="4E0000"/>
                </a:solidFill>
                <a:latin typeface="Roboto" panose="02000000000000000000" pitchFamily="2" charset="0"/>
                <a:ea typeface="Roboto" panose="02000000000000000000" pitchFamily="2" charset="0"/>
                <a:cs typeface="Roboto" panose="02000000000000000000" pitchFamily="2" charset="0"/>
              </a:defRPr>
            </a:lvl1pPr>
          </a:lstStyle>
          <a:p>
            <a:endParaRPr lang="en-ES" sz="2000" b="0" dirty="0"/>
          </a:p>
        </p:txBody>
      </p:sp>
      <p:pic>
        <p:nvPicPr>
          <p:cNvPr id="3" name="Picture 2" descr="A black background with white text&#10;&#10;Description automatically generated">
            <a:extLst>
              <a:ext uri="{FF2B5EF4-FFF2-40B4-BE49-F238E27FC236}">
                <a16:creationId xmlns:a16="http://schemas.microsoft.com/office/drawing/2014/main" id="{97473A27-4E7B-1C1E-9C0B-5F6F1FC9BADC}"/>
              </a:ext>
            </a:extLst>
          </p:cNvPr>
          <p:cNvPicPr>
            <a:picLocks noChangeAspect="1"/>
          </p:cNvPicPr>
          <p:nvPr/>
        </p:nvPicPr>
        <p:blipFill>
          <a:blip r:embed="rId2"/>
          <a:stretch>
            <a:fillRect/>
          </a:stretch>
        </p:blipFill>
        <p:spPr>
          <a:xfrm>
            <a:off x="695759" y="4521705"/>
            <a:ext cx="5252161" cy="1358502"/>
          </a:xfrm>
          <a:prstGeom prst="rect">
            <a:avLst/>
          </a:prstGeom>
        </p:spPr>
      </p:pic>
      <p:sp>
        <p:nvSpPr>
          <p:cNvPr id="5" name="Title 1">
            <a:extLst>
              <a:ext uri="{FF2B5EF4-FFF2-40B4-BE49-F238E27FC236}">
                <a16:creationId xmlns:a16="http://schemas.microsoft.com/office/drawing/2014/main" id="{F4A789FE-1655-5146-E181-ED38D9D4DB94}"/>
              </a:ext>
            </a:extLst>
          </p:cNvPr>
          <p:cNvSpPr txBox="1">
            <a:spLocks/>
          </p:cNvSpPr>
          <p:nvPr/>
        </p:nvSpPr>
        <p:spPr>
          <a:xfrm>
            <a:off x="1021404" y="3997778"/>
            <a:ext cx="6692630" cy="459560"/>
          </a:xfrm>
          <a:prstGeom prst="rect">
            <a:avLst/>
          </a:prstGeom>
        </p:spPr>
        <p:txBody>
          <a:bodyPr vert="horz" lIns="91440" tIns="45720" rIns="91440" bIns="45720" rtlCol="0" anchor="t" anchorCtr="0">
            <a:noAutofit/>
          </a:bodyPr>
          <a:lstStyle>
            <a:lvl1pPr algn="l" defTabSz="914400" rtl="0" eaLnBrk="1" latinLnBrk="0" hangingPunct="1">
              <a:lnSpc>
                <a:spcPct val="90000"/>
              </a:lnSpc>
              <a:spcBef>
                <a:spcPct val="0"/>
              </a:spcBef>
              <a:buNone/>
              <a:defRPr sz="4800" b="1" i="0" kern="1200">
                <a:solidFill>
                  <a:srgbClr val="4E0000"/>
                </a:solidFill>
                <a:latin typeface="Roboto" panose="02000000000000000000" pitchFamily="2" charset="0"/>
                <a:ea typeface="Roboto" panose="02000000000000000000" pitchFamily="2" charset="0"/>
                <a:cs typeface="Roboto" panose="02000000000000000000" pitchFamily="2" charset="0"/>
              </a:defRPr>
            </a:lvl1pPr>
          </a:lstStyle>
          <a:p>
            <a:r>
              <a:rPr lang="en-US" sz="2400" dirty="0" err="1"/>
              <a:t>Futhi</a:t>
            </a:r>
            <a:r>
              <a:rPr lang="en-US" sz="2400" dirty="0"/>
              <a:t> Mazibuko: South Africa</a:t>
            </a:r>
            <a:endParaRPr lang="en-ES" sz="2400" dirty="0"/>
          </a:p>
        </p:txBody>
      </p:sp>
    </p:spTree>
    <p:extLst>
      <p:ext uri="{BB962C8B-B14F-4D97-AF65-F5344CB8AC3E}">
        <p14:creationId xmlns:p14="http://schemas.microsoft.com/office/powerpoint/2010/main" val="37881168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4AC5506-6312-4701-8D3C-40187889A9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8DAD25B-E1F6-13CD-1B5F-8743C5ECEB04}"/>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marL="228600" marR="0" lvl="0" indent="-228600" algn="ctr" fontAlgn="auto">
              <a:spcAft>
                <a:spcPts val="0"/>
              </a:spcAft>
              <a:tabLst/>
              <a:defRPr/>
            </a:pPr>
            <a:r>
              <a:rPr lang="en-US" sz="2200" b="1" kern="1200" dirty="0" err="1">
                <a:solidFill>
                  <a:schemeClr val="bg1"/>
                </a:solidFill>
                <a:latin typeface="+mj-lt"/>
                <a:ea typeface="+mj-ea"/>
                <a:cs typeface="+mj-cs"/>
              </a:rPr>
              <a:t>Quartely</a:t>
            </a:r>
            <a:r>
              <a:rPr lang="en-US" sz="2200" b="1" kern="1200" dirty="0">
                <a:solidFill>
                  <a:schemeClr val="bg1"/>
                </a:solidFill>
                <a:latin typeface="+mj-lt"/>
                <a:ea typeface="+mj-ea"/>
                <a:cs typeface="+mj-cs"/>
              </a:rPr>
              <a:t> Targets Planning </a:t>
            </a:r>
            <a:br>
              <a:rPr kumimoji="0" lang="en-US" sz="2200" i="0" u="none" strike="noStrike" kern="1200" cap="none" spc="0" normalizeH="0" baseline="0" noProof="0" dirty="0">
                <a:ln>
                  <a:noFill/>
                </a:ln>
                <a:solidFill>
                  <a:schemeClr val="bg1"/>
                </a:solidFill>
                <a:effectLst/>
                <a:uLnTx/>
                <a:uFillTx/>
                <a:latin typeface="+mj-lt"/>
                <a:ea typeface="+mj-ea"/>
                <a:cs typeface="+mj-cs"/>
              </a:rPr>
            </a:br>
            <a:endParaRPr lang="en-US" sz="2200" kern="1200" dirty="0">
              <a:solidFill>
                <a:schemeClr val="bg1"/>
              </a:solidFill>
              <a:latin typeface="+mj-lt"/>
              <a:ea typeface="+mj-ea"/>
              <a:cs typeface="+mj-cs"/>
            </a:endParaRPr>
          </a:p>
        </p:txBody>
      </p:sp>
      <p:pic>
        <p:nvPicPr>
          <p:cNvPr id="5" name="Content Placeholder 4" descr="A screenshot of a computer&#10;&#10;Description automatically generated">
            <a:extLst>
              <a:ext uri="{FF2B5EF4-FFF2-40B4-BE49-F238E27FC236}">
                <a16:creationId xmlns:a16="http://schemas.microsoft.com/office/drawing/2014/main" id="{B7022AF8-A0A8-BC1B-9076-9340B1D89B83}"/>
              </a:ext>
            </a:extLst>
          </p:cNvPr>
          <p:cNvPicPr>
            <a:picLocks noGrp="1" noChangeAspect="1"/>
          </p:cNvPicPr>
          <p:nvPr>
            <p:ph idx="1"/>
          </p:nvPr>
        </p:nvPicPr>
        <p:blipFill>
          <a:blip r:embed="rId2"/>
          <a:stretch>
            <a:fillRect/>
          </a:stretch>
        </p:blipFill>
        <p:spPr>
          <a:xfrm>
            <a:off x="141402" y="1388303"/>
            <a:ext cx="10906812" cy="4965363"/>
          </a:xfrm>
        </p:spPr>
      </p:pic>
      <p:sp>
        <p:nvSpPr>
          <p:cNvPr id="6" name="Title 1">
            <a:extLst>
              <a:ext uri="{FF2B5EF4-FFF2-40B4-BE49-F238E27FC236}">
                <a16:creationId xmlns:a16="http://schemas.microsoft.com/office/drawing/2014/main" id="{7EE4A03A-F58E-D55E-FD84-15EF59D87960}"/>
              </a:ext>
            </a:extLst>
          </p:cNvPr>
          <p:cNvSpPr txBox="1">
            <a:spLocks/>
          </p:cNvSpPr>
          <p:nvPr/>
        </p:nvSpPr>
        <p:spPr>
          <a:xfrm>
            <a:off x="896109" y="137117"/>
            <a:ext cx="10776856" cy="647246"/>
          </a:xfrm>
          <a:prstGeom prst="rect">
            <a:avLst/>
          </a:prstGeom>
        </p:spPr>
        <p:txBody>
          <a:bodyPr vert="horz" lIns="91440" tIns="45720" rIns="91440" bIns="45720" rtlCol="0" anchor="ctr">
            <a:normAutofit fontScale="25000" lnSpcReduction="20000"/>
          </a:bodyPr>
          <a:lstStyle>
            <a:lvl1pPr algn="l" defTabSz="914400" rtl="0" eaLnBrk="1" latinLnBrk="0" hangingPunct="1">
              <a:lnSpc>
                <a:spcPct val="90000"/>
              </a:lnSpc>
              <a:spcBef>
                <a:spcPct val="0"/>
              </a:spcBef>
              <a:buNone/>
              <a:defRPr sz="4400" b="1" i="0" kern="1200">
                <a:solidFill>
                  <a:srgbClr val="4E0000"/>
                </a:solidFill>
                <a:latin typeface="+mj-lt"/>
                <a:ea typeface="+mj-ea"/>
                <a:cs typeface="+mj-cs"/>
              </a:defRPr>
            </a:lvl1pPr>
          </a:lstStyle>
          <a:p>
            <a:pPr marL="228600" indent="-228600">
              <a:spcBef>
                <a:spcPts val="1000"/>
              </a:spcBef>
              <a:defRPr/>
            </a:pPr>
            <a:br>
              <a:rPr lang="en-US" sz="2800" dirty="0">
                <a:latin typeface="Roboto"/>
                <a:ea typeface="+mn-ea"/>
                <a:cs typeface="+mn-cs"/>
              </a:rPr>
            </a:br>
            <a:br>
              <a:rPr lang="en-US" sz="3600" dirty="0">
                <a:latin typeface="Roboto"/>
                <a:ea typeface="+mn-ea"/>
                <a:cs typeface="+mn-cs"/>
              </a:rPr>
            </a:br>
            <a:r>
              <a:rPr lang="en-US" sz="10700" dirty="0">
                <a:latin typeface="Roboto"/>
                <a:ea typeface="+mn-ea"/>
                <a:cs typeface="+mn-cs"/>
              </a:rPr>
              <a:t>KZN MTSF Digital Planning and Reporting System</a:t>
            </a:r>
            <a:br>
              <a:rPr lang="en-US" sz="10700" dirty="0">
                <a:latin typeface="Roboto"/>
                <a:ea typeface="+mn-ea"/>
                <a:cs typeface="+mn-cs"/>
              </a:rPr>
            </a:br>
            <a:endParaRPr lang="en-ES" sz="10700" dirty="0"/>
          </a:p>
        </p:txBody>
      </p:sp>
    </p:spTree>
    <p:extLst>
      <p:ext uri="{BB962C8B-B14F-4D97-AF65-F5344CB8AC3E}">
        <p14:creationId xmlns:p14="http://schemas.microsoft.com/office/powerpoint/2010/main" val="39091957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4AC5506-6312-4701-8D3C-40187889A9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8DAD25B-E1F6-13CD-1B5F-8743C5ECEB04}"/>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marL="228600" marR="0" lvl="0" indent="-228600" algn="ctr" fontAlgn="auto">
              <a:spcAft>
                <a:spcPts val="0"/>
              </a:spcAft>
              <a:tabLst/>
              <a:defRPr/>
            </a:pPr>
            <a:r>
              <a:rPr lang="en-US" sz="2200" dirty="0">
                <a:solidFill>
                  <a:schemeClr val="bg1"/>
                </a:solidFill>
              </a:rPr>
              <a:t>Vulnerable Groups Disaggregation</a:t>
            </a:r>
            <a:endParaRPr lang="en-US" sz="2200" kern="1200" dirty="0">
              <a:solidFill>
                <a:schemeClr val="bg1"/>
              </a:solidFill>
              <a:latin typeface="+mj-lt"/>
              <a:ea typeface="+mj-ea"/>
              <a:cs typeface="+mj-cs"/>
            </a:endParaRPr>
          </a:p>
        </p:txBody>
      </p:sp>
      <p:pic>
        <p:nvPicPr>
          <p:cNvPr id="6" name="Content Placeholder 5" descr="A screenshot of a computer&#10;&#10;Description automatically generated">
            <a:extLst>
              <a:ext uri="{FF2B5EF4-FFF2-40B4-BE49-F238E27FC236}">
                <a16:creationId xmlns:a16="http://schemas.microsoft.com/office/drawing/2014/main" id="{539D8253-351B-6F33-D9A0-ED595ED17AA5}"/>
              </a:ext>
            </a:extLst>
          </p:cNvPr>
          <p:cNvPicPr>
            <a:picLocks noGrp="1" noChangeAspect="1"/>
          </p:cNvPicPr>
          <p:nvPr>
            <p:ph idx="1"/>
          </p:nvPr>
        </p:nvPicPr>
        <p:blipFill>
          <a:blip r:embed="rId2"/>
          <a:stretch>
            <a:fillRect/>
          </a:stretch>
        </p:blipFill>
        <p:spPr>
          <a:xfrm>
            <a:off x="556532" y="1569359"/>
            <a:ext cx="10548243" cy="4810539"/>
          </a:xfrm>
        </p:spPr>
      </p:pic>
      <p:sp>
        <p:nvSpPr>
          <p:cNvPr id="7" name="Title 1">
            <a:extLst>
              <a:ext uri="{FF2B5EF4-FFF2-40B4-BE49-F238E27FC236}">
                <a16:creationId xmlns:a16="http://schemas.microsoft.com/office/drawing/2014/main" id="{C0E8F398-5A41-1CB3-7D41-1A6E20B9ADD4}"/>
              </a:ext>
            </a:extLst>
          </p:cNvPr>
          <p:cNvSpPr txBox="1">
            <a:spLocks/>
          </p:cNvSpPr>
          <p:nvPr/>
        </p:nvSpPr>
        <p:spPr>
          <a:xfrm>
            <a:off x="896109" y="137117"/>
            <a:ext cx="10776856" cy="647246"/>
          </a:xfrm>
          <a:prstGeom prst="rect">
            <a:avLst/>
          </a:prstGeom>
        </p:spPr>
        <p:txBody>
          <a:bodyPr vert="horz" lIns="91440" tIns="45720" rIns="91440" bIns="45720" rtlCol="0" anchor="ctr">
            <a:normAutofit fontScale="25000" lnSpcReduction="20000"/>
          </a:bodyPr>
          <a:lstStyle>
            <a:lvl1pPr algn="l" defTabSz="914400" rtl="0" eaLnBrk="1" latinLnBrk="0" hangingPunct="1">
              <a:lnSpc>
                <a:spcPct val="90000"/>
              </a:lnSpc>
              <a:spcBef>
                <a:spcPct val="0"/>
              </a:spcBef>
              <a:buNone/>
              <a:defRPr sz="4400" b="1" i="0" kern="1200">
                <a:solidFill>
                  <a:srgbClr val="4E0000"/>
                </a:solidFill>
                <a:latin typeface="+mj-lt"/>
                <a:ea typeface="+mj-ea"/>
                <a:cs typeface="+mj-cs"/>
              </a:defRPr>
            </a:lvl1pPr>
          </a:lstStyle>
          <a:p>
            <a:pPr marL="228600" indent="-228600">
              <a:spcBef>
                <a:spcPts val="1000"/>
              </a:spcBef>
              <a:defRPr/>
            </a:pPr>
            <a:br>
              <a:rPr lang="en-US" sz="2800" dirty="0">
                <a:latin typeface="Roboto"/>
                <a:ea typeface="+mn-ea"/>
                <a:cs typeface="+mn-cs"/>
              </a:rPr>
            </a:br>
            <a:br>
              <a:rPr lang="en-US" sz="3600" dirty="0">
                <a:latin typeface="Roboto"/>
                <a:ea typeface="+mn-ea"/>
                <a:cs typeface="+mn-cs"/>
              </a:rPr>
            </a:br>
            <a:r>
              <a:rPr lang="en-US" sz="10700" dirty="0">
                <a:latin typeface="Roboto"/>
                <a:ea typeface="+mn-ea"/>
                <a:cs typeface="+mn-cs"/>
              </a:rPr>
              <a:t>KZN MTSF Digital Planning and Reporting System</a:t>
            </a:r>
            <a:br>
              <a:rPr lang="en-US" sz="10700" dirty="0">
                <a:latin typeface="Roboto"/>
                <a:ea typeface="+mn-ea"/>
                <a:cs typeface="+mn-cs"/>
              </a:rPr>
            </a:br>
            <a:endParaRPr lang="en-ES" sz="10700" dirty="0"/>
          </a:p>
        </p:txBody>
      </p:sp>
    </p:spTree>
    <p:extLst>
      <p:ext uri="{BB962C8B-B14F-4D97-AF65-F5344CB8AC3E}">
        <p14:creationId xmlns:p14="http://schemas.microsoft.com/office/powerpoint/2010/main" val="36970685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4AC5506-6312-4701-8D3C-40187889A9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8DAD25B-E1F6-13CD-1B5F-8743C5ECEB04}"/>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marL="228600" marR="0" lvl="0" indent="-228600" algn="ctr" fontAlgn="auto">
              <a:spcAft>
                <a:spcPts val="0"/>
              </a:spcAft>
              <a:tabLst/>
              <a:defRPr/>
            </a:pPr>
            <a:r>
              <a:rPr lang="en-US" sz="2200" b="1" kern="1200" dirty="0">
                <a:solidFill>
                  <a:schemeClr val="bg1"/>
                </a:solidFill>
                <a:latin typeface="+mj-lt"/>
                <a:ea typeface="+mj-ea"/>
                <a:cs typeface="+mj-cs"/>
              </a:rPr>
              <a:t>Reporting In Progress</a:t>
            </a:r>
            <a:br>
              <a:rPr kumimoji="0" lang="en-US" sz="2200" i="0" u="none" strike="noStrike" kern="1200" cap="none" spc="0" normalizeH="0" baseline="0" noProof="0" dirty="0">
                <a:ln>
                  <a:noFill/>
                </a:ln>
                <a:solidFill>
                  <a:schemeClr val="bg1"/>
                </a:solidFill>
                <a:effectLst/>
                <a:uLnTx/>
                <a:uFillTx/>
                <a:latin typeface="+mj-lt"/>
                <a:ea typeface="+mj-ea"/>
                <a:cs typeface="+mj-cs"/>
              </a:rPr>
            </a:br>
            <a:endParaRPr lang="en-US" sz="2200" kern="1200" dirty="0">
              <a:solidFill>
                <a:schemeClr val="bg1"/>
              </a:solidFill>
              <a:latin typeface="+mj-lt"/>
              <a:ea typeface="+mj-ea"/>
              <a:cs typeface="+mj-cs"/>
            </a:endParaRPr>
          </a:p>
        </p:txBody>
      </p:sp>
      <p:pic>
        <p:nvPicPr>
          <p:cNvPr id="5" name="Content Placeholder 4" descr="A screenshot of a computer&#10;&#10;Description automatically generated">
            <a:extLst>
              <a:ext uri="{FF2B5EF4-FFF2-40B4-BE49-F238E27FC236}">
                <a16:creationId xmlns:a16="http://schemas.microsoft.com/office/drawing/2014/main" id="{522F341C-A52D-4844-B0FF-0D4012E598D7}"/>
              </a:ext>
            </a:extLst>
          </p:cNvPr>
          <p:cNvPicPr>
            <a:picLocks noGrp="1" noChangeAspect="1"/>
          </p:cNvPicPr>
          <p:nvPr>
            <p:ph idx="1"/>
          </p:nvPr>
        </p:nvPicPr>
        <p:blipFill>
          <a:blip r:embed="rId2"/>
          <a:stretch>
            <a:fillRect/>
          </a:stretch>
        </p:blipFill>
        <p:spPr>
          <a:xfrm>
            <a:off x="772999" y="1487488"/>
            <a:ext cx="10878532" cy="4819044"/>
          </a:xfrm>
        </p:spPr>
      </p:pic>
      <p:sp>
        <p:nvSpPr>
          <p:cNvPr id="6" name="Title 1">
            <a:extLst>
              <a:ext uri="{FF2B5EF4-FFF2-40B4-BE49-F238E27FC236}">
                <a16:creationId xmlns:a16="http://schemas.microsoft.com/office/drawing/2014/main" id="{8EBFAD9B-BE1C-EE3A-64C8-F8E887EC6B10}"/>
              </a:ext>
            </a:extLst>
          </p:cNvPr>
          <p:cNvSpPr txBox="1">
            <a:spLocks/>
          </p:cNvSpPr>
          <p:nvPr/>
        </p:nvSpPr>
        <p:spPr>
          <a:xfrm>
            <a:off x="896109" y="137117"/>
            <a:ext cx="10776856" cy="647246"/>
          </a:xfrm>
          <a:prstGeom prst="rect">
            <a:avLst/>
          </a:prstGeom>
        </p:spPr>
        <p:txBody>
          <a:bodyPr vert="horz" lIns="91440" tIns="45720" rIns="91440" bIns="45720" rtlCol="0" anchor="ctr">
            <a:normAutofit fontScale="25000" lnSpcReduction="20000"/>
          </a:bodyPr>
          <a:lstStyle>
            <a:lvl1pPr algn="l" defTabSz="914400" rtl="0" eaLnBrk="1" latinLnBrk="0" hangingPunct="1">
              <a:lnSpc>
                <a:spcPct val="90000"/>
              </a:lnSpc>
              <a:spcBef>
                <a:spcPct val="0"/>
              </a:spcBef>
              <a:buNone/>
              <a:defRPr sz="4400" b="1" i="0" kern="1200">
                <a:solidFill>
                  <a:srgbClr val="4E0000"/>
                </a:solidFill>
                <a:latin typeface="+mj-lt"/>
                <a:ea typeface="+mj-ea"/>
                <a:cs typeface="+mj-cs"/>
              </a:defRPr>
            </a:lvl1pPr>
          </a:lstStyle>
          <a:p>
            <a:pPr marL="228600" indent="-228600">
              <a:spcBef>
                <a:spcPts val="1000"/>
              </a:spcBef>
              <a:defRPr/>
            </a:pPr>
            <a:br>
              <a:rPr lang="en-US" sz="2800" dirty="0">
                <a:latin typeface="Roboto"/>
                <a:ea typeface="+mn-ea"/>
                <a:cs typeface="+mn-cs"/>
              </a:rPr>
            </a:br>
            <a:br>
              <a:rPr lang="en-US" sz="3600" dirty="0">
                <a:latin typeface="Roboto"/>
                <a:ea typeface="+mn-ea"/>
                <a:cs typeface="+mn-cs"/>
              </a:rPr>
            </a:br>
            <a:r>
              <a:rPr lang="en-US" sz="10700" dirty="0">
                <a:latin typeface="Roboto"/>
                <a:ea typeface="+mn-ea"/>
                <a:cs typeface="+mn-cs"/>
              </a:rPr>
              <a:t>KZN MTSF Digital Planning and Reporting System</a:t>
            </a:r>
            <a:br>
              <a:rPr lang="en-US" sz="10700" dirty="0">
                <a:latin typeface="Roboto"/>
                <a:ea typeface="+mn-ea"/>
                <a:cs typeface="+mn-cs"/>
              </a:rPr>
            </a:br>
            <a:endParaRPr lang="en-ES" sz="10700" dirty="0"/>
          </a:p>
        </p:txBody>
      </p:sp>
    </p:spTree>
    <p:extLst>
      <p:ext uri="{BB962C8B-B14F-4D97-AF65-F5344CB8AC3E}">
        <p14:creationId xmlns:p14="http://schemas.microsoft.com/office/powerpoint/2010/main" val="35713896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4AC5506-6312-4701-8D3C-40187889A9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8DAD25B-E1F6-13CD-1B5F-8743C5ECEB04}"/>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marL="228600" marR="0" lvl="0" indent="-228600" algn="ctr" fontAlgn="auto">
              <a:spcAft>
                <a:spcPts val="0"/>
              </a:spcAft>
              <a:tabLst/>
              <a:defRPr/>
            </a:pPr>
            <a:r>
              <a:rPr lang="en-US" sz="2200" b="1" kern="1200" dirty="0">
                <a:solidFill>
                  <a:schemeClr val="bg1"/>
                </a:solidFill>
                <a:latin typeface="+mj-lt"/>
                <a:ea typeface="+mj-ea"/>
                <a:cs typeface="+mj-cs"/>
              </a:rPr>
              <a:t>Example: Vulnerable Groups Evaluation </a:t>
            </a:r>
            <a:endParaRPr lang="en-US" sz="2200" kern="1200" dirty="0">
              <a:solidFill>
                <a:schemeClr val="bg1"/>
              </a:solidFill>
              <a:latin typeface="+mj-lt"/>
              <a:ea typeface="+mj-ea"/>
              <a:cs typeface="+mj-cs"/>
            </a:endParaRPr>
          </a:p>
        </p:txBody>
      </p:sp>
      <p:pic>
        <p:nvPicPr>
          <p:cNvPr id="7" name="Content Placeholder 6" descr="A screenshot of a computer&#10;&#10;Description automatically generated">
            <a:extLst>
              <a:ext uri="{FF2B5EF4-FFF2-40B4-BE49-F238E27FC236}">
                <a16:creationId xmlns:a16="http://schemas.microsoft.com/office/drawing/2014/main" id="{CBDBC4E1-EE9B-DAC3-610D-493FBFB38348}"/>
              </a:ext>
            </a:extLst>
          </p:cNvPr>
          <p:cNvPicPr>
            <a:picLocks noGrp="1" noChangeAspect="1"/>
          </p:cNvPicPr>
          <p:nvPr>
            <p:ph idx="1"/>
          </p:nvPr>
        </p:nvPicPr>
        <p:blipFill>
          <a:blip r:embed="rId3"/>
          <a:stretch>
            <a:fillRect/>
          </a:stretch>
        </p:blipFill>
        <p:spPr>
          <a:xfrm>
            <a:off x="427383" y="1487488"/>
            <a:ext cx="11062252" cy="4718760"/>
          </a:xfrm>
        </p:spPr>
      </p:pic>
      <p:sp>
        <p:nvSpPr>
          <p:cNvPr id="74" name="Title 1">
            <a:extLst>
              <a:ext uri="{FF2B5EF4-FFF2-40B4-BE49-F238E27FC236}">
                <a16:creationId xmlns:a16="http://schemas.microsoft.com/office/drawing/2014/main" id="{3183A340-7808-82DB-7871-4D94314D0D32}"/>
              </a:ext>
            </a:extLst>
          </p:cNvPr>
          <p:cNvSpPr txBox="1">
            <a:spLocks/>
          </p:cNvSpPr>
          <p:nvPr/>
        </p:nvSpPr>
        <p:spPr>
          <a:xfrm>
            <a:off x="896109" y="137117"/>
            <a:ext cx="10776856" cy="647246"/>
          </a:xfrm>
          <a:prstGeom prst="rect">
            <a:avLst/>
          </a:prstGeom>
        </p:spPr>
        <p:txBody>
          <a:bodyPr vert="horz" lIns="91440" tIns="45720" rIns="91440" bIns="45720" rtlCol="0" anchor="ctr">
            <a:normAutofit fontScale="25000" lnSpcReduction="20000"/>
          </a:bodyPr>
          <a:lstStyle>
            <a:lvl1pPr algn="l" defTabSz="914400" rtl="0" eaLnBrk="1" latinLnBrk="0" hangingPunct="1">
              <a:lnSpc>
                <a:spcPct val="90000"/>
              </a:lnSpc>
              <a:spcBef>
                <a:spcPct val="0"/>
              </a:spcBef>
              <a:buNone/>
              <a:defRPr sz="4400" b="1" i="0" kern="1200">
                <a:solidFill>
                  <a:srgbClr val="4E0000"/>
                </a:solidFill>
                <a:latin typeface="+mj-lt"/>
                <a:ea typeface="+mj-ea"/>
                <a:cs typeface="+mj-cs"/>
              </a:defRPr>
            </a:lvl1pPr>
          </a:lstStyle>
          <a:p>
            <a:pPr marL="228600" indent="-228600">
              <a:spcBef>
                <a:spcPts val="1000"/>
              </a:spcBef>
              <a:defRPr/>
            </a:pPr>
            <a:br>
              <a:rPr lang="en-US" sz="2800" dirty="0">
                <a:latin typeface="Roboto"/>
                <a:ea typeface="+mn-ea"/>
                <a:cs typeface="+mn-cs"/>
              </a:rPr>
            </a:br>
            <a:br>
              <a:rPr lang="en-US" sz="3600" dirty="0">
                <a:latin typeface="Roboto"/>
                <a:ea typeface="+mn-ea"/>
                <a:cs typeface="+mn-cs"/>
              </a:rPr>
            </a:br>
            <a:r>
              <a:rPr lang="en-US" sz="10700" dirty="0">
                <a:latin typeface="Roboto"/>
                <a:ea typeface="+mn-ea"/>
                <a:cs typeface="+mn-cs"/>
              </a:rPr>
              <a:t>KZN MTSF Digital Planning and Reporting System</a:t>
            </a:r>
            <a:br>
              <a:rPr lang="en-US" sz="10700" dirty="0">
                <a:latin typeface="Roboto"/>
                <a:ea typeface="+mn-ea"/>
                <a:cs typeface="+mn-cs"/>
              </a:rPr>
            </a:br>
            <a:endParaRPr lang="en-ES" sz="10700" dirty="0"/>
          </a:p>
        </p:txBody>
      </p:sp>
    </p:spTree>
    <p:extLst>
      <p:ext uri="{BB962C8B-B14F-4D97-AF65-F5344CB8AC3E}">
        <p14:creationId xmlns:p14="http://schemas.microsoft.com/office/powerpoint/2010/main" val="20793224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DAD25B-E1F6-13CD-1B5F-8743C5ECEB04}"/>
              </a:ext>
            </a:extLst>
          </p:cNvPr>
          <p:cNvSpPr>
            <a:spLocks noGrp="1"/>
          </p:cNvSpPr>
          <p:nvPr>
            <p:ph type="title"/>
          </p:nvPr>
        </p:nvSpPr>
        <p:spPr>
          <a:xfrm>
            <a:off x="707572" y="760859"/>
            <a:ext cx="4835389" cy="647246"/>
          </a:xfrm>
        </p:spPr>
        <p:txBody>
          <a:bodyPr>
            <a:normAutofit/>
          </a:bodyPr>
          <a:lstStyle/>
          <a:p>
            <a:pPr marL="228600" marR="0" lvl="0" indent="-228600" defTabSz="914400" rtl="0" eaLnBrk="1" fontAlgn="auto" latinLnBrk="0" hangingPunct="1">
              <a:lnSpc>
                <a:spcPct val="90000"/>
              </a:lnSpc>
              <a:spcBef>
                <a:spcPts val="1000"/>
              </a:spcBef>
              <a:spcAft>
                <a:spcPts val="0"/>
              </a:spcAft>
              <a:tabLst/>
              <a:defRPr/>
            </a:pPr>
            <a:r>
              <a:rPr lang="en-US" sz="2800" dirty="0"/>
              <a:t>Digital System benefits</a:t>
            </a:r>
            <a:endParaRPr lang="en-ES" sz="2800" dirty="0"/>
          </a:p>
        </p:txBody>
      </p:sp>
      <p:sp>
        <p:nvSpPr>
          <p:cNvPr id="3" name="Content Placeholder 2">
            <a:extLst>
              <a:ext uri="{FF2B5EF4-FFF2-40B4-BE49-F238E27FC236}">
                <a16:creationId xmlns:a16="http://schemas.microsoft.com/office/drawing/2014/main" id="{D279B466-F119-37A2-335A-54FA76B1FD6F}"/>
              </a:ext>
            </a:extLst>
          </p:cNvPr>
          <p:cNvSpPr>
            <a:spLocks noGrp="1"/>
          </p:cNvSpPr>
          <p:nvPr>
            <p:ph idx="1"/>
          </p:nvPr>
        </p:nvSpPr>
        <p:spPr>
          <a:xfrm>
            <a:off x="707572" y="1488168"/>
            <a:ext cx="4835389" cy="4351338"/>
          </a:xfrm>
        </p:spPr>
        <p:txBody>
          <a:bodyPr>
            <a:normAutofit fontScale="92500" lnSpcReduction="10000"/>
          </a:bodyPr>
          <a:lstStyle/>
          <a:p>
            <a:r>
              <a:rPr lang="en-US" sz="2400" dirty="0"/>
              <a:t>Inclusive and disaggregation of Vulnerable Groups</a:t>
            </a:r>
          </a:p>
          <a:p>
            <a:r>
              <a:rPr lang="en-US" sz="2400" dirty="0"/>
              <a:t>Accessibility</a:t>
            </a:r>
          </a:p>
          <a:p>
            <a:r>
              <a:rPr lang="en-US" sz="2400" dirty="0"/>
              <a:t>Plan and report on vulnerable groups that are often excluded manually</a:t>
            </a:r>
          </a:p>
          <a:p>
            <a:r>
              <a:rPr lang="en-US" sz="2400" dirty="0"/>
              <a:t>Integrated and coordinated (Linked to Departmental performance(APPs), Political resolutions, One on One resolutions, </a:t>
            </a:r>
          </a:p>
          <a:p>
            <a:r>
              <a:rPr lang="en-US" sz="2400" dirty="0" err="1"/>
              <a:t>Visualisation</a:t>
            </a:r>
            <a:r>
              <a:rPr lang="en-US" sz="2400" dirty="0"/>
              <a:t> of Plans and Reports</a:t>
            </a:r>
          </a:p>
          <a:p>
            <a:r>
              <a:rPr lang="en-US" sz="2400" dirty="0"/>
              <a:t>Geo-spatial reporting </a:t>
            </a:r>
            <a:endParaRPr lang="en-ES" sz="2400" dirty="0"/>
          </a:p>
        </p:txBody>
      </p:sp>
      <p:sp>
        <p:nvSpPr>
          <p:cNvPr id="4" name="Content Placeholder 2">
            <a:extLst>
              <a:ext uri="{FF2B5EF4-FFF2-40B4-BE49-F238E27FC236}">
                <a16:creationId xmlns:a16="http://schemas.microsoft.com/office/drawing/2014/main" id="{47E26366-C9D6-8531-8D9A-9469DC3D1C35}"/>
              </a:ext>
            </a:extLst>
          </p:cNvPr>
          <p:cNvSpPr txBox="1">
            <a:spLocks/>
          </p:cNvSpPr>
          <p:nvPr/>
        </p:nvSpPr>
        <p:spPr>
          <a:xfrm>
            <a:off x="6270957" y="1666881"/>
            <a:ext cx="5333438"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Clr>
                <a:srgbClr val="4E0000"/>
              </a:buClr>
              <a:buFont typeface="Arial" panose="020B0604020202020204" pitchFamily="34" charset="0"/>
              <a:buChar char="•"/>
              <a:defRPr sz="2800" kern="1200">
                <a:solidFill>
                  <a:srgbClr val="4E0000"/>
                </a:solidFill>
                <a:latin typeface="+mj-lt"/>
                <a:ea typeface="+mn-ea"/>
                <a:cs typeface="+mn-cs"/>
              </a:defRPr>
            </a:lvl1pPr>
            <a:lvl2pPr marL="685800" indent="-228600" algn="l" defTabSz="914400" rtl="0" eaLnBrk="1" latinLnBrk="0" hangingPunct="1">
              <a:lnSpc>
                <a:spcPct val="90000"/>
              </a:lnSpc>
              <a:spcBef>
                <a:spcPts val="500"/>
              </a:spcBef>
              <a:buClr>
                <a:srgbClr val="4E0000"/>
              </a:buClr>
              <a:buFont typeface="Arial" panose="020B0604020202020204" pitchFamily="34" charset="0"/>
              <a:buChar char="•"/>
              <a:defRPr sz="2400" kern="1200">
                <a:solidFill>
                  <a:srgbClr val="4E0000"/>
                </a:solidFill>
                <a:latin typeface="+mj-lt"/>
                <a:ea typeface="+mn-ea"/>
                <a:cs typeface="+mn-cs"/>
              </a:defRPr>
            </a:lvl2pPr>
            <a:lvl3pPr marL="1143000" indent="-228600" algn="l" defTabSz="914400" rtl="0" eaLnBrk="1" latinLnBrk="0" hangingPunct="1">
              <a:lnSpc>
                <a:spcPct val="90000"/>
              </a:lnSpc>
              <a:spcBef>
                <a:spcPts val="500"/>
              </a:spcBef>
              <a:buClr>
                <a:srgbClr val="4E0000"/>
              </a:buClr>
              <a:buFont typeface="Arial" panose="020B0604020202020204" pitchFamily="34" charset="0"/>
              <a:buChar char="•"/>
              <a:defRPr sz="2000" kern="1200">
                <a:solidFill>
                  <a:srgbClr val="4E0000"/>
                </a:solidFill>
                <a:latin typeface="+mj-lt"/>
                <a:ea typeface="+mn-ea"/>
                <a:cs typeface="+mn-cs"/>
              </a:defRPr>
            </a:lvl3pPr>
            <a:lvl4pPr marL="1600200" indent="-228600" algn="l" defTabSz="914400" rtl="0" eaLnBrk="1" latinLnBrk="0" hangingPunct="1">
              <a:lnSpc>
                <a:spcPct val="90000"/>
              </a:lnSpc>
              <a:spcBef>
                <a:spcPts val="500"/>
              </a:spcBef>
              <a:buClr>
                <a:srgbClr val="4E0000"/>
              </a:buClr>
              <a:buFont typeface="Arial" panose="020B0604020202020204" pitchFamily="34" charset="0"/>
              <a:buChar char="•"/>
              <a:defRPr sz="1800" kern="1200">
                <a:solidFill>
                  <a:srgbClr val="4E0000"/>
                </a:solidFill>
                <a:latin typeface="+mj-lt"/>
                <a:ea typeface="+mn-ea"/>
                <a:cs typeface="+mn-cs"/>
              </a:defRPr>
            </a:lvl4pPr>
            <a:lvl5pPr marL="2057400" indent="-228600" algn="l" defTabSz="914400" rtl="0" eaLnBrk="1" latinLnBrk="0" hangingPunct="1">
              <a:lnSpc>
                <a:spcPct val="90000"/>
              </a:lnSpc>
              <a:spcBef>
                <a:spcPts val="500"/>
              </a:spcBef>
              <a:buClr>
                <a:srgbClr val="4E0000"/>
              </a:buClr>
              <a:buFont typeface="Arial" panose="020B0604020202020204" pitchFamily="34" charset="0"/>
              <a:buChar char="•"/>
              <a:defRPr sz="1800" kern="1200">
                <a:solidFill>
                  <a:srgbClr val="4E0000"/>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dirty="0"/>
              <a:t>Building the system takes longer (By the time it is finished, there’s changes on the ground)</a:t>
            </a:r>
          </a:p>
          <a:p>
            <a:r>
              <a:rPr lang="en-US" sz="2400" dirty="0"/>
              <a:t>Skills gap between the System Developer and the system Owner</a:t>
            </a:r>
          </a:p>
          <a:p>
            <a:r>
              <a:rPr lang="en-US" sz="2400" dirty="0"/>
              <a:t>Changes in the National Planning System.</a:t>
            </a:r>
          </a:p>
          <a:p>
            <a:r>
              <a:rPr lang="en-US" sz="2400" dirty="0"/>
              <a:t>Difficulty in </a:t>
            </a:r>
            <a:r>
              <a:rPr lang="en-US" sz="2400" dirty="0" err="1"/>
              <a:t>analysing</a:t>
            </a:r>
            <a:r>
              <a:rPr lang="en-US" sz="2400" dirty="0"/>
              <a:t> qualitative data (currently working on how best to visualize, incorporating AI analysis to the system.</a:t>
            </a:r>
          </a:p>
          <a:p>
            <a:endParaRPr lang="en-ES" dirty="0"/>
          </a:p>
        </p:txBody>
      </p:sp>
      <p:sp>
        <p:nvSpPr>
          <p:cNvPr id="5" name="Title 1">
            <a:extLst>
              <a:ext uri="{FF2B5EF4-FFF2-40B4-BE49-F238E27FC236}">
                <a16:creationId xmlns:a16="http://schemas.microsoft.com/office/drawing/2014/main" id="{A8EBAF1D-E2EE-3E90-F65D-6C74D93AB625}"/>
              </a:ext>
            </a:extLst>
          </p:cNvPr>
          <p:cNvSpPr txBox="1">
            <a:spLocks/>
          </p:cNvSpPr>
          <p:nvPr/>
        </p:nvSpPr>
        <p:spPr>
          <a:xfrm>
            <a:off x="6270957" y="839781"/>
            <a:ext cx="4835389" cy="647246"/>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b="1" i="0" kern="1200">
                <a:solidFill>
                  <a:srgbClr val="4E0000"/>
                </a:solidFill>
                <a:latin typeface="+mj-lt"/>
                <a:ea typeface="+mj-ea"/>
                <a:cs typeface="+mj-cs"/>
              </a:defRPr>
            </a:lvl1pPr>
          </a:lstStyle>
          <a:p>
            <a:pPr marL="228600" indent="-228600">
              <a:spcBef>
                <a:spcPts val="1000"/>
              </a:spcBef>
              <a:defRPr/>
            </a:pPr>
            <a:r>
              <a:rPr lang="en-US" sz="2800" dirty="0"/>
              <a:t>System challenges</a:t>
            </a:r>
            <a:endParaRPr lang="en-ES" sz="2800" dirty="0"/>
          </a:p>
        </p:txBody>
      </p:sp>
      <p:sp>
        <p:nvSpPr>
          <p:cNvPr id="6" name="Title 1">
            <a:extLst>
              <a:ext uri="{FF2B5EF4-FFF2-40B4-BE49-F238E27FC236}">
                <a16:creationId xmlns:a16="http://schemas.microsoft.com/office/drawing/2014/main" id="{6974C88B-E900-E288-05F2-2874087908F2}"/>
              </a:ext>
            </a:extLst>
          </p:cNvPr>
          <p:cNvSpPr txBox="1">
            <a:spLocks/>
          </p:cNvSpPr>
          <p:nvPr/>
        </p:nvSpPr>
        <p:spPr>
          <a:xfrm>
            <a:off x="896109" y="137117"/>
            <a:ext cx="10776856" cy="647246"/>
          </a:xfrm>
          <a:prstGeom prst="rect">
            <a:avLst/>
          </a:prstGeom>
        </p:spPr>
        <p:txBody>
          <a:bodyPr vert="horz" lIns="91440" tIns="45720" rIns="91440" bIns="45720" rtlCol="0" anchor="ctr">
            <a:normAutofit fontScale="25000" lnSpcReduction="20000"/>
          </a:bodyPr>
          <a:lstStyle>
            <a:lvl1pPr algn="l" defTabSz="914400" rtl="0" eaLnBrk="1" latinLnBrk="0" hangingPunct="1">
              <a:lnSpc>
                <a:spcPct val="90000"/>
              </a:lnSpc>
              <a:spcBef>
                <a:spcPct val="0"/>
              </a:spcBef>
              <a:buNone/>
              <a:defRPr sz="4400" b="1" i="0" kern="1200">
                <a:solidFill>
                  <a:srgbClr val="4E0000"/>
                </a:solidFill>
                <a:latin typeface="+mj-lt"/>
                <a:ea typeface="+mj-ea"/>
                <a:cs typeface="+mj-cs"/>
              </a:defRPr>
            </a:lvl1pPr>
          </a:lstStyle>
          <a:p>
            <a:pPr marL="228600" indent="-228600">
              <a:spcBef>
                <a:spcPts val="1000"/>
              </a:spcBef>
              <a:defRPr/>
            </a:pPr>
            <a:br>
              <a:rPr lang="en-US" sz="2800" dirty="0">
                <a:latin typeface="Roboto"/>
                <a:ea typeface="+mn-ea"/>
                <a:cs typeface="+mn-cs"/>
              </a:rPr>
            </a:br>
            <a:br>
              <a:rPr lang="en-US" sz="3600" dirty="0">
                <a:latin typeface="Roboto"/>
                <a:ea typeface="+mn-ea"/>
                <a:cs typeface="+mn-cs"/>
              </a:rPr>
            </a:br>
            <a:r>
              <a:rPr lang="en-US" sz="10700" dirty="0">
                <a:latin typeface="Roboto"/>
                <a:ea typeface="+mn-ea"/>
                <a:cs typeface="+mn-cs"/>
              </a:rPr>
              <a:t>KZN MTSF Digital Planning and Reporting System</a:t>
            </a:r>
            <a:br>
              <a:rPr lang="en-US" sz="10700" dirty="0">
                <a:latin typeface="Roboto"/>
                <a:ea typeface="+mn-ea"/>
                <a:cs typeface="+mn-cs"/>
              </a:rPr>
            </a:br>
            <a:endParaRPr lang="en-ES" sz="10700" dirty="0"/>
          </a:p>
        </p:txBody>
      </p:sp>
    </p:spTree>
    <p:extLst>
      <p:ext uri="{BB962C8B-B14F-4D97-AF65-F5344CB8AC3E}">
        <p14:creationId xmlns:p14="http://schemas.microsoft.com/office/powerpoint/2010/main" val="29627327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B802D946-B3EA-78B1-87D7-F95D49CF4B75}"/>
              </a:ext>
            </a:extLst>
          </p:cNvPr>
          <p:cNvSpPr>
            <a:spLocks noGrp="1"/>
          </p:cNvSpPr>
          <p:nvPr>
            <p:ph type="title"/>
          </p:nvPr>
        </p:nvSpPr>
        <p:spPr>
          <a:xfrm>
            <a:off x="556744" y="2648932"/>
            <a:ext cx="10776856" cy="1295733"/>
          </a:xfrm>
        </p:spPr>
        <p:txBody>
          <a:bodyPr>
            <a:normAutofit fontScale="90000"/>
          </a:bodyPr>
          <a:lstStyle/>
          <a:p>
            <a:pPr algn="ctr"/>
            <a:r>
              <a:rPr lang="en-US" dirty="0" err="1"/>
              <a:t>Ngiyabonga</a:t>
            </a:r>
            <a:br>
              <a:rPr lang="en-US" dirty="0"/>
            </a:br>
            <a:r>
              <a:rPr lang="en-US" dirty="0"/>
              <a:t>Thank You</a:t>
            </a:r>
            <a:endParaRPr lang="en-ZA" dirty="0"/>
          </a:p>
        </p:txBody>
      </p:sp>
    </p:spTree>
    <p:extLst>
      <p:ext uri="{BB962C8B-B14F-4D97-AF65-F5344CB8AC3E}">
        <p14:creationId xmlns:p14="http://schemas.microsoft.com/office/powerpoint/2010/main" val="39716107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EBAE53-D184-1AB6-E787-8E3826A8AE23}"/>
              </a:ext>
            </a:extLst>
          </p:cNvPr>
          <p:cNvSpPr>
            <a:spLocks noGrp="1"/>
          </p:cNvSpPr>
          <p:nvPr>
            <p:ph type="ctrTitle"/>
          </p:nvPr>
        </p:nvSpPr>
        <p:spPr/>
        <p:txBody>
          <a:bodyPr>
            <a:normAutofit/>
          </a:bodyPr>
          <a:lstStyle/>
          <a:p>
            <a:r>
              <a:rPr lang="en-US" sz="2400" dirty="0">
                <a:solidFill>
                  <a:schemeClr val="tx1"/>
                </a:solidFill>
              </a:rPr>
              <a:t>Digitalising </a:t>
            </a:r>
            <a:r>
              <a:rPr lang="en-US" sz="2400" kern="1200" dirty="0">
                <a:solidFill>
                  <a:schemeClr val="tx1"/>
                </a:solidFill>
                <a:latin typeface="+mj-lt"/>
                <a:ea typeface="+mj-ea"/>
                <a:cs typeface="+mj-cs"/>
              </a:rPr>
              <a:t>Medium Term Strategic Framework (MTSF): The cas</a:t>
            </a:r>
            <a:r>
              <a:rPr lang="en-US" sz="2400" dirty="0">
                <a:solidFill>
                  <a:schemeClr val="tx1"/>
                </a:solidFill>
              </a:rPr>
              <a:t>e of KwaZulu Natal South Africa</a:t>
            </a:r>
          </a:p>
        </p:txBody>
      </p:sp>
    </p:spTree>
    <p:extLst>
      <p:ext uri="{BB962C8B-B14F-4D97-AF65-F5344CB8AC3E}">
        <p14:creationId xmlns:p14="http://schemas.microsoft.com/office/powerpoint/2010/main" val="13309506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DAD25B-E1F6-13CD-1B5F-8743C5ECEB04}"/>
              </a:ext>
            </a:extLst>
          </p:cNvPr>
          <p:cNvSpPr>
            <a:spLocks noGrp="1"/>
          </p:cNvSpPr>
          <p:nvPr>
            <p:ph type="title"/>
          </p:nvPr>
        </p:nvSpPr>
        <p:spPr>
          <a:xfrm>
            <a:off x="924389" y="466489"/>
            <a:ext cx="10776856" cy="647246"/>
          </a:xfrm>
        </p:spPr>
        <p:txBody>
          <a:bodyPr>
            <a:normAutofit fontScale="90000"/>
          </a:bodyPr>
          <a:lstStyle/>
          <a:p>
            <a:pPr marL="228600" marR="0" lvl="0" indent="-228600" defTabSz="914400" rtl="0" eaLnBrk="1" fontAlgn="auto" latinLnBrk="0" hangingPunct="1">
              <a:lnSpc>
                <a:spcPct val="90000"/>
              </a:lnSpc>
              <a:spcBef>
                <a:spcPts val="1000"/>
              </a:spcBef>
              <a:spcAft>
                <a:spcPts val="0"/>
              </a:spcAft>
              <a:tabLst/>
              <a:defRPr/>
            </a:pPr>
            <a:br>
              <a:rPr lang="en-US" sz="2800" kern="1200" dirty="0">
                <a:solidFill>
                  <a:srgbClr val="FFFFFF"/>
                </a:solidFill>
                <a:latin typeface="+mj-lt"/>
                <a:ea typeface="+mj-ea"/>
                <a:cs typeface="+mj-cs"/>
              </a:rPr>
            </a:br>
            <a:br>
              <a:rPr lang="en-US" sz="2800" kern="1200" dirty="0">
                <a:solidFill>
                  <a:srgbClr val="FFFFFF"/>
                </a:solidFill>
                <a:latin typeface="+mj-lt"/>
                <a:ea typeface="+mj-ea"/>
                <a:cs typeface="+mj-cs"/>
              </a:rPr>
            </a:br>
            <a:r>
              <a:rPr lang="en-US" sz="2800" kern="1200" dirty="0">
                <a:solidFill>
                  <a:srgbClr val="FFFFFF"/>
                </a:solidFill>
                <a:latin typeface="+mj-lt"/>
                <a:ea typeface="+mj-ea"/>
                <a:cs typeface="+mj-cs"/>
              </a:rPr>
              <a:t>Medium Term Strategic Framework (MTSF)</a:t>
            </a:r>
            <a:br>
              <a:rPr kumimoji="0" lang="en-US" sz="2800" i="0" u="none" strike="noStrike" kern="1200" cap="none" spc="0" normalizeH="0" baseline="0" noProof="0" dirty="0">
                <a:ln>
                  <a:noFill/>
                </a:ln>
                <a:solidFill>
                  <a:srgbClr val="4E0000"/>
                </a:solidFill>
                <a:effectLst/>
                <a:uLnTx/>
                <a:uFillTx/>
                <a:latin typeface="Roboto"/>
                <a:ea typeface="+mn-ea"/>
                <a:cs typeface="+mn-cs"/>
              </a:rPr>
            </a:br>
            <a:endParaRPr lang="en-ES" dirty="0"/>
          </a:p>
        </p:txBody>
      </p:sp>
      <p:graphicFrame>
        <p:nvGraphicFramePr>
          <p:cNvPr id="6" name="Content Placeholder 2">
            <a:extLst>
              <a:ext uri="{FF2B5EF4-FFF2-40B4-BE49-F238E27FC236}">
                <a16:creationId xmlns:a16="http://schemas.microsoft.com/office/drawing/2014/main" id="{14190AF8-B005-5BB8-53DF-812961CE15DE}"/>
              </a:ext>
            </a:extLst>
          </p:cNvPr>
          <p:cNvGraphicFramePr>
            <a:graphicFrameLocks noGrp="1"/>
          </p:cNvGraphicFramePr>
          <p:nvPr>
            <p:ph idx="1"/>
            <p:extLst>
              <p:ext uri="{D42A27DB-BD31-4B8C-83A1-F6EECF244321}">
                <p14:modId xmlns:p14="http://schemas.microsoft.com/office/powerpoint/2010/main" val="4159540895"/>
              </p:ext>
            </p:extLst>
          </p:nvPr>
        </p:nvGraphicFramePr>
        <p:xfrm>
          <a:off x="708025" y="1487488"/>
          <a:ext cx="10993220" cy="490402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Rectangle 6">
            <a:extLst>
              <a:ext uri="{FF2B5EF4-FFF2-40B4-BE49-F238E27FC236}">
                <a16:creationId xmlns:a16="http://schemas.microsoft.com/office/drawing/2014/main" id="{BD42CE6B-5B61-1BD9-0679-3E778C6AD8F5}"/>
              </a:ext>
            </a:extLst>
          </p:cNvPr>
          <p:cNvSpPr/>
          <p:nvPr/>
        </p:nvSpPr>
        <p:spPr>
          <a:xfrm>
            <a:off x="8072691" y="2234995"/>
            <a:ext cx="1310908" cy="1111519"/>
          </a:xfrm>
          <a:prstGeom prst="rect">
            <a:avLst/>
          </a:prstGeom>
        </p:spPr>
        <p:txBody>
          <a:bodyPr wrap="square">
            <a:noAutofit/>
          </a:bodyPr>
          <a:lstStyle/>
          <a:p>
            <a:pPr algn="ctr" fontAlgn="base">
              <a:lnSpc>
                <a:spcPct val="107000"/>
              </a:lnSpc>
              <a:spcAft>
                <a:spcPts val="800"/>
              </a:spcAft>
            </a:pPr>
            <a:r>
              <a:rPr lang="en-ZA" sz="1200" b="1" i="1" kern="1200" dirty="0">
                <a:solidFill>
                  <a:srgbClr val="00B050"/>
                </a:solidFill>
                <a:effectLst/>
                <a:latin typeface="Avenir Next LT Pro" panose="020B0504020202020204" pitchFamily="34" charset="0"/>
                <a:ea typeface="Arial MT"/>
                <a:cs typeface="Arial MT"/>
              </a:rPr>
              <a:t>Ubuntu</a:t>
            </a:r>
            <a:endParaRPr lang="en-ZA" sz="1200" b="1"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endParaRPr>
          </a:p>
          <a:p>
            <a:pPr algn="ctr" fontAlgn="base">
              <a:lnSpc>
                <a:spcPct val="107000"/>
              </a:lnSpc>
              <a:spcAft>
                <a:spcPts val="800"/>
              </a:spcAft>
            </a:pPr>
            <a:r>
              <a:rPr lang="en-ZA" sz="1200" b="1" kern="1200" dirty="0">
                <a:solidFill>
                  <a:srgbClr val="00B050"/>
                </a:solidFill>
                <a:effectLst/>
                <a:latin typeface="Avenir Next LT Pro" panose="020B0504020202020204" pitchFamily="34" charset="0"/>
                <a:ea typeface="Arial MT"/>
                <a:cs typeface="Arial MT"/>
              </a:rPr>
              <a:t>a province that cares</a:t>
            </a:r>
            <a:endParaRPr lang="en-ZA" sz="1200" b="1"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1161224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9" name="Slide Number Placeholder 1"/>
          <p:cNvSpPr>
            <a:spLocks noGrp="1"/>
          </p:cNvSpPr>
          <p:nvPr>
            <p:ph type="sldNum" sz="quarter" idx="12"/>
          </p:nvPr>
        </p:nvSpPr>
        <p:spPr bwMode="auto">
          <a:xfrm>
            <a:off x="10420350" y="6433565"/>
            <a:ext cx="27432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675">
                <a:solidFill>
                  <a:schemeClr val="tx1"/>
                </a:solidFill>
                <a:latin typeface="Verdana" panose="020B0604030504040204" pitchFamily="34" charset="0"/>
              </a:defRPr>
            </a:lvl1pPr>
            <a:lvl2pPr marL="557213" indent="-214313" eaLnBrk="0" hangingPunct="0">
              <a:defRPr sz="675">
                <a:solidFill>
                  <a:schemeClr val="tx1"/>
                </a:solidFill>
                <a:latin typeface="Verdana" panose="020B0604030504040204" pitchFamily="34" charset="0"/>
              </a:defRPr>
            </a:lvl2pPr>
            <a:lvl3pPr marL="857250" indent="-171450" eaLnBrk="0" hangingPunct="0">
              <a:defRPr sz="675">
                <a:solidFill>
                  <a:schemeClr val="tx1"/>
                </a:solidFill>
                <a:latin typeface="Verdana" panose="020B0604030504040204" pitchFamily="34" charset="0"/>
              </a:defRPr>
            </a:lvl3pPr>
            <a:lvl4pPr marL="1200150" indent="-171450" eaLnBrk="0" hangingPunct="0">
              <a:defRPr sz="675">
                <a:solidFill>
                  <a:schemeClr val="tx1"/>
                </a:solidFill>
                <a:latin typeface="Verdana" panose="020B0604030504040204" pitchFamily="34" charset="0"/>
              </a:defRPr>
            </a:lvl4pPr>
            <a:lvl5pPr marL="1543050" indent="-171450" eaLnBrk="0" hangingPunct="0">
              <a:defRPr sz="675">
                <a:solidFill>
                  <a:schemeClr val="tx1"/>
                </a:solidFill>
                <a:latin typeface="Verdana" panose="020B0604030504040204" pitchFamily="34" charset="0"/>
              </a:defRPr>
            </a:lvl5pPr>
            <a:lvl6pPr marL="1885950" indent="-171450" eaLnBrk="0" fontAlgn="base" hangingPunct="0">
              <a:spcBef>
                <a:spcPct val="0"/>
              </a:spcBef>
              <a:spcAft>
                <a:spcPct val="0"/>
              </a:spcAft>
              <a:defRPr sz="675">
                <a:solidFill>
                  <a:schemeClr val="tx1"/>
                </a:solidFill>
                <a:latin typeface="Verdana" panose="020B0604030504040204" pitchFamily="34" charset="0"/>
              </a:defRPr>
            </a:lvl6pPr>
            <a:lvl7pPr marL="2228850" indent="-171450" eaLnBrk="0" fontAlgn="base" hangingPunct="0">
              <a:spcBef>
                <a:spcPct val="0"/>
              </a:spcBef>
              <a:spcAft>
                <a:spcPct val="0"/>
              </a:spcAft>
              <a:defRPr sz="675">
                <a:solidFill>
                  <a:schemeClr val="tx1"/>
                </a:solidFill>
                <a:latin typeface="Verdana" panose="020B0604030504040204" pitchFamily="34" charset="0"/>
              </a:defRPr>
            </a:lvl7pPr>
            <a:lvl8pPr marL="2571750" indent="-171450" eaLnBrk="0" fontAlgn="base" hangingPunct="0">
              <a:spcBef>
                <a:spcPct val="0"/>
              </a:spcBef>
              <a:spcAft>
                <a:spcPct val="0"/>
              </a:spcAft>
              <a:defRPr sz="675">
                <a:solidFill>
                  <a:schemeClr val="tx1"/>
                </a:solidFill>
                <a:latin typeface="Verdana" panose="020B0604030504040204" pitchFamily="34" charset="0"/>
              </a:defRPr>
            </a:lvl8pPr>
            <a:lvl9pPr marL="2914650" indent="-171450" eaLnBrk="0" fontAlgn="base" hangingPunct="0">
              <a:spcBef>
                <a:spcPct val="0"/>
              </a:spcBef>
              <a:spcAft>
                <a:spcPct val="0"/>
              </a:spcAft>
              <a:defRPr sz="675">
                <a:solidFill>
                  <a:schemeClr val="tx1"/>
                </a:solidFill>
                <a:latin typeface="Verdana" panose="020B0604030504040204" pitchFamily="34" charset="0"/>
              </a:defRPr>
            </a:lvl9pPr>
          </a:lstStyle>
          <a:p>
            <a:pPr algn="ctr" eaLnBrk="1" fontAlgn="base" hangingPunct="1">
              <a:spcBef>
                <a:spcPct val="0"/>
              </a:spcBef>
              <a:spcAft>
                <a:spcPct val="0"/>
              </a:spcAft>
              <a:defRPr/>
            </a:pPr>
            <a:fld id="{0F11F116-6692-4C7B-9FC3-71ADBB83726F}" type="slidenum">
              <a:rPr lang="en-ZA" sz="900" b="1">
                <a:solidFill>
                  <a:srgbClr val="898989"/>
                </a:solidFill>
              </a:rPr>
              <a:pPr algn="ctr" eaLnBrk="1" fontAlgn="base" hangingPunct="1">
                <a:spcBef>
                  <a:spcPct val="0"/>
                </a:spcBef>
                <a:spcAft>
                  <a:spcPct val="0"/>
                </a:spcAft>
                <a:defRPr/>
              </a:pPr>
              <a:t>4</a:t>
            </a:fld>
            <a:endParaRPr lang="en-ZA" sz="900" b="1" dirty="0">
              <a:solidFill>
                <a:srgbClr val="898989"/>
              </a:solidFill>
            </a:endParaRPr>
          </a:p>
        </p:txBody>
      </p:sp>
      <p:sp>
        <p:nvSpPr>
          <p:cNvPr id="13" name="Rectangle 2">
            <a:extLst>
              <a:ext uri="{FF2B5EF4-FFF2-40B4-BE49-F238E27FC236}">
                <a16:creationId xmlns:a16="http://schemas.microsoft.com/office/drawing/2014/main" id="{F261ABF0-E0C9-6A39-96C6-55DA629529F1}"/>
              </a:ext>
            </a:extLst>
          </p:cNvPr>
          <p:cNvSpPr>
            <a:spLocks noChangeArrowheads="1"/>
          </p:cNvSpPr>
          <p:nvPr/>
        </p:nvSpPr>
        <p:spPr bwMode="auto">
          <a:xfrm>
            <a:off x="571498" y="1507725"/>
            <a:ext cx="1305113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ZA" dirty="0"/>
          </a:p>
        </p:txBody>
      </p:sp>
      <p:sp>
        <p:nvSpPr>
          <p:cNvPr id="3" name="TextBox 2">
            <a:extLst>
              <a:ext uri="{FF2B5EF4-FFF2-40B4-BE49-F238E27FC236}">
                <a16:creationId xmlns:a16="http://schemas.microsoft.com/office/drawing/2014/main" id="{E358992D-E25E-BD9B-E652-B5ED4A6DB7E8}"/>
              </a:ext>
            </a:extLst>
          </p:cNvPr>
          <p:cNvSpPr txBox="1"/>
          <p:nvPr/>
        </p:nvSpPr>
        <p:spPr>
          <a:xfrm>
            <a:off x="495990" y="704557"/>
            <a:ext cx="11372390" cy="5064656"/>
          </a:xfrm>
          <a:prstGeom prst="rect">
            <a:avLst/>
          </a:prstGeom>
          <a:noFill/>
        </p:spPr>
        <p:txBody>
          <a:bodyPr wrap="square">
            <a:spAutoFit/>
          </a:bodyPr>
          <a:lstStyle/>
          <a:p>
            <a:pPr algn="just">
              <a:lnSpc>
                <a:spcPct val="150000"/>
              </a:lnSpc>
              <a:spcAft>
                <a:spcPts val="800"/>
              </a:spcAft>
            </a:pPr>
            <a:r>
              <a:rPr lang="en-US" dirty="0" err="1">
                <a:latin typeface="Arial" panose="020B0604020202020204" pitchFamily="34" charset="0"/>
                <a:ea typeface="Calibri" panose="020F0502020204030204" pitchFamily="34" charset="0"/>
                <a:cs typeface="Times New Roman" panose="02020603050405020304" pitchFamily="18" charset="0"/>
              </a:rPr>
              <a:t>Example:The</a:t>
            </a:r>
            <a:r>
              <a:rPr lang="en-US" dirty="0">
                <a:latin typeface="Arial" panose="020B0604020202020204" pitchFamily="34" charset="0"/>
                <a:ea typeface="Calibri" panose="020F0502020204030204" pitchFamily="34" charset="0"/>
                <a:cs typeface="Times New Roman" panose="02020603050405020304" pitchFamily="18" charset="0"/>
              </a:rPr>
              <a:t> table below indicates a typical manual report where only 411 /795 Indicators were reported while 22% were either not reported, not measurable nor targets not specified. </a:t>
            </a:r>
          </a:p>
          <a:p>
            <a:pPr algn="just">
              <a:lnSpc>
                <a:spcPct val="150000"/>
              </a:lnSpc>
              <a:spcAft>
                <a:spcPts val="800"/>
              </a:spcAft>
            </a:pPr>
            <a:endParaRPr lang="en-US" sz="1200" dirty="0">
              <a:latin typeface="Arial" panose="020B0604020202020204" pitchFamily="34" charset="0"/>
              <a:ea typeface="Calibri" panose="020F0502020204030204" pitchFamily="34" charset="0"/>
              <a:cs typeface="Times New Roman" panose="02020603050405020304" pitchFamily="18" charset="0"/>
            </a:endParaRPr>
          </a:p>
          <a:p>
            <a:pPr algn="just">
              <a:lnSpc>
                <a:spcPct val="150000"/>
              </a:lnSpc>
              <a:spcAft>
                <a:spcPts val="800"/>
              </a:spcAft>
            </a:pPr>
            <a:endParaRPr lang="en-US" sz="1200" dirty="0">
              <a:latin typeface="Arial" panose="020B0604020202020204" pitchFamily="34" charset="0"/>
              <a:ea typeface="Calibri" panose="020F0502020204030204" pitchFamily="34" charset="0"/>
              <a:cs typeface="Times New Roman" panose="02020603050405020304" pitchFamily="18" charset="0"/>
            </a:endParaRPr>
          </a:p>
          <a:p>
            <a:pPr algn="just">
              <a:lnSpc>
                <a:spcPct val="150000"/>
              </a:lnSpc>
              <a:spcAft>
                <a:spcPts val="800"/>
              </a:spcAft>
            </a:pPr>
            <a:endParaRPr lang="en-US" sz="1200" dirty="0">
              <a:latin typeface="Arial" panose="020B0604020202020204" pitchFamily="34" charset="0"/>
              <a:ea typeface="Calibri" panose="020F0502020204030204" pitchFamily="34" charset="0"/>
              <a:cs typeface="Times New Roman" panose="02020603050405020304" pitchFamily="18" charset="0"/>
            </a:endParaRPr>
          </a:p>
          <a:p>
            <a:pPr algn="just">
              <a:lnSpc>
                <a:spcPct val="150000"/>
              </a:lnSpc>
              <a:spcAft>
                <a:spcPts val="800"/>
              </a:spcAft>
            </a:pPr>
            <a:endParaRPr lang="en-US" sz="1200" dirty="0">
              <a:latin typeface="Arial" panose="020B0604020202020204" pitchFamily="34" charset="0"/>
              <a:ea typeface="Calibri" panose="020F0502020204030204" pitchFamily="34" charset="0"/>
              <a:cs typeface="Times New Roman" panose="02020603050405020304" pitchFamily="18" charset="0"/>
            </a:endParaRPr>
          </a:p>
          <a:p>
            <a:pPr algn="just">
              <a:lnSpc>
                <a:spcPct val="150000"/>
              </a:lnSpc>
              <a:spcAft>
                <a:spcPts val="800"/>
              </a:spcAft>
            </a:pPr>
            <a:endParaRPr lang="en-US" sz="1200" dirty="0">
              <a:latin typeface="Arial" panose="020B0604020202020204" pitchFamily="34" charset="0"/>
              <a:ea typeface="Calibri" panose="020F0502020204030204" pitchFamily="34" charset="0"/>
              <a:cs typeface="Times New Roman" panose="02020603050405020304" pitchFamily="18" charset="0"/>
            </a:endParaRPr>
          </a:p>
          <a:p>
            <a:pPr algn="just">
              <a:lnSpc>
                <a:spcPct val="150000"/>
              </a:lnSpc>
              <a:spcAft>
                <a:spcPts val="800"/>
              </a:spcAft>
            </a:pPr>
            <a:endParaRPr lang="en-US" sz="1200" dirty="0">
              <a:latin typeface="Arial" panose="020B0604020202020204" pitchFamily="34" charset="0"/>
              <a:ea typeface="Calibri" panose="020F0502020204030204" pitchFamily="34" charset="0"/>
              <a:cs typeface="Times New Roman" panose="02020603050405020304" pitchFamily="18" charset="0"/>
            </a:endParaRPr>
          </a:p>
          <a:p>
            <a:pPr algn="just">
              <a:lnSpc>
                <a:spcPct val="150000"/>
              </a:lnSpc>
              <a:spcAft>
                <a:spcPts val="800"/>
              </a:spcAft>
            </a:pPr>
            <a:endParaRPr lang="en-US" sz="1200" dirty="0">
              <a:latin typeface="Arial" panose="020B0604020202020204" pitchFamily="34" charset="0"/>
              <a:ea typeface="Calibri" panose="020F0502020204030204" pitchFamily="34" charset="0"/>
              <a:cs typeface="Times New Roman" panose="02020603050405020304" pitchFamily="18" charset="0"/>
            </a:endParaRPr>
          </a:p>
          <a:p>
            <a:pPr algn="just">
              <a:lnSpc>
                <a:spcPct val="150000"/>
              </a:lnSpc>
              <a:spcAft>
                <a:spcPts val="800"/>
              </a:spcAft>
            </a:pPr>
            <a:endParaRPr lang="en-US" sz="1200" dirty="0">
              <a:latin typeface="Arial" panose="020B0604020202020204" pitchFamily="34" charset="0"/>
              <a:ea typeface="Calibri" panose="020F0502020204030204" pitchFamily="34" charset="0"/>
              <a:cs typeface="Times New Roman" panose="02020603050405020304" pitchFamily="18" charset="0"/>
            </a:endParaRPr>
          </a:p>
          <a:p>
            <a:pPr algn="just">
              <a:lnSpc>
                <a:spcPct val="150000"/>
              </a:lnSpc>
              <a:spcAft>
                <a:spcPts val="800"/>
              </a:spcAft>
            </a:pPr>
            <a:endParaRPr lang="en-US" sz="1200" dirty="0">
              <a:latin typeface="Arial" panose="020B0604020202020204" pitchFamily="34" charset="0"/>
              <a:ea typeface="Calibri" panose="020F0502020204030204" pitchFamily="34" charset="0"/>
              <a:cs typeface="Times New Roman" panose="02020603050405020304" pitchFamily="18" charset="0"/>
            </a:endParaRPr>
          </a:p>
          <a:p>
            <a:pPr algn="just">
              <a:lnSpc>
                <a:spcPct val="150000"/>
              </a:lnSpc>
              <a:spcAft>
                <a:spcPts val="800"/>
              </a:spcAft>
            </a:pPr>
            <a:endParaRPr lang="en-US" sz="1200" dirty="0">
              <a:latin typeface="Arial" panose="020B0604020202020204" pitchFamily="34" charset="0"/>
              <a:ea typeface="Calibri" panose="020F0502020204030204" pitchFamily="34" charset="0"/>
              <a:cs typeface="Times New Roman" panose="02020603050405020304" pitchFamily="18" charset="0"/>
            </a:endParaRPr>
          </a:p>
          <a:p>
            <a:pPr algn="just">
              <a:lnSpc>
                <a:spcPct val="150000"/>
              </a:lnSpc>
              <a:spcAft>
                <a:spcPts val="800"/>
              </a:spcAft>
            </a:pPr>
            <a:endParaRPr lang="en-US" sz="1200" dirty="0">
              <a:latin typeface="Arial" panose="020B0604020202020204" pitchFamily="34" charset="0"/>
              <a:ea typeface="Calibri" panose="020F0502020204030204" pitchFamily="34" charset="0"/>
              <a:cs typeface="Times New Roman" panose="02020603050405020304" pitchFamily="18" charset="0"/>
            </a:endParaRPr>
          </a:p>
        </p:txBody>
      </p:sp>
      <p:graphicFrame>
        <p:nvGraphicFramePr>
          <p:cNvPr id="2" name="Table 1">
            <a:extLst>
              <a:ext uri="{FF2B5EF4-FFF2-40B4-BE49-F238E27FC236}">
                <a16:creationId xmlns:a16="http://schemas.microsoft.com/office/drawing/2014/main" id="{EDA1DF74-932C-4236-B6D0-91EB7F58F61E}"/>
              </a:ext>
            </a:extLst>
          </p:cNvPr>
          <p:cNvGraphicFramePr>
            <a:graphicFrameLocks noGrp="1"/>
          </p:cNvGraphicFramePr>
          <p:nvPr>
            <p:extLst>
              <p:ext uri="{D42A27DB-BD31-4B8C-83A1-F6EECF244321}">
                <p14:modId xmlns:p14="http://schemas.microsoft.com/office/powerpoint/2010/main" val="3988641745"/>
              </p:ext>
            </p:extLst>
          </p:nvPr>
        </p:nvGraphicFramePr>
        <p:xfrm>
          <a:off x="571498" y="2334827"/>
          <a:ext cx="5447562" cy="1507237"/>
        </p:xfrm>
        <a:graphic>
          <a:graphicData uri="http://schemas.openxmlformats.org/drawingml/2006/table">
            <a:tbl>
              <a:tblPr firstRow="1" firstCol="1" bandRow="1"/>
              <a:tblGrid>
                <a:gridCol w="812903">
                  <a:extLst>
                    <a:ext uri="{9D8B030D-6E8A-4147-A177-3AD203B41FA5}">
                      <a16:colId xmlns:a16="http://schemas.microsoft.com/office/drawing/2014/main" val="318463674"/>
                    </a:ext>
                  </a:extLst>
                </a:gridCol>
                <a:gridCol w="703707">
                  <a:extLst>
                    <a:ext uri="{9D8B030D-6E8A-4147-A177-3AD203B41FA5}">
                      <a16:colId xmlns:a16="http://schemas.microsoft.com/office/drawing/2014/main" val="1902735921"/>
                    </a:ext>
                  </a:extLst>
                </a:gridCol>
                <a:gridCol w="764371">
                  <a:extLst>
                    <a:ext uri="{9D8B030D-6E8A-4147-A177-3AD203B41FA5}">
                      <a16:colId xmlns:a16="http://schemas.microsoft.com/office/drawing/2014/main" val="682164478"/>
                    </a:ext>
                  </a:extLst>
                </a:gridCol>
                <a:gridCol w="885700">
                  <a:extLst>
                    <a:ext uri="{9D8B030D-6E8A-4147-A177-3AD203B41FA5}">
                      <a16:colId xmlns:a16="http://schemas.microsoft.com/office/drawing/2014/main" val="3399175901"/>
                    </a:ext>
                  </a:extLst>
                </a:gridCol>
                <a:gridCol w="885700">
                  <a:extLst>
                    <a:ext uri="{9D8B030D-6E8A-4147-A177-3AD203B41FA5}">
                      <a16:colId xmlns:a16="http://schemas.microsoft.com/office/drawing/2014/main" val="664310208"/>
                    </a:ext>
                  </a:extLst>
                </a:gridCol>
                <a:gridCol w="885700">
                  <a:extLst>
                    <a:ext uri="{9D8B030D-6E8A-4147-A177-3AD203B41FA5}">
                      <a16:colId xmlns:a16="http://schemas.microsoft.com/office/drawing/2014/main" val="3275574596"/>
                    </a:ext>
                  </a:extLst>
                </a:gridCol>
                <a:gridCol w="509481">
                  <a:extLst>
                    <a:ext uri="{9D8B030D-6E8A-4147-A177-3AD203B41FA5}">
                      <a16:colId xmlns:a16="http://schemas.microsoft.com/office/drawing/2014/main" val="1204857573"/>
                    </a:ext>
                  </a:extLst>
                </a:gridCol>
              </a:tblGrid>
              <a:tr h="333653">
                <a:tc gridSpan="7">
                  <a:txBody>
                    <a:bodyPr/>
                    <a:lstStyle/>
                    <a:p>
                      <a:pPr algn="ctr">
                        <a:lnSpc>
                          <a:spcPct val="150000"/>
                        </a:lnSpc>
                        <a:spcAft>
                          <a:spcPts val="0"/>
                        </a:spcAft>
                      </a:pPr>
                      <a:r>
                        <a:rPr lang="en-ZA" sz="1000" b="1" dirty="0">
                          <a:solidFill>
                            <a:srgbClr val="000000"/>
                          </a:solidFill>
                          <a:effectLst/>
                          <a:latin typeface="+mn-lt"/>
                          <a:ea typeface="Times New Roman" panose="02020603050405020304" pitchFamily="18" charset="0"/>
                          <a:cs typeface="Times New Roman" panose="02020603050405020304" pitchFamily="18" charset="0"/>
                        </a:rPr>
                        <a:t>Monitoring and Evaluation Scoring Categories</a:t>
                      </a:r>
                      <a:endParaRPr lang="en-ZA" sz="1000" dirty="0">
                        <a:effectLst/>
                        <a:latin typeface="+mn-lt"/>
                        <a:ea typeface="Calibri" panose="020F0502020204030204" pitchFamily="34" charset="0"/>
                        <a:cs typeface="Times New Roman" panose="02020603050405020304" pitchFamily="18" charset="0"/>
                      </a:endParaRPr>
                    </a:p>
                  </a:txBody>
                  <a:tcPr marL="65405" marR="65405"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C9C9C9"/>
                      </a:solidFill>
                      <a:prstDash val="solid"/>
                      <a:round/>
                      <a:headEnd type="none" w="med" len="med"/>
                      <a:tailEnd type="none" w="med" len="med"/>
                    </a:lnB>
                    <a:solidFill>
                      <a:srgbClr val="FFFFFF"/>
                    </a:solidFill>
                  </a:tcPr>
                </a:tc>
                <a:tc hMerge="1">
                  <a:txBody>
                    <a:bodyPr/>
                    <a:lstStyle/>
                    <a:p>
                      <a:endParaRPr lang="en-ZA"/>
                    </a:p>
                  </a:txBody>
                  <a:tcPr/>
                </a:tc>
                <a:tc hMerge="1">
                  <a:txBody>
                    <a:bodyPr/>
                    <a:lstStyle/>
                    <a:p>
                      <a:endParaRPr lang="en-ZA"/>
                    </a:p>
                  </a:txBody>
                  <a:tcPr/>
                </a:tc>
                <a:tc hMerge="1">
                  <a:txBody>
                    <a:bodyPr/>
                    <a:lstStyle/>
                    <a:p>
                      <a:endParaRPr lang="en-ZA"/>
                    </a:p>
                  </a:txBody>
                  <a:tcPr/>
                </a:tc>
                <a:tc hMerge="1">
                  <a:txBody>
                    <a:bodyPr/>
                    <a:lstStyle/>
                    <a:p>
                      <a:endParaRPr lang="en-ZA"/>
                    </a:p>
                  </a:txBody>
                  <a:tcPr/>
                </a:tc>
                <a:tc hMerge="1">
                  <a:txBody>
                    <a:bodyPr/>
                    <a:lstStyle/>
                    <a:p>
                      <a:endParaRPr lang="en-ZA"/>
                    </a:p>
                  </a:txBody>
                  <a:tcPr/>
                </a:tc>
                <a:tc hMerge="1">
                  <a:txBody>
                    <a:bodyPr/>
                    <a:lstStyle/>
                    <a:p>
                      <a:endParaRPr lang="en-ZA"/>
                    </a:p>
                  </a:txBody>
                  <a:tcPr/>
                </a:tc>
                <a:extLst>
                  <a:ext uri="{0D108BD9-81ED-4DB2-BD59-A6C34878D82A}">
                    <a16:rowId xmlns:a16="http://schemas.microsoft.com/office/drawing/2014/main" val="758290029"/>
                  </a:ext>
                </a:extLst>
              </a:tr>
              <a:tr h="710001">
                <a:tc>
                  <a:txBody>
                    <a:bodyPr/>
                    <a:lstStyle/>
                    <a:p>
                      <a:pPr algn="ctr">
                        <a:lnSpc>
                          <a:spcPct val="115000"/>
                        </a:lnSpc>
                        <a:spcAft>
                          <a:spcPts val="0"/>
                        </a:spcAft>
                      </a:pPr>
                      <a:r>
                        <a:rPr lang="en-ZA" sz="900" b="1">
                          <a:solidFill>
                            <a:srgbClr val="000000"/>
                          </a:solidFill>
                          <a:effectLst/>
                          <a:latin typeface="+mn-lt"/>
                          <a:ea typeface="Times New Roman" panose="02020603050405020304" pitchFamily="18" charset="0"/>
                          <a:cs typeface="Times New Roman" panose="02020603050405020304" pitchFamily="18" charset="0"/>
                        </a:rPr>
                        <a:t>No. of PGDS Indicators</a:t>
                      </a:r>
                      <a:endParaRPr lang="en-ZA" sz="900">
                        <a:effectLst/>
                        <a:latin typeface="+mn-lt"/>
                        <a:ea typeface="Calibri" panose="020F0502020204030204" pitchFamily="34" charset="0"/>
                        <a:cs typeface="Times New Roman" panose="02020603050405020304" pitchFamily="18" charset="0"/>
                      </a:endParaRPr>
                    </a:p>
                  </a:txBody>
                  <a:tcPr marL="65405" marR="65405" marT="0" marB="0">
                    <a:lnL w="12700" cap="flat" cmpd="sng" algn="ctr">
                      <a:solidFill>
                        <a:srgbClr val="C9C9C9"/>
                      </a:solidFill>
                      <a:prstDash val="solid"/>
                      <a:round/>
                      <a:headEnd type="none" w="med" len="med"/>
                      <a:tailEnd type="none" w="med" len="med"/>
                    </a:lnL>
                    <a:lnR w="12700" cap="flat" cmpd="sng" algn="ctr">
                      <a:solidFill>
                        <a:srgbClr val="C9C9C9"/>
                      </a:solidFill>
                      <a:prstDash val="solid"/>
                      <a:round/>
                      <a:headEnd type="none" w="med" len="med"/>
                      <a:tailEnd type="none" w="med" len="med"/>
                    </a:lnR>
                    <a:lnT w="12700" cap="flat" cmpd="sng" algn="ctr">
                      <a:solidFill>
                        <a:srgbClr val="C9C9C9"/>
                      </a:solidFill>
                      <a:prstDash val="solid"/>
                      <a:round/>
                      <a:headEnd type="none" w="med" len="med"/>
                      <a:tailEnd type="none" w="med" len="med"/>
                    </a:lnT>
                    <a:lnB w="12700" cap="flat" cmpd="sng" algn="ctr">
                      <a:solidFill>
                        <a:srgbClr val="C9C9C9"/>
                      </a:solidFill>
                      <a:prstDash val="solid"/>
                      <a:round/>
                      <a:headEnd type="none" w="med" len="med"/>
                      <a:tailEnd type="none" w="med" len="med"/>
                    </a:lnB>
                    <a:solidFill>
                      <a:srgbClr val="EDEDED"/>
                    </a:solidFill>
                  </a:tcPr>
                </a:tc>
                <a:tc>
                  <a:txBody>
                    <a:bodyPr/>
                    <a:lstStyle/>
                    <a:p>
                      <a:pPr algn="ctr">
                        <a:lnSpc>
                          <a:spcPct val="115000"/>
                        </a:lnSpc>
                        <a:spcAft>
                          <a:spcPts val="0"/>
                        </a:spcAft>
                      </a:pPr>
                      <a:r>
                        <a:rPr lang="en-ZA" sz="900" b="1">
                          <a:solidFill>
                            <a:srgbClr val="000000"/>
                          </a:solidFill>
                          <a:effectLst/>
                          <a:latin typeface="+mn-lt"/>
                          <a:ea typeface="Times New Roman" panose="02020603050405020304" pitchFamily="18" charset="0"/>
                          <a:cs typeface="Times New Roman" panose="02020603050405020304" pitchFamily="18" charset="0"/>
                        </a:rPr>
                        <a:t>Quarter Target Achieved</a:t>
                      </a:r>
                      <a:endParaRPr lang="en-ZA" sz="900">
                        <a:effectLst/>
                        <a:latin typeface="+mn-lt"/>
                        <a:ea typeface="Calibri" panose="020F0502020204030204" pitchFamily="34" charset="0"/>
                        <a:cs typeface="Times New Roman" panose="02020603050405020304" pitchFamily="18" charset="0"/>
                      </a:endParaRPr>
                    </a:p>
                  </a:txBody>
                  <a:tcPr marL="65405" marR="65405" marT="0" marB="0">
                    <a:lnL w="12700" cap="flat" cmpd="sng" algn="ctr">
                      <a:solidFill>
                        <a:srgbClr val="C9C9C9"/>
                      </a:solidFill>
                      <a:prstDash val="solid"/>
                      <a:round/>
                      <a:headEnd type="none" w="med" len="med"/>
                      <a:tailEnd type="none" w="med" len="med"/>
                    </a:lnL>
                    <a:lnR w="12700" cap="flat" cmpd="sng" algn="ctr">
                      <a:solidFill>
                        <a:srgbClr val="C9C9C9"/>
                      </a:solidFill>
                      <a:prstDash val="solid"/>
                      <a:round/>
                      <a:headEnd type="none" w="med" len="med"/>
                      <a:tailEnd type="none" w="med" len="med"/>
                    </a:lnR>
                    <a:lnT w="12700" cap="flat" cmpd="sng" algn="ctr">
                      <a:solidFill>
                        <a:srgbClr val="C9C9C9"/>
                      </a:solidFill>
                      <a:prstDash val="solid"/>
                      <a:round/>
                      <a:headEnd type="none" w="med" len="med"/>
                      <a:tailEnd type="none" w="med" len="med"/>
                    </a:lnT>
                    <a:lnB w="12700" cap="flat" cmpd="sng" algn="ctr">
                      <a:solidFill>
                        <a:srgbClr val="C9C9C9"/>
                      </a:solidFill>
                      <a:prstDash val="solid"/>
                      <a:round/>
                      <a:headEnd type="none" w="med" len="med"/>
                      <a:tailEnd type="none" w="med" len="med"/>
                    </a:lnB>
                    <a:solidFill>
                      <a:srgbClr val="F2F2F2"/>
                    </a:solidFill>
                  </a:tcPr>
                </a:tc>
                <a:tc>
                  <a:txBody>
                    <a:bodyPr/>
                    <a:lstStyle/>
                    <a:p>
                      <a:pPr algn="ctr">
                        <a:lnSpc>
                          <a:spcPct val="115000"/>
                        </a:lnSpc>
                        <a:spcAft>
                          <a:spcPts val="0"/>
                        </a:spcAft>
                      </a:pPr>
                      <a:r>
                        <a:rPr lang="en-ZA" sz="900" b="1" dirty="0">
                          <a:solidFill>
                            <a:srgbClr val="000000"/>
                          </a:solidFill>
                          <a:effectLst/>
                          <a:latin typeface="+mn-lt"/>
                          <a:ea typeface="Times New Roman" panose="02020603050405020304" pitchFamily="18" charset="0"/>
                          <a:cs typeface="Times New Roman" panose="02020603050405020304" pitchFamily="18" charset="0"/>
                        </a:rPr>
                        <a:t>Quarter Target Not Achieved</a:t>
                      </a:r>
                      <a:endParaRPr lang="en-ZA" sz="900" dirty="0">
                        <a:effectLst/>
                        <a:latin typeface="+mn-lt"/>
                        <a:ea typeface="Calibri" panose="020F0502020204030204" pitchFamily="34" charset="0"/>
                        <a:cs typeface="Times New Roman" panose="02020603050405020304" pitchFamily="18" charset="0"/>
                      </a:endParaRPr>
                    </a:p>
                  </a:txBody>
                  <a:tcPr marL="65405" marR="65405" marT="0" marB="0">
                    <a:lnL w="12700" cap="flat" cmpd="sng" algn="ctr">
                      <a:solidFill>
                        <a:srgbClr val="C9C9C9"/>
                      </a:solidFill>
                      <a:prstDash val="solid"/>
                      <a:round/>
                      <a:headEnd type="none" w="med" len="med"/>
                      <a:tailEnd type="none" w="med" len="med"/>
                    </a:lnL>
                    <a:lnR w="12700" cap="flat" cmpd="sng" algn="ctr">
                      <a:solidFill>
                        <a:srgbClr val="C9C9C9"/>
                      </a:solidFill>
                      <a:prstDash val="solid"/>
                      <a:round/>
                      <a:headEnd type="none" w="med" len="med"/>
                      <a:tailEnd type="none" w="med" len="med"/>
                    </a:lnR>
                    <a:lnT w="12700" cap="flat" cmpd="sng" algn="ctr">
                      <a:solidFill>
                        <a:srgbClr val="C9C9C9"/>
                      </a:solidFill>
                      <a:prstDash val="solid"/>
                      <a:round/>
                      <a:headEnd type="none" w="med" len="med"/>
                      <a:tailEnd type="none" w="med" len="med"/>
                    </a:lnT>
                    <a:lnB w="12700" cap="flat" cmpd="sng" algn="ctr">
                      <a:solidFill>
                        <a:srgbClr val="C9C9C9"/>
                      </a:solidFill>
                      <a:prstDash val="solid"/>
                      <a:round/>
                      <a:headEnd type="none" w="med" len="med"/>
                      <a:tailEnd type="none" w="med" len="med"/>
                    </a:lnB>
                    <a:solidFill>
                      <a:srgbClr val="F2F2F2"/>
                    </a:solidFill>
                  </a:tcPr>
                </a:tc>
                <a:tc>
                  <a:txBody>
                    <a:bodyPr/>
                    <a:lstStyle/>
                    <a:p>
                      <a:pPr algn="ctr">
                        <a:lnSpc>
                          <a:spcPct val="115000"/>
                        </a:lnSpc>
                        <a:spcAft>
                          <a:spcPts val="0"/>
                        </a:spcAft>
                      </a:pPr>
                      <a:r>
                        <a:rPr lang="en-ZA" sz="900" b="1" dirty="0">
                          <a:solidFill>
                            <a:srgbClr val="000000"/>
                          </a:solidFill>
                          <a:effectLst/>
                          <a:latin typeface="+mn-lt"/>
                          <a:ea typeface="Times New Roman" panose="02020603050405020304" pitchFamily="18" charset="0"/>
                          <a:cs typeface="Times New Roman" panose="02020603050405020304" pitchFamily="18" charset="0"/>
                        </a:rPr>
                        <a:t> Quarter Target Not Specified </a:t>
                      </a:r>
                      <a:endParaRPr lang="en-ZA" sz="900" dirty="0">
                        <a:effectLst/>
                        <a:latin typeface="+mn-lt"/>
                        <a:ea typeface="Calibri" panose="020F0502020204030204" pitchFamily="34" charset="0"/>
                        <a:cs typeface="Times New Roman" panose="02020603050405020304" pitchFamily="18" charset="0"/>
                      </a:endParaRPr>
                    </a:p>
                  </a:txBody>
                  <a:tcPr marL="65405" marR="65405" marT="0" marB="0">
                    <a:lnL w="12700" cap="flat" cmpd="sng" algn="ctr">
                      <a:solidFill>
                        <a:srgbClr val="C9C9C9"/>
                      </a:solidFill>
                      <a:prstDash val="solid"/>
                      <a:round/>
                      <a:headEnd type="none" w="med" len="med"/>
                      <a:tailEnd type="none" w="med" len="med"/>
                    </a:lnL>
                    <a:lnR w="12700" cap="flat" cmpd="sng" algn="ctr">
                      <a:solidFill>
                        <a:srgbClr val="C9C9C9"/>
                      </a:solidFill>
                      <a:prstDash val="solid"/>
                      <a:round/>
                      <a:headEnd type="none" w="med" len="med"/>
                      <a:tailEnd type="none" w="med" len="med"/>
                    </a:lnR>
                    <a:lnT w="12700" cap="flat" cmpd="sng" algn="ctr">
                      <a:solidFill>
                        <a:srgbClr val="C9C9C9"/>
                      </a:solidFill>
                      <a:prstDash val="solid"/>
                      <a:round/>
                      <a:headEnd type="none" w="med" len="med"/>
                      <a:tailEnd type="none" w="med" len="med"/>
                    </a:lnT>
                    <a:lnB w="12700" cap="flat" cmpd="sng" algn="ctr">
                      <a:solidFill>
                        <a:srgbClr val="C9C9C9"/>
                      </a:solidFill>
                      <a:prstDash val="solid"/>
                      <a:round/>
                      <a:headEnd type="none" w="med" len="med"/>
                      <a:tailEnd type="none" w="med" len="med"/>
                    </a:lnB>
                    <a:solidFill>
                      <a:srgbClr val="F2F2F2"/>
                    </a:solidFill>
                  </a:tcPr>
                </a:tc>
                <a:tc>
                  <a:txBody>
                    <a:bodyPr/>
                    <a:lstStyle/>
                    <a:p>
                      <a:pPr algn="ctr">
                        <a:lnSpc>
                          <a:spcPct val="115000"/>
                        </a:lnSpc>
                        <a:spcAft>
                          <a:spcPts val="0"/>
                        </a:spcAft>
                      </a:pPr>
                      <a:r>
                        <a:rPr lang="en-ZA" sz="900" b="1" dirty="0">
                          <a:solidFill>
                            <a:srgbClr val="000000"/>
                          </a:solidFill>
                          <a:effectLst/>
                          <a:latin typeface="+mn-lt"/>
                          <a:ea typeface="Times New Roman" panose="02020603050405020304" pitchFamily="18" charset="0"/>
                          <a:cs typeface="Times New Roman" panose="02020603050405020304" pitchFamily="18" charset="0"/>
                        </a:rPr>
                        <a:t> Quarter Progress Not Reported </a:t>
                      </a:r>
                      <a:endParaRPr lang="en-ZA" sz="900" dirty="0">
                        <a:effectLst/>
                        <a:latin typeface="+mn-lt"/>
                        <a:ea typeface="Calibri" panose="020F0502020204030204" pitchFamily="34" charset="0"/>
                        <a:cs typeface="Times New Roman" panose="02020603050405020304" pitchFamily="18" charset="0"/>
                      </a:endParaRPr>
                    </a:p>
                  </a:txBody>
                  <a:tcPr marL="65405" marR="65405" marT="0" marB="0">
                    <a:lnL w="12700" cap="flat" cmpd="sng" algn="ctr">
                      <a:solidFill>
                        <a:srgbClr val="C9C9C9"/>
                      </a:solidFill>
                      <a:prstDash val="solid"/>
                      <a:round/>
                      <a:headEnd type="none" w="med" len="med"/>
                      <a:tailEnd type="none" w="med" len="med"/>
                    </a:lnL>
                    <a:lnR w="12700" cap="flat" cmpd="sng" algn="ctr">
                      <a:solidFill>
                        <a:srgbClr val="C9C9C9"/>
                      </a:solidFill>
                      <a:prstDash val="solid"/>
                      <a:round/>
                      <a:headEnd type="none" w="med" len="med"/>
                      <a:tailEnd type="none" w="med" len="med"/>
                    </a:lnR>
                    <a:lnT w="12700" cap="flat" cmpd="sng" algn="ctr">
                      <a:solidFill>
                        <a:srgbClr val="C9C9C9"/>
                      </a:solidFill>
                      <a:prstDash val="solid"/>
                      <a:round/>
                      <a:headEnd type="none" w="med" len="med"/>
                      <a:tailEnd type="none" w="med" len="med"/>
                    </a:lnT>
                    <a:lnB w="12700" cap="flat" cmpd="sng" algn="ctr">
                      <a:solidFill>
                        <a:srgbClr val="C9C9C9"/>
                      </a:solidFill>
                      <a:prstDash val="solid"/>
                      <a:round/>
                      <a:headEnd type="none" w="med" len="med"/>
                      <a:tailEnd type="none" w="med" len="med"/>
                    </a:lnB>
                    <a:solidFill>
                      <a:srgbClr val="F2F2F2"/>
                    </a:solidFill>
                  </a:tcPr>
                </a:tc>
                <a:tc>
                  <a:txBody>
                    <a:bodyPr/>
                    <a:lstStyle/>
                    <a:p>
                      <a:pPr algn="ctr">
                        <a:lnSpc>
                          <a:spcPct val="115000"/>
                        </a:lnSpc>
                        <a:spcAft>
                          <a:spcPts val="0"/>
                        </a:spcAft>
                      </a:pPr>
                      <a:r>
                        <a:rPr lang="en-ZA" sz="900" b="1" dirty="0">
                          <a:solidFill>
                            <a:srgbClr val="000000"/>
                          </a:solidFill>
                          <a:effectLst/>
                          <a:latin typeface="+mn-lt"/>
                          <a:ea typeface="Times New Roman" panose="02020603050405020304" pitchFamily="18" charset="0"/>
                          <a:cs typeface="Times New Roman" panose="02020603050405020304" pitchFamily="18" charset="0"/>
                        </a:rPr>
                        <a:t> Not Measurable </a:t>
                      </a:r>
                      <a:endParaRPr lang="en-ZA" sz="900" dirty="0">
                        <a:effectLst/>
                        <a:latin typeface="+mn-lt"/>
                        <a:ea typeface="Calibri" panose="020F0502020204030204" pitchFamily="34" charset="0"/>
                        <a:cs typeface="Times New Roman" panose="02020603050405020304" pitchFamily="18" charset="0"/>
                      </a:endParaRPr>
                    </a:p>
                  </a:txBody>
                  <a:tcPr marL="65405" marR="65405" marT="0" marB="0">
                    <a:lnL w="12700" cap="flat" cmpd="sng" algn="ctr">
                      <a:solidFill>
                        <a:srgbClr val="C9C9C9"/>
                      </a:solidFill>
                      <a:prstDash val="solid"/>
                      <a:round/>
                      <a:headEnd type="none" w="med" len="med"/>
                      <a:tailEnd type="none" w="med" len="med"/>
                    </a:lnL>
                    <a:lnR w="12700" cap="flat" cmpd="sng" algn="ctr">
                      <a:solidFill>
                        <a:srgbClr val="C9C9C9"/>
                      </a:solidFill>
                      <a:prstDash val="solid"/>
                      <a:round/>
                      <a:headEnd type="none" w="med" len="med"/>
                      <a:tailEnd type="none" w="med" len="med"/>
                    </a:lnR>
                    <a:lnT w="12700" cap="flat" cmpd="sng" algn="ctr">
                      <a:solidFill>
                        <a:srgbClr val="C9C9C9"/>
                      </a:solidFill>
                      <a:prstDash val="solid"/>
                      <a:round/>
                      <a:headEnd type="none" w="med" len="med"/>
                      <a:tailEnd type="none" w="med" len="med"/>
                    </a:lnT>
                    <a:lnB w="12700" cap="flat" cmpd="sng" algn="ctr">
                      <a:solidFill>
                        <a:srgbClr val="C9C9C9"/>
                      </a:solidFill>
                      <a:prstDash val="solid"/>
                      <a:round/>
                      <a:headEnd type="none" w="med" len="med"/>
                      <a:tailEnd type="none" w="med" len="med"/>
                    </a:lnB>
                    <a:solidFill>
                      <a:srgbClr val="F2F2F2"/>
                    </a:solidFill>
                  </a:tcPr>
                </a:tc>
                <a:tc>
                  <a:txBody>
                    <a:bodyPr/>
                    <a:lstStyle/>
                    <a:p>
                      <a:pPr>
                        <a:lnSpc>
                          <a:spcPct val="115000"/>
                        </a:lnSpc>
                        <a:spcAft>
                          <a:spcPts val="0"/>
                        </a:spcAft>
                      </a:pPr>
                      <a:r>
                        <a:rPr lang="en-ZA" sz="900" b="1">
                          <a:solidFill>
                            <a:srgbClr val="000000"/>
                          </a:solidFill>
                          <a:effectLst/>
                          <a:latin typeface="+mn-lt"/>
                          <a:ea typeface="Times New Roman" panose="02020603050405020304" pitchFamily="18" charset="0"/>
                          <a:cs typeface="Times New Roman" panose="02020603050405020304" pitchFamily="18" charset="0"/>
                        </a:rPr>
                        <a:t>AWG</a:t>
                      </a:r>
                      <a:endParaRPr lang="en-ZA" sz="900">
                        <a:effectLst/>
                        <a:latin typeface="+mn-lt"/>
                        <a:ea typeface="Calibri" panose="020F0502020204030204" pitchFamily="34" charset="0"/>
                        <a:cs typeface="Times New Roman" panose="02020603050405020304" pitchFamily="18" charset="0"/>
                      </a:endParaRPr>
                    </a:p>
                  </a:txBody>
                  <a:tcPr marL="65405" marR="65405" marT="0" marB="0">
                    <a:lnL w="12700" cap="flat" cmpd="sng" algn="ctr">
                      <a:solidFill>
                        <a:srgbClr val="C9C9C9"/>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C9C9C9"/>
                      </a:solidFill>
                      <a:prstDash val="solid"/>
                      <a:round/>
                      <a:headEnd type="none" w="med" len="med"/>
                      <a:tailEnd type="none" w="med" len="med"/>
                    </a:lnT>
                    <a:lnB w="12700" cap="flat" cmpd="sng" algn="ctr">
                      <a:solidFill>
                        <a:srgbClr val="C9C9C9"/>
                      </a:solidFill>
                      <a:prstDash val="solid"/>
                      <a:round/>
                      <a:headEnd type="none" w="med" len="med"/>
                      <a:tailEnd type="none" w="med" len="med"/>
                    </a:lnB>
                    <a:solidFill>
                      <a:srgbClr val="EDEDED"/>
                    </a:solidFill>
                  </a:tcPr>
                </a:tc>
                <a:extLst>
                  <a:ext uri="{0D108BD9-81ED-4DB2-BD59-A6C34878D82A}">
                    <a16:rowId xmlns:a16="http://schemas.microsoft.com/office/drawing/2014/main" val="2121144945"/>
                  </a:ext>
                </a:extLst>
              </a:tr>
              <a:tr h="184600">
                <a:tc>
                  <a:txBody>
                    <a:bodyPr/>
                    <a:lstStyle/>
                    <a:p>
                      <a:pPr algn="ctr">
                        <a:lnSpc>
                          <a:spcPct val="115000"/>
                        </a:lnSpc>
                        <a:spcAft>
                          <a:spcPts val="0"/>
                        </a:spcAft>
                      </a:pPr>
                      <a:r>
                        <a:rPr lang="en-ZA" sz="900" dirty="0">
                          <a:solidFill>
                            <a:srgbClr val="000000"/>
                          </a:solidFill>
                          <a:effectLst/>
                          <a:latin typeface="+mn-lt"/>
                          <a:ea typeface="Times New Roman" panose="02020603050405020304" pitchFamily="18" charset="0"/>
                          <a:cs typeface="Times New Roman" panose="02020603050405020304" pitchFamily="18" charset="0"/>
                        </a:rPr>
                        <a:t>411</a:t>
                      </a:r>
                      <a:endParaRPr lang="en-ZA" sz="900" dirty="0">
                        <a:effectLst/>
                        <a:latin typeface="+mn-lt"/>
                        <a:ea typeface="Calibri" panose="020F0502020204030204" pitchFamily="34" charset="0"/>
                        <a:cs typeface="Times New Roman" panose="02020603050405020304" pitchFamily="18" charset="0"/>
                      </a:endParaRPr>
                    </a:p>
                  </a:txBody>
                  <a:tcPr marL="65405" marR="65405" marT="0" marB="0">
                    <a:lnL w="12700" cap="flat" cmpd="sng" algn="ctr">
                      <a:solidFill>
                        <a:srgbClr val="C9C9C9"/>
                      </a:solidFill>
                      <a:prstDash val="solid"/>
                      <a:round/>
                      <a:headEnd type="none" w="med" len="med"/>
                      <a:tailEnd type="none" w="med" len="med"/>
                    </a:lnL>
                    <a:lnR w="12700" cap="flat" cmpd="sng" algn="ctr">
                      <a:solidFill>
                        <a:srgbClr val="C9C9C9"/>
                      </a:solidFill>
                      <a:prstDash val="solid"/>
                      <a:round/>
                      <a:headEnd type="none" w="med" len="med"/>
                      <a:tailEnd type="none" w="med" len="med"/>
                    </a:lnR>
                    <a:lnT w="12700" cap="flat" cmpd="sng" algn="ctr">
                      <a:solidFill>
                        <a:srgbClr val="C9C9C9"/>
                      </a:solidFill>
                      <a:prstDash val="solid"/>
                      <a:round/>
                      <a:headEnd type="none" w="med" len="med"/>
                      <a:tailEnd type="none" w="med" len="med"/>
                    </a:lnT>
                    <a:lnB w="12700" cap="flat" cmpd="sng" algn="ctr">
                      <a:solidFill>
                        <a:srgbClr val="C9C9C9"/>
                      </a:solidFill>
                      <a:prstDash val="solid"/>
                      <a:round/>
                      <a:headEnd type="none" w="med" len="med"/>
                      <a:tailEnd type="none" w="med" len="med"/>
                    </a:lnB>
                    <a:solidFill>
                      <a:srgbClr val="EDEDED"/>
                    </a:solidFill>
                  </a:tcPr>
                </a:tc>
                <a:tc>
                  <a:txBody>
                    <a:bodyPr/>
                    <a:lstStyle/>
                    <a:p>
                      <a:pPr algn="ctr">
                        <a:lnSpc>
                          <a:spcPct val="115000"/>
                        </a:lnSpc>
                        <a:spcAft>
                          <a:spcPts val="0"/>
                        </a:spcAft>
                      </a:pPr>
                      <a:r>
                        <a:rPr lang="en-ZA" sz="900">
                          <a:solidFill>
                            <a:srgbClr val="000000"/>
                          </a:solidFill>
                          <a:effectLst/>
                          <a:latin typeface="+mn-lt"/>
                          <a:ea typeface="Times New Roman" panose="02020603050405020304" pitchFamily="18" charset="0"/>
                          <a:cs typeface="Times New Roman" panose="02020603050405020304" pitchFamily="18" charset="0"/>
                        </a:rPr>
                        <a:t>224</a:t>
                      </a:r>
                      <a:endParaRPr lang="en-ZA" sz="900">
                        <a:effectLst/>
                        <a:latin typeface="+mn-lt"/>
                        <a:ea typeface="Calibri" panose="020F0502020204030204" pitchFamily="34" charset="0"/>
                        <a:cs typeface="Times New Roman" panose="02020603050405020304" pitchFamily="18" charset="0"/>
                      </a:endParaRPr>
                    </a:p>
                  </a:txBody>
                  <a:tcPr marL="65405" marR="65405" marT="0" marB="0">
                    <a:lnL w="12700" cap="flat" cmpd="sng" algn="ctr">
                      <a:solidFill>
                        <a:srgbClr val="C9C9C9"/>
                      </a:solidFill>
                      <a:prstDash val="solid"/>
                      <a:round/>
                      <a:headEnd type="none" w="med" len="med"/>
                      <a:tailEnd type="none" w="med" len="med"/>
                    </a:lnL>
                    <a:lnR w="12700" cap="flat" cmpd="sng" algn="ctr">
                      <a:solidFill>
                        <a:srgbClr val="C9C9C9"/>
                      </a:solidFill>
                      <a:prstDash val="solid"/>
                      <a:round/>
                      <a:headEnd type="none" w="med" len="med"/>
                      <a:tailEnd type="none" w="med" len="med"/>
                    </a:lnR>
                    <a:lnT w="12700" cap="flat" cmpd="sng" algn="ctr">
                      <a:solidFill>
                        <a:srgbClr val="C9C9C9"/>
                      </a:solidFill>
                      <a:prstDash val="solid"/>
                      <a:round/>
                      <a:headEnd type="none" w="med" len="med"/>
                      <a:tailEnd type="none" w="med" len="med"/>
                    </a:lnT>
                    <a:lnB w="12700" cap="flat" cmpd="sng" algn="ctr">
                      <a:solidFill>
                        <a:srgbClr val="C9C9C9"/>
                      </a:solidFill>
                      <a:prstDash val="solid"/>
                      <a:round/>
                      <a:headEnd type="none" w="med" len="med"/>
                      <a:tailEnd type="none" w="med" len="med"/>
                    </a:lnB>
                    <a:solidFill>
                      <a:srgbClr val="00B050"/>
                    </a:solidFill>
                  </a:tcPr>
                </a:tc>
                <a:tc>
                  <a:txBody>
                    <a:bodyPr/>
                    <a:lstStyle/>
                    <a:p>
                      <a:pPr algn="ctr">
                        <a:lnSpc>
                          <a:spcPct val="115000"/>
                        </a:lnSpc>
                        <a:spcAft>
                          <a:spcPts val="0"/>
                        </a:spcAft>
                      </a:pPr>
                      <a:r>
                        <a:rPr lang="en-ZA" sz="900">
                          <a:solidFill>
                            <a:srgbClr val="000000"/>
                          </a:solidFill>
                          <a:effectLst/>
                          <a:latin typeface="+mn-lt"/>
                          <a:ea typeface="Times New Roman" panose="02020603050405020304" pitchFamily="18" charset="0"/>
                          <a:cs typeface="Times New Roman" panose="02020603050405020304" pitchFamily="18" charset="0"/>
                        </a:rPr>
                        <a:t>94</a:t>
                      </a:r>
                      <a:endParaRPr lang="en-ZA" sz="900">
                        <a:effectLst/>
                        <a:latin typeface="+mn-lt"/>
                        <a:ea typeface="Calibri" panose="020F0502020204030204" pitchFamily="34" charset="0"/>
                        <a:cs typeface="Times New Roman" panose="02020603050405020304" pitchFamily="18" charset="0"/>
                      </a:endParaRPr>
                    </a:p>
                  </a:txBody>
                  <a:tcPr marL="65405" marR="65405" marT="0" marB="0">
                    <a:lnL w="12700" cap="flat" cmpd="sng" algn="ctr">
                      <a:solidFill>
                        <a:srgbClr val="C9C9C9"/>
                      </a:solidFill>
                      <a:prstDash val="solid"/>
                      <a:round/>
                      <a:headEnd type="none" w="med" len="med"/>
                      <a:tailEnd type="none" w="med" len="med"/>
                    </a:lnL>
                    <a:lnR w="12700" cap="flat" cmpd="sng" algn="ctr">
                      <a:solidFill>
                        <a:srgbClr val="C9C9C9"/>
                      </a:solidFill>
                      <a:prstDash val="solid"/>
                      <a:round/>
                      <a:headEnd type="none" w="med" len="med"/>
                      <a:tailEnd type="none" w="med" len="med"/>
                    </a:lnR>
                    <a:lnT w="12700" cap="flat" cmpd="sng" algn="ctr">
                      <a:solidFill>
                        <a:srgbClr val="C9C9C9"/>
                      </a:solidFill>
                      <a:prstDash val="solid"/>
                      <a:round/>
                      <a:headEnd type="none" w="med" len="med"/>
                      <a:tailEnd type="none" w="med" len="med"/>
                    </a:lnT>
                    <a:lnB w="12700" cap="flat" cmpd="sng" algn="ctr">
                      <a:solidFill>
                        <a:srgbClr val="C9C9C9"/>
                      </a:solidFill>
                      <a:prstDash val="solid"/>
                      <a:round/>
                      <a:headEnd type="none" w="med" len="med"/>
                      <a:tailEnd type="none" w="med" len="med"/>
                    </a:lnB>
                    <a:solidFill>
                      <a:srgbClr val="FF0000"/>
                    </a:solidFill>
                  </a:tcPr>
                </a:tc>
                <a:tc>
                  <a:txBody>
                    <a:bodyPr/>
                    <a:lstStyle/>
                    <a:p>
                      <a:pPr algn="ctr">
                        <a:lnSpc>
                          <a:spcPct val="115000"/>
                        </a:lnSpc>
                        <a:spcAft>
                          <a:spcPts val="0"/>
                        </a:spcAft>
                      </a:pPr>
                      <a:r>
                        <a:rPr lang="en-ZA" sz="900">
                          <a:solidFill>
                            <a:srgbClr val="000000"/>
                          </a:solidFill>
                          <a:effectLst/>
                          <a:latin typeface="+mn-lt"/>
                          <a:ea typeface="Times New Roman" panose="02020603050405020304" pitchFamily="18" charset="0"/>
                          <a:cs typeface="Times New Roman" panose="02020603050405020304" pitchFamily="18" charset="0"/>
                        </a:rPr>
                        <a:t>35</a:t>
                      </a:r>
                      <a:endParaRPr lang="en-ZA" sz="900">
                        <a:effectLst/>
                        <a:latin typeface="+mn-lt"/>
                        <a:ea typeface="Calibri" panose="020F0502020204030204" pitchFamily="34" charset="0"/>
                        <a:cs typeface="Times New Roman" panose="02020603050405020304" pitchFamily="18" charset="0"/>
                      </a:endParaRPr>
                    </a:p>
                  </a:txBody>
                  <a:tcPr marL="65405" marR="65405" marT="0" marB="0">
                    <a:lnL w="12700" cap="flat" cmpd="sng" algn="ctr">
                      <a:solidFill>
                        <a:srgbClr val="C9C9C9"/>
                      </a:solidFill>
                      <a:prstDash val="solid"/>
                      <a:round/>
                      <a:headEnd type="none" w="med" len="med"/>
                      <a:tailEnd type="none" w="med" len="med"/>
                    </a:lnL>
                    <a:lnR w="12700" cap="flat" cmpd="sng" algn="ctr">
                      <a:solidFill>
                        <a:srgbClr val="C9C9C9"/>
                      </a:solidFill>
                      <a:prstDash val="solid"/>
                      <a:round/>
                      <a:headEnd type="none" w="med" len="med"/>
                      <a:tailEnd type="none" w="med" len="med"/>
                    </a:lnR>
                    <a:lnT w="12700" cap="flat" cmpd="sng" algn="ctr">
                      <a:solidFill>
                        <a:srgbClr val="C9C9C9"/>
                      </a:solidFill>
                      <a:prstDash val="solid"/>
                      <a:round/>
                      <a:headEnd type="none" w="med" len="med"/>
                      <a:tailEnd type="none" w="med" len="med"/>
                    </a:lnT>
                    <a:lnB w="12700" cap="flat" cmpd="sng" algn="ctr">
                      <a:solidFill>
                        <a:srgbClr val="C9C9C9"/>
                      </a:solidFill>
                      <a:prstDash val="solid"/>
                      <a:round/>
                      <a:headEnd type="none" w="med" len="med"/>
                      <a:tailEnd type="none" w="med" len="med"/>
                    </a:lnB>
                    <a:solidFill>
                      <a:srgbClr val="0070C0"/>
                    </a:solidFill>
                  </a:tcPr>
                </a:tc>
                <a:tc>
                  <a:txBody>
                    <a:bodyPr/>
                    <a:lstStyle/>
                    <a:p>
                      <a:pPr algn="ctr">
                        <a:lnSpc>
                          <a:spcPct val="115000"/>
                        </a:lnSpc>
                        <a:spcAft>
                          <a:spcPts val="0"/>
                        </a:spcAft>
                      </a:pPr>
                      <a:r>
                        <a:rPr lang="en-ZA" sz="900">
                          <a:solidFill>
                            <a:srgbClr val="000000"/>
                          </a:solidFill>
                          <a:effectLst/>
                          <a:latin typeface="+mn-lt"/>
                          <a:ea typeface="Times New Roman" panose="02020603050405020304" pitchFamily="18" charset="0"/>
                          <a:cs typeface="Times New Roman" panose="02020603050405020304" pitchFamily="18" charset="0"/>
                        </a:rPr>
                        <a:t>41</a:t>
                      </a:r>
                      <a:endParaRPr lang="en-ZA" sz="900">
                        <a:effectLst/>
                        <a:latin typeface="+mn-lt"/>
                        <a:ea typeface="Calibri" panose="020F0502020204030204" pitchFamily="34" charset="0"/>
                        <a:cs typeface="Times New Roman" panose="02020603050405020304" pitchFamily="18" charset="0"/>
                      </a:endParaRPr>
                    </a:p>
                  </a:txBody>
                  <a:tcPr marL="65405" marR="65405" marT="0" marB="0">
                    <a:lnL w="12700" cap="flat" cmpd="sng" algn="ctr">
                      <a:solidFill>
                        <a:srgbClr val="C9C9C9"/>
                      </a:solidFill>
                      <a:prstDash val="solid"/>
                      <a:round/>
                      <a:headEnd type="none" w="med" len="med"/>
                      <a:tailEnd type="none" w="med" len="med"/>
                    </a:lnL>
                    <a:lnR w="12700" cap="flat" cmpd="sng" algn="ctr">
                      <a:solidFill>
                        <a:srgbClr val="C9C9C9"/>
                      </a:solidFill>
                      <a:prstDash val="solid"/>
                      <a:round/>
                      <a:headEnd type="none" w="med" len="med"/>
                      <a:tailEnd type="none" w="med" len="med"/>
                    </a:lnR>
                    <a:lnT w="12700" cap="flat" cmpd="sng" algn="ctr">
                      <a:solidFill>
                        <a:srgbClr val="C9C9C9"/>
                      </a:solidFill>
                      <a:prstDash val="solid"/>
                      <a:round/>
                      <a:headEnd type="none" w="med" len="med"/>
                      <a:tailEnd type="none" w="med" len="med"/>
                    </a:lnT>
                    <a:lnB w="12700" cap="flat" cmpd="sng" algn="ctr">
                      <a:solidFill>
                        <a:srgbClr val="C9C9C9"/>
                      </a:solidFill>
                      <a:prstDash val="solid"/>
                      <a:round/>
                      <a:headEnd type="none" w="med" len="med"/>
                      <a:tailEnd type="none" w="med" len="med"/>
                    </a:lnB>
                    <a:solidFill>
                      <a:srgbClr val="00B0F0"/>
                    </a:solidFill>
                  </a:tcPr>
                </a:tc>
                <a:tc>
                  <a:txBody>
                    <a:bodyPr/>
                    <a:lstStyle/>
                    <a:p>
                      <a:pPr algn="ctr">
                        <a:lnSpc>
                          <a:spcPct val="115000"/>
                        </a:lnSpc>
                        <a:spcAft>
                          <a:spcPts val="0"/>
                        </a:spcAft>
                      </a:pPr>
                      <a:r>
                        <a:rPr lang="en-ZA" sz="900" dirty="0">
                          <a:solidFill>
                            <a:srgbClr val="000000"/>
                          </a:solidFill>
                          <a:effectLst/>
                          <a:latin typeface="+mn-lt"/>
                          <a:ea typeface="Times New Roman" panose="02020603050405020304" pitchFamily="18" charset="0"/>
                          <a:cs typeface="Times New Roman" panose="02020603050405020304" pitchFamily="18" charset="0"/>
                        </a:rPr>
                        <a:t>17</a:t>
                      </a:r>
                      <a:endParaRPr lang="en-ZA" sz="900" dirty="0">
                        <a:effectLst/>
                        <a:latin typeface="+mn-lt"/>
                        <a:ea typeface="Calibri" panose="020F0502020204030204" pitchFamily="34" charset="0"/>
                        <a:cs typeface="Times New Roman" panose="02020603050405020304" pitchFamily="18" charset="0"/>
                      </a:endParaRPr>
                    </a:p>
                  </a:txBody>
                  <a:tcPr marL="65405" marR="65405" marT="0" marB="0">
                    <a:lnL w="12700" cap="flat" cmpd="sng" algn="ctr">
                      <a:solidFill>
                        <a:srgbClr val="C9C9C9"/>
                      </a:solidFill>
                      <a:prstDash val="solid"/>
                      <a:round/>
                      <a:headEnd type="none" w="med" len="med"/>
                      <a:tailEnd type="none" w="med" len="med"/>
                    </a:lnL>
                    <a:lnR w="12700" cap="flat" cmpd="sng" algn="ctr">
                      <a:solidFill>
                        <a:srgbClr val="C9C9C9"/>
                      </a:solidFill>
                      <a:prstDash val="solid"/>
                      <a:round/>
                      <a:headEnd type="none" w="med" len="med"/>
                      <a:tailEnd type="none" w="med" len="med"/>
                    </a:lnR>
                    <a:lnT w="12700" cap="flat" cmpd="sng" algn="ctr">
                      <a:solidFill>
                        <a:srgbClr val="C9C9C9"/>
                      </a:solidFill>
                      <a:prstDash val="solid"/>
                      <a:round/>
                      <a:headEnd type="none" w="med" len="med"/>
                      <a:tailEnd type="none" w="med" len="med"/>
                    </a:lnT>
                    <a:lnB w="12700" cap="flat" cmpd="sng" algn="ctr">
                      <a:solidFill>
                        <a:srgbClr val="C9C9C9"/>
                      </a:solidFill>
                      <a:prstDash val="solid"/>
                      <a:round/>
                      <a:headEnd type="none" w="med" len="med"/>
                      <a:tailEnd type="none" w="med" len="med"/>
                    </a:lnB>
                    <a:solidFill>
                      <a:srgbClr val="FFC000"/>
                    </a:solidFill>
                  </a:tcPr>
                </a:tc>
                <a:tc>
                  <a:txBody>
                    <a:bodyPr/>
                    <a:lstStyle/>
                    <a:p>
                      <a:pPr algn="ctr">
                        <a:lnSpc>
                          <a:spcPct val="115000"/>
                        </a:lnSpc>
                        <a:spcAft>
                          <a:spcPts val="0"/>
                        </a:spcAft>
                      </a:pPr>
                      <a:r>
                        <a:rPr lang="en-ZA" sz="900" dirty="0">
                          <a:solidFill>
                            <a:srgbClr val="000000"/>
                          </a:solidFill>
                          <a:effectLst/>
                          <a:latin typeface="+mn-lt"/>
                          <a:ea typeface="Times New Roman" panose="02020603050405020304" pitchFamily="18" charset="0"/>
                          <a:cs typeface="Times New Roman" panose="02020603050405020304" pitchFamily="18" charset="0"/>
                        </a:rPr>
                        <a:t>KZN</a:t>
                      </a:r>
                      <a:endParaRPr lang="en-ZA" sz="900" dirty="0">
                        <a:effectLst/>
                        <a:latin typeface="+mn-lt"/>
                        <a:ea typeface="Calibri" panose="020F0502020204030204" pitchFamily="34" charset="0"/>
                        <a:cs typeface="Times New Roman" panose="02020603050405020304" pitchFamily="18" charset="0"/>
                      </a:endParaRPr>
                    </a:p>
                  </a:txBody>
                  <a:tcPr marL="65405" marR="65405" marT="0" marB="0">
                    <a:lnL w="12700" cap="flat" cmpd="sng" algn="ctr">
                      <a:solidFill>
                        <a:srgbClr val="C9C9C9"/>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C9C9C9"/>
                      </a:solidFill>
                      <a:prstDash val="solid"/>
                      <a:round/>
                      <a:headEnd type="none" w="med" len="med"/>
                      <a:tailEnd type="none" w="med" len="med"/>
                    </a:lnT>
                    <a:lnB w="12700" cap="flat" cmpd="sng" algn="ctr">
                      <a:solidFill>
                        <a:srgbClr val="C9C9C9"/>
                      </a:solidFill>
                      <a:prstDash val="solid"/>
                      <a:round/>
                      <a:headEnd type="none" w="med" len="med"/>
                      <a:tailEnd type="none" w="med" len="med"/>
                    </a:lnB>
                    <a:solidFill>
                      <a:srgbClr val="EDEDED"/>
                    </a:solidFill>
                  </a:tcPr>
                </a:tc>
                <a:extLst>
                  <a:ext uri="{0D108BD9-81ED-4DB2-BD59-A6C34878D82A}">
                    <a16:rowId xmlns:a16="http://schemas.microsoft.com/office/drawing/2014/main" val="2746894106"/>
                  </a:ext>
                </a:extLst>
              </a:tr>
              <a:tr h="278983">
                <a:tc>
                  <a:txBody>
                    <a:bodyPr/>
                    <a:lstStyle/>
                    <a:p>
                      <a:pPr algn="ctr">
                        <a:lnSpc>
                          <a:spcPct val="115000"/>
                        </a:lnSpc>
                        <a:spcAft>
                          <a:spcPts val="0"/>
                        </a:spcAft>
                      </a:pPr>
                      <a:r>
                        <a:rPr lang="en-ZA" sz="900" dirty="0">
                          <a:solidFill>
                            <a:srgbClr val="000000"/>
                          </a:solidFill>
                          <a:effectLst/>
                          <a:latin typeface="+mn-lt"/>
                          <a:ea typeface="Times New Roman" panose="02020603050405020304" pitchFamily="18" charset="0"/>
                          <a:cs typeface="Times New Roman" panose="02020603050405020304" pitchFamily="18" charset="0"/>
                        </a:rPr>
                        <a:t> </a:t>
                      </a:r>
                      <a:endParaRPr lang="en-ZA" sz="900" dirty="0">
                        <a:effectLst/>
                        <a:latin typeface="+mn-lt"/>
                        <a:ea typeface="Calibri" panose="020F0502020204030204" pitchFamily="34" charset="0"/>
                        <a:cs typeface="Times New Roman" panose="02020603050405020304" pitchFamily="18" charset="0"/>
                      </a:endParaRPr>
                    </a:p>
                  </a:txBody>
                  <a:tcPr marL="65405" marR="65405" marT="0" marB="0">
                    <a:lnL w="12700" cap="flat" cmpd="sng" algn="ctr">
                      <a:solidFill>
                        <a:srgbClr val="C9C9C9"/>
                      </a:solidFill>
                      <a:prstDash val="solid"/>
                      <a:round/>
                      <a:headEnd type="none" w="med" len="med"/>
                      <a:tailEnd type="none" w="med" len="med"/>
                    </a:lnL>
                    <a:lnR w="12700" cap="flat" cmpd="sng" algn="ctr">
                      <a:solidFill>
                        <a:srgbClr val="C9C9C9"/>
                      </a:solidFill>
                      <a:prstDash val="solid"/>
                      <a:round/>
                      <a:headEnd type="none" w="med" len="med"/>
                      <a:tailEnd type="none" w="med" len="med"/>
                    </a:lnR>
                    <a:lnT w="12700" cap="flat" cmpd="sng" algn="ctr">
                      <a:solidFill>
                        <a:srgbClr val="C9C9C9"/>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ZA" sz="900" dirty="0">
                          <a:solidFill>
                            <a:srgbClr val="000000"/>
                          </a:solidFill>
                          <a:effectLst/>
                          <a:latin typeface="+mn-lt"/>
                          <a:ea typeface="Times New Roman" panose="02020603050405020304" pitchFamily="18" charset="0"/>
                          <a:cs typeface="Times New Roman" panose="02020603050405020304" pitchFamily="18" charset="0"/>
                        </a:rPr>
                        <a:t>55%</a:t>
                      </a:r>
                      <a:endParaRPr lang="en-ZA" sz="900" dirty="0">
                        <a:effectLst/>
                        <a:latin typeface="+mn-lt"/>
                        <a:ea typeface="Calibri" panose="020F0502020204030204" pitchFamily="34" charset="0"/>
                        <a:cs typeface="Times New Roman" panose="02020603050405020304" pitchFamily="18" charset="0"/>
                      </a:endParaRPr>
                    </a:p>
                  </a:txBody>
                  <a:tcPr marL="65405" marR="65405" marT="0" marB="0">
                    <a:lnL w="12700" cap="flat" cmpd="sng" algn="ctr">
                      <a:solidFill>
                        <a:srgbClr val="C9C9C9"/>
                      </a:solidFill>
                      <a:prstDash val="solid"/>
                      <a:round/>
                      <a:headEnd type="none" w="med" len="med"/>
                      <a:tailEnd type="none" w="med" len="med"/>
                    </a:lnL>
                    <a:lnR w="12700" cap="flat" cmpd="sng" algn="ctr">
                      <a:solidFill>
                        <a:srgbClr val="C9C9C9"/>
                      </a:solidFill>
                      <a:prstDash val="solid"/>
                      <a:round/>
                      <a:headEnd type="none" w="med" len="med"/>
                      <a:tailEnd type="none" w="med" len="med"/>
                    </a:lnR>
                    <a:lnT w="12700" cap="flat" cmpd="sng" algn="ctr">
                      <a:solidFill>
                        <a:srgbClr val="C9C9C9"/>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algn="ctr">
                        <a:lnSpc>
                          <a:spcPct val="115000"/>
                        </a:lnSpc>
                        <a:spcAft>
                          <a:spcPts val="0"/>
                        </a:spcAft>
                      </a:pPr>
                      <a:r>
                        <a:rPr lang="en-ZA" sz="900" dirty="0">
                          <a:solidFill>
                            <a:srgbClr val="000000"/>
                          </a:solidFill>
                          <a:effectLst/>
                          <a:latin typeface="+mn-lt"/>
                          <a:ea typeface="Times New Roman" panose="02020603050405020304" pitchFamily="18" charset="0"/>
                          <a:cs typeface="Times New Roman" panose="02020603050405020304" pitchFamily="18" charset="0"/>
                        </a:rPr>
                        <a:t>23%</a:t>
                      </a:r>
                      <a:endParaRPr lang="en-ZA" sz="900" dirty="0">
                        <a:effectLst/>
                        <a:latin typeface="+mn-lt"/>
                        <a:ea typeface="Calibri" panose="020F0502020204030204" pitchFamily="34" charset="0"/>
                        <a:cs typeface="Times New Roman" panose="02020603050405020304" pitchFamily="18" charset="0"/>
                      </a:endParaRPr>
                    </a:p>
                  </a:txBody>
                  <a:tcPr marL="65405" marR="65405" marT="0" marB="0">
                    <a:lnL w="12700" cap="flat" cmpd="sng" algn="ctr">
                      <a:solidFill>
                        <a:srgbClr val="C9C9C9"/>
                      </a:solidFill>
                      <a:prstDash val="solid"/>
                      <a:round/>
                      <a:headEnd type="none" w="med" len="med"/>
                      <a:tailEnd type="none" w="med" len="med"/>
                    </a:lnL>
                    <a:lnR w="12700" cap="flat" cmpd="sng" algn="ctr">
                      <a:solidFill>
                        <a:srgbClr val="C9C9C9"/>
                      </a:solidFill>
                      <a:prstDash val="solid"/>
                      <a:round/>
                      <a:headEnd type="none" w="med" len="med"/>
                      <a:tailEnd type="none" w="med" len="med"/>
                    </a:lnR>
                    <a:lnT w="12700" cap="flat" cmpd="sng" algn="ctr">
                      <a:solidFill>
                        <a:srgbClr val="C9C9C9"/>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algn="ctr">
                        <a:lnSpc>
                          <a:spcPct val="115000"/>
                        </a:lnSpc>
                        <a:spcAft>
                          <a:spcPts val="0"/>
                        </a:spcAft>
                      </a:pPr>
                      <a:r>
                        <a:rPr lang="en-ZA" sz="900" dirty="0">
                          <a:solidFill>
                            <a:srgbClr val="000000"/>
                          </a:solidFill>
                          <a:effectLst/>
                          <a:latin typeface="+mn-lt"/>
                          <a:ea typeface="Times New Roman" panose="02020603050405020304" pitchFamily="18" charset="0"/>
                          <a:cs typeface="Times New Roman" panose="02020603050405020304" pitchFamily="18" charset="0"/>
                        </a:rPr>
                        <a:t>9%</a:t>
                      </a:r>
                      <a:endParaRPr lang="en-ZA" sz="900" dirty="0">
                        <a:effectLst/>
                        <a:latin typeface="+mn-lt"/>
                        <a:ea typeface="Calibri" panose="020F0502020204030204" pitchFamily="34" charset="0"/>
                        <a:cs typeface="Times New Roman" panose="02020603050405020304" pitchFamily="18" charset="0"/>
                      </a:endParaRPr>
                    </a:p>
                  </a:txBody>
                  <a:tcPr marL="65405" marR="65405" marT="0" marB="0">
                    <a:lnL w="12700" cap="flat" cmpd="sng" algn="ctr">
                      <a:solidFill>
                        <a:srgbClr val="C9C9C9"/>
                      </a:solidFill>
                      <a:prstDash val="solid"/>
                      <a:round/>
                      <a:headEnd type="none" w="med" len="med"/>
                      <a:tailEnd type="none" w="med" len="med"/>
                    </a:lnL>
                    <a:lnR w="12700" cap="flat" cmpd="sng" algn="ctr">
                      <a:solidFill>
                        <a:srgbClr val="C9C9C9"/>
                      </a:solidFill>
                      <a:prstDash val="solid"/>
                      <a:round/>
                      <a:headEnd type="none" w="med" len="med"/>
                      <a:tailEnd type="none" w="med" len="med"/>
                    </a:lnR>
                    <a:lnT w="12700" cap="flat" cmpd="sng" algn="ctr">
                      <a:solidFill>
                        <a:srgbClr val="C9C9C9"/>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70C0"/>
                    </a:solidFill>
                  </a:tcPr>
                </a:tc>
                <a:tc>
                  <a:txBody>
                    <a:bodyPr/>
                    <a:lstStyle/>
                    <a:p>
                      <a:pPr algn="ctr">
                        <a:lnSpc>
                          <a:spcPct val="115000"/>
                        </a:lnSpc>
                        <a:spcAft>
                          <a:spcPts val="0"/>
                        </a:spcAft>
                      </a:pPr>
                      <a:r>
                        <a:rPr lang="en-ZA" sz="900" dirty="0">
                          <a:solidFill>
                            <a:srgbClr val="000000"/>
                          </a:solidFill>
                          <a:effectLst/>
                          <a:latin typeface="+mn-lt"/>
                          <a:ea typeface="Times New Roman" panose="02020603050405020304" pitchFamily="18" charset="0"/>
                          <a:cs typeface="Times New Roman" panose="02020603050405020304" pitchFamily="18" charset="0"/>
                        </a:rPr>
                        <a:t>9%</a:t>
                      </a:r>
                      <a:endParaRPr lang="en-ZA" sz="900" dirty="0">
                        <a:effectLst/>
                        <a:latin typeface="+mn-lt"/>
                        <a:ea typeface="Calibri" panose="020F0502020204030204" pitchFamily="34" charset="0"/>
                        <a:cs typeface="Times New Roman" panose="02020603050405020304" pitchFamily="18" charset="0"/>
                      </a:endParaRPr>
                    </a:p>
                  </a:txBody>
                  <a:tcPr marL="65405" marR="65405" marT="0" marB="0">
                    <a:lnL w="12700" cap="flat" cmpd="sng" algn="ctr">
                      <a:solidFill>
                        <a:srgbClr val="C9C9C9"/>
                      </a:solidFill>
                      <a:prstDash val="solid"/>
                      <a:round/>
                      <a:headEnd type="none" w="med" len="med"/>
                      <a:tailEnd type="none" w="med" len="med"/>
                    </a:lnL>
                    <a:lnR w="12700" cap="flat" cmpd="sng" algn="ctr">
                      <a:solidFill>
                        <a:srgbClr val="C9C9C9"/>
                      </a:solidFill>
                      <a:prstDash val="solid"/>
                      <a:round/>
                      <a:headEnd type="none" w="med" len="med"/>
                      <a:tailEnd type="none" w="med" len="med"/>
                    </a:lnR>
                    <a:lnT w="12700" cap="flat" cmpd="sng" algn="ctr">
                      <a:solidFill>
                        <a:srgbClr val="C9C9C9"/>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algn="ctr">
                        <a:lnSpc>
                          <a:spcPct val="115000"/>
                        </a:lnSpc>
                        <a:spcAft>
                          <a:spcPts val="0"/>
                        </a:spcAft>
                      </a:pPr>
                      <a:r>
                        <a:rPr lang="en-ZA" sz="900" dirty="0">
                          <a:solidFill>
                            <a:srgbClr val="000000"/>
                          </a:solidFill>
                          <a:effectLst/>
                          <a:latin typeface="+mn-lt"/>
                          <a:ea typeface="Times New Roman" panose="02020603050405020304" pitchFamily="18" charset="0"/>
                          <a:cs typeface="Times New Roman" panose="02020603050405020304" pitchFamily="18" charset="0"/>
                        </a:rPr>
                        <a:t>4%</a:t>
                      </a:r>
                      <a:endParaRPr lang="en-ZA" sz="900" dirty="0">
                        <a:effectLst/>
                        <a:latin typeface="+mn-lt"/>
                        <a:ea typeface="Calibri" panose="020F0502020204030204" pitchFamily="34" charset="0"/>
                        <a:cs typeface="Times New Roman" panose="02020603050405020304" pitchFamily="18" charset="0"/>
                      </a:endParaRPr>
                    </a:p>
                  </a:txBody>
                  <a:tcPr marL="65405" marR="65405" marT="0" marB="0">
                    <a:lnL w="12700" cap="flat" cmpd="sng" algn="ctr">
                      <a:solidFill>
                        <a:srgbClr val="C9C9C9"/>
                      </a:solidFill>
                      <a:prstDash val="solid"/>
                      <a:round/>
                      <a:headEnd type="none" w="med" len="med"/>
                      <a:tailEnd type="none" w="med" len="med"/>
                    </a:lnL>
                    <a:lnR w="12700" cap="flat" cmpd="sng" algn="ctr">
                      <a:solidFill>
                        <a:srgbClr val="C9C9C9"/>
                      </a:solidFill>
                      <a:prstDash val="solid"/>
                      <a:round/>
                      <a:headEnd type="none" w="med" len="med"/>
                      <a:tailEnd type="none" w="med" len="med"/>
                    </a:lnR>
                    <a:lnT w="12700" cap="flat" cmpd="sng" algn="ctr">
                      <a:solidFill>
                        <a:srgbClr val="C9C9C9"/>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a:lnSpc>
                          <a:spcPct val="115000"/>
                        </a:lnSpc>
                        <a:spcAft>
                          <a:spcPts val="0"/>
                        </a:spcAft>
                      </a:pPr>
                      <a:r>
                        <a:rPr lang="en-ZA" sz="900" dirty="0">
                          <a:solidFill>
                            <a:srgbClr val="000000"/>
                          </a:solidFill>
                          <a:effectLst/>
                          <a:latin typeface="+mn-lt"/>
                          <a:ea typeface="Times New Roman" panose="02020603050405020304" pitchFamily="18" charset="0"/>
                          <a:cs typeface="Times New Roman" panose="02020603050405020304" pitchFamily="18" charset="0"/>
                        </a:rPr>
                        <a:t> </a:t>
                      </a:r>
                      <a:endParaRPr lang="en-ZA" sz="900" dirty="0">
                        <a:effectLst/>
                        <a:latin typeface="+mn-lt"/>
                        <a:ea typeface="Calibri" panose="020F0502020204030204" pitchFamily="34" charset="0"/>
                        <a:cs typeface="Times New Roman" panose="02020603050405020304" pitchFamily="18" charset="0"/>
                      </a:endParaRPr>
                    </a:p>
                  </a:txBody>
                  <a:tcPr marL="65405" marR="65405" marT="0" marB="0">
                    <a:lnL w="12700" cap="flat" cmpd="sng" algn="ctr">
                      <a:solidFill>
                        <a:srgbClr val="C9C9C9"/>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C9C9C9"/>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64632787"/>
                  </a:ext>
                </a:extLst>
              </a:tr>
            </a:tbl>
          </a:graphicData>
        </a:graphic>
      </p:graphicFrame>
      <p:sp>
        <p:nvSpPr>
          <p:cNvPr id="4" name="TextBox 3">
            <a:extLst>
              <a:ext uri="{FF2B5EF4-FFF2-40B4-BE49-F238E27FC236}">
                <a16:creationId xmlns:a16="http://schemas.microsoft.com/office/drawing/2014/main" id="{A286600B-632D-4117-87B8-B65E05AEF647}"/>
              </a:ext>
            </a:extLst>
          </p:cNvPr>
          <p:cNvSpPr txBox="1"/>
          <p:nvPr/>
        </p:nvSpPr>
        <p:spPr>
          <a:xfrm>
            <a:off x="6241228" y="2160470"/>
            <a:ext cx="5567535" cy="4524315"/>
          </a:xfrm>
          <a:prstGeom prst="rect">
            <a:avLst/>
          </a:prstGeom>
          <a:noFill/>
        </p:spPr>
        <p:txBody>
          <a:bodyPr wrap="square" rtlCol="0">
            <a:spAutoFit/>
          </a:bodyPr>
          <a:lstStyle/>
          <a:p>
            <a:pPr marL="285750" indent="-285750">
              <a:buFont typeface="Arial" panose="020B0604020202020204" pitchFamily="34" charset="0"/>
              <a:buChar char="•"/>
            </a:pPr>
            <a:r>
              <a:rPr lang="en-US" dirty="0"/>
              <a:t>None inclusion of vulnerable groups in Planning</a:t>
            </a:r>
          </a:p>
          <a:p>
            <a:pPr marL="285750" indent="-285750">
              <a:buFont typeface="Arial" panose="020B0604020202020204" pitchFamily="34" charset="0"/>
              <a:buChar char="•"/>
            </a:pPr>
            <a:r>
              <a:rPr lang="en-ZA" dirty="0"/>
              <a:t>Large Datasets (13 spreadsheets) human error is common</a:t>
            </a:r>
          </a:p>
          <a:p>
            <a:pPr marL="285750" indent="-285750">
              <a:buFont typeface="Arial" panose="020B0604020202020204" pitchFamily="34" charset="0"/>
              <a:buChar char="•"/>
            </a:pPr>
            <a:r>
              <a:rPr lang="en-ZA" dirty="0"/>
              <a:t>Longer Planning and Reporting Turnaround time </a:t>
            </a:r>
          </a:p>
          <a:p>
            <a:pPr marL="285750" indent="-285750">
              <a:buFont typeface="Arial" panose="020B0604020202020204" pitchFamily="34" charset="0"/>
              <a:buChar char="•"/>
            </a:pPr>
            <a:r>
              <a:rPr lang="en-ZA" dirty="0"/>
              <a:t>None reporting of indicators/targets</a:t>
            </a:r>
          </a:p>
          <a:p>
            <a:pPr marL="285750" indent="-285750">
              <a:buFont typeface="Arial" panose="020B0604020202020204" pitchFamily="34" charset="0"/>
              <a:buChar char="•"/>
            </a:pPr>
            <a:r>
              <a:rPr lang="en-ZA" dirty="0"/>
              <a:t>Changing of targets when they are due but not implemented</a:t>
            </a:r>
          </a:p>
          <a:p>
            <a:pPr marL="285750" indent="-285750">
              <a:buFont typeface="Arial" panose="020B0604020202020204" pitchFamily="34" charset="0"/>
              <a:buChar char="•"/>
            </a:pPr>
            <a:r>
              <a:rPr lang="en-ZA" dirty="0"/>
              <a:t>Indicators that are not measurable</a:t>
            </a:r>
          </a:p>
          <a:p>
            <a:pPr marL="285750" indent="-285750">
              <a:buFont typeface="Arial" panose="020B0604020202020204" pitchFamily="34" charset="0"/>
              <a:buChar char="•"/>
            </a:pPr>
            <a:r>
              <a:rPr lang="en-ZA" dirty="0"/>
              <a:t>No tracking of/ planning for vulnerable groups</a:t>
            </a:r>
          </a:p>
          <a:p>
            <a:pPr marL="285750" indent="-285750">
              <a:buFont typeface="Arial" panose="020B0604020202020204" pitchFamily="34" charset="0"/>
              <a:buChar char="•"/>
            </a:pPr>
            <a:r>
              <a:rPr lang="en-ZA" dirty="0"/>
              <a:t>Poor Quality  Planning </a:t>
            </a:r>
          </a:p>
          <a:p>
            <a:pPr marL="285750" indent="-285750">
              <a:buFont typeface="Arial" panose="020B0604020202020204" pitchFamily="34" charset="0"/>
              <a:buChar char="•"/>
            </a:pPr>
            <a:r>
              <a:rPr lang="en-ZA" dirty="0"/>
              <a:t>Discrepancies in  the process(Planned vs Strategy)</a:t>
            </a:r>
          </a:p>
          <a:p>
            <a:pPr marL="285750" indent="-285750">
              <a:buFont typeface="Arial" panose="020B0604020202020204" pitchFamily="34" charset="0"/>
              <a:buChar char="•"/>
            </a:pPr>
            <a:r>
              <a:rPr lang="en-ZA" dirty="0"/>
              <a:t>Non accountability of senior official leaving the responsibility to junior staff (capturer)</a:t>
            </a:r>
          </a:p>
          <a:p>
            <a:pPr marL="285750" indent="-285750">
              <a:buFont typeface="Arial" panose="020B0604020202020204" pitchFamily="34" charset="0"/>
              <a:buChar char="•"/>
            </a:pPr>
            <a:r>
              <a:rPr lang="en-ZA" dirty="0"/>
              <a:t>No data sources due to fragmentation of reports and systems (poor record keeping)</a:t>
            </a:r>
          </a:p>
        </p:txBody>
      </p:sp>
      <p:graphicFrame>
        <p:nvGraphicFramePr>
          <p:cNvPr id="15" name="Chart 14">
            <a:extLst>
              <a:ext uri="{FF2B5EF4-FFF2-40B4-BE49-F238E27FC236}">
                <a16:creationId xmlns:a16="http://schemas.microsoft.com/office/drawing/2014/main" id="{8090D8E2-51D3-4CD4-B3E5-C78169E0D793}"/>
              </a:ext>
            </a:extLst>
          </p:cNvPr>
          <p:cNvGraphicFramePr/>
          <p:nvPr>
            <p:extLst>
              <p:ext uri="{D42A27DB-BD31-4B8C-83A1-F6EECF244321}">
                <p14:modId xmlns:p14="http://schemas.microsoft.com/office/powerpoint/2010/main" val="2987705973"/>
              </p:ext>
            </p:extLst>
          </p:nvPr>
        </p:nvGraphicFramePr>
        <p:xfrm>
          <a:off x="571498" y="4015765"/>
          <a:ext cx="4400552" cy="2669020"/>
        </p:xfrm>
        <a:graphic>
          <a:graphicData uri="http://schemas.openxmlformats.org/drawingml/2006/chart">
            <c:chart xmlns:c="http://schemas.openxmlformats.org/drawingml/2006/chart" xmlns:r="http://schemas.openxmlformats.org/officeDocument/2006/relationships" r:id="rId2"/>
          </a:graphicData>
        </a:graphic>
      </p:graphicFrame>
      <p:sp>
        <p:nvSpPr>
          <p:cNvPr id="11" name="Title 1">
            <a:extLst>
              <a:ext uri="{FF2B5EF4-FFF2-40B4-BE49-F238E27FC236}">
                <a16:creationId xmlns:a16="http://schemas.microsoft.com/office/drawing/2014/main" id="{78B73064-56C3-54D0-8EBD-FA6534CDAA8E}"/>
              </a:ext>
            </a:extLst>
          </p:cNvPr>
          <p:cNvSpPr>
            <a:spLocks noGrp="1"/>
          </p:cNvSpPr>
          <p:nvPr>
            <p:ph type="title"/>
          </p:nvPr>
        </p:nvSpPr>
        <p:spPr>
          <a:xfrm>
            <a:off x="707572" y="75414"/>
            <a:ext cx="4807111" cy="571832"/>
          </a:xfrm>
        </p:spPr>
        <p:txBody>
          <a:bodyPr>
            <a:normAutofit/>
          </a:bodyPr>
          <a:lstStyle/>
          <a:p>
            <a:r>
              <a:rPr lang="en-US" sz="2400" dirty="0"/>
              <a:t>MTSF: Manual Processes: </a:t>
            </a:r>
            <a:endParaRPr lang="en-ES" sz="2400" dirty="0"/>
          </a:p>
        </p:txBody>
      </p:sp>
      <p:sp>
        <p:nvSpPr>
          <p:cNvPr id="14" name="Title 1">
            <a:extLst>
              <a:ext uri="{FF2B5EF4-FFF2-40B4-BE49-F238E27FC236}">
                <a16:creationId xmlns:a16="http://schemas.microsoft.com/office/drawing/2014/main" id="{FF1F4D3D-103A-CA7C-4ACD-DCE8F5A73B5D}"/>
              </a:ext>
            </a:extLst>
          </p:cNvPr>
          <p:cNvSpPr txBox="1">
            <a:spLocks/>
          </p:cNvSpPr>
          <p:nvPr/>
        </p:nvSpPr>
        <p:spPr>
          <a:xfrm>
            <a:off x="6621439" y="1588638"/>
            <a:ext cx="4807111" cy="57183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i="0" kern="1200">
                <a:solidFill>
                  <a:schemeClr val="tx1"/>
                </a:solidFill>
                <a:latin typeface="Proxima Nova" panose="02000506030000020004" pitchFamily="2" charset="0"/>
                <a:ea typeface="+mj-ea"/>
                <a:cs typeface="+mj-cs"/>
              </a:defRPr>
            </a:lvl1pPr>
          </a:lstStyle>
          <a:p>
            <a:r>
              <a:rPr lang="en-US" sz="2400" dirty="0"/>
              <a:t>Manual Processes: Challenges</a:t>
            </a:r>
            <a:endParaRPr lang="en-ES" sz="2400" dirty="0"/>
          </a:p>
        </p:txBody>
      </p:sp>
    </p:spTree>
    <p:extLst>
      <p:ext uri="{BB962C8B-B14F-4D97-AF65-F5344CB8AC3E}">
        <p14:creationId xmlns:p14="http://schemas.microsoft.com/office/powerpoint/2010/main" val="34963498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DAD25B-E1F6-13CD-1B5F-8743C5ECEB04}"/>
              </a:ext>
            </a:extLst>
          </p:cNvPr>
          <p:cNvSpPr>
            <a:spLocks noGrp="1"/>
          </p:cNvSpPr>
          <p:nvPr>
            <p:ph type="title"/>
          </p:nvPr>
        </p:nvSpPr>
        <p:spPr>
          <a:xfrm>
            <a:off x="462477" y="784363"/>
            <a:ext cx="4496023" cy="831701"/>
          </a:xfrm>
        </p:spPr>
        <p:txBody>
          <a:bodyPr>
            <a:normAutofit fontScale="90000"/>
          </a:bodyPr>
          <a:lstStyle/>
          <a:p>
            <a:pPr marL="228600" marR="0" lvl="0" indent="-228600" defTabSz="914400" rtl="0" eaLnBrk="1" fontAlgn="auto" latinLnBrk="0" hangingPunct="1">
              <a:lnSpc>
                <a:spcPct val="90000"/>
              </a:lnSpc>
              <a:spcBef>
                <a:spcPts val="1000"/>
              </a:spcBef>
              <a:spcAft>
                <a:spcPts val="0"/>
              </a:spcAft>
              <a:tabLst/>
              <a:defRPr/>
            </a:pPr>
            <a:br>
              <a:rPr lang="en-US" sz="2800" b="1" kern="0" dirty="0">
                <a:solidFill>
                  <a:srgbClr val="171749"/>
                </a:solidFill>
                <a:latin typeface="Arial" panose="020B0604020202020204" pitchFamily="34" charset="0"/>
                <a:ea typeface="Calibri"/>
                <a:cs typeface="Arial" panose="020B0604020202020204" pitchFamily="34" charset="0"/>
              </a:rPr>
            </a:br>
            <a:br>
              <a:rPr lang="en-US" sz="2800" b="1" kern="0" dirty="0">
                <a:solidFill>
                  <a:srgbClr val="171749"/>
                </a:solidFill>
                <a:latin typeface="Arial" panose="020B0604020202020204" pitchFamily="34" charset="0"/>
                <a:ea typeface="Calibri"/>
                <a:cs typeface="Arial" panose="020B0604020202020204" pitchFamily="34" charset="0"/>
              </a:rPr>
            </a:br>
            <a:r>
              <a:rPr lang="en-US" sz="2800" b="1" kern="0" dirty="0">
                <a:solidFill>
                  <a:srgbClr val="171749"/>
                </a:solidFill>
                <a:latin typeface="Arial" panose="020B0604020202020204" pitchFamily="34" charset="0"/>
                <a:ea typeface="Calibri"/>
                <a:cs typeface="Arial" panose="020B0604020202020204" pitchFamily="34" charset="0"/>
              </a:rPr>
              <a:t>Types of Reports that can be accessed</a:t>
            </a:r>
            <a:br>
              <a:rPr kumimoji="0" lang="en-US" sz="2800" i="0" u="none" strike="noStrike" kern="1200" cap="none" spc="0" normalizeH="0" baseline="0" noProof="0" dirty="0">
                <a:ln>
                  <a:noFill/>
                </a:ln>
                <a:solidFill>
                  <a:srgbClr val="4E0000"/>
                </a:solidFill>
                <a:effectLst/>
                <a:uLnTx/>
                <a:uFillTx/>
                <a:latin typeface="Roboto"/>
                <a:ea typeface="+mn-ea"/>
                <a:cs typeface="+mn-cs"/>
              </a:rPr>
            </a:br>
            <a:endParaRPr lang="en-ES" dirty="0"/>
          </a:p>
        </p:txBody>
      </p:sp>
      <p:sp>
        <p:nvSpPr>
          <p:cNvPr id="3" name="Content Placeholder 2">
            <a:extLst>
              <a:ext uri="{FF2B5EF4-FFF2-40B4-BE49-F238E27FC236}">
                <a16:creationId xmlns:a16="http://schemas.microsoft.com/office/drawing/2014/main" id="{D279B466-F119-37A2-335A-54FA76B1FD6F}"/>
              </a:ext>
            </a:extLst>
          </p:cNvPr>
          <p:cNvSpPr>
            <a:spLocks noGrp="1"/>
          </p:cNvSpPr>
          <p:nvPr>
            <p:ph idx="1"/>
          </p:nvPr>
        </p:nvSpPr>
        <p:spPr>
          <a:xfrm>
            <a:off x="707572" y="1800520"/>
            <a:ext cx="4957937" cy="3643060"/>
          </a:xfrm>
        </p:spPr>
        <p:txBody>
          <a:bodyPr>
            <a:normAutofit fontScale="70000" lnSpcReduction="20000"/>
          </a:bodyPr>
          <a:lstStyle/>
          <a:p>
            <a:r>
              <a:rPr lang="en-US" dirty="0"/>
              <a:t>Provincial PGDS Report</a:t>
            </a:r>
          </a:p>
          <a:p>
            <a:r>
              <a:rPr lang="en-US" dirty="0"/>
              <a:t>Individual Institutional Report</a:t>
            </a:r>
          </a:p>
          <a:p>
            <a:r>
              <a:rPr lang="en-US" dirty="0"/>
              <a:t>MTSF Priority Report (Impact and Outcomes)</a:t>
            </a:r>
          </a:p>
          <a:p>
            <a:r>
              <a:rPr lang="en-US" dirty="0"/>
              <a:t>Provincial Priorities Report</a:t>
            </a:r>
          </a:p>
          <a:p>
            <a:r>
              <a:rPr lang="en-US" dirty="0"/>
              <a:t>Sector Report</a:t>
            </a:r>
          </a:p>
          <a:p>
            <a:r>
              <a:rPr lang="en-US" dirty="0"/>
              <a:t>Periodic Performance  Report (Quarterly, Annually, Mid year, 5 </a:t>
            </a:r>
            <a:r>
              <a:rPr lang="en-US" dirty="0" err="1"/>
              <a:t>yr</a:t>
            </a:r>
            <a:r>
              <a:rPr lang="en-US" dirty="0"/>
              <a:t> Term)</a:t>
            </a:r>
          </a:p>
          <a:p>
            <a:r>
              <a:rPr lang="en-US" dirty="0"/>
              <a:t>Cluster report</a:t>
            </a:r>
          </a:p>
          <a:p>
            <a:r>
              <a:rPr lang="en-US" dirty="0"/>
              <a:t>Action Work Group report</a:t>
            </a:r>
          </a:p>
          <a:p>
            <a:r>
              <a:rPr lang="en-US" dirty="0"/>
              <a:t>Provincial Public Entity Oversight Report</a:t>
            </a:r>
          </a:p>
          <a:p>
            <a:endParaRPr lang="en-ES" dirty="0"/>
          </a:p>
        </p:txBody>
      </p:sp>
      <p:sp>
        <p:nvSpPr>
          <p:cNvPr id="4" name="Content Placeholder 2">
            <a:extLst>
              <a:ext uri="{FF2B5EF4-FFF2-40B4-BE49-F238E27FC236}">
                <a16:creationId xmlns:a16="http://schemas.microsoft.com/office/drawing/2014/main" id="{8B9A201E-A0A6-4F5A-4192-C1DC7361750E}"/>
              </a:ext>
            </a:extLst>
          </p:cNvPr>
          <p:cNvSpPr txBox="1">
            <a:spLocks/>
          </p:cNvSpPr>
          <p:nvPr/>
        </p:nvSpPr>
        <p:spPr>
          <a:xfrm>
            <a:off x="6378248" y="1616064"/>
            <a:ext cx="5194167"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Clr>
                <a:srgbClr val="4E0000"/>
              </a:buClr>
              <a:buFont typeface="Arial" panose="020B0604020202020204" pitchFamily="34" charset="0"/>
              <a:buChar char="•"/>
              <a:defRPr sz="2800" kern="1200">
                <a:solidFill>
                  <a:srgbClr val="4E0000"/>
                </a:solidFill>
                <a:latin typeface="+mj-lt"/>
                <a:ea typeface="+mn-ea"/>
                <a:cs typeface="+mn-cs"/>
              </a:defRPr>
            </a:lvl1pPr>
            <a:lvl2pPr marL="685800" indent="-228600" algn="l" defTabSz="914400" rtl="0" eaLnBrk="1" latinLnBrk="0" hangingPunct="1">
              <a:lnSpc>
                <a:spcPct val="90000"/>
              </a:lnSpc>
              <a:spcBef>
                <a:spcPts val="500"/>
              </a:spcBef>
              <a:buClr>
                <a:srgbClr val="4E0000"/>
              </a:buClr>
              <a:buFont typeface="Arial" panose="020B0604020202020204" pitchFamily="34" charset="0"/>
              <a:buChar char="•"/>
              <a:defRPr sz="2400" kern="1200">
                <a:solidFill>
                  <a:srgbClr val="4E0000"/>
                </a:solidFill>
                <a:latin typeface="+mj-lt"/>
                <a:ea typeface="+mn-ea"/>
                <a:cs typeface="+mn-cs"/>
              </a:defRPr>
            </a:lvl2pPr>
            <a:lvl3pPr marL="1143000" indent="-228600" algn="l" defTabSz="914400" rtl="0" eaLnBrk="1" latinLnBrk="0" hangingPunct="1">
              <a:lnSpc>
                <a:spcPct val="90000"/>
              </a:lnSpc>
              <a:spcBef>
                <a:spcPts val="500"/>
              </a:spcBef>
              <a:buClr>
                <a:srgbClr val="4E0000"/>
              </a:buClr>
              <a:buFont typeface="Arial" panose="020B0604020202020204" pitchFamily="34" charset="0"/>
              <a:buChar char="•"/>
              <a:defRPr sz="2000" kern="1200">
                <a:solidFill>
                  <a:srgbClr val="4E0000"/>
                </a:solidFill>
                <a:latin typeface="+mj-lt"/>
                <a:ea typeface="+mn-ea"/>
                <a:cs typeface="+mn-cs"/>
              </a:defRPr>
            </a:lvl3pPr>
            <a:lvl4pPr marL="1600200" indent="-228600" algn="l" defTabSz="914400" rtl="0" eaLnBrk="1" latinLnBrk="0" hangingPunct="1">
              <a:lnSpc>
                <a:spcPct val="90000"/>
              </a:lnSpc>
              <a:spcBef>
                <a:spcPts val="500"/>
              </a:spcBef>
              <a:buClr>
                <a:srgbClr val="4E0000"/>
              </a:buClr>
              <a:buFont typeface="Arial" panose="020B0604020202020204" pitchFamily="34" charset="0"/>
              <a:buChar char="•"/>
              <a:defRPr sz="1800" kern="1200">
                <a:solidFill>
                  <a:srgbClr val="4E0000"/>
                </a:solidFill>
                <a:latin typeface="+mj-lt"/>
                <a:ea typeface="+mn-ea"/>
                <a:cs typeface="+mn-cs"/>
              </a:defRPr>
            </a:lvl4pPr>
            <a:lvl5pPr marL="2057400" indent="-228600" algn="l" defTabSz="914400" rtl="0" eaLnBrk="1" latinLnBrk="0" hangingPunct="1">
              <a:lnSpc>
                <a:spcPct val="90000"/>
              </a:lnSpc>
              <a:spcBef>
                <a:spcPts val="500"/>
              </a:spcBef>
              <a:buClr>
                <a:srgbClr val="4E0000"/>
              </a:buClr>
              <a:buFont typeface="Arial" panose="020B0604020202020204" pitchFamily="34" charset="0"/>
              <a:buChar char="•"/>
              <a:defRPr sz="1800" kern="1200">
                <a:solidFill>
                  <a:srgbClr val="4E0000"/>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t>OTP: Strategic Management Branch and Innovation Hub</a:t>
            </a:r>
          </a:p>
          <a:p>
            <a:r>
              <a:rPr lang="en-US" sz="2000" dirty="0"/>
              <a:t>Political Clusters : 4 </a:t>
            </a:r>
            <a:r>
              <a:rPr lang="en-US" sz="2000" dirty="0" err="1"/>
              <a:t>Clusters,Economic</a:t>
            </a:r>
            <a:r>
              <a:rPr lang="en-US" sz="2000" dirty="0"/>
              <a:t>, Governance, Social, Justice</a:t>
            </a:r>
          </a:p>
          <a:p>
            <a:r>
              <a:rPr lang="en-US" sz="2000" dirty="0"/>
              <a:t>Technical Clusters : 4 </a:t>
            </a:r>
            <a:r>
              <a:rPr lang="en-US" sz="2000" dirty="0" err="1"/>
              <a:t>Clusters,Economic</a:t>
            </a:r>
            <a:r>
              <a:rPr lang="en-US" sz="2000" dirty="0"/>
              <a:t>, Governance, Social, Justice</a:t>
            </a:r>
          </a:p>
          <a:p>
            <a:r>
              <a:rPr lang="en-US" sz="2000" dirty="0"/>
              <a:t>Provincial Departments: 13</a:t>
            </a:r>
          </a:p>
          <a:p>
            <a:r>
              <a:rPr lang="en-US" sz="2000" dirty="0"/>
              <a:t>Provincial State-Owned entities:16</a:t>
            </a:r>
          </a:p>
          <a:p>
            <a:r>
              <a:rPr lang="en-US" sz="2000" dirty="0"/>
              <a:t>AWG: 13</a:t>
            </a:r>
          </a:p>
          <a:p>
            <a:pPr marL="0" indent="0">
              <a:buNone/>
            </a:pPr>
            <a:endParaRPr lang="en-US" dirty="0"/>
          </a:p>
          <a:p>
            <a:pPr marL="0" indent="0">
              <a:buNone/>
            </a:pPr>
            <a:endParaRPr lang="en-ES" dirty="0"/>
          </a:p>
        </p:txBody>
      </p:sp>
      <p:sp>
        <p:nvSpPr>
          <p:cNvPr id="6" name="Title 1">
            <a:extLst>
              <a:ext uri="{FF2B5EF4-FFF2-40B4-BE49-F238E27FC236}">
                <a16:creationId xmlns:a16="http://schemas.microsoft.com/office/drawing/2014/main" id="{5EF91021-924D-804E-7D3B-0BD1B9945897}"/>
              </a:ext>
            </a:extLst>
          </p:cNvPr>
          <p:cNvSpPr txBox="1">
            <a:spLocks/>
          </p:cNvSpPr>
          <p:nvPr/>
        </p:nvSpPr>
        <p:spPr>
          <a:xfrm>
            <a:off x="6478798" y="784363"/>
            <a:ext cx="4045668" cy="64724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b="1" i="0" kern="1200">
                <a:solidFill>
                  <a:srgbClr val="4E0000"/>
                </a:solidFill>
                <a:latin typeface="+mj-lt"/>
                <a:ea typeface="+mj-ea"/>
                <a:cs typeface="+mj-cs"/>
              </a:defRPr>
            </a:lvl1pPr>
          </a:lstStyle>
          <a:p>
            <a:pPr marL="228600" indent="-228600">
              <a:spcBef>
                <a:spcPts val="1000"/>
              </a:spcBef>
              <a:defRPr/>
            </a:pPr>
            <a:endParaRPr lang="en-US" sz="2400" b="1" dirty="0"/>
          </a:p>
          <a:p>
            <a:pPr marL="228600" indent="-228600">
              <a:spcBef>
                <a:spcPts val="1000"/>
              </a:spcBef>
              <a:defRPr/>
            </a:pPr>
            <a:endParaRPr lang="en-US" sz="2400" dirty="0"/>
          </a:p>
          <a:p>
            <a:pPr marL="228600" indent="-228600">
              <a:spcBef>
                <a:spcPts val="1000"/>
              </a:spcBef>
              <a:defRPr/>
            </a:pPr>
            <a:r>
              <a:rPr lang="en-US" sz="2400" b="1" dirty="0"/>
              <a:t>Users:</a:t>
            </a:r>
          </a:p>
          <a:p>
            <a:pPr marL="228600" indent="-228600">
              <a:spcBef>
                <a:spcPts val="1000"/>
              </a:spcBef>
              <a:defRPr/>
            </a:pPr>
            <a:br>
              <a:rPr lang="en-US" sz="2400" dirty="0">
                <a:latin typeface="Roboto"/>
                <a:ea typeface="+mn-ea"/>
                <a:cs typeface="+mn-cs"/>
              </a:rPr>
            </a:br>
            <a:endParaRPr lang="en-ES" sz="2400" dirty="0"/>
          </a:p>
        </p:txBody>
      </p:sp>
      <p:sp>
        <p:nvSpPr>
          <p:cNvPr id="7" name="Title 1">
            <a:extLst>
              <a:ext uri="{FF2B5EF4-FFF2-40B4-BE49-F238E27FC236}">
                <a16:creationId xmlns:a16="http://schemas.microsoft.com/office/drawing/2014/main" id="{1ED40A50-5D68-7B4C-2349-12DFAA9003C9}"/>
              </a:ext>
            </a:extLst>
          </p:cNvPr>
          <p:cNvSpPr txBox="1">
            <a:spLocks/>
          </p:cNvSpPr>
          <p:nvPr/>
        </p:nvSpPr>
        <p:spPr>
          <a:xfrm>
            <a:off x="896109" y="137117"/>
            <a:ext cx="10776856" cy="647246"/>
          </a:xfrm>
          <a:prstGeom prst="rect">
            <a:avLst/>
          </a:prstGeom>
        </p:spPr>
        <p:txBody>
          <a:bodyPr vert="horz" lIns="91440" tIns="45720" rIns="91440" bIns="45720" rtlCol="0" anchor="ctr">
            <a:normAutofit fontScale="25000" lnSpcReduction="20000"/>
          </a:bodyPr>
          <a:lstStyle>
            <a:lvl1pPr algn="l" defTabSz="914400" rtl="0" eaLnBrk="1" latinLnBrk="0" hangingPunct="1">
              <a:lnSpc>
                <a:spcPct val="90000"/>
              </a:lnSpc>
              <a:spcBef>
                <a:spcPct val="0"/>
              </a:spcBef>
              <a:buNone/>
              <a:defRPr sz="4400" b="1" i="0" kern="1200">
                <a:solidFill>
                  <a:srgbClr val="4E0000"/>
                </a:solidFill>
                <a:latin typeface="+mj-lt"/>
                <a:ea typeface="+mj-ea"/>
                <a:cs typeface="+mj-cs"/>
              </a:defRPr>
            </a:lvl1pPr>
          </a:lstStyle>
          <a:p>
            <a:pPr marL="228600" indent="-228600">
              <a:spcBef>
                <a:spcPts val="1000"/>
              </a:spcBef>
              <a:defRPr/>
            </a:pPr>
            <a:br>
              <a:rPr lang="en-US" sz="2800" dirty="0">
                <a:latin typeface="Roboto"/>
                <a:ea typeface="+mn-ea"/>
                <a:cs typeface="+mn-cs"/>
              </a:rPr>
            </a:br>
            <a:br>
              <a:rPr lang="en-US" sz="3600" dirty="0">
                <a:latin typeface="Roboto"/>
                <a:ea typeface="+mn-ea"/>
                <a:cs typeface="+mn-cs"/>
              </a:rPr>
            </a:br>
            <a:r>
              <a:rPr lang="en-US" sz="10700" dirty="0">
                <a:latin typeface="Roboto"/>
                <a:ea typeface="+mn-ea"/>
                <a:cs typeface="+mn-cs"/>
              </a:rPr>
              <a:t>KZN MTSF Digital Planning and Reporting System</a:t>
            </a:r>
            <a:br>
              <a:rPr lang="en-US" sz="10700" dirty="0">
                <a:latin typeface="Roboto"/>
                <a:ea typeface="+mn-ea"/>
                <a:cs typeface="+mn-cs"/>
              </a:rPr>
            </a:br>
            <a:endParaRPr lang="en-ES" sz="10700" dirty="0"/>
          </a:p>
        </p:txBody>
      </p:sp>
    </p:spTree>
    <p:extLst>
      <p:ext uri="{BB962C8B-B14F-4D97-AF65-F5344CB8AC3E}">
        <p14:creationId xmlns:p14="http://schemas.microsoft.com/office/powerpoint/2010/main" val="26064295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DAD25B-E1F6-13CD-1B5F-8743C5ECEB04}"/>
              </a:ext>
            </a:extLst>
          </p:cNvPr>
          <p:cNvSpPr>
            <a:spLocks noGrp="1"/>
          </p:cNvSpPr>
          <p:nvPr>
            <p:ph type="title"/>
          </p:nvPr>
        </p:nvSpPr>
        <p:spPr>
          <a:xfrm>
            <a:off x="405915" y="269653"/>
            <a:ext cx="10776856" cy="647246"/>
          </a:xfrm>
        </p:spPr>
        <p:txBody>
          <a:bodyPr>
            <a:normAutofit fontScale="90000"/>
          </a:bodyPr>
          <a:lstStyle/>
          <a:p>
            <a:pPr marL="228600" marR="0" lvl="0" indent="-228600" defTabSz="914400" rtl="0" eaLnBrk="1" fontAlgn="auto" latinLnBrk="0" hangingPunct="1">
              <a:lnSpc>
                <a:spcPct val="90000"/>
              </a:lnSpc>
              <a:spcBef>
                <a:spcPts val="1000"/>
              </a:spcBef>
              <a:spcAft>
                <a:spcPts val="0"/>
              </a:spcAft>
              <a:tabLst/>
              <a:defRPr/>
            </a:pPr>
            <a:br>
              <a:rPr kumimoji="0" lang="en-US" sz="2800" i="0" u="none" strike="noStrike" kern="1200" cap="none" spc="0" normalizeH="0" baseline="0" noProof="0" dirty="0">
                <a:ln>
                  <a:noFill/>
                </a:ln>
                <a:solidFill>
                  <a:srgbClr val="4E0000"/>
                </a:solidFill>
                <a:effectLst/>
                <a:uLnTx/>
                <a:uFillTx/>
                <a:latin typeface="Roboto"/>
                <a:ea typeface="+mn-ea"/>
                <a:cs typeface="+mn-cs"/>
              </a:rPr>
            </a:br>
            <a:br>
              <a:rPr kumimoji="0" lang="en-US" sz="3600" i="0" u="none" strike="noStrike" kern="1200" cap="none" spc="0" normalizeH="0" baseline="0" noProof="0" dirty="0">
                <a:ln>
                  <a:noFill/>
                </a:ln>
                <a:solidFill>
                  <a:srgbClr val="4E0000"/>
                </a:solidFill>
                <a:effectLst/>
                <a:uLnTx/>
                <a:uFillTx/>
                <a:latin typeface="Roboto"/>
                <a:ea typeface="+mn-ea"/>
                <a:cs typeface="+mn-cs"/>
              </a:rPr>
            </a:br>
            <a:r>
              <a:rPr kumimoji="0" lang="en-US" sz="3600" i="0" u="none" strike="noStrike" kern="1200" cap="none" spc="0" normalizeH="0" baseline="0" noProof="0" dirty="0">
                <a:ln>
                  <a:noFill/>
                </a:ln>
                <a:solidFill>
                  <a:srgbClr val="4E0000"/>
                </a:solidFill>
                <a:effectLst/>
                <a:uLnTx/>
                <a:uFillTx/>
                <a:latin typeface="Roboto"/>
                <a:ea typeface="+mn-ea"/>
                <a:cs typeface="+mn-cs"/>
              </a:rPr>
              <a:t>KZN MTSF Digital Planning and Reporting System</a:t>
            </a:r>
            <a:br>
              <a:rPr kumimoji="0" lang="en-US" sz="2800" i="0" u="none" strike="noStrike" kern="1200" cap="none" spc="0" normalizeH="0" baseline="0" noProof="0" dirty="0">
                <a:ln>
                  <a:noFill/>
                </a:ln>
                <a:solidFill>
                  <a:srgbClr val="4E0000"/>
                </a:solidFill>
                <a:effectLst/>
                <a:uLnTx/>
                <a:uFillTx/>
                <a:latin typeface="Roboto"/>
                <a:ea typeface="+mn-ea"/>
                <a:cs typeface="+mn-cs"/>
              </a:rPr>
            </a:br>
            <a:endParaRPr lang="en-ES" dirty="0"/>
          </a:p>
        </p:txBody>
      </p:sp>
      <p:sp>
        <p:nvSpPr>
          <p:cNvPr id="3" name="Content Placeholder 2">
            <a:extLst>
              <a:ext uri="{FF2B5EF4-FFF2-40B4-BE49-F238E27FC236}">
                <a16:creationId xmlns:a16="http://schemas.microsoft.com/office/drawing/2014/main" id="{D279B466-F119-37A2-335A-54FA76B1FD6F}"/>
              </a:ext>
            </a:extLst>
          </p:cNvPr>
          <p:cNvSpPr>
            <a:spLocks noGrp="1"/>
          </p:cNvSpPr>
          <p:nvPr>
            <p:ph idx="1"/>
          </p:nvPr>
        </p:nvSpPr>
        <p:spPr>
          <a:xfrm>
            <a:off x="6218549" y="1589763"/>
            <a:ext cx="4486598" cy="4351338"/>
          </a:xfrm>
        </p:spPr>
        <p:txBody>
          <a:bodyPr>
            <a:normAutofit/>
          </a:bodyPr>
          <a:lstStyle/>
          <a:p>
            <a:r>
              <a:rPr lang="en-US" sz="2400" dirty="0"/>
              <a:t>4 Clusters and 13 Action Working Groups:</a:t>
            </a:r>
          </a:p>
          <a:p>
            <a:r>
              <a:rPr lang="en-US" sz="2400" b="1" dirty="0"/>
              <a:t>Planning and Reporting</a:t>
            </a:r>
          </a:p>
          <a:p>
            <a:pPr lvl="1"/>
            <a:r>
              <a:rPr lang="en-US" dirty="0"/>
              <a:t>Impacts</a:t>
            </a:r>
          </a:p>
          <a:p>
            <a:pPr lvl="1"/>
            <a:r>
              <a:rPr lang="en-US" dirty="0"/>
              <a:t>Outcomes</a:t>
            </a:r>
          </a:p>
          <a:p>
            <a:pPr lvl="1"/>
            <a:r>
              <a:rPr lang="en-US" dirty="0"/>
              <a:t>Indicators</a:t>
            </a:r>
          </a:p>
          <a:p>
            <a:pPr lvl="1"/>
            <a:r>
              <a:rPr lang="en-US" dirty="0"/>
              <a:t>Interventions</a:t>
            </a:r>
          </a:p>
          <a:p>
            <a:pPr lvl="1"/>
            <a:r>
              <a:rPr lang="en-US" dirty="0"/>
              <a:t>Targets</a:t>
            </a:r>
          </a:p>
          <a:p>
            <a:endParaRPr lang="en-ES" dirty="0"/>
          </a:p>
        </p:txBody>
      </p:sp>
      <p:pic>
        <p:nvPicPr>
          <p:cNvPr id="6" name="Picture 5" descr="A screenshot of a login screen&#10;&#10;Description automatically generated">
            <a:extLst>
              <a:ext uri="{FF2B5EF4-FFF2-40B4-BE49-F238E27FC236}">
                <a16:creationId xmlns:a16="http://schemas.microsoft.com/office/drawing/2014/main" id="{EA302EA8-D63E-CB2A-657A-0F0B934442F2}"/>
              </a:ext>
            </a:extLst>
          </p:cNvPr>
          <p:cNvPicPr>
            <a:picLocks noChangeAspect="1"/>
          </p:cNvPicPr>
          <p:nvPr/>
        </p:nvPicPr>
        <p:blipFill>
          <a:blip r:embed="rId2"/>
          <a:stretch>
            <a:fillRect/>
          </a:stretch>
        </p:blipFill>
        <p:spPr>
          <a:xfrm>
            <a:off x="745279" y="1589763"/>
            <a:ext cx="3475567" cy="4740632"/>
          </a:xfrm>
          <a:prstGeom prst="rect">
            <a:avLst/>
          </a:prstGeom>
        </p:spPr>
      </p:pic>
      <p:sp>
        <p:nvSpPr>
          <p:cNvPr id="7" name="Arrow: Right 6">
            <a:extLst>
              <a:ext uri="{FF2B5EF4-FFF2-40B4-BE49-F238E27FC236}">
                <a16:creationId xmlns:a16="http://schemas.microsoft.com/office/drawing/2014/main" id="{FD00FB05-189D-2CBD-9146-EDD0D35F6E6D}"/>
              </a:ext>
            </a:extLst>
          </p:cNvPr>
          <p:cNvSpPr/>
          <p:nvPr/>
        </p:nvSpPr>
        <p:spPr>
          <a:xfrm>
            <a:off x="4436500" y="3220772"/>
            <a:ext cx="1357843" cy="96126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9" name="TextBox 8">
            <a:extLst>
              <a:ext uri="{FF2B5EF4-FFF2-40B4-BE49-F238E27FC236}">
                <a16:creationId xmlns:a16="http://schemas.microsoft.com/office/drawing/2014/main" id="{91D0CAD9-B570-9C67-D83F-C4948FAF4020}"/>
              </a:ext>
            </a:extLst>
          </p:cNvPr>
          <p:cNvSpPr txBox="1"/>
          <p:nvPr/>
        </p:nvSpPr>
        <p:spPr>
          <a:xfrm>
            <a:off x="114695" y="1220431"/>
            <a:ext cx="6103854" cy="369332"/>
          </a:xfrm>
          <a:prstGeom prst="rect">
            <a:avLst/>
          </a:prstGeom>
          <a:noFill/>
        </p:spPr>
        <p:txBody>
          <a:bodyPr wrap="square">
            <a:spAutoFit/>
          </a:bodyPr>
          <a:lstStyle/>
          <a:p>
            <a:pPr marL="0" indent="0">
              <a:buNone/>
            </a:pPr>
            <a:r>
              <a:rPr lang="en-US" b="1" dirty="0"/>
              <a:t>Landing Page:</a:t>
            </a:r>
          </a:p>
        </p:txBody>
      </p:sp>
    </p:spTree>
    <p:extLst>
      <p:ext uri="{BB962C8B-B14F-4D97-AF65-F5344CB8AC3E}">
        <p14:creationId xmlns:p14="http://schemas.microsoft.com/office/powerpoint/2010/main" val="5216797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DAD25B-E1F6-13CD-1B5F-8743C5ECEB04}"/>
              </a:ext>
            </a:extLst>
          </p:cNvPr>
          <p:cNvSpPr>
            <a:spLocks noGrp="1"/>
          </p:cNvSpPr>
          <p:nvPr>
            <p:ph type="title"/>
          </p:nvPr>
        </p:nvSpPr>
        <p:spPr>
          <a:xfrm>
            <a:off x="603876" y="-34809"/>
            <a:ext cx="4807111" cy="647246"/>
          </a:xfrm>
        </p:spPr>
        <p:txBody>
          <a:bodyPr>
            <a:normAutofit/>
          </a:bodyPr>
          <a:lstStyle/>
          <a:p>
            <a:r>
              <a:rPr lang="en-US" sz="2400" dirty="0"/>
              <a:t>Process Flow – Planning</a:t>
            </a:r>
            <a:endParaRPr lang="en-ES" sz="2400" dirty="0"/>
          </a:p>
        </p:txBody>
      </p:sp>
      <p:sp>
        <p:nvSpPr>
          <p:cNvPr id="3" name="Content Placeholder 2">
            <a:extLst>
              <a:ext uri="{FF2B5EF4-FFF2-40B4-BE49-F238E27FC236}">
                <a16:creationId xmlns:a16="http://schemas.microsoft.com/office/drawing/2014/main" id="{D279B466-F119-37A2-335A-54FA76B1FD6F}"/>
              </a:ext>
            </a:extLst>
          </p:cNvPr>
          <p:cNvSpPr>
            <a:spLocks noGrp="1"/>
          </p:cNvSpPr>
          <p:nvPr>
            <p:ph idx="1"/>
          </p:nvPr>
        </p:nvSpPr>
        <p:spPr>
          <a:xfrm>
            <a:off x="253738" y="631291"/>
            <a:ext cx="5790414" cy="6045666"/>
          </a:xfrm>
        </p:spPr>
        <p:txBody>
          <a:bodyPr>
            <a:noAutofit/>
          </a:bodyPr>
          <a:lstStyle/>
          <a:p>
            <a:r>
              <a:rPr lang="en-US" sz="1400" dirty="0"/>
              <a:t>Deputy Convenors and assigned Secretariat: Capture plans (AWGs and Clusters).  Technical Cluster Heads, Secretariat of Clusters as well as the allocated Planner and M&amp;E specialists will also receive notification to commence with drafting of Cluster Plan.</a:t>
            </a:r>
          </a:p>
          <a:p>
            <a:r>
              <a:rPr lang="en-US" sz="1400" dirty="0"/>
              <a:t>AWG: Capture plans and sends to HOD for </a:t>
            </a:r>
            <a:r>
              <a:rPr lang="en-US" sz="1400" dirty="0" err="1"/>
              <a:t>endorsment</a:t>
            </a:r>
            <a:endParaRPr lang="en-US" sz="1400" dirty="0"/>
          </a:p>
          <a:p>
            <a:r>
              <a:rPr lang="en-US" sz="1400" dirty="0"/>
              <a:t>HOD: Endorsed plan submitted to Technical Cluster. And sends to Technical Cluster </a:t>
            </a:r>
          </a:p>
          <a:p>
            <a:r>
              <a:rPr lang="en-US" sz="1400" dirty="0"/>
              <a:t>Technical Cluster: endorses AWG plan.</a:t>
            </a:r>
          </a:p>
          <a:p>
            <a:r>
              <a:rPr lang="en-US" sz="1400" dirty="0">
                <a:highlight>
                  <a:srgbClr val="00FF00"/>
                </a:highlight>
              </a:rPr>
              <a:t>Technical Cluster: use the AWG plans to further incorporate inputs into their Cluster plans.</a:t>
            </a:r>
          </a:p>
          <a:p>
            <a:r>
              <a:rPr lang="en-US" sz="1400" dirty="0"/>
              <a:t>Technical cluster: submit the AWG and Cluster plan to GSCID Technical Cluster for endorsement.  </a:t>
            </a:r>
          </a:p>
          <a:p>
            <a:r>
              <a:rPr lang="en-US" sz="1400" dirty="0"/>
              <a:t>GSCID: send the endorsed plans to Provincial Planning for assessment.</a:t>
            </a:r>
          </a:p>
          <a:p>
            <a:r>
              <a:rPr lang="en-US" sz="1400" dirty="0"/>
              <a:t>Provincial planners: receive the GSCID endorsed plans (AWGs and Cluster Plans)  for assessment and amend where necessary</a:t>
            </a:r>
          </a:p>
          <a:p>
            <a:r>
              <a:rPr lang="en-US" sz="1400" dirty="0"/>
              <a:t>Technical Cluster:  send the AWG plans to the Political Cluster</a:t>
            </a:r>
          </a:p>
          <a:p>
            <a:r>
              <a:rPr lang="en-US" sz="1400" dirty="0">
                <a:highlight>
                  <a:srgbClr val="FFFF00"/>
                </a:highlight>
              </a:rPr>
              <a:t>Political Cluster :Approve AWG plans and endorse Cluster Plans.  </a:t>
            </a:r>
          </a:p>
          <a:p>
            <a:r>
              <a:rPr lang="en-US" sz="1400" dirty="0">
                <a:highlight>
                  <a:srgbClr val="FFFF00"/>
                </a:highlight>
              </a:rPr>
              <a:t>Cluster plans:  Plan is sent to technical &amp; political GSCID for noting.</a:t>
            </a:r>
          </a:p>
          <a:p>
            <a:r>
              <a:rPr lang="en-US" sz="1400" dirty="0"/>
              <a:t>OTP Planner: AWG plans locked after approval by Political Cluster. </a:t>
            </a:r>
          </a:p>
          <a:p>
            <a:r>
              <a:rPr lang="en-US" sz="1400" dirty="0"/>
              <a:t>OTP Planner: Upload to a central repository </a:t>
            </a:r>
          </a:p>
        </p:txBody>
      </p:sp>
      <p:sp>
        <p:nvSpPr>
          <p:cNvPr id="4" name="Content Placeholder 2">
            <a:extLst>
              <a:ext uri="{FF2B5EF4-FFF2-40B4-BE49-F238E27FC236}">
                <a16:creationId xmlns:a16="http://schemas.microsoft.com/office/drawing/2014/main" id="{52CBF92C-FE62-709E-FA63-5C7AB5A7819E}"/>
              </a:ext>
            </a:extLst>
          </p:cNvPr>
          <p:cNvSpPr txBox="1">
            <a:spLocks/>
          </p:cNvSpPr>
          <p:nvPr/>
        </p:nvSpPr>
        <p:spPr>
          <a:xfrm>
            <a:off x="5410987" y="647247"/>
            <a:ext cx="5440276" cy="546570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4E0000"/>
              </a:buClr>
              <a:buFont typeface="Arial" panose="020B0604020202020204" pitchFamily="34" charset="0"/>
              <a:buChar char="•"/>
              <a:defRPr sz="2800" kern="1200">
                <a:solidFill>
                  <a:srgbClr val="4E0000"/>
                </a:solidFill>
                <a:latin typeface="+mj-lt"/>
                <a:ea typeface="+mn-ea"/>
                <a:cs typeface="+mn-cs"/>
              </a:defRPr>
            </a:lvl1pPr>
            <a:lvl2pPr marL="685800" indent="-228600" algn="l" defTabSz="914400" rtl="0" eaLnBrk="1" latinLnBrk="0" hangingPunct="1">
              <a:lnSpc>
                <a:spcPct val="90000"/>
              </a:lnSpc>
              <a:spcBef>
                <a:spcPts val="500"/>
              </a:spcBef>
              <a:buClr>
                <a:srgbClr val="4E0000"/>
              </a:buClr>
              <a:buFont typeface="Arial" panose="020B0604020202020204" pitchFamily="34" charset="0"/>
              <a:buChar char="•"/>
              <a:defRPr sz="2400" kern="1200">
                <a:solidFill>
                  <a:srgbClr val="4E0000"/>
                </a:solidFill>
                <a:latin typeface="+mj-lt"/>
                <a:ea typeface="+mn-ea"/>
                <a:cs typeface="+mn-cs"/>
              </a:defRPr>
            </a:lvl2pPr>
            <a:lvl3pPr marL="1143000" indent="-228600" algn="l" defTabSz="914400" rtl="0" eaLnBrk="1" latinLnBrk="0" hangingPunct="1">
              <a:lnSpc>
                <a:spcPct val="90000"/>
              </a:lnSpc>
              <a:spcBef>
                <a:spcPts val="500"/>
              </a:spcBef>
              <a:buClr>
                <a:srgbClr val="4E0000"/>
              </a:buClr>
              <a:buFont typeface="Arial" panose="020B0604020202020204" pitchFamily="34" charset="0"/>
              <a:buChar char="•"/>
              <a:defRPr sz="2000" kern="1200">
                <a:solidFill>
                  <a:srgbClr val="4E0000"/>
                </a:solidFill>
                <a:latin typeface="+mj-lt"/>
                <a:ea typeface="+mn-ea"/>
                <a:cs typeface="+mn-cs"/>
              </a:defRPr>
            </a:lvl3pPr>
            <a:lvl4pPr marL="1600200" indent="-228600" algn="l" defTabSz="914400" rtl="0" eaLnBrk="1" latinLnBrk="0" hangingPunct="1">
              <a:lnSpc>
                <a:spcPct val="90000"/>
              </a:lnSpc>
              <a:spcBef>
                <a:spcPts val="500"/>
              </a:spcBef>
              <a:buClr>
                <a:srgbClr val="4E0000"/>
              </a:buClr>
              <a:buFont typeface="Arial" panose="020B0604020202020204" pitchFamily="34" charset="0"/>
              <a:buChar char="•"/>
              <a:defRPr sz="1800" kern="1200">
                <a:solidFill>
                  <a:srgbClr val="4E0000"/>
                </a:solidFill>
                <a:latin typeface="+mj-lt"/>
                <a:ea typeface="+mn-ea"/>
                <a:cs typeface="+mn-cs"/>
              </a:defRPr>
            </a:lvl4pPr>
            <a:lvl5pPr marL="2057400" indent="-228600" algn="l" defTabSz="914400" rtl="0" eaLnBrk="1" latinLnBrk="0" hangingPunct="1">
              <a:lnSpc>
                <a:spcPct val="90000"/>
              </a:lnSpc>
              <a:spcBef>
                <a:spcPts val="500"/>
              </a:spcBef>
              <a:buClr>
                <a:srgbClr val="4E0000"/>
              </a:buClr>
              <a:buFont typeface="Arial" panose="020B0604020202020204" pitchFamily="34" charset="0"/>
              <a:buChar char="•"/>
              <a:defRPr sz="1800" kern="1200">
                <a:solidFill>
                  <a:srgbClr val="4E0000"/>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1200" dirty="0"/>
          </a:p>
        </p:txBody>
      </p:sp>
      <p:sp>
        <p:nvSpPr>
          <p:cNvPr id="6" name="TextBox 5">
            <a:extLst>
              <a:ext uri="{FF2B5EF4-FFF2-40B4-BE49-F238E27FC236}">
                <a16:creationId xmlns:a16="http://schemas.microsoft.com/office/drawing/2014/main" id="{B915B1FC-E204-E54C-C23E-5BF36DE90036}"/>
              </a:ext>
            </a:extLst>
          </p:cNvPr>
          <p:cNvSpPr txBox="1"/>
          <p:nvPr/>
        </p:nvSpPr>
        <p:spPr>
          <a:xfrm>
            <a:off x="6096000" y="631291"/>
            <a:ext cx="5802197" cy="5693866"/>
          </a:xfrm>
          <a:prstGeom prst="rect">
            <a:avLst/>
          </a:prstGeom>
          <a:noFill/>
        </p:spPr>
        <p:txBody>
          <a:bodyPr wrap="square">
            <a:spAutoFit/>
          </a:bodyPr>
          <a:lstStyle/>
          <a:p>
            <a:pPr marL="285750" indent="-285750">
              <a:buFont typeface="Arial" panose="020B0604020202020204" pitchFamily="34" charset="0"/>
              <a:buChar char="•"/>
            </a:pPr>
            <a:r>
              <a:rPr lang="en-US" sz="1400" dirty="0"/>
              <a:t>OTP M&amp;E :Notify AWGs to start capturing their reports (AWGs and Clusters).</a:t>
            </a:r>
          </a:p>
          <a:p>
            <a:pPr marL="285750" indent="-285750">
              <a:buFont typeface="Arial" panose="020B0604020202020204" pitchFamily="34" charset="0"/>
              <a:buChar char="•"/>
            </a:pPr>
            <a:r>
              <a:rPr lang="en-US" sz="1400" dirty="0"/>
              <a:t>AWG:  Receive a message, start capturing their reports( AWG and Clusters), Send to notification to start HOD for endorsement.</a:t>
            </a:r>
          </a:p>
          <a:p>
            <a:pPr marL="285750" indent="-285750">
              <a:buFont typeface="Arial" panose="020B0604020202020204" pitchFamily="34" charset="0"/>
              <a:buChar char="•"/>
            </a:pPr>
            <a:r>
              <a:rPr lang="en-US" sz="1400" dirty="0"/>
              <a:t>HOD:  endorse and send reports to relevant technical cluster</a:t>
            </a:r>
          </a:p>
          <a:p>
            <a:pPr marL="285750" indent="-285750">
              <a:buFont typeface="Arial" panose="020B0604020202020204" pitchFamily="34" charset="0"/>
              <a:buChar char="•"/>
            </a:pPr>
            <a:r>
              <a:rPr lang="en-US" sz="1400" dirty="0"/>
              <a:t>Technical cluster: Endorses report, and use the AWG report </a:t>
            </a:r>
            <a:r>
              <a:rPr lang="en-US" sz="1400" strike="sngStrike" dirty="0"/>
              <a:t> </a:t>
            </a:r>
            <a:r>
              <a:rPr lang="en-US" sz="1400" dirty="0"/>
              <a:t>to further incorporate inputs into their cluster reports</a:t>
            </a:r>
          </a:p>
          <a:p>
            <a:pPr marL="285750" indent="-285750">
              <a:buFont typeface="Arial" panose="020B0604020202020204" pitchFamily="34" charset="0"/>
              <a:buChar char="•"/>
            </a:pPr>
            <a:r>
              <a:rPr lang="en-US" sz="1400" dirty="0">
                <a:solidFill>
                  <a:srgbClr val="FFFF00"/>
                </a:solidFill>
              </a:rPr>
              <a:t>Technical cluster: Submit the AWG and Cluster report to GSCID Technical Cluster for endorsement.  </a:t>
            </a:r>
          </a:p>
          <a:p>
            <a:pPr marL="285750" indent="-285750">
              <a:buFont typeface="Arial" panose="020B0604020202020204" pitchFamily="34" charset="0"/>
              <a:buChar char="•"/>
            </a:pPr>
            <a:r>
              <a:rPr lang="en-US" sz="1400" dirty="0">
                <a:solidFill>
                  <a:srgbClr val="FFFF00"/>
                </a:solidFill>
              </a:rPr>
              <a:t>GSCID will receive the report for endorsement  (applicable to the reporting side)</a:t>
            </a:r>
          </a:p>
          <a:p>
            <a:pPr marL="285750" indent="-285750">
              <a:buFont typeface="Arial" panose="020B0604020202020204" pitchFamily="34" charset="0"/>
              <a:buChar char="•"/>
            </a:pPr>
            <a:r>
              <a:rPr lang="en-US" sz="1400" dirty="0">
                <a:solidFill>
                  <a:srgbClr val="FFFF00"/>
                </a:solidFill>
              </a:rPr>
              <a:t>Provincial planners will receive the GSID endorsed report (AWGs and Cluster report)  for assessment (applicable to the reporting side </a:t>
            </a:r>
            <a:endParaRPr lang="en-US" sz="1400" dirty="0">
              <a:solidFill>
                <a:srgbClr val="FF0000"/>
              </a:solidFill>
            </a:endParaRPr>
          </a:p>
          <a:p>
            <a:pPr marL="285750" indent="-285750">
              <a:buFont typeface="Arial" panose="020B0604020202020204" pitchFamily="34" charset="0"/>
              <a:buChar char="•"/>
            </a:pPr>
            <a:r>
              <a:rPr lang="en-US" sz="1400" dirty="0"/>
              <a:t>M&amp;E will receive an endorsed report (AWGs and Cluster report)  for assessment </a:t>
            </a:r>
          </a:p>
          <a:p>
            <a:pPr marL="285750" indent="-285750">
              <a:buFont typeface="Arial" panose="020B0604020202020204" pitchFamily="34" charset="0"/>
              <a:buChar char="•"/>
            </a:pPr>
            <a:r>
              <a:rPr lang="en-US" sz="1400" dirty="0"/>
              <a:t>M&amp;E: Assessment &amp; finding from M&amp;E submitted to the technical cluster and the AWG for amendment/s</a:t>
            </a:r>
          </a:p>
          <a:p>
            <a:pPr marL="285750" indent="-285750">
              <a:buFont typeface="Arial" panose="020B0604020202020204" pitchFamily="34" charset="0"/>
              <a:buChar char="•"/>
            </a:pPr>
            <a:r>
              <a:rPr lang="en-US" sz="1400" dirty="0"/>
              <a:t>Technical cluster &amp; AWGs: Consider the findings and amend if required</a:t>
            </a:r>
          </a:p>
          <a:p>
            <a:pPr marL="285750" indent="-285750">
              <a:buFont typeface="Arial" panose="020B0604020202020204" pitchFamily="34" charset="0"/>
              <a:buChar char="•"/>
            </a:pPr>
            <a:r>
              <a:rPr lang="en-US" sz="1400" dirty="0"/>
              <a:t>Technical cluster: Send to the political cluster</a:t>
            </a:r>
          </a:p>
          <a:p>
            <a:pPr marL="285750" indent="-285750">
              <a:buFont typeface="Arial" panose="020B0604020202020204" pitchFamily="34" charset="0"/>
              <a:buChar char="•"/>
            </a:pPr>
            <a:r>
              <a:rPr lang="en-US" sz="1400" dirty="0"/>
              <a:t>Political cluster: Approve AWG report</a:t>
            </a:r>
          </a:p>
          <a:p>
            <a:pPr marL="285750" indent="-285750">
              <a:buFont typeface="Arial" panose="020B0604020202020204" pitchFamily="34" charset="0"/>
              <a:buChar char="•"/>
            </a:pPr>
            <a:r>
              <a:rPr lang="en-US" sz="1400" dirty="0"/>
              <a:t>Cluster  report:  Send to political GSCID for approval </a:t>
            </a:r>
          </a:p>
          <a:p>
            <a:pPr marL="285750" indent="-285750">
              <a:buFont typeface="Arial" panose="020B0604020202020204" pitchFamily="34" charset="0"/>
              <a:buChar char="•"/>
            </a:pPr>
            <a:r>
              <a:rPr lang="en-US" sz="1400" dirty="0"/>
              <a:t>AWG reports: Locked for approval by political cluster </a:t>
            </a:r>
          </a:p>
          <a:p>
            <a:pPr marL="285750" indent="-285750">
              <a:buFont typeface="Arial" panose="020B0604020202020204" pitchFamily="34" charset="0"/>
              <a:buChar char="•"/>
            </a:pPr>
            <a:r>
              <a:rPr lang="en-US" sz="1400" dirty="0">
                <a:solidFill>
                  <a:srgbClr val="FFFF00"/>
                </a:solidFill>
              </a:rPr>
              <a:t>Cluster reports locked once approved by political GSCID (Premier</a:t>
            </a:r>
            <a:r>
              <a:rPr lang="en-US" sz="1400" dirty="0">
                <a:solidFill>
                  <a:srgbClr val="FF0000"/>
                </a:solidFill>
              </a:rPr>
              <a:t>) </a:t>
            </a:r>
          </a:p>
        </p:txBody>
      </p:sp>
      <p:sp>
        <p:nvSpPr>
          <p:cNvPr id="7" name="Title 1">
            <a:extLst>
              <a:ext uri="{FF2B5EF4-FFF2-40B4-BE49-F238E27FC236}">
                <a16:creationId xmlns:a16="http://schemas.microsoft.com/office/drawing/2014/main" id="{B76C2D7B-B735-416E-52A8-CD15FAA29A72}"/>
              </a:ext>
            </a:extLst>
          </p:cNvPr>
          <p:cNvSpPr txBox="1">
            <a:spLocks/>
          </p:cNvSpPr>
          <p:nvPr/>
        </p:nvSpPr>
        <p:spPr>
          <a:xfrm>
            <a:off x="6398442" y="0"/>
            <a:ext cx="4807111" cy="64724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i="0" kern="1200">
                <a:solidFill>
                  <a:srgbClr val="4E0000"/>
                </a:solidFill>
                <a:latin typeface="+mj-lt"/>
                <a:ea typeface="+mj-ea"/>
                <a:cs typeface="+mj-cs"/>
              </a:defRPr>
            </a:lvl1pPr>
          </a:lstStyle>
          <a:p>
            <a:r>
              <a:rPr lang="en-US" sz="2400" dirty="0"/>
              <a:t>Process Flow – Reporting</a:t>
            </a:r>
            <a:endParaRPr lang="en-ES" sz="2400" dirty="0"/>
          </a:p>
        </p:txBody>
      </p:sp>
    </p:spTree>
    <p:extLst>
      <p:ext uri="{BB962C8B-B14F-4D97-AF65-F5344CB8AC3E}">
        <p14:creationId xmlns:p14="http://schemas.microsoft.com/office/powerpoint/2010/main" val="9104303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4AC5506-6312-4701-8D3C-40187889A9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8DAD25B-E1F6-13CD-1B5F-8743C5ECEB04}"/>
              </a:ext>
            </a:extLst>
          </p:cNvPr>
          <p:cNvSpPr>
            <a:spLocks noGrp="1"/>
          </p:cNvSpPr>
          <p:nvPr>
            <p:ph type="title"/>
          </p:nvPr>
        </p:nvSpPr>
        <p:spPr>
          <a:xfrm>
            <a:off x="131769" y="773769"/>
            <a:ext cx="9700387" cy="744836"/>
          </a:xfrm>
        </p:spPr>
        <p:txBody>
          <a:bodyPr vert="horz" lIns="91440" tIns="45720" rIns="91440" bIns="45720" rtlCol="0" anchor="ctr">
            <a:normAutofit/>
          </a:bodyPr>
          <a:lstStyle/>
          <a:p>
            <a:pPr marL="228600" marR="0" lvl="0" indent="-228600" algn="ctr" fontAlgn="auto">
              <a:spcAft>
                <a:spcPts val="0"/>
              </a:spcAft>
              <a:tabLst/>
              <a:defRPr/>
            </a:pPr>
            <a:r>
              <a:rPr lang="en-US" sz="2200" b="1" kern="1200" dirty="0">
                <a:solidFill>
                  <a:schemeClr val="bg1"/>
                </a:solidFill>
                <a:latin typeface="+mj-lt"/>
                <a:ea typeface="+mj-ea"/>
                <a:cs typeface="+mj-cs"/>
              </a:rPr>
              <a:t>Planning and Reporting Screen</a:t>
            </a:r>
            <a:br>
              <a:rPr kumimoji="0" lang="en-US" sz="2200" i="0" u="none" strike="noStrike" kern="1200" cap="none" spc="0" normalizeH="0" baseline="0" noProof="0" dirty="0">
                <a:ln>
                  <a:noFill/>
                </a:ln>
                <a:solidFill>
                  <a:schemeClr val="bg1"/>
                </a:solidFill>
                <a:effectLst/>
                <a:uLnTx/>
                <a:uFillTx/>
                <a:latin typeface="+mj-lt"/>
                <a:ea typeface="+mj-ea"/>
                <a:cs typeface="+mj-cs"/>
              </a:rPr>
            </a:br>
            <a:endParaRPr lang="en-US" sz="2200" kern="1200" dirty="0">
              <a:solidFill>
                <a:schemeClr val="bg1"/>
              </a:solidFill>
              <a:latin typeface="+mj-lt"/>
              <a:ea typeface="+mj-ea"/>
              <a:cs typeface="+mj-cs"/>
            </a:endParaRPr>
          </a:p>
        </p:txBody>
      </p:sp>
      <p:pic>
        <p:nvPicPr>
          <p:cNvPr id="9" name="Content Placeholder 8" descr="A screenshot of a computer&#10;&#10;Description automatically generated">
            <a:extLst>
              <a:ext uri="{FF2B5EF4-FFF2-40B4-BE49-F238E27FC236}">
                <a16:creationId xmlns:a16="http://schemas.microsoft.com/office/drawing/2014/main" id="{D846D827-C2FA-B225-0169-C8DCDB7E10B2}"/>
              </a:ext>
            </a:extLst>
          </p:cNvPr>
          <p:cNvPicPr>
            <a:picLocks noGrp="1" noChangeAspect="1"/>
          </p:cNvPicPr>
          <p:nvPr>
            <p:ph idx="1"/>
          </p:nvPr>
        </p:nvPicPr>
        <p:blipFill>
          <a:blip r:embed="rId2"/>
          <a:stretch>
            <a:fillRect/>
          </a:stretch>
        </p:blipFill>
        <p:spPr>
          <a:xfrm>
            <a:off x="337650" y="1396588"/>
            <a:ext cx="11738085" cy="5023066"/>
          </a:xfrm>
        </p:spPr>
      </p:pic>
      <p:sp>
        <p:nvSpPr>
          <p:cNvPr id="13" name="Title 1">
            <a:extLst>
              <a:ext uri="{FF2B5EF4-FFF2-40B4-BE49-F238E27FC236}">
                <a16:creationId xmlns:a16="http://schemas.microsoft.com/office/drawing/2014/main" id="{4846F3C8-0F96-E9FD-0051-29F5C5634F3E}"/>
              </a:ext>
            </a:extLst>
          </p:cNvPr>
          <p:cNvSpPr txBox="1">
            <a:spLocks/>
          </p:cNvSpPr>
          <p:nvPr/>
        </p:nvSpPr>
        <p:spPr>
          <a:xfrm>
            <a:off x="896109" y="137117"/>
            <a:ext cx="10776856" cy="647246"/>
          </a:xfrm>
          <a:prstGeom prst="rect">
            <a:avLst/>
          </a:prstGeom>
        </p:spPr>
        <p:txBody>
          <a:bodyPr vert="horz" lIns="91440" tIns="45720" rIns="91440" bIns="45720" rtlCol="0" anchor="ctr">
            <a:normAutofit fontScale="25000" lnSpcReduction="20000"/>
          </a:bodyPr>
          <a:lstStyle>
            <a:lvl1pPr algn="l" defTabSz="914400" rtl="0" eaLnBrk="1" latinLnBrk="0" hangingPunct="1">
              <a:lnSpc>
                <a:spcPct val="90000"/>
              </a:lnSpc>
              <a:spcBef>
                <a:spcPct val="0"/>
              </a:spcBef>
              <a:buNone/>
              <a:defRPr sz="4400" b="1" i="0" kern="1200">
                <a:solidFill>
                  <a:srgbClr val="4E0000"/>
                </a:solidFill>
                <a:latin typeface="+mj-lt"/>
                <a:ea typeface="+mj-ea"/>
                <a:cs typeface="+mj-cs"/>
              </a:defRPr>
            </a:lvl1pPr>
          </a:lstStyle>
          <a:p>
            <a:pPr marL="228600" indent="-228600">
              <a:spcBef>
                <a:spcPts val="1000"/>
              </a:spcBef>
              <a:defRPr/>
            </a:pPr>
            <a:br>
              <a:rPr lang="en-US" sz="2800" dirty="0">
                <a:latin typeface="Roboto"/>
                <a:ea typeface="+mn-ea"/>
                <a:cs typeface="+mn-cs"/>
              </a:rPr>
            </a:br>
            <a:br>
              <a:rPr lang="en-US" sz="3600" dirty="0">
                <a:latin typeface="Roboto"/>
                <a:ea typeface="+mn-ea"/>
                <a:cs typeface="+mn-cs"/>
              </a:rPr>
            </a:br>
            <a:r>
              <a:rPr lang="en-US" sz="10700" dirty="0">
                <a:latin typeface="Roboto"/>
                <a:ea typeface="+mn-ea"/>
                <a:cs typeface="+mn-cs"/>
              </a:rPr>
              <a:t>KZN MTSF Digital Planning and Reporting System</a:t>
            </a:r>
            <a:br>
              <a:rPr lang="en-US" sz="10700" dirty="0">
                <a:latin typeface="Roboto"/>
                <a:ea typeface="+mn-ea"/>
                <a:cs typeface="+mn-cs"/>
              </a:rPr>
            </a:br>
            <a:endParaRPr lang="en-ES" sz="10700" dirty="0"/>
          </a:p>
        </p:txBody>
      </p:sp>
    </p:spTree>
    <p:extLst>
      <p:ext uri="{BB962C8B-B14F-4D97-AF65-F5344CB8AC3E}">
        <p14:creationId xmlns:p14="http://schemas.microsoft.com/office/powerpoint/2010/main" val="320109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4AC5506-6312-4701-8D3C-40187889A9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8DAD25B-E1F6-13CD-1B5F-8743C5ECEB04}"/>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marL="228600" marR="0" lvl="0" indent="-228600" algn="ctr" fontAlgn="auto">
              <a:spcAft>
                <a:spcPts val="0"/>
              </a:spcAft>
              <a:tabLst/>
              <a:defRPr/>
            </a:pPr>
            <a:r>
              <a:rPr lang="en-US" sz="2200" b="1" kern="1200" dirty="0">
                <a:solidFill>
                  <a:schemeClr val="bg1"/>
                </a:solidFill>
                <a:latin typeface="+mj-lt"/>
                <a:ea typeface="+mj-ea"/>
                <a:cs typeface="+mj-cs"/>
              </a:rPr>
              <a:t>Planning in Progress</a:t>
            </a:r>
            <a:endParaRPr lang="en-US" sz="2200" kern="1200" dirty="0">
              <a:solidFill>
                <a:schemeClr val="bg1"/>
              </a:solidFill>
              <a:latin typeface="+mj-lt"/>
              <a:ea typeface="+mj-ea"/>
              <a:cs typeface="+mj-cs"/>
            </a:endParaRPr>
          </a:p>
        </p:txBody>
      </p:sp>
      <p:pic>
        <p:nvPicPr>
          <p:cNvPr id="7" name="Content Placeholder 6" descr="A screenshot of a computer&#10;&#10;Description automatically generated">
            <a:extLst>
              <a:ext uri="{FF2B5EF4-FFF2-40B4-BE49-F238E27FC236}">
                <a16:creationId xmlns:a16="http://schemas.microsoft.com/office/drawing/2014/main" id="{08EAC19F-BECD-336D-5648-6FC7FB913FD8}"/>
              </a:ext>
            </a:extLst>
          </p:cNvPr>
          <p:cNvPicPr>
            <a:picLocks noGrp="1" noChangeAspect="1"/>
          </p:cNvPicPr>
          <p:nvPr>
            <p:ph idx="1"/>
          </p:nvPr>
        </p:nvPicPr>
        <p:blipFill>
          <a:blip r:embed="rId2"/>
          <a:stretch>
            <a:fillRect/>
          </a:stretch>
        </p:blipFill>
        <p:spPr>
          <a:xfrm>
            <a:off x="556532" y="1487488"/>
            <a:ext cx="11132705" cy="4809617"/>
          </a:xfrm>
        </p:spPr>
      </p:pic>
      <p:sp>
        <p:nvSpPr>
          <p:cNvPr id="8" name="Title 1">
            <a:extLst>
              <a:ext uri="{FF2B5EF4-FFF2-40B4-BE49-F238E27FC236}">
                <a16:creationId xmlns:a16="http://schemas.microsoft.com/office/drawing/2014/main" id="{5C62F1A4-2545-F9D4-EDAD-2FC9D0543C73}"/>
              </a:ext>
            </a:extLst>
          </p:cNvPr>
          <p:cNvSpPr txBox="1">
            <a:spLocks/>
          </p:cNvSpPr>
          <p:nvPr/>
        </p:nvSpPr>
        <p:spPr>
          <a:xfrm>
            <a:off x="896109" y="137117"/>
            <a:ext cx="10776856" cy="647246"/>
          </a:xfrm>
          <a:prstGeom prst="rect">
            <a:avLst/>
          </a:prstGeom>
        </p:spPr>
        <p:txBody>
          <a:bodyPr vert="horz" lIns="91440" tIns="45720" rIns="91440" bIns="45720" rtlCol="0" anchor="ctr">
            <a:normAutofit fontScale="25000" lnSpcReduction="20000"/>
          </a:bodyPr>
          <a:lstStyle>
            <a:lvl1pPr algn="l" defTabSz="914400" rtl="0" eaLnBrk="1" latinLnBrk="0" hangingPunct="1">
              <a:lnSpc>
                <a:spcPct val="90000"/>
              </a:lnSpc>
              <a:spcBef>
                <a:spcPct val="0"/>
              </a:spcBef>
              <a:buNone/>
              <a:defRPr sz="4400" b="1" i="0" kern="1200">
                <a:solidFill>
                  <a:srgbClr val="4E0000"/>
                </a:solidFill>
                <a:latin typeface="+mj-lt"/>
                <a:ea typeface="+mj-ea"/>
                <a:cs typeface="+mj-cs"/>
              </a:defRPr>
            </a:lvl1pPr>
          </a:lstStyle>
          <a:p>
            <a:pPr marL="228600" indent="-228600">
              <a:spcBef>
                <a:spcPts val="1000"/>
              </a:spcBef>
              <a:defRPr/>
            </a:pPr>
            <a:br>
              <a:rPr lang="en-US" sz="2800" dirty="0">
                <a:latin typeface="Roboto"/>
                <a:ea typeface="+mn-ea"/>
                <a:cs typeface="+mn-cs"/>
              </a:rPr>
            </a:br>
            <a:br>
              <a:rPr lang="en-US" sz="3600" dirty="0">
                <a:latin typeface="Roboto"/>
                <a:ea typeface="+mn-ea"/>
                <a:cs typeface="+mn-cs"/>
              </a:rPr>
            </a:br>
            <a:r>
              <a:rPr lang="en-US" sz="10700" dirty="0">
                <a:latin typeface="Roboto"/>
                <a:ea typeface="+mn-ea"/>
                <a:cs typeface="+mn-cs"/>
              </a:rPr>
              <a:t>KZN MTSF Digital Planning and Reporting System</a:t>
            </a:r>
            <a:br>
              <a:rPr lang="en-US" sz="10700" dirty="0">
                <a:latin typeface="Roboto"/>
                <a:ea typeface="+mn-ea"/>
                <a:cs typeface="+mn-cs"/>
              </a:rPr>
            </a:br>
            <a:endParaRPr lang="en-ES" sz="10700" dirty="0"/>
          </a:p>
        </p:txBody>
      </p:sp>
    </p:spTree>
    <p:extLst>
      <p:ext uri="{BB962C8B-B14F-4D97-AF65-F5344CB8AC3E}">
        <p14:creationId xmlns:p14="http://schemas.microsoft.com/office/powerpoint/2010/main" val="60431150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ustom 8">
      <a:majorFont>
        <a:latin typeface="Roboto"/>
        <a:ea typeface=""/>
        <a:cs typeface=""/>
      </a:majorFont>
      <a:minorFont>
        <a:latin typeface="Robo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txDef>
      <a:spPr/>
      <a:bodyPr vert="horz" lIns="91440" tIns="45720" rIns="91440" bIns="45720" rtlCol="0" anchor="t" anchorCtr="0">
        <a:normAutofit/>
      </a:bodyPr>
      <a:lstStyle>
        <a:defPPr algn="l">
          <a:defRPr sz="2000" b="0" dirty="0" smtClean="0"/>
        </a:defPPr>
      </a:lstStyle>
    </a:tx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明朝"/>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F1FFAEF9962944E967B2CAB215BCB79" ma:contentTypeVersion="8" ma:contentTypeDescription="Create a new document." ma:contentTypeScope="" ma:versionID="a7c9a76739cb3e966d05a5f5f61b2527">
  <xsd:schema xmlns:xsd="http://www.w3.org/2001/XMLSchema" xmlns:xs="http://www.w3.org/2001/XMLSchema" xmlns:p="http://schemas.microsoft.com/office/2006/metadata/properties" xmlns:ns2="f351de21-d896-48a7-9dfa-e668a9d1d44a" targetNamespace="http://schemas.microsoft.com/office/2006/metadata/properties" ma:root="true" ma:fieldsID="6c8913513d90a5dc6526904a5648fb7c" ns2:_="">
    <xsd:import namespace="f351de21-d896-48a7-9dfa-e668a9d1d44a"/>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351de21-d896-48a7-9dfa-e668a9d1d44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CD2DEBF-2982-41B5-9054-AD216AD6A8F6}"/>
</file>

<file path=customXml/itemProps2.xml><?xml version="1.0" encoding="utf-8"?>
<ds:datastoreItem xmlns:ds="http://schemas.openxmlformats.org/officeDocument/2006/customXml" ds:itemID="{63D0D6FF-5DC0-4A4C-B543-9E5307B25F01}">
  <ds:schemaRefs>
    <ds:schemaRef ds:uri="d75abbe9-4b63-46ba-acaa-ae82d37ec5f4"/>
    <ds:schemaRef ds:uri="http://schemas.microsoft.com/office/2006/metadata/properties"/>
    <ds:schemaRef ds:uri="9d5e6f84-5843-49cc-89a8-d7ee1a915182"/>
    <ds:schemaRef ds:uri="http://schemas.openxmlformats.org/package/2006/metadata/core-properties"/>
    <ds:schemaRef ds:uri="http://purl.org/dc/elements/1.1/"/>
    <ds:schemaRef ds:uri="http://schemas.microsoft.com/office/2006/documentManagement/types"/>
    <ds:schemaRef ds:uri="http://purl.org/dc/dcmitype/"/>
    <ds:schemaRef ds:uri="http://purl.org/dc/terms/"/>
    <ds:schemaRef ds:uri="http://schemas.microsoft.com/office/infopath/2007/PartnerControls"/>
    <ds:schemaRef ds:uri="http://www.w3.org/XML/1998/namespace"/>
  </ds:schemaRefs>
</ds:datastoreItem>
</file>

<file path=customXml/itemProps3.xml><?xml version="1.0" encoding="utf-8"?>
<ds:datastoreItem xmlns:ds="http://schemas.openxmlformats.org/officeDocument/2006/customXml" ds:itemID="{D37DD702-644E-4DB6-B991-9FA64836E5E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383</TotalTime>
  <Words>1116</Words>
  <Application>Microsoft Office PowerPoint</Application>
  <PresentationFormat>Widescreen</PresentationFormat>
  <Paragraphs>142</Paragraphs>
  <Slides>15</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15</vt:i4>
      </vt:variant>
    </vt:vector>
  </HeadingPairs>
  <TitlesOfParts>
    <vt:vector size="22" baseType="lpstr">
      <vt:lpstr>Calibri</vt:lpstr>
      <vt:lpstr>Avenir Next LT Pro</vt:lpstr>
      <vt:lpstr>Proxima Nova</vt:lpstr>
      <vt:lpstr>Verdana</vt:lpstr>
      <vt:lpstr>Arial</vt:lpstr>
      <vt:lpstr>Roboto</vt:lpstr>
      <vt:lpstr>Office Theme</vt:lpstr>
      <vt:lpstr>Digitalising the Public Sector for Better nd more efficient evaluation systems</vt:lpstr>
      <vt:lpstr>Digitalising Medium Term Strategic Framework (MTSF): The case of KwaZulu Natal South Africa</vt:lpstr>
      <vt:lpstr>  Medium Term Strategic Framework (MTSF) </vt:lpstr>
      <vt:lpstr>MTSF: Manual Processes: </vt:lpstr>
      <vt:lpstr>  Types of Reports that can be accessed </vt:lpstr>
      <vt:lpstr>  KZN MTSF Digital Planning and Reporting System </vt:lpstr>
      <vt:lpstr>Process Flow – Planning</vt:lpstr>
      <vt:lpstr>Planning and Reporting Screen </vt:lpstr>
      <vt:lpstr>Planning in Progress</vt:lpstr>
      <vt:lpstr>Quartely Targets Planning  </vt:lpstr>
      <vt:lpstr>Vulnerable Groups Disaggregation</vt:lpstr>
      <vt:lpstr>Reporting In Progress </vt:lpstr>
      <vt:lpstr>Example: Vulnerable Groups Evaluation </vt:lpstr>
      <vt:lpstr>Digital System benefits</vt:lpstr>
      <vt:lpstr>Ngiyabonga 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Ana Cronkite</dc:creator>
  <cp:lastModifiedBy>FUTHI E. MAZIBUKO</cp:lastModifiedBy>
  <cp:revision>7</cp:revision>
  <dcterms:created xsi:type="dcterms:W3CDTF">2024-04-15T11:05:03Z</dcterms:created>
  <dcterms:modified xsi:type="dcterms:W3CDTF">2024-10-15T07:37:20Z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0x010100FF1FFAEF9962944E967B2CAB215BCB79</vt:lpwstr>
  </property>
</Properties>
</file>