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40A_AE84776B.xml" ContentType="application/vnd.ms-powerpoint.comments+xml"/>
  <Override PartName="/ppt/comments/modernComment_458_44CEEE15.xml" ContentType="application/vnd.ms-powerpoint.comments+xml"/>
  <Override PartName="/ppt/comments/modernComment_45F_3291F19.xml" ContentType="application/vnd.ms-powerpoint.comments+xml"/>
  <Override PartName="/ppt/notesSlides/notesSlide3.xml" ContentType="application/vnd.openxmlformats-officedocument.presentationml.notesSlide+xml"/>
  <Override PartName="/ppt/comments/modernComment_122_8227F88E.xml" ContentType="application/vnd.ms-powerpoint.comments+xml"/>
  <Override PartName="/ppt/notesSlides/notesSlide4.xml" ContentType="application/vnd.openxmlformats-officedocument.presentationml.notesSlide+xml"/>
  <Override PartName="/ppt/comments/modernComment_429_EB7B49A.xml" ContentType="application/vnd.ms-powerpoint.comments+xml"/>
  <Override PartName="/ppt/comments/modernComment_42A_F3AD56FD.xml" ContentType="application/vnd.ms-powerpoint.comments+xml"/>
  <Override PartName="/ppt/notesSlides/notesSlide5.xml" ContentType="application/vnd.openxmlformats-officedocument.presentationml.notesSlide+xml"/>
  <Override PartName="/ppt/comments/modernComment_421_DC25FEB.xml" ContentType="application/vnd.ms-powerpoint.comments+xml"/>
  <Override PartName="/ppt/comments/modernComment_441_75191CCB.xml" ContentType="application/vnd.ms-powerpoint.comments+xml"/>
  <Override PartName="/ppt/notesSlides/notesSlide6.xml" ContentType="application/vnd.openxmlformats-officedocument.presentationml.notesSlide+xml"/>
  <Override PartName="/ppt/comments/modernComment_44C_BFC91D11.xml" ContentType="application/vnd.ms-powerpoint.comments+xml"/>
  <Override PartName="/ppt/notesSlides/notesSlide7.xml" ContentType="application/vnd.openxmlformats-officedocument.presentationml.notesSlide+xml"/>
  <Override PartName="/ppt/comments/modernComment_45C_42266931.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2"/>
  </p:notesMasterIdLst>
  <p:handoutMasterIdLst>
    <p:handoutMasterId r:id="rId23"/>
  </p:handoutMasterIdLst>
  <p:sldIdLst>
    <p:sldId id="256" r:id="rId5"/>
    <p:sldId id="1117" r:id="rId6"/>
    <p:sldId id="1118" r:id="rId7"/>
    <p:sldId id="1034" r:id="rId8"/>
    <p:sldId id="1112" r:id="rId9"/>
    <p:sldId id="1119" r:id="rId10"/>
    <p:sldId id="290" r:id="rId11"/>
    <p:sldId id="1065" r:id="rId12"/>
    <p:sldId id="1066" r:id="rId13"/>
    <p:sldId id="1057" r:id="rId14"/>
    <p:sldId id="1089" r:id="rId15"/>
    <p:sldId id="1100" r:id="rId16"/>
    <p:sldId id="1109" r:id="rId17"/>
    <p:sldId id="1116" r:id="rId18"/>
    <p:sldId id="1101" r:id="rId19"/>
    <p:sldId id="1122" r:id="rId20"/>
    <p:sldId id="1120"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A4A3A4"/>
          </p15:clr>
        </p15:guide>
        <p15:guide id="5" pos="5418" userDrawn="1">
          <p15:clr>
            <a:srgbClr val="A4A3A4"/>
          </p15:clr>
        </p15:guide>
        <p15:guide id="6" orient="horz"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4998645-89E2-25F6-967D-6B9E97472E4B}" name="Ding, Xue GIZ CN" initials="XD" userId="S::xue.ding@giz.de::eb97423f-b83c-48c2-bbc8-68af5870ce26" providerId="AD"/>
  <p188:author id="{EB12225D-EB9B-4F53-559E-0C3D360B8D13}" name="Du, Shitao GIZ CN" initials="DSGC" userId="S::shitao.du@giz.de::93702331-f72e-4986-981e-9d269d22973b" providerId="AD"/>
  <p188:author id="{29EC9461-F184-0DDE-BADD-0B5D0F6961B3}" name="Van Ziegert, Sylvia GIZ CN" initials="VZSGC" userId="S::sylvia.vanziegert@giz.de::c2b1efde-8e0d-4fc5-8680-b6e50e6b7175" providerId="AD"/>
  <p188:author id="{819CA76E-05A7-E8A0-DDE9-6D466327A104}" name="Mueller, Ulrich GIZ" initials="MUG" userId="S::ulrich.mueller@giz.de::f40a9dc1-ba06-4c3b-a3c4-89e36dc2d5bb" providerId="AD"/>
  <p188:author id="{89E45275-5086-9DAB-B0F2-AE1E3883A1DC}" name="Weikert, Jochen Frank GIZ" initials="WG" userId="S::jochen.weikert@giz.de::7c3107bc-b85f-4384-8735-3617ae4686d3" providerId="AD"/>
  <p188:author id="{66E3EDEB-FFAF-ADC7-0BC4-36C153CB0AA8}" name="Yuxuan Huang" initials="YH" userId="9859e6a96246c24e"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ttner, Hagen GIZ CN" initials="EHGC" lastIdx="15" clrIdx="0">
    <p:extLst>
      <p:ext uri="{19B8F6BF-5375-455C-9EA6-DF929625EA0E}">
        <p15:presenceInfo xmlns:p15="http://schemas.microsoft.com/office/powerpoint/2012/main" userId="S::hagen.ettner@giz.de::82d80db8-b758-4171-872d-e293369774a8" providerId="AD"/>
      </p:ext>
    </p:extLst>
  </p:cmAuthor>
  <p:cmAuthor id="2" name="Ding, Xue GIZ CN" initials="DXGC" lastIdx="4" clrIdx="1">
    <p:extLst>
      <p:ext uri="{19B8F6BF-5375-455C-9EA6-DF929625EA0E}">
        <p15:presenceInfo xmlns:p15="http://schemas.microsoft.com/office/powerpoint/2012/main" userId="S::xue.ding@giz.de::eb97423f-b83c-48c2-bbc8-68af5870ce26" providerId="AD"/>
      </p:ext>
    </p:extLst>
  </p:cmAuthor>
  <p:cmAuthor id="3" name="Zhou, Yiqi GIZ CN" initials="ZC" lastIdx="1" clrIdx="2">
    <p:extLst>
      <p:ext uri="{19B8F6BF-5375-455C-9EA6-DF929625EA0E}">
        <p15:presenceInfo xmlns:p15="http://schemas.microsoft.com/office/powerpoint/2012/main" userId="S::yiqi.zhou@giz.de::9524fa1d-05b1-480e-b4a1-4fa6ff32fbdb" providerId="AD"/>
      </p:ext>
    </p:extLst>
  </p:cmAuthor>
  <p:cmAuthor id="4" name="Boeltzig, Benjamin GIZ CN" initials="BBGC" lastIdx="3" clrIdx="3">
    <p:extLst>
      <p:ext uri="{19B8F6BF-5375-455C-9EA6-DF929625EA0E}">
        <p15:presenceInfo xmlns:p15="http://schemas.microsoft.com/office/powerpoint/2012/main" userId="S::benjamin.boeltzig@giz.de::53e6f5af-a1a9-4951-a16e-497d6369c628" providerId="AD"/>
      </p:ext>
    </p:extLst>
  </p:cmAuthor>
  <p:cmAuthor id="5" name="Du, Shitao GIZ CN" initials="DSGC" lastIdx="1" clrIdx="4">
    <p:extLst>
      <p:ext uri="{19B8F6BF-5375-455C-9EA6-DF929625EA0E}">
        <p15:presenceInfo xmlns:p15="http://schemas.microsoft.com/office/powerpoint/2012/main" userId="S::shitao.du@giz.de::93702331-f72e-4986-981e-9d269d22973b" providerId="AD"/>
      </p:ext>
    </p:extLst>
  </p:cmAuthor>
  <p:cmAuthor id="6" name="Yang, Lucy GIZ" initials="YLG" lastIdx="3" clrIdx="5">
    <p:extLst>
      <p:ext uri="{19B8F6BF-5375-455C-9EA6-DF929625EA0E}">
        <p15:presenceInfo xmlns:p15="http://schemas.microsoft.com/office/powerpoint/2012/main" userId="S::lucy.yang@giz.de::b2112e66-3ee5-4fc4-99f5-0cc44c7c952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3A3"/>
    <a:srgbClr val="00A08C"/>
    <a:srgbClr val="CCECE8"/>
    <a:srgbClr val="66C6BA"/>
    <a:srgbClr val="3C3C3C"/>
    <a:srgbClr val="FFC800"/>
    <a:srgbClr val="00AAD7"/>
    <a:srgbClr val="99D9D1"/>
    <a:srgbClr val="D2D2D2"/>
    <a:srgbClr val="B4B4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0"/>
  </p:normalViewPr>
  <p:slideViewPr>
    <p:cSldViewPr snapToGrid="0">
      <p:cViewPr varScale="1">
        <p:scale>
          <a:sx n="102" d="100"/>
          <a:sy n="102" d="100"/>
        </p:scale>
        <p:origin x="720" y="168"/>
      </p:cViewPr>
      <p:guideLst>
        <p:guide pos="2880"/>
        <p:guide pos="5418"/>
        <p:guide orient="horz" pos="216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comments/modernComment_122_8227F88E.xml><?xml version="1.0" encoding="utf-8"?>
<p188:cmLst xmlns:a="http://schemas.openxmlformats.org/drawingml/2006/main" xmlns:r="http://schemas.openxmlformats.org/officeDocument/2006/relationships" xmlns:p188="http://schemas.microsoft.com/office/powerpoint/2018/8/main">
  <p188:cm id="{7DC3D4CF-818C-4587-B0F9-B08BFA957E00}" authorId="{EB12225D-EB9B-4F53-559E-0C3D360B8D13}" created="2023-09-08T05:49:35.017">
    <ac:deMkLst xmlns:ac="http://schemas.microsoft.com/office/drawing/2013/main/command">
      <pc:docMk xmlns:pc="http://schemas.microsoft.com/office/powerpoint/2013/main/command"/>
      <pc:sldMk xmlns:pc="http://schemas.microsoft.com/office/powerpoint/2013/main/command" cId="2183657614" sldId="290"/>
      <ac:spMk id="6" creationId="{00000000-0000-0000-0000-000000000000}"/>
    </ac:deMkLst>
    <p188:txBody>
      <a:bodyPr/>
      <a:lstStyle/>
      <a:p>
        <a:r>
          <a:rPr lang="en-GB"/>
          <a:t>Before getting in the content of the study, it would be interesting to introduce the background, the objectives, the methodology, and the team as well. </a:t>
        </a:r>
      </a:p>
    </p188:txBody>
  </p188:cm>
  <p188:cm id="{8A749D2B-5DA4-4A0C-B2B1-06E192FD63D9}" authorId="{EB12225D-EB9B-4F53-559E-0C3D360B8D13}" status="resolved" created="2023-09-08T05:50:21.944">
    <ac:txMkLst xmlns:ac="http://schemas.microsoft.com/office/drawing/2013/main/command">
      <pc:docMk xmlns:pc="http://schemas.microsoft.com/office/powerpoint/2013/main/command"/>
      <pc:sldMk xmlns:pc="http://schemas.microsoft.com/office/powerpoint/2013/main/command" cId="2183657614" sldId="290"/>
      <ac:spMk id="6" creationId="{00000000-0000-0000-0000-000000000000}"/>
      <ac:txMk cp="0">
        <ac:context len="172" hash="185280250"/>
      </ac:txMk>
    </ac:txMkLst>
    <p188:pos x="7431456" y="264437"/>
    <p188:txBody>
      <a:bodyPr/>
      <a:lstStyle/>
      <a:p>
        <a:r>
          <a:rPr lang="en-GB"/>
          <a:t>Going beyond DAC members? DAC members and beyond</a:t>
        </a:r>
      </a:p>
    </p188:txBody>
  </p188:cm>
  <p188:cm id="{1E02ADBC-3FFC-4582-989B-185D1BC0B113}" authorId="{EB12225D-EB9B-4F53-559E-0C3D360B8D13}" status="resolved" created="2023-09-08T05:51:58.408">
    <ac:deMkLst xmlns:ac="http://schemas.microsoft.com/office/drawing/2013/main/command">
      <pc:docMk xmlns:pc="http://schemas.microsoft.com/office/powerpoint/2013/main/command"/>
      <pc:sldMk xmlns:pc="http://schemas.microsoft.com/office/powerpoint/2013/main/command" cId="2183657614" sldId="290"/>
      <ac:spMk id="6" creationId="{00000000-0000-0000-0000-000000000000}"/>
    </ac:deMkLst>
    <p188:txBody>
      <a:bodyPr/>
      <a:lstStyle/>
      <a:p>
        <a:r>
          <a:rPr lang="en-GB"/>
          <a:t>If to share this part still, the content is better to be communicated before hands with CIDCA, so they are not surprised with the conclusion </a:t>
        </a:r>
      </a:p>
    </p188:txBody>
  </p188:cm>
  <p188:cm id="{583175B6-2F56-4F3A-BC33-F47CEEF42962}" authorId="{EB12225D-EB9B-4F53-559E-0C3D360B8D13}" created="2023-09-08T05:53:25.674">
    <pc:sldMkLst xmlns:pc="http://schemas.microsoft.com/office/powerpoint/2013/main/command">
      <pc:docMk/>
      <pc:sldMk cId="2183657614" sldId="290"/>
    </pc:sldMkLst>
    <p188:txBody>
      <a:bodyPr/>
      <a:lstStyle/>
      <a:p>
        <a:r>
          <a:rPr lang="en-GB"/>
          <a:t>Panel discussion will be talking about cooperation, therefore, the job presentation from Prof Zhang and Sylvia won't need to include this part as well. </a:t>
        </a:r>
      </a:p>
    </p188:txBody>
  </p188:cm>
  <p188:cm id="{285FC530-2620-4BDF-A9D2-D1C8B00B6C98}" authorId="{EB12225D-EB9B-4F53-559E-0C3D360B8D13}" status="resolved" created="2023-09-08T07:38:31.237">
    <ac:deMkLst xmlns:ac="http://schemas.microsoft.com/office/drawing/2013/main/command">
      <pc:docMk xmlns:pc="http://schemas.microsoft.com/office/powerpoint/2013/main/command"/>
      <pc:sldMk xmlns:pc="http://schemas.microsoft.com/office/powerpoint/2013/main/command" cId="2183657614" sldId="290"/>
      <ac:spMk id="6" creationId="{00000000-0000-0000-0000-000000000000}"/>
    </ac:deMkLst>
    <p188:txBody>
      <a:bodyPr/>
      <a:lstStyle/>
      <a:p>
        <a:r>
          <a:rPr lang="en-GB"/>
          <a:t>Delete this part</a:t>
        </a:r>
      </a:p>
    </p188:txBody>
  </p188:cm>
  <p188:cm id="{D6775C5E-4494-4CF4-B19A-8A4A01CB3165}" authorId="{EB12225D-EB9B-4F53-559E-0C3D360B8D13}" status="resolved" created="2023-09-08T07:40:58.095">
    <ac:deMkLst xmlns:ac="http://schemas.microsoft.com/office/drawing/2013/main/command">
      <pc:docMk xmlns:pc="http://schemas.microsoft.com/office/powerpoint/2013/main/command"/>
      <pc:sldMk xmlns:pc="http://schemas.microsoft.com/office/powerpoint/2013/main/command" cId="2183657614" sldId="290"/>
      <ac:spMk id="6" creationId="{00000000-0000-0000-0000-000000000000}"/>
    </ac:deMkLst>
    <p188:txBody>
      <a:bodyPr/>
      <a:lstStyle/>
      <a:p>
        <a:r>
          <a:rPr lang="en-GB"/>
          <a:t>Observation and open discussion for this Forum : China and Germany cooperation on M&amp;E 
Open questions </a:t>
        </a:r>
      </a:p>
    </p188:txBody>
  </p188:cm>
  <p188:cm id="{4B9CDE0A-2265-4D72-9830-B183F58A1A0B}" authorId="{66E3EDEB-FFAF-ADC7-0BC4-36C153CB0AA8}" created="2023-09-11T05:02:56.310">
    <ac:deMkLst xmlns:ac="http://schemas.microsoft.com/office/drawing/2013/main/command">
      <pc:docMk xmlns:pc="http://schemas.microsoft.com/office/powerpoint/2013/main/command"/>
      <pc:sldMk xmlns:pc="http://schemas.microsoft.com/office/powerpoint/2013/main/command" cId="2183657614" sldId="290"/>
      <ac:spMk id="6" creationId="{00000000-0000-0000-0000-000000000000}"/>
    </ac:deMkLst>
    <p188:txBody>
      <a:bodyPr/>
      <a:lstStyle/>
      <a:p>
        <a:r>
          <a:rPr lang="en-US"/>
          <a:t>Du:  replace this second part with interpretation of the comparative study of DAC members. Proposals can be shared at the panel discussion after the presentation. </a:t>
        </a:r>
      </a:p>
    </p188:txBody>
  </p188:cm>
</p188:cmLst>
</file>

<file path=ppt/comments/modernComment_40A_AE84776B.xml><?xml version="1.0" encoding="utf-8"?>
<p188:cmLst xmlns:a="http://schemas.openxmlformats.org/drawingml/2006/main" xmlns:r="http://schemas.openxmlformats.org/officeDocument/2006/relationships" xmlns:p188="http://schemas.microsoft.com/office/powerpoint/2018/8/main">
  <p188:cm id="{E16EA5F5-62CC-4CEC-A348-46D0C651C4B0}" authorId="{EB12225D-EB9B-4F53-559E-0C3D360B8D13}" created="2023-09-11T04:02:43.324">
    <ac:deMkLst xmlns:ac="http://schemas.microsoft.com/office/drawing/2013/main/command">
      <pc:docMk xmlns:pc="http://schemas.microsoft.com/office/powerpoint/2013/main/command"/>
      <pc:sldMk xmlns:pc="http://schemas.microsoft.com/office/powerpoint/2013/main/command" cId="2927916907" sldId="1034"/>
      <ac:picMk id="15" creationId="{FDD228F7-033D-415C-856C-63E67C9CF5A6}"/>
    </ac:deMkLst>
    <p188:replyLst>
      <p188:reply id="{5185B0A1-F641-4DC8-8B35-5BEFE00CEFB0}" authorId="{66E3EDEB-FFAF-ADC7-0BC4-36C153CB0AA8}" created="2023-09-11T04:45:25.626">
        <p188:txBody>
          <a:bodyPr/>
          <a:lstStyle/>
          <a:p>
            <a:r>
              <a:rPr lang="en-US"/>
              <a:t>张院长，这里我不太清楚需要补充什么</a:t>
            </a:r>
          </a:p>
        </p188:txBody>
      </p188:reply>
    </p188:replyLst>
    <p188:txBody>
      <a:bodyPr/>
      <a:lstStyle/>
      <a:p>
        <a:r>
          <a:rPr lang="en-GB"/>
          <a:t>Please add methodology </a:t>
        </a:r>
      </a:p>
    </p188:txBody>
  </p188:cm>
</p188:cmLst>
</file>

<file path=ppt/comments/modernComment_421_DC25FEB.xml><?xml version="1.0" encoding="utf-8"?>
<p188:cmLst xmlns:a="http://schemas.openxmlformats.org/drawingml/2006/main" xmlns:r="http://schemas.openxmlformats.org/officeDocument/2006/relationships" xmlns:p188="http://schemas.microsoft.com/office/powerpoint/2018/8/main">
  <p188:cm id="{DFD6B3F0-0746-412A-886C-15E1C62B59E0}" authorId="{EB12225D-EB9B-4F53-559E-0C3D360B8D13}" created="2023-09-11T04:06:16.179">
    <ac:deMkLst xmlns:ac="http://schemas.microsoft.com/office/drawing/2013/main/command">
      <pc:docMk xmlns:pc="http://schemas.microsoft.com/office/powerpoint/2013/main/command"/>
      <pc:sldMk xmlns:pc="http://schemas.microsoft.com/office/powerpoint/2013/main/command" cId="230842347" sldId="1057"/>
      <ac:spMk id="7" creationId="{00000000-0000-0000-0000-000000000000}"/>
    </ac:deMkLst>
    <p188:txBody>
      <a:bodyPr/>
      <a:lstStyle/>
      <a:p>
        <a:r>
          <a:rPr lang="en-GB"/>
          <a:t>比较研究是否将不同国家放在一起对某一个指标进行对比，会更加直观？
I think it would be easier to tell the comparison results by putting countries side by side under the same indicators, eg, 
Legal frramework: UK, Germany, Japan </a:t>
        </a:r>
      </a:p>
    </p188:txBody>
  </p188:cm>
</p188:cmLst>
</file>

<file path=ppt/comments/modernComment_429_EB7B49A.xml><?xml version="1.0" encoding="utf-8"?>
<p188:cmLst xmlns:a="http://schemas.openxmlformats.org/drawingml/2006/main" xmlns:r="http://schemas.openxmlformats.org/officeDocument/2006/relationships" xmlns:p188="http://schemas.microsoft.com/office/powerpoint/2018/8/main">
  <p188:cm id="{14570597-5994-4300-B37E-5DCC0D6E293F}" authorId="{EB12225D-EB9B-4F53-559E-0C3D360B8D13}" status="resolved" created="2023-09-08T05:57:26.093">
    <ac:txMkLst xmlns:ac="http://schemas.microsoft.com/office/drawing/2013/main/command">
      <pc:docMk xmlns:pc="http://schemas.microsoft.com/office/powerpoint/2013/main/command"/>
      <pc:sldMk xmlns:pc="http://schemas.microsoft.com/office/powerpoint/2013/main/command" cId="246920346" sldId="1065"/>
      <ac:spMk id="7" creationId="{F13400B4-F34A-4260-B27D-B93440BAD581}"/>
      <ac:txMk cp="152" len="1">
        <ac:context len="163" hash="648666783"/>
      </ac:txMk>
    </ac:txMkLst>
    <p188:pos x="3681566" y="2267327"/>
    <p188:txBody>
      <a:bodyPr/>
      <a:lstStyle/>
      <a:p>
        <a:r>
          <a:rPr lang="en-GB"/>
          <a:t>Challenges?</a:t>
        </a:r>
      </a:p>
    </p188:txBody>
  </p188:cm>
  <p188:cm id="{97DA5CFB-D71F-47DD-964A-8AD4D7CABEEE}" authorId="{EB12225D-EB9B-4F53-559E-0C3D360B8D13}" created="2023-09-11T04:04:36.588">
    <ac:txMkLst xmlns:ac="http://schemas.microsoft.com/office/drawing/2013/main/command">
      <pc:docMk xmlns:pc="http://schemas.microsoft.com/office/powerpoint/2013/main/command"/>
      <pc:sldMk xmlns:pc="http://schemas.microsoft.com/office/powerpoint/2013/main/command" cId="246920346" sldId="1065"/>
      <ac:spMk id="7" creationId="{F13400B4-F34A-4260-B27D-B93440BAD581}"/>
      <ac:txMk cp="0" len="37">
        <ac:context len="163" hash="648666783"/>
      </ac:txMk>
    </ac:txMkLst>
    <p188:pos x="8291274" y="259418"/>
    <p188:txBody>
      <a:bodyPr/>
      <a:lstStyle/>
      <a:p>
        <a:r>
          <a:rPr lang="en-GB"/>
          <a:t>后面的例子里没有其他国家和国际组织了，标题不对. 
There are no cases of other countries, int'l organization, therefore, the title should be revised accordingly</a:t>
        </a:r>
      </a:p>
    </p188:txBody>
  </p188:cm>
  <p188:cm id="{565D9048-D211-47C6-AC03-E274C34F7DEC}" authorId="{EB12225D-EB9B-4F53-559E-0C3D360B8D13}" created="2023-09-11T04:04:48.572">
    <ac:txMkLst xmlns:ac="http://schemas.microsoft.com/office/drawing/2013/main/command">
      <pc:docMk xmlns:pc="http://schemas.microsoft.com/office/powerpoint/2013/main/command"/>
      <pc:sldMk xmlns:pc="http://schemas.microsoft.com/office/powerpoint/2013/main/command" cId="246920346" sldId="1065"/>
      <ac:spMk id="7" creationId="{F13400B4-F34A-4260-B27D-B93440BAD581}"/>
      <ac:txMk cp="162">
        <ac:context len="163" hash="648666783"/>
      </ac:txMk>
    </ac:txMkLst>
    <p188:pos x="8215859" y="2267327"/>
    <p188:replyLst>
      <p188:reply id="{EAA74C48-115D-4303-A60B-B003B6435802}" authorId="{EB12225D-EB9B-4F53-559E-0C3D360B8D13}" created="2023-09-11T04:15:41.912">
        <p188:txBody>
          <a:bodyPr/>
          <a:lstStyle/>
          <a:p>
            <a:r>
              <a:rPr lang="en-GB"/>
              <a:t>Same as above</a:t>
            </a:r>
          </a:p>
        </p188:txBody>
      </p188:reply>
    </p188:replyLst>
    <p188:txBody>
      <a:bodyPr/>
      <a:lstStyle/>
      <a:p>
        <a:r>
          <a:rPr lang="en-GB"/>
          <a:t>同上</a:t>
        </a:r>
      </a:p>
    </p188:txBody>
  </p188:cm>
  <p188:cm id="{54F8C3F7-43A8-42EA-B75A-F6CE790C3121}" authorId="{EB12225D-EB9B-4F53-559E-0C3D360B8D13}" created="2023-09-11T04:07:34.474">
    <ac:txMkLst xmlns:ac="http://schemas.microsoft.com/office/drawing/2013/main/command">
      <pc:docMk xmlns:pc="http://schemas.microsoft.com/office/powerpoint/2013/main/command"/>
      <pc:sldMk xmlns:pc="http://schemas.microsoft.com/office/powerpoint/2013/main/command" cId="246920346" sldId="1065"/>
      <ac:spMk id="7" creationId="{F13400B4-F34A-4260-B27D-B93440BAD581}"/>
      <ac:txMk cp="39" len="99">
        <ac:context len="163" hash="648666783"/>
      </ac:txMk>
    </ac:txMkLst>
    <p188:pos x="7471142" y="1437769"/>
    <p188:txBody>
      <a:bodyPr/>
      <a:lstStyle/>
      <a:p>
        <a:r>
          <a:rPr lang="en-GB"/>
          <a:t>为什么是从2开始？Numbering is wrong</a:t>
        </a:r>
      </a:p>
    </p188:txBody>
  </p188:cm>
</p188:cmLst>
</file>

<file path=ppt/comments/modernComment_42A_F3AD56FD.xml><?xml version="1.0" encoding="utf-8"?>
<p188:cmLst xmlns:a="http://schemas.openxmlformats.org/drawingml/2006/main" xmlns:r="http://schemas.openxmlformats.org/officeDocument/2006/relationships" xmlns:p188="http://schemas.microsoft.com/office/powerpoint/2018/8/main">
  <p188:cm id="{1DC80809-0A04-4E53-B84A-48ED701E5FA4}" authorId="{EB12225D-EB9B-4F53-559E-0C3D360B8D13}" status="resolved" created="2023-09-08T07:45:17.143">
    <pc:sldMkLst xmlns:pc="http://schemas.microsoft.com/office/powerpoint/2013/main/command">
      <pc:docMk/>
      <pc:sldMk cId="4088223485" sldId="1066"/>
    </pc:sldMkLst>
    <p188:txBody>
      <a:bodyPr/>
      <a:lstStyle/>
      <a:p>
        <a:r>
          <a:rPr lang="en-GB"/>
          <a:t>2015: 2030 Sustainable Development Agenda 
2019: UN High level conference on SS cooperation 
Also taking reference from German experts comments  </a:t>
        </a:r>
      </a:p>
    </p188:txBody>
  </p188:cm>
  <p188:cm id="{60E6B67A-D20F-49BA-8852-9CDFCCDD8695}" authorId="{EB12225D-EB9B-4F53-559E-0C3D360B8D13}" status="resolved" created="2023-09-11T04:07:53.057">
    <ac:txMkLst xmlns:ac="http://schemas.microsoft.com/office/drawing/2013/main/command">
      <pc:docMk xmlns:pc="http://schemas.microsoft.com/office/powerpoint/2013/main/command"/>
      <pc:sldMk xmlns:pc="http://schemas.microsoft.com/office/powerpoint/2013/main/command" cId="4088223485" sldId="1066"/>
      <ac:spMk id="7" creationId="{00000000-0000-0000-0000-000000000000}"/>
      <ac:txMk cp="4" len="51">
        <ac:context len="56" hash="935482809"/>
      </ac:txMk>
    </ac:txMkLst>
    <p188:pos x="7425899" y="368872"/>
    <p188:txBody>
      <a:bodyPr/>
      <a:lstStyle/>
      <a:p>
        <a:r>
          <a:rPr lang="en-GB"/>
          <a:t>1.1？2.1？ </a:t>
        </a:r>
      </a:p>
    </p188:txBody>
  </p188:cm>
</p188:cmLst>
</file>

<file path=ppt/comments/modernComment_441_75191CCB.xml><?xml version="1.0" encoding="utf-8"?>
<p188:cmLst xmlns:a="http://schemas.openxmlformats.org/drawingml/2006/main" xmlns:r="http://schemas.openxmlformats.org/officeDocument/2006/relationships" xmlns:p188="http://schemas.microsoft.com/office/powerpoint/2018/8/main">
  <p188:cm id="{66091C7F-BA58-49A8-9862-E3EDAF54C462}" authorId="{EB12225D-EB9B-4F53-559E-0C3D360B8D13}" created="2023-09-11T04:08:17.763">
    <ac:deMkLst xmlns:ac="http://schemas.microsoft.com/office/drawing/2013/main/command">
      <pc:docMk xmlns:pc="http://schemas.microsoft.com/office/powerpoint/2013/main/command"/>
      <pc:sldMk xmlns:pc="http://schemas.microsoft.com/office/powerpoint/2013/main/command" cId="1964580043" sldId="1089"/>
      <ac:spMk id="7" creationId="{00000000-0000-0000-0000-000000000000}"/>
    </ac:deMkLst>
    <p188:txBody>
      <a:bodyPr/>
      <a:lstStyle/>
      <a:p>
        <a:r>
          <a:rPr lang="en-GB"/>
          <a:t>对应目录标题 please make sure the titles are consistant </a:t>
        </a:r>
      </a:p>
    </p188:txBody>
  </p188:cm>
</p188:cmLst>
</file>

<file path=ppt/comments/modernComment_44C_BFC91D11.xml><?xml version="1.0" encoding="utf-8"?>
<p188:cmLst xmlns:a="http://schemas.openxmlformats.org/drawingml/2006/main" xmlns:r="http://schemas.openxmlformats.org/officeDocument/2006/relationships" xmlns:p188="http://schemas.microsoft.com/office/powerpoint/2018/8/main">
  <p188:cm id="{16796169-B7E3-45DF-A75B-FE1E6ED2C15E}" authorId="{EB12225D-EB9B-4F53-559E-0C3D360B8D13}" created="2023-09-11T04:11:59.093">
    <pc:sldMkLst xmlns:pc="http://schemas.microsoft.com/office/powerpoint/2013/main/command">
      <pc:docMk/>
      <pc:sldMk cId="1109813553" sldId="1100"/>
    </pc:sldMkLst>
    <p188:txBody>
      <a:bodyPr/>
      <a:lstStyle/>
      <a:p>
        <a:r>
          <a:rPr lang="en-GB"/>
          <a:t>这部分删掉。
增加一部分来说明对DAC国家进行比较研究之后的意义是什么。
Please replace this part with interpretation of the comparison analysis. What it tells us? </a:t>
        </a:r>
      </a:p>
    </p188:txBody>
  </p188:cm>
</p188:cmLst>
</file>

<file path=ppt/comments/modernComment_458_44CEEE15.xml><?xml version="1.0" encoding="utf-8"?>
<p188:cmLst xmlns:a="http://schemas.openxmlformats.org/drawingml/2006/main" xmlns:r="http://schemas.openxmlformats.org/officeDocument/2006/relationships" xmlns:p188="http://schemas.microsoft.com/office/powerpoint/2018/8/main">
  <p188:cm id="{CA5541BC-D584-A245-B416-C71D23B2AC74}" authorId="{EB12225D-EB9B-4F53-559E-0C3D360B8D13}" created="2023-09-11T04:02:43.324">
    <ac:deMkLst xmlns:ac="http://schemas.microsoft.com/office/drawing/2013/main/command">
      <pc:docMk xmlns:pc="http://schemas.microsoft.com/office/powerpoint/2013/main/command"/>
      <pc:sldMk xmlns:pc="http://schemas.microsoft.com/office/powerpoint/2013/main/command" cId="1154412053" sldId="1112"/>
      <ac:picMk id="15" creationId="{FDD228F7-033D-415C-856C-63E67C9CF5A6}"/>
    </ac:deMkLst>
    <p188:replyLst>
      <p188:reply id="{5185B0A1-F641-4DC8-8B35-5BEFE00CEFB0}" authorId="{66E3EDEB-FFAF-ADC7-0BC4-36C153CB0AA8}" created="2023-09-11T04:45:25.626">
        <p188:txBody>
          <a:bodyPr/>
          <a:lstStyle/>
          <a:p>
            <a:r>
              <a:rPr lang="en-US"/>
              <a:t>张院长，这里我不太清楚需要补充什么</a:t>
            </a:r>
          </a:p>
        </p188:txBody>
      </p188:reply>
    </p188:replyLst>
    <p188:txBody>
      <a:bodyPr/>
      <a:lstStyle/>
      <a:p>
        <a:r>
          <a:rPr lang="en-GB"/>
          <a:t>Please add methodology </a:t>
        </a:r>
      </a:p>
    </p188:txBody>
  </p188:cm>
  <p188:cm id="{99F038F6-6D96-48E4-85E2-B0D672A7FAEC}" authorId="{EB12225D-EB9B-4F53-559E-0C3D360B8D13}" created="2023-09-12T12:01:22.374">
    <ac:deMkLst xmlns:ac="http://schemas.microsoft.com/office/drawing/2013/main/command">
      <pc:docMk xmlns:pc="http://schemas.microsoft.com/office/powerpoint/2013/main/command"/>
      <pc:sldMk xmlns:pc="http://schemas.microsoft.com/office/powerpoint/2013/main/command" cId="1154412053" sldId="1112"/>
      <ac:spMk id="4" creationId="{EDDE8A2C-1586-9B87-3C24-D952F709D85E}"/>
    </ac:deMkLst>
    <p188:txBody>
      <a:bodyPr/>
      <a:lstStyle/>
      <a:p>
        <a:r>
          <a:rPr lang="en-GB"/>
          <a:t>张老师，这个名单只有中方的，建议在上一页方法论页面里提哪些专家对这个课题提供了意见建议，包含除了UIBE之外的中方专家与德方专家</a:t>
        </a:r>
      </a:p>
    </p188:txBody>
  </p188:cm>
</p188:cmLst>
</file>

<file path=ppt/comments/modernComment_45C_42266931.xml><?xml version="1.0" encoding="utf-8"?>
<p188:cmLst xmlns:a="http://schemas.openxmlformats.org/drawingml/2006/main" xmlns:r="http://schemas.openxmlformats.org/officeDocument/2006/relationships" xmlns:p188="http://schemas.microsoft.com/office/powerpoint/2018/8/main">
  <p188:cm id="{DBC02C21-FDD2-4B9E-84DA-B9F71FC3A4CA}" authorId="{EB12225D-EB9B-4F53-559E-0C3D360B8D13}" created="2023-09-11T04:11:59.093">
    <pc:sldMkLst xmlns:pc="http://schemas.microsoft.com/office/powerpoint/2013/main/command">
      <pc:docMk/>
      <pc:sldMk cId="1109813553" sldId="1100"/>
    </pc:sldMkLst>
    <p188:txBody>
      <a:bodyPr/>
      <a:lstStyle/>
      <a:p>
        <a:r>
          <a:rPr lang="en-GB"/>
          <a:t>这部分删掉。
增加一部分来说明对DAC国家进行比较研究之后的意义是什么。
Please replace this part with interpretation of the comparison analysis. What it tells us? </a:t>
        </a:r>
      </a:p>
    </p188:txBody>
  </p188:cm>
  <p188:cm id="{E118622E-C66B-4218-BFF1-C90B0EAC6401}" authorId="{819CA76E-05A7-E8A0-DDE9-6D466327A104}" created="2023-09-11T09:18:13.020">
    <ac:txMkLst xmlns:ac="http://schemas.microsoft.com/office/drawing/2013/main/command">
      <pc:docMk xmlns:pc="http://schemas.microsoft.com/office/powerpoint/2013/main/command"/>
      <pc:sldMk xmlns:pc="http://schemas.microsoft.com/office/powerpoint/2013/main/command" cId="1109813553" sldId="1116"/>
      <ac:spMk id="7" creationId="{F13400B4-F34A-4260-B27D-B93440BAD581}"/>
      <ac:txMk cp="71" len="288">
        <ac:context len="71" hash="969491198"/>
      </ac:txMk>
    </ac:txMkLst>
    <p188:pos x="6893835" y="1085988"/>
    <p188:txBody>
      <a:bodyPr/>
      <a:lstStyle/>
      <a:p>
        <a:r>
          <a:rPr lang="de-DE"/>
          <a:t>I would leave out the subheadlines here</a:t>
        </a:r>
      </a:p>
    </p188:txBody>
  </p188:cm>
</p188:cmLst>
</file>

<file path=ppt/comments/modernComment_45F_3291F19.xml><?xml version="1.0" encoding="utf-8"?>
<p188:cmLst xmlns:a="http://schemas.openxmlformats.org/drawingml/2006/main" xmlns:r="http://schemas.openxmlformats.org/officeDocument/2006/relationships" xmlns:p188="http://schemas.microsoft.com/office/powerpoint/2018/8/main">
  <p188:cm id="{D5366257-F190-9247-9612-8F77C64B9441}" authorId="{EB12225D-EB9B-4F53-559E-0C3D360B8D13}" created="2023-09-11T04:02:43.324">
    <ac:deMkLst xmlns:ac="http://schemas.microsoft.com/office/drawing/2013/main/command">
      <pc:docMk xmlns:pc="http://schemas.microsoft.com/office/powerpoint/2013/main/command"/>
      <pc:sldMk xmlns:pc="http://schemas.microsoft.com/office/powerpoint/2013/main/command" cId="53026585" sldId="1119"/>
      <ac:picMk id="15" creationId="{FDD228F7-033D-415C-856C-63E67C9CF5A6}"/>
    </ac:deMkLst>
    <p188:replyLst>
      <p188:reply id="{5185B0A1-F641-4DC8-8B35-5BEFE00CEFB0}" authorId="{66E3EDEB-FFAF-ADC7-0BC4-36C153CB0AA8}" created="2023-09-11T04:45:25.626">
        <p188:txBody>
          <a:bodyPr/>
          <a:lstStyle/>
          <a:p>
            <a:r>
              <a:rPr lang="en-US"/>
              <a:t>张院长，这里我不太清楚需要补充什么</a:t>
            </a:r>
          </a:p>
        </p188:txBody>
      </p188:reply>
    </p188:replyLst>
    <p188:txBody>
      <a:bodyPr/>
      <a:lstStyle/>
      <a:p>
        <a:r>
          <a:rPr lang="en-GB"/>
          <a:t>Please add methodology </a:t>
        </a:r>
      </a:p>
    </p188:txBody>
  </p188:cm>
  <p188:cm id="{24B226F1-6290-1E47-8881-2F737BBDBF5C}" authorId="{EB12225D-EB9B-4F53-559E-0C3D360B8D13}" created="2023-09-12T12:01:22.374">
    <ac:deMkLst xmlns:ac="http://schemas.microsoft.com/office/drawing/2013/main/command">
      <pc:docMk xmlns:pc="http://schemas.microsoft.com/office/powerpoint/2013/main/command"/>
      <pc:sldMk xmlns:pc="http://schemas.microsoft.com/office/powerpoint/2013/main/command" cId="53026585" sldId="1119"/>
      <ac:spMk id="4" creationId="{EDDE8A2C-1586-9B87-3C24-D952F709D85E}"/>
    </ac:deMkLst>
    <p188:txBody>
      <a:bodyPr/>
      <a:lstStyle/>
      <a:p>
        <a:r>
          <a:rPr lang="en-GB"/>
          <a:t>张老师，这个名单只有中方的，建议在上一页方法论页面里提哪些专家对这个课题提供了意见建议，包含除了UIBE之外的中方专家与德方专家</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8C66CD-DE87-2241-BCBD-D49007A46B80}" type="datetimeFigureOut">
              <a:rPr lang="de-DE" smtClean="0"/>
              <a:t>15.10.24</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4C47DC-294B-7641-BBF1-379DDDD632E0}" type="slidenum">
              <a:rPr lang="de-DE" smtClean="0"/>
              <a:t>‹#›</a:t>
            </a:fld>
            <a:endParaRPr lang="de-DE"/>
          </a:p>
        </p:txBody>
      </p:sp>
    </p:spTree>
    <p:extLst>
      <p:ext uri="{BB962C8B-B14F-4D97-AF65-F5344CB8AC3E}">
        <p14:creationId xmlns:p14="http://schemas.microsoft.com/office/powerpoint/2010/main" val="957612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D3FE40-CEA8-414A-926F-49FB6FC52BA6}" type="datetimeFigureOut">
              <a:rPr lang="de-DE" smtClean="0"/>
              <a:t>15.10.24</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D608FC-B207-A54B-AB32-B330E6FB4418}" type="slidenum">
              <a:rPr lang="de-DE" smtClean="0"/>
              <a:t>‹#›</a:t>
            </a:fld>
            <a:endParaRPr lang="de-DE"/>
          </a:p>
        </p:txBody>
      </p:sp>
    </p:spTree>
    <p:extLst>
      <p:ext uri="{BB962C8B-B14F-4D97-AF65-F5344CB8AC3E}">
        <p14:creationId xmlns:p14="http://schemas.microsoft.com/office/powerpoint/2010/main" val="131062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endParaRPr lang="en-GB" dirty="0"/>
          </a:p>
        </p:txBody>
      </p:sp>
      <p:sp>
        <p:nvSpPr>
          <p:cNvPr id="4" name="Slide Number Placeholder 3"/>
          <p:cNvSpPr>
            <a:spLocks noGrp="1"/>
          </p:cNvSpPr>
          <p:nvPr>
            <p:ph type="sldNum" sz="quarter" idx="5"/>
          </p:nvPr>
        </p:nvSpPr>
        <p:spPr/>
        <p:txBody>
          <a:bodyPr/>
          <a:lstStyle/>
          <a:p>
            <a:fld id="{55D608FC-B207-A54B-AB32-B330E6FB4418}" type="slidenum">
              <a:rPr lang="de-DE" smtClean="0"/>
              <a:t>2</a:t>
            </a:fld>
            <a:endParaRPr lang="de-DE"/>
          </a:p>
        </p:txBody>
      </p:sp>
    </p:spTree>
    <p:extLst>
      <p:ext uri="{BB962C8B-B14F-4D97-AF65-F5344CB8AC3E}">
        <p14:creationId xmlns:p14="http://schemas.microsoft.com/office/powerpoint/2010/main" val="2660096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lgn="l" defTabSz="622300">
              <a:lnSpc>
                <a:spcPct val="90000"/>
              </a:lnSpc>
              <a:spcBef>
                <a:spcPct val="0"/>
              </a:spcBef>
              <a:spcAft>
                <a:spcPct val="15000"/>
              </a:spcAft>
              <a:buNone/>
            </a:pPr>
            <a:r>
              <a:rPr lang="en-US" altLang="zh-CN" sz="1200" dirty="0"/>
              <a:t>Background: </a:t>
            </a:r>
          </a:p>
          <a:p>
            <a:pPr marL="171450" lvl="1" indent="-171450" algn="l" defTabSz="622300">
              <a:lnSpc>
                <a:spcPct val="90000"/>
              </a:lnSpc>
              <a:spcBef>
                <a:spcPct val="0"/>
              </a:spcBef>
              <a:spcAft>
                <a:spcPct val="15000"/>
              </a:spcAft>
              <a:buFont typeface="Arial" panose="020B0604020202020204" pitchFamily="34" charset="0"/>
              <a:buChar char="•"/>
            </a:pPr>
            <a:r>
              <a:rPr lang="en-US" altLang="zh-CN" sz="1200" dirty="0"/>
              <a:t>Development effectiveness is about increasing the impact of global development cooperation.</a:t>
            </a:r>
            <a:r>
              <a:rPr lang="zh-CN" altLang="zh-CN" sz="1200" dirty="0"/>
              <a:t> </a:t>
            </a:r>
            <a:endParaRPr lang="en-US" altLang="zh-CN" sz="1200" dirty="0"/>
          </a:p>
          <a:p>
            <a:pPr marL="171450" lvl="1" indent="-171450" algn="l" defTabSz="622300">
              <a:lnSpc>
                <a:spcPct val="90000"/>
              </a:lnSpc>
              <a:spcBef>
                <a:spcPct val="0"/>
              </a:spcBef>
              <a:spcAft>
                <a:spcPct val="15000"/>
              </a:spcAft>
              <a:buFont typeface="Arial" panose="020B0604020202020204" pitchFamily="34" charset="0"/>
              <a:buChar char="•"/>
            </a:pPr>
            <a:r>
              <a:rPr lang="en-GB" altLang="zh-CN" sz="1200" dirty="0"/>
              <a:t>Achieve better mutual understanding  and s</a:t>
            </a:r>
            <a:r>
              <a:rPr lang="en-GB" sz="1200" dirty="0"/>
              <a:t>upport further exchanges DAC and new emergent economies on M&amp;E  policies, practices and lessons learned </a:t>
            </a:r>
          </a:p>
          <a:p>
            <a:pPr marL="171450" lvl="1" indent="-171450" defTabSz="622300">
              <a:lnSpc>
                <a:spcPct val="90000"/>
              </a:lnSpc>
              <a:spcBef>
                <a:spcPct val="0"/>
              </a:spcBef>
              <a:spcAft>
                <a:spcPct val="15000"/>
              </a:spcAft>
              <a:buFont typeface="Arial" panose="020B0604020202020204" pitchFamily="34" charset="0"/>
              <a:buChar char="•"/>
            </a:pPr>
            <a:r>
              <a:rPr lang="en-US" altLang="zh-CN" sz="1200" dirty="0"/>
              <a:t>In the Measures for the Administration of Foreign Aid issued in 2021, a new chapter which used to be part of project implementation management in the 2014 version, was introduced highlighting the increasing importance CIDCA attaches to project monitoring and evaluation.</a:t>
            </a:r>
          </a:p>
          <a:p>
            <a:pPr marL="171450" lvl="1" indent="-171450" defTabSz="622300">
              <a:lnSpc>
                <a:spcPct val="90000"/>
              </a:lnSpc>
              <a:spcBef>
                <a:spcPct val="0"/>
              </a:spcBef>
              <a:spcAft>
                <a:spcPct val="15000"/>
              </a:spcAft>
              <a:buFont typeface="Arial" panose="020B0604020202020204" pitchFamily="34" charset="0"/>
              <a:buChar char="•"/>
            </a:pPr>
            <a:r>
              <a:rPr lang="en-US" altLang="zh-CN" sz="1200" dirty="0"/>
              <a:t>‘</a:t>
            </a:r>
            <a:r>
              <a:rPr lang="en" altLang="zh-CN" sz="1200" dirty="0"/>
              <a:t>Strengthening International Exchanges and Tripartite Cooperation’</a:t>
            </a:r>
            <a:r>
              <a:rPr lang="zh-CN" altLang="en-US" sz="1200" dirty="0"/>
              <a:t>，</a:t>
            </a:r>
            <a:r>
              <a:rPr lang="en" altLang="zh-CN" sz="1200" dirty="0"/>
              <a:t> ‘Enhancing supervision and evaluation to improve project efficacy’. China’s International Development Cooperation in the New Era</a:t>
            </a:r>
            <a:endParaRPr lang="en-US" altLang="zh-CN" sz="1200" dirty="0"/>
          </a:p>
          <a:p>
            <a:endParaRPr lang="en-GB" dirty="0"/>
          </a:p>
        </p:txBody>
      </p:sp>
      <p:sp>
        <p:nvSpPr>
          <p:cNvPr id="4" name="Slide Number Placeholder 3"/>
          <p:cNvSpPr>
            <a:spLocks noGrp="1"/>
          </p:cNvSpPr>
          <p:nvPr>
            <p:ph type="sldNum" sz="quarter" idx="5"/>
          </p:nvPr>
        </p:nvSpPr>
        <p:spPr/>
        <p:txBody>
          <a:bodyPr/>
          <a:lstStyle/>
          <a:p>
            <a:fld id="{55D608FC-B207-A54B-AB32-B330E6FB4418}" type="slidenum">
              <a:rPr lang="de-DE" smtClean="0"/>
              <a:t>3</a:t>
            </a:fld>
            <a:endParaRPr lang="de-DE"/>
          </a:p>
        </p:txBody>
      </p:sp>
    </p:spTree>
    <p:extLst>
      <p:ext uri="{BB962C8B-B14F-4D97-AF65-F5344CB8AC3E}">
        <p14:creationId xmlns:p14="http://schemas.microsoft.com/office/powerpoint/2010/main" val="50482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5D608FC-B207-A54B-AB32-B330E6FB4418}" type="slidenum">
              <a:rPr lang="de-DE" smtClean="0"/>
              <a:t>7</a:t>
            </a:fld>
            <a:endParaRPr lang="de-DE"/>
          </a:p>
        </p:txBody>
      </p:sp>
    </p:spTree>
    <p:extLst>
      <p:ext uri="{BB962C8B-B14F-4D97-AF65-F5344CB8AC3E}">
        <p14:creationId xmlns:p14="http://schemas.microsoft.com/office/powerpoint/2010/main" val="20313635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5D608FC-B207-A54B-AB32-B330E6FB4418}" type="slidenum">
              <a:rPr lang="de-DE" smtClean="0"/>
              <a:t>8</a:t>
            </a:fld>
            <a:endParaRPr lang="de-DE"/>
          </a:p>
        </p:txBody>
      </p:sp>
    </p:spTree>
    <p:extLst>
      <p:ext uri="{BB962C8B-B14F-4D97-AF65-F5344CB8AC3E}">
        <p14:creationId xmlns:p14="http://schemas.microsoft.com/office/powerpoint/2010/main" val="3382336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5D608FC-B207-A54B-AB32-B330E6FB4418}" type="slidenum">
              <a:rPr lang="de-DE" smtClean="0"/>
              <a:t>10</a:t>
            </a:fld>
            <a:endParaRPr lang="de-DE"/>
          </a:p>
        </p:txBody>
      </p:sp>
    </p:spTree>
    <p:extLst>
      <p:ext uri="{BB962C8B-B14F-4D97-AF65-F5344CB8AC3E}">
        <p14:creationId xmlns:p14="http://schemas.microsoft.com/office/powerpoint/2010/main" val="142590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5D608FC-B207-A54B-AB32-B330E6FB4418}" type="slidenum">
              <a:rPr lang="de-DE" smtClean="0"/>
              <a:t>12</a:t>
            </a:fld>
            <a:endParaRPr lang="de-DE"/>
          </a:p>
        </p:txBody>
      </p:sp>
    </p:spTree>
    <p:extLst>
      <p:ext uri="{BB962C8B-B14F-4D97-AF65-F5344CB8AC3E}">
        <p14:creationId xmlns:p14="http://schemas.microsoft.com/office/powerpoint/2010/main" val="2007395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5D608FC-B207-A54B-AB32-B330E6FB4418}" type="slidenum">
              <a:rPr lang="de-DE" smtClean="0"/>
              <a:t>14</a:t>
            </a:fld>
            <a:endParaRPr lang="de-DE"/>
          </a:p>
        </p:txBody>
      </p:sp>
    </p:spTree>
    <p:extLst>
      <p:ext uri="{BB962C8B-B14F-4D97-AF65-F5344CB8AC3E}">
        <p14:creationId xmlns:p14="http://schemas.microsoft.com/office/powerpoint/2010/main" val="713746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39750" y="1122363"/>
            <a:ext cx="8061324" cy="2387600"/>
          </a:xfrm>
        </p:spPr>
        <p:txBody>
          <a:bodyPr anchor="b"/>
          <a:lstStyle>
            <a:lvl1pPr algn="ctr">
              <a:defRPr sz="6000"/>
            </a:lvl1pPr>
          </a:lstStyle>
          <a:p>
            <a:r>
              <a:rPr lang="de-DE"/>
              <a:t>Mastertitelformat bearbeiten</a:t>
            </a:r>
            <a:endParaRPr lang="en-US"/>
          </a:p>
        </p:txBody>
      </p:sp>
      <p:sp>
        <p:nvSpPr>
          <p:cNvPr id="3" name="Subtitle 2"/>
          <p:cNvSpPr>
            <a:spLocks noGrp="1"/>
          </p:cNvSpPr>
          <p:nvPr>
            <p:ph type="subTitle" idx="1"/>
          </p:nvPr>
        </p:nvSpPr>
        <p:spPr>
          <a:xfrm>
            <a:off x="539750" y="3602038"/>
            <a:ext cx="8061324"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e Placeholder 3"/>
          <p:cNvSpPr>
            <a:spLocks noGrp="1"/>
          </p:cNvSpPr>
          <p:nvPr>
            <p:ph type="dt" sz="half" idx="10"/>
          </p:nvPr>
        </p:nvSpPr>
        <p:spPr/>
        <p:txBody>
          <a:bodyPr/>
          <a:lstStyle>
            <a:lvl1pPr>
              <a:defRPr sz="950">
                <a:solidFill>
                  <a:srgbClr val="3C3C3C"/>
                </a:solidFill>
              </a:defRPr>
            </a:lvl1pPr>
          </a:lstStyle>
          <a:p>
            <a:r>
              <a:rPr lang="en-US"/>
              <a:t>13.09.2023</a:t>
            </a:r>
            <a:endParaRPr lang="de-DE"/>
          </a:p>
        </p:txBody>
      </p:sp>
      <p:sp>
        <p:nvSpPr>
          <p:cNvPr id="5" name="Footer Placeholder 4"/>
          <p:cNvSpPr>
            <a:spLocks noGrp="1"/>
          </p:cNvSpPr>
          <p:nvPr>
            <p:ph type="ftr" sz="quarter" idx="11"/>
          </p:nvPr>
        </p:nvSpPr>
        <p:spPr/>
        <p:txBody>
          <a:bodyPr/>
          <a:lstStyle>
            <a:lvl1pPr>
              <a:defRPr sz="950">
                <a:solidFill>
                  <a:srgbClr val="3C3C3C"/>
                </a:solidFill>
              </a:defRPr>
            </a:lvl1pPr>
          </a:lstStyle>
          <a:p>
            <a:r>
              <a:rPr lang="de-DE">
                <a:latin typeface="Source Han Sans CN" charset="-122"/>
                <a:ea typeface="Source Han Sans CN" charset="-122"/>
                <a:cs typeface="Source Han Sans CN" charset="-122"/>
              </a:rPr>
              <a:t>Sino-German Forum 2023 </a:t>
            </a:r>
            <a:endParaRPr lang="de-DE"/>
          </a:p>
        </p:txBody>
      </p:sp>
      <p:sp>
        <p:nvSpPr>
          <p:cNvPr id="6" name="Slide Number Placeholder 5"/>
          <p:cNvSpPr>
            <a:spLocks noGrp="1"/>
          </p:cNvSpPr>
          <p:nvPr>
            <p:ph type="sldNum" sz="quarter" idx="12"/>
          </p:nvPr>
        </p:nvSpPr>
        <p:spPr/>
        <p:txBody>
          <a:bodyPr/>
          <a:lstStyle>
            <a:lvl1pPr>
              <a:defRPr sz="950">
                <a:solidFill>
                  <a:srgbClr val="3C3C3C"/>
                </a:solidFill>
              </a:defRPr>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220589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lvl1pPr>
              <a:defRPr sz="950">
                <a:solidFill>
                  <a:srgbClr val="3C3C3C"/>
                </a:solidFill>
              </a:defRPr>
            </a:lvl1pPr>
          </a:lstStyle>
          <a:p>
            <a:r>
              <a:rPr lang="en-US"/>
              <a:t>13.09.2023</a:t>
            </a:r>
            <a:endParaRPr lang="de-DE"/>
          </a:p>
        </p:txBody>
      </p:sp>
      <p:sp>
        <p:nvSpPr>
          <p:cNvPr id="5" name="Footer Placeholder 4"/>
          <p:cNvSpPr>
            <a:spLocks noGrp="1"/>
          </p:cNvSpPr>
          <p:nvPr>
            <p:ph type="ftr" sz="quarter" idx="11"/>
          </p:nvPr>
        </p:nvSpPr>
        <p:spPr/>
        <p:txBody>
          <a:bodyPr/>
          <a:lstStyle>
            <a:lvl1pPr>
              <a:defRPr sz="950">
                <a:solidFill>
                  <a:srgbClr val="3C3C3C"/>
                </a:solidFill>
              </a:defRPr>
            </a:lvl1pPr>
          </a:lstStyle>
          <a:p>
            <a:r>
              <a:rPr lang="de-DE">
                <a:latin typeface="Source Han Sans CN" charset="-122"/>
                <a:ea typeface="Source Han Sans CN" charset="-122"/>
                <a:cs typeface="Source Han Sans CN" charset="-122"/>
              </a:rPr>
              <a:t>Sino-German Forum 2023 </a:t>
            </a:r>
            <a:endParaRPr lang="de-DE"/>
          </a:p>
        </p:txBody>
      </p:sp>
      <p:sp>
        <p:nvSpPr>
          <p:cNvPr id="6" name="Slide Number Placeholder 5"/>
          <p:cNvSpPr>
            <a:spLocks noGrp="1"/>
          </p:cNvSpPr>
          <p:nvPr>
            <p:ph type="sldNum" sz="quarter" idx="12"/>
          </p:nvPr>
        </p:nvSpPr>
        <p:spPr/>
        <p:txBody>
          <a:bodyPr/>
          <a:lstStyle>
            <a:lvl1pPr>
              <a:defRPr sz="950">
                <a:solidFill>
                  <a:srgbClr val="3C3C3C"/>
                </a:solidFill>
              </a:defRPr>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984585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lvl1pPr>
              <a:defRPr sz="950">
                <a:solidFill>
                  <a:srgbClr val="3C3C3C"/>
                </a:solidFill>
              </a:defRPr>
            </a:lvl1pPr>
          </a:lstStyle>
          <a:p>
            <a:r>
              <a:rPr lang="en-US"/>
              <a:t>13.09.2023</a:t>
            </a:r>
            <a:endParaRPr lang="de-DE"/>
          </a:p>
        </p:txBody>
      </p:sp>
      <p:sp>
        <p:nvSpPr>
          <p:cNvPr id="5" name="Footer Placeholder 4"/>
          <p:cNvSpPr>
            <a:spLocks noGrp="1"/>
          </p:cNvSpPr>
          <p:nvPr>
            <p:ph type="ftr" sz="quarter" idx="11"/>
          </p:nvPr>
        </p:nvSpPr>
        <p:spPr/>
        <p:txBody>
          <a:bodyPr/>
          <a:lstStyle>
            <a:lvl1pPr>
              <a:defRPr sz="950">
                <a:solidFill>
                  <a:srgbClr val="3C3C3C"/>
                </a:solidFill>
              </a:defRPr>
            </a:lvl1pPr>
          </a:lstStyle>
          <a:p>
            <a:r>
              <a:rPr lang="de-DE">
                <a:latin typeface="Source Han Sans CN" charset="-122"/>
                <a:ea typeface="Source Han Sans CN" charset="-122"/>
                <a:cs typeface="Source Han Sans CN" charset="-122"/>
              </a:rPr>
              <a:t>Sino-German Forum 2023 </a:t>
            </a:r>
            <a:endParaRPr lang="de-DE"/>
          </a:p>
        </p:txBody>
      </p:sp>
      <p:sp>
        <p:nvSpPr>
          <p:cNvPr id="6" name="Slide Number Placeholder 5"/>
          <p:cNvSpPr>
            <a:spLocks noGrp="1"/>
          </p:cNvSpPr>
          <p:nvPr>
            <p:ph type="sldNum" sz="quarter" idx="12"/>
          </p:nvPr>
        </p:nvSpPr>
        <p:spPr/>
        <p:txBody>
          <a:bodyPr/>
          <a:lstStyle>
            <a:lvl1pPr>
              <a:defRPr sz="950">
                <a:solidFill>
                  <a:srgbClr val="3C3C3C"/>
                </a:solidFill>
              </a:defRPr>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1572057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ver_01">
    <p:spTree>
      <p:nvGrpSpPr>
        <p:cNvPr id="1" name=""/>
        <p:cNvGrpSpPr/>
        <p:nvPr/>
      </p:nvGrpSpPr>
      <p:grpSpPr>
        <a:xfrm>
          <a:off x="0" y="0"/>
          <a:ext cx="0" cy="0"/>
          <a:chOff x="0" y="0"/>
          <a:chExt cx="0" cy="0"/>
        </a:xfrm>
      </p:grpSpPr>
      <p:pic>
        <p:nvPicPr>
          <p:cNvPr id="17" name="Picture 16" descr="A red and white background&#10;&#10;Description automatically generated">
            <a:extLst>
              <a:ext uri="{FF2B5EF4-FFF2-40B4-BE49-F238E27FC236}">
                <a16:creationId xmlns:a16="http://schemas.microsoft.com/office/drawing/2014/main" id="{C6E7E76E-0196-D695-5B49-9DED55183A91}"/>
              </a:ext>
            </a:extLst>
          </p:cNvPr>
          <p:cNvPicPr>
            <a:picLocks noChangeAspect="1"/>
          </p:cNvPicPr>
          <p:nvPr userDrawn="1"/>
        </p:nvPicPr>
        <p:blipFill>
          <a:blip r:embed="rId2"/>
          <a:stretch>
            <a:fillRect/>
          </a:stretch>
        </p:blipFill>
        <p:spPr>
          <a:xfrm>
            <a:off x="0" y="-1"/>
            <a:ext cx="9147965" cy="6952891"/>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822935" y="2993108"/>
            <a:ext cx="6858000" cy="742377"/>
          </a:xfrm>
        </p:spPr>
        <p:txBody>
          <a:bodyPr anchor="t" anchorCtr="0">
            <a:normAutofit/>
          </a:bodyPr>
          <a:lstStyle>
            <a:lvl1pPr algn="l">
              <a:defRPr sz="36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895123" y="2478854"/>
            <a:ext cx="810353" cy="255389"/>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STREAM A</a:t>
            </a:r>
          </a:p>
        </p:txBody>
      </p:sp>
      <p:pic>
        <p:nvPicPr>
          <p:cNvPr id="26" name="Picture 25" descr="A black background with red stars&#10;&#10;Description automatically generated">
            <a:extLst>
              <a:ext uri="{FF2B5EF4-FFF2-40B4-BE49-F238E27FC236}">
                <a16:creationId xmlns:a16="http://schemas.microsoft.com/office/drawing/2014/main" id="{942FF58A-9823-39D0-01AF-ABAADA4BC2B0}"/>
              </a:ext>
            </a:extLst>
          </p:cNvPr>
          <p:cNvPicPr>
            <a:picLocks noChangeAspect="1"/>
          </p:cNvPicPr>
          <p:nvPr userDrawn="1"/>
        </p:nvPicPr>
        <p:blipFill>
          <a:blip r:embed="rId3"/>
          <a:stretch>
            <a:fillRect/>
          </a:stretch>
        </p:blipFill>
        <p:spPr>
          <a:xfrm>
            <a:off x="950418" y="188989"/>
            <a:ext cx="496185" cy="1663874"/>
          </a:xfrm>
          <a:prstGeom prst="rect">
            <a:avLst/>
          </a:prstGeom>
        </p:spPr>
      </p:pic>
      <p:pic>
        <p:nvPicPr>
          <p:cNvPr id="28" name="Picture 27" descr="A black and red background with circles&#10;&#10;Description automatically generated">
            <a:extLst>
              <a:ext uri="{FF2B5EF4-FFF2-40B4-BE49-F238E27FC236}">
                <a16:creationId xmlns:a16="http://schemas.microsoft.com/office/drawing/2014/main" id="{48B83A75-06D6-3D84-EDC4-9A10517A5770}"/>
              </a:ext>
            </a:extLst>
          </p:cNvPr>
          <p:cNvPicPr>
            <a:picLocks noChangeAspect="1"/>
          </p:cNvPicPr>
          <p:nvPr userDrawn="1"/>
        </p:nvPicPr>
        <p:blipFill>
          <a:blip r:embed="rId4"/>
          <a:stretch>
            <a:fillRect/>
          </a:stretch>
        </p:blipFill>
        <p:spPr>
          <a:xfrm>
            <a:off x="3450685" y="-189176"/>
            <a:ext cx="2062158" cy="742377"/>
          </a:xfrm>
          <a:prstGeom prst="rect">
            <a:avLst/>
          </a:prstGeom>
        </p:spPr>
      </p:pic>
      <p:pic>
        <p:nvPicPr>
          <p:cNvPr id="30" name="Picture 29" descr="A red and black background with circles&#10;&#10;Description automatically generated">
            <a:extLst>
              <a:ext uri="{FF2B5EF4-FFF2-40B4-BE49-F238E27FC236}">
                <a16:creationId xmlns:a16="http://schemas.microsoft.com/office/drawing/2014/main" id="{97279645-0620-34CB-4209-D2E74E00D931}"/>
              </a:ext>
            </a:extLst>
          </p:cNvPr>
          <p:cNvPicPr>
            <a:picLocks noChangeAspect="1"/>
          </p:cNvPicPr>
          <p:nvPr userDrawn="1"/>
        </p:nvPicPr>
        <p:blipFill>
          <a:blip r:embed="rId5"/>
          <a:stretch>
            <a:fillRect/>
          </a:stretch>
        </p:blipFill>
        <p:spPr>
          <a:xfrm>
            <a:off x="-197632" y="6381129"/>
            <a:ext cx="1749706" cy="594900"/>
          </a:xfrm>
          <a:prstGeom prst="rect">
            <a:avLst/>
          </a:prstGeom>
        </p:spPr>
      </p:pic>
    </p:spTree>
    <p:extLst>
      <p:ext uri="{BB962C8B-B14F-4D97-AF65-F5344CB8AC3E}">
        <p14:creationId xmlns:p14="http://schemas.microsoft.com/office/powerpoint/2010/main" val="255515426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539750" y="539750"/>
            <a:ext cx="8366125" cy="1150939"/>
          </a:xfrm>
        </p:spPr>
        <p:txBody>
          <a:bodyPr/>
          <a:lstStyle/>
          <a:p>
            <a:r>
              <a:rPr lang="de-DE"/>
              <a:t>Mastertitelformat bearbeiten</a:t>
            </a:r>
            <a:endParaRPr lang="en-US"/>
          </a:p>
        </p:txBody>
      </p:sp>
      <p:sp>
        <p:nvSpPr>
          <p:cNvPr id="3" name="Content Placeholder 2"/>
          <p:cNvSpPr>
            <a:spLocks noGrp="1"/>
          </p:cNvSpPr>
          <p:nvPr>
            <p:ph idx="1"/>
          </p:nvPr>
        </p:nvSpPr>
        <p:spPr>
          <a:xfrm>
            <a:off x="539749" y="1825625"/>
            <a:ext cx="8385175" cy="45275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lIns="0"/>
          <a:lstStyle>
            <a:lvl1pPr>
              <a:defRPr>
                <a:solidFill>
                  <a:srgbClr val="3C3C3C"/>
                </a:solidFill>
              </a:defRPr>
            </a:lvl1pPr>
          </a:lstStyle>
          <a:p>
            <a:r>
              <a:rPr lang="en-US"/>
              <a:t>13.09.2023</a:t>
            </a:r>
            <a:endParaRPr lang="de-DE"/>
          </a:p>
        </p:txBody>
      </p:sp>
      <p:sp>
        <p:nvSpPr>
          <p:cNvPr id="5" name="Footer Placeholder 4"/>
          <p:cNvSpPr>
            <a:spLocks noGrp="1"/>
          </p:cNvSpPr>
          <p:nvPr>
            <p:ph type="ftr" sz="quarter" idx="11"/>
          </p:nvPr>
        </p:nvSpPr>
        <p:spPr/>
        <p:txBody>
          <a:bodyPr/>
          <a:lstStyle/>
          <a:p>
            <a:r>
              <a:rPr lang="de-DE"/>
              <a:t>Sino-German Forum 2023 </a:t>
            </a:r>
          </a:p>
        </p:txBody>
      </p:sp>
      <p:sp>
        <p:nvSpPr>
          <p:cNvPr id="6" name="Slide Number Placeholder 5"/>
          <p:cNvSpPr>
            <a:spLocks noGrp="1"/>
          </p:cNvSpPr>
          <p:nvPr>
            <p:ph type="sldNum" sz="quarter" idx="12"/>
          </p:nvPr>
        </p:nvSpPr>
        <p:spPr>
          <a:xfrm>
            <a:off x="7737475" y="6550025"/>
            <a:ext cx="1196974" cy="307975"/>
          </a:xfrm>
        </p:spPr>
        <p:txBody>
          <a:bodyPr rIns="0"/>
          <a:lstStyle>
            <a:lvl1pPr>
              <a:defRPr>
                <a:solidFill>
                  <a:srgbClr val="3C3C3C"/>
                </a:solidFill>
              </a:defRPr>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897086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39750" y="1709739"/>
            <a:ext cx="8061324" cy="2852737"/>
          </a:xfrm>
        </p:spPr>
        <p:txBody>
          <a:bodyPr anchor="b"/>
          <a:lstStyle>
            <a:lvl1pPr>
              <a:defRPr sz="6000"/>
            </a:lvl1pPr>
          </a:lstStyle>
          <a:p>
            <a:r>
              <a:rPr lang="de-DE"/>
              <a:t>Mastertitelformat bearbeiten</a:t>
            </a:r>
            <a:endParaRPr lang="en-US"/>
          </a:p>
        </p:txBody>
      </p:sp>
      <p:sp>
        <p:nvSpPr>
          <p:cNvPr id="3" name="Text Placeholder 2"/>
          <p:cNvSpPr>
            <a:spLocks noGrp="1"/>
          </p:cNvSpPr>
          <p:nvPr>
            <p:ph type="body" idx="1"/>
          </p:nvPr>
        </p:nvSpPr>
        <p:spPr>
          <a:xfrm>
            <a:off x="539749" y="4589464"/>
            <a:ext cx="80613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r>
              <a:rPr lang="en-US"/>
              <a:t>13.09.2023</a:t>
            </a:r>
            <a:endParaRPr lang="de-DE"/>
          </a:p>
        </p:txBody>
      </p:sp>
      <p:sp>
        <p:nvSpPr>
          <p:cNvPr id="5" name="Footer Placeholder 4"/>
          <p:cNvSpPr>
            <a:spLocks noGrp="1"/>
          </p:cNvSpPr>
          <p:nvPr>
            <p:ph type="ftr" sz="quarter" idx="11"/>
          </p:nvPr>
        </p:nvSpPr>
        <p:spPr/>
        <p:txBody>
          <a:bodyPr/>
          <a:lstStyle/>
          <a:p>
            <a:r>
              <a:rPr lang="de-DE"/>
              <a:t>Sino-German Forum 2023 </a:t>
            </a:r>
          </a:p>
        </p:txBody>
      </p:sp>
      <p:sp>
        <p:nvSpPr>
          <p:cNvPr id="6" name="Slide Number Placeholder 5"/>
          <p:cNvSpPr>
            <a:spLocks noGrp="1"/>
          </p:cNvSpPr>
          <p:nvPr>
            <p:ph type="sldNum" sz="quarter" idx="12"/>
          </p:nvPr>
        </p:nvSpPr>
        <p:spPr/>
        <p:txBody>
          <a:bodyPr/>
          <a:lstStyle/>
          <a:p>
            <a:fld id="{12777BCD-00D2-BB43-9E10-44137A711A4B}" type="slidenum">
              <a:rPr lang="de-DE" smtClean="0"/>
              <a:t>‹#›</a:t>
            </a:fld>
            <a:endParaRPr lang="de-DE"/>
          </a:p>
        </p:txBody>
      </p:sp>
    </p:spTree>
    <p:extLst>
      <p:ext uri="{BB962C8B-B14F-4D97-AF65-F5344CB8AC3E}">
        <p14:creationId xmlns:p14="http://schemas.microsoft.com/office/powerpoint/2010/main" val="1994796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sz="half" idx="1"/>
          </p:nvPr>
        </p:nvSpPr>
        <p:spPr>
          <a:xfrm>
            <a:off x="539750" y="1825625"/>
            <a:ext cx="3940175"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64074" y="1825625"/>
            <a:ext cx="39370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e Placeholder 4"/>
          <p:cNvSpPr>
            <a:spLocks noGrp="1"/>
          </p:cNvSpPr>
          <p:nvPr>
            <p:ph type="dt" sz="half" idx="10"/>
          </p:nvPr>
        </p:nvSpPr>
        <p:spPr/>
        <p:txBody>
          <a:bodyPr/>
          <a:lstStyle/>
          <a:p>
            <a:r>
              <a:rPr lang="en-US"/>
              <a:t>13.09.2023</a:t>
            </a:r>
            <a:endParaRPr lang="de-DE"/>
          </a:p>
        </p:txBody>
      </p:sp>
      <p:sp>
        <p:nvSpPr>
          <p:cNvPr id="6" name="Footer Placeholder 5"/>
          <p:cNvSpPr>
            <a:spLocks noGrp="1"/>
          </p:cNvSpPr>
          <p:nvPr>
            <p:ph type="ftr" sz="quarter" idx="11"/>
          </p:nvPr>
        </p:nvSpPr>
        <p:spPr/>
        <p:txBody>
          <a:bodyPr/>
          <a:lstStyle/>
          <a:p>
            <a:r>
              <a:rPr lang="de-DE"/>
              <a:t>Sino-German Forum 2023 </a:t>
            </a:r>
          </a:p>
        </p:txBody>
      </p:sp>
      <p:sp>
        <p:nvSpPr>
          <p:cNvPr id="7" name="Slide Number Placeholder 6"/>
          <p:cNvSpPr>
            <a:spLocks noGrp="1"/>
          </p:cNvSpPr>
          <p:nvPr>
            <p:ph type="sldNum" sz="quarter" idx="12"/>
          </p:nvPr>
        </p:nvSpPr>
        <p:spPr/>
        <p:txBody>
          <a:bodyPr/>
          <a:lstStyle/>
          <a:p>
            <a:fld id="{12777BCD-00D2-BB43-9E10-44137A711A4B}" type="slidenum">
              <a:rPr lang="de-DE" smtClean="0"/>
              <a:t>‹#›</a:t>
            </a:fld>
            <a:endParaRPr lang="de-DE"/>
          </a:p>
        </p:txBody>
      </p:sp>
    </p:spTree>
    <p:extLst>
      <p:ext uri="{BB962C8B-B14F-4D97-AF65-F5344CB8AC3E}">
        <p14:creationId xmlns:p14="http://schemas.microsoft.com/office/powerpoint/2010/main" val="34969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39750" y="365126"/>
            <a:ext cx="8061325" cy="1325563"/>
          </a:xfrm>
        </p:spPr>
        <p:txBody>
          <a:bodyPr/>
          <a:lstStyle/>
          <a:p>
            <a:r>
              <a:rPr lang="de-DE"/>
              <a:t>Mastertitelformat bearbeiten</a:t>
            </a:r>
            <a:endParaRPr lang="en-US"/>
          </a:p>
        </p:txBody>
      </p:sp>
      <p:sp>
        <p:nvSpPr>
          <p:cNvPr id="3" name="Text Placeholder 2"/>
          <p:cNvSpPr>
            <a:spLocks noGrp="1"/>
          </p:cNvSpPr>
          <p:nvPr>
            <p:ph type="body" idx="1"/>
          </p:nvPr>
        </p:nvSpPr>
        <p:spPr>
          <a:xfrm>
            <a:off x="539750" y="1681163"/>
            <a:ext cx="395843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539750" y="2505075"/>
            <a:ext cx="3958432"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64075" y="1681163"/>
            <a:ext cx="39370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64074" y="2505075"/>
            <a:ext cx="3936999"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r>
              <a:rPr lang="en-US"/>
              <a:t>13.09.2023</a:t>
            </a:r>
            <a:endParaRPr lang="de-DE"/>
          </a:p>
        </p:txBody>
      </p:sp>
      <p:sp>
        <p:nvSpPr>
          <p:cNvPr id="8" name="Footer Placeholder 7"/>
          <p:cNvSpPr>
            <a:spLocks noGrp="1"/>
          </p:cNvSpPr>
          <p:nvPr>
            <p:ph type="ftr" sz="quarter" idx="11"/>
          </p:nvPr>
        </p:nvSpPr>
        <p:spPr/>
        <p:txBody>
          <a:bodyPr/>
          <a:lstStyle/>
          <a:p>
            <a:r>
              <a:rPr lang="de-DE"/>
              <a:t>Sino-German Forum 2023 </a:t>
            </a:r>
          </a:p>
        </p:txBody>
      </p:sp>
      <p:sp>
        <p:nvSpPr>
          <p:cNvPr id="9" name="Slide Number Placeholder 8"/>
          <p:cNvSpPr>
            <a:spLocks noGrp="1"/>
          </p:cNvSpPr>
          <p:nvPr>
            <p:ph type="sldNum" sz="quarter" idx="12"/>
          </p:nvPr>
        </p:nvSpPr>
        <p:spPr/>
        <p:txBody>
          <a:bodyPr/>
          <a:lstStyle/>
          <a:p>
            <a:fld id="{12777BCD-00D2-BB43-9E10-44137A711A4B}" type="slidenum">
              <a:rPr lang="de-DE" smtClean="0"/>
              <a:t>‹#›</a:t>
            </a:fld>
            <a:endParaRPr lang="de-DE"/>
          </a:p>
        </p:txBody>
      </p:sp>
    </p:spTree>
    <p:extLst>
      <p:ext uri="{BB962C8B-B14F-4D97-AF65-F5344CB8AC3E}">
        <p14:creationId xmlns:p14="http://schemas.microsoft.com/office/powerpoint/2010/main" val="1467216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Date Placeholder 2"/>
          <p:cNvSpPr>
            <a:spLocks noGrp="1"/>
          </p:cNvSpPr>
          <p:nvPr>
            <p:ph type="dt" sz="half" idx="10"/>
          </p:nvPr>
        </p:nvSpPr>
        <p:spPr/>
        <p:txBody>
          <a:bodyPr/>
          <a:lstStyle/>
          <a:p>
            <a:r>
              <a:rPr lang="en-US"/>
              <a:t>13.09.2023</a:t>
            </a:r>
            <a:endParaRPr lang="de-DE"/>
          </a:p>
        </p:txBody>
      </p:sp>
      <p:sp>
        <p:nvSpPr>
          <p:cNvPr id="4" name="Footer Placeholder 3"/>
          <p:cNvSpPr>
            <a:spLocks noGrp="1"/>
          </p:cNvSpPr>
          <p:nvPr>
            <p:ph type="ftr" sz="quarter" idx="11"/>
          </p:nvPr>
        </p:nvSpPr>
        <p:spPr/>
        <p:txBody>
          <a:bodyPr/>
          <a:lstStyle/>
          <a:p>
            <a:r>
              <a:rPr lang="de-DE"/>
              <a:t>Sino-German Forum 2023 </a:t>
            </a:r>
          </a:p>
        </p:txBody>
      </p:sp>
      <p:sp>
        <p:nvSpPr>
          <p:cNvPr id="5" name="Slide Number Placeholder 4"/>
          <p:cNvSpPr>
            <a:spLocks noGrp="1"/>
          </p:cNvSpPr>
          <p:nvPr>
            <p:ph type="sldNum" sz="quarter" idx="12"/>
          </p:nvPr>
        </p:nvSpPr>
        <p:spPr/>
        <p:txBody>
          <a:bodyPr/>
          <a:lstStyle/>
          <a:p>
            <a:fld id="{12777BCD-00D2-BB43-9E10-44137A711A4B}" type="slidenum">
              <a:rPr lang="de-DE" smtClean="0"/>
              <a:t>‹#›</a:t>
            </a:fld>
            <a:endParaRPr lang="de-DE"/>
          </a:p>
        </p:txBody>
      </p:sp>
    </p:spTree>
    <p:extLst>
      <p:ext uri="{BB962C8B-B14F-4D97-AF65-F5344CB8AC3E}">
        <p14:creationId xmlns:p14="http://schemas.microsoft.com/office/powerpoint/2010/main" val="2098463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13.09.2023</a:t>
            </a:r>
            <a:endParaRPr lang="de-DE"/>
          </a:p>
        </p:txBody>
      </p:sp>
      <p:sp>
        <p:nvSpPr>
          <p:cNvPr id="3" name="Footer Placeholder 2"/>
          <p:cNvSpPr>
            <a:spLocks noGrp="1"/>
          </p:cNvSpPr>
          <p:nvPr>
            <p:ph type="ftr" sz="quarter" idx="11"/>
          </p:nvPr>
        </p:nvSpPr>
        <p:spPr/>
        <p:txBody>
          <a:bodyPr/>
          <a:lstStyle/>
          <a:p>
            <a:r>
              <a:rPr lang="de-DE">
                <a:latin typeface="Source Han Sans CN" charset="-122"/>
                <a:ea typeface="Source Han Sans CN" charset="-122"/>
                <a:cs typeface="Source Han Sans CN" charset="-122"/>
              </a:rPr>
              <a:t>Sino-German Forum 2023 </a:t>
            </a:r>
            <a:endParaRPr lang="de-DE"/>
          </a:p>
        </p:txBody>
      </p:sp>
      <p:sp>
        <p:nvSpPr>
          <p:cNvPr id="4" name="Slide Number Placeholder 3"/>
          <p:cNvSpPr>
            <a:spLocks noGrp="1"/>
          </p:cNvSpPr>
          <p:nvPr>
            <p:ph type="sldNum" sz="quarter" idx="12"/>
          </p:nvPr>
        </p:nvSpPr>
        <p:spPr/>
        <p:txBody>
          <a:bodyPr/>
          <a:lstStyle/>
          <a:p>
            <a:fld id="{12777BCD-00D2-BB43-9E10-44137A711A4B}" type="slidenum">
              <a:rPr lang="de-DE" smtClean="0"/>
              <a:t>‹#›</a:t>
            </a:fld>
            <a:endParaRPr lang="de-DE"/>
          </a:p>
        </p:txBody>
      </p:sp>
    </p:spTree>
    <p:extLst>
      <p:ext uri="{BB962C8B-B14F-4D97-AF65-F5344CB8AC3E}">
        <p14:creationId xmlns:p14="http://schemas.microsoft.com/office/powerpoint/2010/main" val="757252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lvl1pPr>
              <a:defRPr sz="950">
                <a:solidFill>
                  <a:srgbClr val="3C3C3C"/>
                </a:solidFill>
              </a:defRPr>
            </a:lvl1pPr>
          </a:lstStyle>
          <a:p>
            <a:r>
              <a:rPr lang="en-US"/>
              <a:t>13.09.2023</a:t>
            </a:r>
            <a:endParaRPr lang="de-DE"/>
          </a:p>
        </p:txBody>
      </p:sp>
      <p:sp>
        <p:nvSpPr>
          <p:cNvPr id="6" name="Footer Placeholder 5"/>
          <p:cNvSpPr>
            <a:spLocks noGrp="1"/>
          </p:cNvSpPr>
          <p:nvPr>
            <p:ph type="ftr" sz="quarter" idx="11"/>
          </p:nvPr>
        </p:nvSpPr>
        <p:spPr/>
        <p:txBody>
          <a:bodyPr/>
          <a:lstStyle>
            <a:lvl1pPr>
              <a:defRPr sz="950">
                <a:solidFill>
                  <a:srgbClr val="3C3C3C"/>
                </a:solidFill>
              </a:defRPr>
            </a:lvl1pPr>
          </a:lstStyle>
          <a:p>
            <a:r>
              <a:rPr lang="de-DE">
                <a:latin typeface="Source Han Sans CN" charset="-122"/>
                <a:ea typeface="Source Han Sans CN" charset="-122"/>
                <a:cs typeface="Source Han Sans CN" charset="-122"/>
              </a:rPr>
              <a:t>Sino-German Forum 2023 </a:t>
            </a:r>
            <a:endParaRPr lang="de-DE"/>
          </a:p>
        </p:txBody>
      </p:sp>
      <p:sp>
        <p:nvSpPr>
          <p:cNvPr id="7" name="Slide Number Placeholder 6"/>
          <p:cNvSpPr>
            <a:spLocks noGrp="1"/>
          </p:cNvSpPr>
          <p:nvPr>
            <p:ph type="sldNum" sz="quarter" idx="12"/>
          </p:nvPr>
        </p:nvSpPr>
        <p:spPr/>
        <p:txBody>
          <a:bodyPr/>
          <a:lstStyle>
            <a:lvl1pPr>
              <a:defRPr sz="950">
                <a:solidFill>
                  <a:srgbClr val="3C3C3C"/>
                </a:solidFill>
              </a:defRPr>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1159062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auf Platzhalter ziehen oder durch Klicken auf Symbol hinzufügen</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lvl1pPr>
              <a:defRPr sz="950">
                <a:solidFill>
                  <a:srgbClr val="3C3C3C"/>
                </a:solidFill>
              </a:defRPr>
            </a:lvl1pPr>
          </a:lstStyle>
          <a:p>
            <a:r>
              <a:rPr lang="en-US"/>
              <a:t>13.09.2023</a:t>
            </a:r>
            <a:endParaRPr lang="de-DE"/>
          </a:p>
        </p:txBody>
      </p:sp>
      <p:sp>
        <p:nvSpPr>
          <p:cNvPr id="6" name="Footer Placeholder 5"/>
          <p:cNvSpPr>
            <a:spLocks noGrp="1"/>
          </p:cNvSpPr>
          <p:nvPr>
            <p:ph type="ftr" sz="quarter" idx="11"/>
          </p:nvPr>
        </p:nvSpPr>
        <p:spPr/>
        <p:txBody>
          <a:bodyPr/>
          <a:lstStyle>
            <a:lvl1pPr>
              <a:defRPr sz="950"/>
            </a:lvl1pPr>
          </a:lstStyle>
          <a:p>
            <a:r>
              <a:rPr lang="de-DE">
                <a:latin typeface="Source Han Sans CN" charset="-122"/>
                <a:ea typeface="Source Han Sans CN" charset="-122"/>
                <a:cs typeface="Source Han Sans CN" charset="-122"/>
              </a:rPr>
              <a:t>Sino-German Forum 2023 </a:t>
            </a:r>
            <a:endParaRPr lang="de-DE"/>
          </a:p>
        </p:txBody>
      </p:sp>
      <p:sp>
        <p:nvSpPr>
          <p:cNvPr id="7" name="Slide Number Placeholder 6"/>
          <p:cNvSpPr>
            <a:spLocks noGrp="1"/>
          </p:cNvSpPr>
          <p:nvPr>
            <p:ph type="sldNum" sz="quarter" idx="12"/>
          </p:nvPr>
        </p:nvSpPr>
        <p:spPr/>
        <p:txBody>
          <a:bodyPr/>
          <a:lstStyle>
            <a:lvl1pPr>
              <a:defRPr sz="950"/>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53095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750" y="539750"/>
            <a:ext cx="8061325" cy="1150939"/>
          </a:xfrm>
          <a:prstGeom prst="rect">
            <a:avLst/>
          </a:prstGeom>
        </p:spPr>
        <p:txBody>
          <a:bodyPr vert="horz" lIns="91440" tIns="45720" rIns="91440" bIns="45720" rtlCol="0" anchor="ctr">
            <a:normAutofit/>
          </a:bodyPr>
          <a:lstStyle/>
          <a:p>
            <a:r>
              <a:rPr lang="zh-TW" altLang="en-US" sz="5200" b="1">
                <a:solidFill>
                  <a:srgbClr val="3C3C3C"/>
                </a:solidFill>
                <a:latin typeface="Source Han Sans CN" charset="-122"/>
                <a:ea typeface="Source Han Sans CN" charset="-122"/>
                <a:cs typeface="Source Han Sans CN" charset="-122"/>
              </a:rPr>
              <a:t>标题</a:t>
            </a:r>
            <a:r>
              <a:rPr lang="en-US" altLang="zh-TW" sz="5200" b="1">
                <a:solidFill>
                  <a:srgbClr val="3C3C3C"/>
                </a:solidFill>
                <a:latin typeface="Source Han Sans CN" charset="-122"/>
                <a:ea typeface="Source Han Sans CN" charset="-122"/>
                <a:cs typeface="Source Han Sans CN" charset="-122"/>
              </a:rPr>
              <a:t> </a:t>
            </a:r>
            <a:r>
              <a:rPr lang="de-DE"/>
              <a:t>Mastertitel bearbeiten</a:t>
            </a:r>
            <a:endParaRPr lang="en-US"/>
          </a:p>
        </p:txBody>
      </p:sp>
      <p:sp>
        <p:nvSpPr>
          <p:cNvPr id="3" name="Text Placeholder 2"/>
          <p:cNvSpPr>
            <a:spLocks noGrp="1"/>
          </p:cNvSpPr>
          <p:nvPr>
            <p:ph type="body" idx="1"/>
          </p:nvPr>
        </p:nvSpPr>
        <p:spPr>
          <a:xfrm>
            <a:off x="539750" y="1825625"/>
            <a:ext cx="8061324" cy="452755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2"/>
          </p:nvPr>
        </p:nvSpPr>
        <p:spPr>
          <a:xfrm>
            <a:off x="539750" y="6550025"/>
            <a:ext cx="1193800" cy="307975"/>
          </a:xfrm>
          <a:prstGeom prst="rect">
            <a:avLst/>
          </a:prstGeom>
        </p:spPr>
        <p:txBody>
          <a:bodyPr vert="horz" lIns="0" tIns="0" rIns="0" bIns="0" rtlCol="0" anchor="t" anchorCtr="0"/>
          <a:lstStyle>
            <a:lvl1pPr algn="l">
              <a:defRPr sz="900">
                <a:solidFill>
                  <a:srgbClr val="3C3C3C"/>
                </a:solidFill>
              </a:defRPr>
            </a:lvl1pPr>
          </a:lstStyle>
          <a:p>
            <a:r>
              <a:rPr lang="en-US"/>
              <a:t>13.09.2023</a:t>
            </a:r>
            <a:endParaRPr lang="de-DE"/>
          </a:p>
        </p:txBody>
      </p:sp>
      <p:sp>
        <p:nvSpPr>
          <p:cNvPr id="5" name="Footer Placeholder 4"/>
          <p:cNvSpPr>
            <a:spLocks noGrp="1"/>
          </p:cNvSpPr>
          <p:nvPr>
            <p:ph type="ftr" sz="quarter" idx="3"/>
          </p:nvPr>
        </p:nvSpPr>
        <p:spPr>
          <a:xfrm>
            <a:off x="1909764" y="6550025"/>
            <a:ext cx="5310186" cy="307975"/>
          </a:xfrm>
          <a:prstGeom prst="rect">
            <a:avLst/>
          </a:prstGeom>
        </p:spPr>
        <p:txBody>
          <a:bodyPr vert="horz" lIns="0" tIns="0" rIns="0" bIns="0" rtlCol="0" anchor="t" anchorCtr="0"/>
          <a:lstStyle>
            <a:lvl1pPr algn="ctr">
              <a:defRPr sz="900">
                <a:solidFill>
                  <a:srgbClr val="3C3C3C"/>
                </a:solidFill>
              </a:defRPr>
            </a:lvl1pPr>
          </a:lstStyle>
          <a:p>
            <a:r>
              <a:rPr lang="de-DE">
                <a:latin typeface="Source Han Sans CN" charset="-122"/>
                <a:ea typeface="Source Han Sans CN" charset="-122"/>
                <a:cs typeface="Source Han Sans CN" charset="-122"/>
              </a:rPr>
              <a:t>Sino-German Forum 2023 </a:t>
            </a:r>
            <a:endParaRPr lang="de-DE"/>
          </a:p>
        </p:txBody>
      </p:sp>
      <p:sp>
        <p:nvSpPr>
          <p:cNvPr id="6" name="Slide Number Placeholder 5"/>
          <p:cNvSpPr>
            <a:spLocks noGrp="1"/>
          </p:cNvSpPr>
          <p:nvPr>
            <p:ph type="sldNum" sz="quarter" idx="4"/>
          </p:nvPr>
        </p:nvSpPr>
        <p:spPr>
          <a:xfrm>
            <a:off x="7404100" y="6550025"/>
            <a:ext cx="1196974" cy="307975"/>
          </a:xfrm>
          <a:prstGeom prst="rect">
            <a:avLst/>
          </a:prstGeom>
        </p:spPr>
        <p:txBody>
          <a:bodyPr vert="horz" lIns="0" tIns="0" rIns="0" bIns="0" rtlCol="0" anchor="t" anchorCtr="0"/>
          <a:lstStyle>
            <a:lvl1pPr algn="r">
              <a:defRPr sz="900">
                <a:solidFill>
                  <a:srgbClr val="3C3C3C"/>
                </a:solidFill>
              </a:defRPr>
            </a:lvl1pPr>
          </a:lstStyle>
          <a:p>
            <a:fld id="{12777BCD-00D2-BB43-9E10-44137A711A4B}" type="slidenum">
              <a:rPr lang="de-DE" smtClean="0"/>
              <a:pPr/>
              <a:t>‹#›</a:t>
            </a:fld>
            <a:endParaRPr lang="de-DE"/>
          </a:p>
        </p:txBody>
      </p:sp>
    </p:spTree>
    <p:extLst>
      <p:ext uri="{BB962C8B-B14F-4D97-AF65-F5344CB8AC3E}">
        <p14:creationId xmlns:p14="http://schemas.microsoft.com/office/powerpoint/2010/main" val="952689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340" userDrawn="1">
          <p15:clr>
            <a:srgbClr val="F26B43"/>
          </p15:clr>
        </p15:guide>
        <p15:guide id="4" pos="5418" userDrawn="1">
          <p15:clr>
            <a:srgbClr val="F26B43"/>
          </p15:clr>
        </p15:guide>
        <p15:guide id="5" orient="horz" pos="340" userDrawn="1">
          <p15:clr>
            <a:srgbClr val="F26B43"/>
          </p15:clr>
        </p15:guide>
        <p15:guide id="6" orient="horz" pos="4002" userDrawn="1">
          <p15:clr>
            <a:srgbClr val="F26B43"/>
          </p15:clr>
        </p15:guide>
        <p15:guide id="7" pos="1092" userDrawn="1">
          <p15:clr>
            <a:srgbClr val="F26B43"/>
          </p15:clr>
        </p15:guide>
        <p15:guide id="8" pos="1203" userDrawn="1">
          <p15:clr>
            <a:srgbClr val="F26B43"/>
          </p15:clr>
        </p15:guide>
        <p15:guide id="9" pos="1956" userDrawn="1">
          <p15:clr>
            <a:srgbClr val="F26B43"/>
          </p15:clr>
        </p15:guide>
        <p15:guide id="10" pos="2070" userDrawn="1">
          <p15:clr>
            <a:srgbClr val="F26B43"/>
          </p15:clr>
        </p15:guide>
        <p15:guide id="11" pos="2822" userDrawn="1">
          <p15:clr>
            <a:srgbClr val="F26B43"/>
          </p15:clr>
        </p15:guide>
        <p15:guide id="12" pos="2938" userDrawn="1">
          <p15:clr>
            <a:srgbClr val="F26B43"/>
          </p15:clr>
        </p15:guide>
        <p15:guide id="13" pos="3686" userDrawn="1">
          <p15:clr>
            <a:srgbClr val="F26B43"/>
          </p15:clr>
        </p15:guide>
        <p15:guide id="14" pos="3802" userDrawn="1">
          <p15:clr>
            <a:srgbClr val="F26B43"/>
          </p15:clr>
        </p15:guide>
        <p15:guide id="15" pos="4548" userDrawn="1">
          <p15:clr>
            <a:srgbClr val="F26B43"/>
          </p15:clr>
        </p15:guide>
        <p15:guide id="16" pos="4664" userDrawn="1">
          <p15:clr>
            <a:srgbClr val="F26B43"/>
          </p15:clr>
        </p15:guide>
        <p15:guide id="17" orient="horz" pos="4126" userDrawn="1">
          <p15:clr>
            <a:srgbClr val="F26B43"/>
          </p15:clr>
        </p15:guide>
        <p15:guide id="18" orient="horz" pos="19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microsoft.com/office/2018/10/relationships/comments" Target="../comments/modernComment_421_DC25FEB.xml"/><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microsoft.com/office/2018/10/relationships/comments" Target="../comments/modernComment_441_75191CCB.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microsoft.com/office/2018/10/relationships/comments" Target="../comments/modernComment_44C_BFC91D1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13.pn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microsoft.com/office/2018/10/relationships/comments" Target="../comments/modernComment_45C_42266931.xm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0A_AE84776B.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58_44CEEE1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45F_3291F1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microsoft.com/office/2018/10/relationships/comments" Target="../comments/modernComment_122_8227F88E.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microsoft.com/office/2018/10/relationships/comments" Target="../comments/modernComment_429_EB7B49A.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microsoft.com/office/2018/10/relationships/comments" Target="../comments/modernComment_42A_F3AD56FD.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7.jpe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a:xfrm>
            <a:off x="1787439" y="1620401"/>
            <a:ext cx="6858000" cy="742377"/>
          </a:xfrm>
        </p:spPr>
        <p:txBody>
          <a:bodyPr>
            <a:noAutofit/>
          </a:bodyPr>
          <a:lstStyle/>
          <a:p>
            <a:r>
              <a:rPr lang="en-US" altLang="zh-CN" sz="2400" b="1" dirty="0">
                <a:solidFill>
                  <a:schemeClr val="bg1"/>
                </a:solidFill>
              </a:rPr>
              <a:t>A Comparative Study on Monitoring and Evaluation Practices of OECD DAC Members</a:t>
            </a:r>
            <a:endParaRPr lang="en-ES" sz="2400" dirty="0"/>
          </a:p>
        </p:txBody>
      </p:sp>
      <p:pic>
        <p:nvPicPr>
          <p:cNvPr id="3" name="Picture 2" descr="A black background with white text&#10;&#10;Description automatically generated">
            <a:extLst>
              <a:ext uri="{FF2B5EF4-FFF2-40B4-BE49-F238E27FC236}">
                <a16:creationId xmlns:a16="http://schemas.microsoft.com/office/drawing/2014/main" id="{97473A27-4E7B-1C1E-9C0B-5F6F1FC9BADC}"/>
              </a:ext>
            </a:extLst>
          </p:cNvPr>
          <p:cNvPicPr>
            <a:picLocks noChangeAspect="1"/>
          </p:cNvPicPr>
          <p:nvPr/>
        </p:nvPicPr>
        <p:blipFill>
          <a:blip r:embed="rId2"/>
          <a:stretch>
            <a:fillRect/>
          </a:stretch>
        </p:blipFill>
        <p:spPr>
          <a:xfrm>
            <a:off x="521820" y="4248529"/>
            <a:ext cx="3939121" cy="1018877"/>
          </a:xfrm>
          <a:prstGeom prst="rect">
            <a:avLst/>
          </a:prstGeom>
        </p:spPr>
      </p:pic>
      <p:sp>
        <p:nvSpPr>
          <p:cNvPr id="6" name="文本框 5">
            <a:extLst>
              <a:ext uri="{FF2B5EF4-FFF2-40B4-BE49-F238E27FC236}">
                <a16:creationId xmlns:a16="http://schemas.microsoft.com/office/drawing/2014/main" id="{8FDE9230-5EF0-0D9F-685E-C3A8905A046D}"/>
              </a:ext>
            </a:extLst>
          </p:cNvPr>
          <p:cNvSpPr txBox="1"/>
          <p:nvPr/>
        </p:nvSpPr>
        <p:spPr>
          <a:xfrm>
            <a:off x="1077238" y="3209887"/>
            <a:ext cx="5740052" cy="584775"/>
          </a:xfrm>
          <a:prstGeom prst="rect">
            <a:avLst/>
          </a:prstGeom>
          <a:noFill/>
        </p:spPr>
        <p:txBody>
          <a:bodyPr wrap="square">
            <a:spAutoFit/>
          </a:bodyPr>
          <a:lstStyle/>
          <a:p>
            <a:pPr algn="ctr"/>
            <a:r>
              <a:rPr lang="en-US" altLang="zh-CN" sz="1600" dirty="0">
                <a:solidFill>
                  <a:schemeClr val="bg1"/>
                </a:solidFill>
              </a:rPr>
              <a:t>ZHANG </a:t>
            </a:r>
            <a:r>
              <a:rPr lang="en-US" altLang="zh-CN" sz="1600" dirty="0" err="1">
                <a:solidFill>
                  <a:schemeClr val="bg1"/>
                </a:solidFill>
              </a:rPr>
              <a:t>Haisen</a:t>
            </a:r>
            <a:r>
              <a:rPr lang="en-US" altLang="zh-CN" sz="1600" dirty="0">
                <a:solidFill>
                  <a:schemeClr val="bg1"/>
                </a:solidFill>
              </a:rPr>
              <a:t>, Deputy Dean</a:t>
            </a:r>
          </a:p>
          <a:p>
            <a:r>
              <a:rPr lang="en-US" altLang="zh-CN" sz="1600" dirty="0">
                <a:solidFill>
                  <a:schemeClr val="bg1"/>
                </a:solidFill>
              </a:rPr>
              <a:t>University of International Business and Economics </a:t>
            </a:r>
            <a:endParaRPr lang="zh-CN" altLang="en-US" sz="1600" dirty="0"/>
          </a:p>
        </p:txBody>
      </p:sp>
      <p:pic>
        <p:nvPicPr>
          <p:cNvPr id="7" name="Bild 12">
            <a:extLst>
              <a:ext uri="{FF2B5EF4-FFF2-40B4-BE49-F238E27FC236}">
                <a16:creationId xmlns:a16="http://schemas.microsoft.com/office/drawing/2014/main" id="{C59685F6-CE1A-F825-670E-0645386DCF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4289" y="139405"/>
            <a:ext cx="3252792" cy="1080000"/>
          </a:xfrm>
          <a:prstGeom prst="rect">
            <a:avLst/>
          </a:prstGeom>
        </p:spPr>
      </p:pic>
      <p:pic>
        <p:nvPicPr>
          <p:cNvPr id="8" name="图片 7">
            <a:extLst>
              <a:ext uri="{FF2B5EF4-FFF2-40B4-BE49-F238E27FC236}">
                <a16:creationId xmlns:a16="http://schemas.microsoft.com/office/drawing/2014/main" id="{CAD76DDD-423D-2848-E6EB-ED492FFE32B0}"/>
              </a:ext>
            </a:extLst>
          </p:cNvPr>
          <p:cNvPicPr>
            <a:picLocks noChangeAspect="1"/>
          </p:cNvPicPr>
          <p:nvPr/>
        </p:nvPicPr>
        <p:blipFill>
          <a:blip r:embed="rId4"/>
          <a:stretch>
            <a:fillRect/>
          </a:stretch>
        </p:blipFill>
        <p:spPr>
          <a:xfrm>
            <a:off x="6817290" y="321678"/>
            <a:ext cx="898468" cy="753003"/>
          </a:xfrm>
          <a:prstGeom prst="rect">
            <a:avLst/>
          </a:prstGeom>
        </p:spPr>
      </p:pic>
    </p:spTree>
    <p:extLst>
      <p:ext uri="{BB962C8B-B14F-4D97-AF65-F5344CB8AC3E}">
        <p14:creationId xmlns:p14="http://schemas.microsoft.com/office/powerpoint/2010/main" val="3788116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513967" y="827071"/>
            <a:ext cx="6213322" cy="628027"/>
          </a:xfrm>
        </p:spPr>
        <p:txBody>
          <a:bodyPr>
            <a:normAutofit fontScale="90000"/>
          </a:bodyPr>
          <a:lstStyle/>
          <a:p>
            <a:pPr marL="444500" indent="-444500"/>
            <a:r>
              <a:rPr lang="de-DE" sz="2400" dirty="0">
                <a:solidFill>
                  <a:srgbClr val="00A08C"/>
                </a:solidFill>
              </a:rPr>
              <a:t>1.2 Monitoring and Evaluation Practice of DAC</a:t>
            </a:r>
          </a:p>
        </p:txBody>
      </p:sp>
      <p:sp>
        <p:nvSpPr>
          <p:cNvPr id="14" name="Foliennummernplatzhalter 5"/>
          <p:cNvSpPr>
            <a:spLocks noGrp="1"/>
          </p:cNvSpPr>
          <p:nvPr>
            <p:ph type="sldNum" sz="quarter" idx="12"/>
          </p:nvPr>
        </p:nvSpPr>
        <p:spPr>
          <a:xfrm>
            <a:off x="7642225" y="6550025"/>
            <a:ext cx="1196974" cy="307975"/>
          </a:xfrm>
        </p:spPr>
        <p:txBody>
          <a:bodyPr rIns="0"/>
          <a:lstStyle/>
          <a:p>
            <a:fld id="{12777BCD-00D2-BB43-9E10-44137A711A4B}" type="slidenum">
              <a:rPr lang="de-DE" sz="950" smtClean="0"/>
              <a:t>10</a:t>
            </a:fld>
            <a:endParaRPr lang="de-DE" sz="950"/>
          </a:p>
        </p:txBody>
      </p:sp>
      <p:sp>
        <p:nvSpPr>
          <p:cNvPr id="12" name="Inhaltsplatzhalter 7"/>
          <p:cNvSpPr txBox="1">
            <a:spLocks/>
          </p:cNvSpPr>
          <p:nvPr/>
        </p:nvSpPr>
        <p:spPr>
          <a:xfrm>
            <a:off x="3543300" y="1865871"/>
            <a:ext cx="5059362"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sp>
        <p:nvSpPr>
          <p:cNvPr id="23" name="Fußzeilenplatzhalter 4"/>
          <p:cNvSpPr>
            <a:spLocks noGrp="1"/>
          </p:cNvSpPr>
          <p:nvPr>
            <p:ph type="ftr" sz="quarter" idx="11"/>
          </p:nvPr>
        </p:nvSpPr>
        <p:spPr>
          <a:xfrm>
            <a:off x="1909764" y="6550025"/>
            <a:ext cx="5310186" cy="307975"/>
          </a:xfrm>
        </p:spPr>
        <p:txBody>
          <a:bodyPr/>
          <a:lstStyle/>
          <a:p>
            <a:r>
              <a:rPr lang="de-DE" sz="950">
                <a:solidFill>
                  <a:schemeClr val="tx1"/>
                </a:solidFill>
              </a:rPr>
              <a:t>Sino-German Forum 2023 </a:t>
            </a:r>
          </a:p>
        </p:txBody>
      </p:sp>
      <p:sp>
        <p:nvSpPr>
          <p:cNvPr id="47" name="Inhaltsplatzhalter 7">
            <a:extLst>
              <a:ext uri="{FF2B5EF4-FFF2-40B4-BE49-F238E27FC236}">
                <a16:creationId xmlns:a16="http://schemas.microsoft.com/office/drawing/2014/main" id="{0ABD92D1-685B-4F65-9F2A-D8068AE93ED1}"/>
              </a:ext>
            </a:extLst>
          </p:cNvPr>
          <p:cNvSpPr txBox="1">
            <a:spLocks/>
          </p:cNvSpPr>
          <p:nvPr/>
        </p:nvSpPr>
        <p:spPr>
          <a:xfrm>
            <a:off x="3584476" y="2016389"/>
            <a:ext cx="4453398"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pic>
        <p:nvPicPr>
          <p:cNvPr id="43" name="Bild 10">
            <a:extLst>
              <a:ext uri="{FF2B5EF4-FFF2-40B4-BE49-F238E27FC236}">
                <a16:creationId xmlns:a16="http://schemas.microsoft.com/office/drawing/2014/main" id="{9D81CCE2-832E-454A-90EA-A8BB9476231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pic>
        <p:nvPicPr>
          <p:cNvPr id="44" name="Grafik 43">
            <a:extLst>
              <a:ext uri="{FF2B5EF4-FFF2-40B4-BE49-F238E27FC236}">
                <a16:creationId xmlns:a16="http://schemas.microsoft.com/office/drawing/2014/main" id="{13D44571-082F-4DB9-8C0F-A4B822AFC022}"/>
              </a:ext>
            </a:extLst>
          </p:cNvPr>
          <p:cNvPicPr>
            <a:picLocks noChangeAspect="1"/>
          </p:cNvPicPr>
          <p:nvPr/>
        </p:nvPicPr>
        <p:blipFill>
          <a:blip r:embed="rId5"/>
          <a:stretch>
            <a:fillRect/>
          </a:stretch>
        </p:blipFill>
        <p:spPr>
          <a:xfrm>
            <a:off x="8457883" y="867787"/>
            <a:ext cx="602098" cy="5425849"/>
          </a:xfrm>
          <a:prstGeom prst="rect">
            <a:avLst/>
          </a:prstGeom>
        </p:spPr>
      </p:pic>
      <p:sp>
        <p:nvSpPr>
          <p:cNvPr id="51" name="Rechteck: abgerundete Ecken 50">
            <a:extLst>
              <a:ext uri="{FF2B5EF4-FFF2-40B4-BE49-F238E27FC236}">
                <a16:creationId xmlns:a16="http://schemas.microsoft.com/office/drawing/2014/main" id="{2314A223-F7BC-47F1-81BD-B9772159F57F}"/>
              </a:ext>
            </a:extLst>
          </p:cNvPr>
          <p:cNvSpPr/>
          <p:nvPr/>
        </p:nvSpPr>
        <p:spPr>
          <a:xfrm>
            <a:off x="7186127" y="3813616"/>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1.1 </a:t>
            </a:r>
            <a:r>
              <a:rPr lang="en-US" altLang="zh-CN" sz="1200" dirty="0">
                <a:solidFill>
                  <a:srgbClr val="B4B4B4"/>
                </a:solidFill>
                <a:latin typeface="Arial" panose="020B0604020202020204"/>
                <a:ea typeface="黑体" panose="02010609060101010101" pitchFamily="49" charset="-122"/>
              </a:rPr>
              <a:t>Effectiveness</a:t>
            </a:r>
            <a:endParaRPr lang="de-DE" sz="1200" dirty="0">
              <a:solidFill>
                <a:srgbClr val="B4B4B4"/>
              </a:solidFill>
              <a:latin typeface="Arial" panose="020B0604020202020204"/>
              <a:ea typeface="黑体" panose="02010609060101010101" pitchFamily="49" charset="-122"/>
            </a:endParaRPr>
          </a:p>
        </p:txBody>
      </p:sp>
      <p:grpSp>
        <p:nvGrpSpPr>
          <p:cNvPr id="53" name="Gruppieren 52">
            <a:extLst>
              <a:ext uri="{FF2B5EF4-FFF2-40B4-BE49-F238E27FC236}">
                <a16:creationId xmlns:a16="http://schemas.microsoft.com/office/drawing/2014/main" id="{8CCD8F14-F3CF-46CA-A9B2-90C3D9D75AAC}"/>
              </a:ext>
            </a:extLst>
          </p:cNvPr>
          <p:cNvGrpSpPr/>
          <p:nvPr/>
        </p:nvGrpSpPr>
        <p:grpSpPr>
          <a:xfrm>
            <a:off x="7231157" y="4447714"/>
            <a:ext cx="1623912" cy="476250"/>
            <a:chOff x="7143586" y="1066800"/>
            <a:chExt cx="1500252" cy="476250"/>
          </a:xfrm>
        </p:grpSpPr>
        <p:sp>
          <p:nvSpPr>
            <p:cNvPr id="54" name="Ellipse 53">
              <a:extLst>
                <a:ext uri="{FF2B5EF4-FFF2-40B4-BE49-F238E27FC236}">
                  <a16:creationId xmlns:a16="http://schemas.microsoft.com/office/drawing/2014/main" id="{B2A4679B-EDC3-40AA-BB46-62BE04DDBF66}"/>
                </a:ext>
              </a:extLst>
            </p:cNvPr>
            <p:cNvSpPr/>
            <p:nvPr/>
          </p:nvSpPr>
          <p:spPr>
            <a:xfrm>
              <a:off x="8493025" y="1249836"/>
              <a:ext cx="150813" cy="150813"/>
            </a:xfrm>
            <a:prstGeom prst="ellipse">
              <a:avLst/>
            </a:prstGeom>
            <a:solidFill>
              <a:srgbClr val="66C6B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55" name="Rechteck: abgerundete Ecken 54">
              <a:extLst>
                <a:ext uri="{FF2B5EF4-FFF2-40B4-BE49-F238E27FC236}">
                  <a16:creationId xmlns:a16="http://schemas.microsoft.com/office/drawing/2014/main" id="{01F30125-D332-43A1-9842-503F01E7D794}"/>
                </a:ext>
              </a:extLst>
            </p:cNvPr>
            <p:cNvSpPr/>
            <p:nvPr/>
          </p:nvSpPr>
          <p:spPr>
            <a:xfrm>
              <a:off x="7143586" y="1066800"/>
              <a:ext cx="1170787" cy="476250"/>
            </a:xfrm>
            <a:prstGeom prst="roundRect">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defTabSz="914400" rtl="0" eaLnBrk="1" fontAlgn="auto" latinLnBrk="0" hangingPunct="1">
                <a:lnSpc>
                  <a:spcPct val="100000"/>
                </a:lnSpc>
                <a:spcBef>
                  <a:spcPts val="0"/>
                </a:spcBef>
                <a:spcAft>
                  <a:spcPts val="0"/>
                </a:spcAft>
                <a:buClr>
                  <a:srgbClr val="00A08C"/>
                </a:buClr>
                <a:buSzTx/>
                <a:buFontTx/>
                <a:buNone/>
                <a:tabLst>
                  <a:tab pos="444500" algn="l"/>
                </a:tabLst>
                <a:defRPr/>
              </a:pPr>
              <a:endParaRPr kumimoji="0" lang="de-DE" sz="1200" b="0" i="0" u="none" strike="noStrike" kern="1200" cap="none" spc="0" normalizeH="0" baseline="0" noProof="0" dirty="0">
                <a:ln>
                  <a:noFill/>
                </a:ln>
                <a:solidFill>
                  <a:srgbClr val="66C6BA"/>
                </a:solidFill>
                <a:effectLst/>
                <a:uLnTx/>
                <a:uFillTx/>
                <a:latin typeface="Arial" panose="020B0604020202020204"/>
                <a:ea typeface="+mn-ea"/>
                <a:cs typeface="+mn-cs"/>
              </a:endParaRPr>
            </a:p>
          </p:txBody>
        </p:sp>
        <p:sp>
          <p:nvSpPr>
            <p:cNvPr id="56" name="Gleichschenkliges Dreieck 55">
              <a:extLst>
                <a:ext uri="{FF2B5EF4-FFF2-40B4-BE49-F238E27FC236}">
                  <a16:creationId xmlns:a16="http://schemas.microsoft.com/office/drawing/2014/main" id="{B8FCDAC7-FA39-4756-AF5C-5D6461D3DFCD}"/>
                </a:ext>
              </a:extLst>
            </p:cNvPr>
            <p:cNvSpPr/>
            <p:nvPr/>
          </p:nvSpPr>
          <p:spPr>
            <a:xfrm rot="5400000">
              <a:off x="8261702" y="1249835"/>
              <a:ext cx="257101" cy="150814"/>
            </a:xfrm>
            <a:prstGeom prst="triangle">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57" name="Gleichschenkliges Dreieck 56">
              <a:extLst>
                <a:ext uri="{FF2B5EF4-FFF2-40B4-BE49-F238E27FC236}">
                  <a16:creationId xmlns:a16="http://schemas.microsoft.com/office/drawing/2014/main" id="{A7590A16-DE4F-443C-A34B-3767B48F9EEC}"/>
                </a:ext>
              </a:extLst>
            </p:cNvPr>
            <p:cNvSpPr/>
            <p:nvPr/>
          </p:nvSpPr>
          <p:spPr>
            <a:xfrm rot="5400000">
              <a:off x="8251631" y="1260729"/>
              <a:ext cx="251186" cy="1349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grpSp>
      <p:sp>
        <p:nvSpPr>
          <p:cNvPr id="2" name="Datumsplatzhalter 3">
            <a:extLst>
              <a:ext uri="{FF2B5EF4-FFF2-40B4-BE49-F238E27FC236}">
                <a16:creationId xmlns:a16="http://schemas.microsoft.com/office/drawing/2014/main" id="{D0F6EDA9-E951-C6C6-67F3-A6F15B7B42EF}"/>
              </a:ext>
            </a:extLst>
          </p:cNvPr>
          <p:cNvSpPr>
            <a:spLocks noGrp="1"/>
          </p:cNvSpPr>
          <p:nvPr>
            <p:ph type="dt" sz="half" idx="10"/>
          </p:nvPr>
        </p:nvSpPr>
        <p:spPr>
          <a:xfrm>
            <a:off x="539750" y="6486525"/>
            <a:ext cx="1193800" cy="307975"/>
          </a:xfrm>
        </p:spPr>
        <p:txBody>
          <a:bodyPr/>
          <a:lstStyle/>
          <a:p>
            <a:r>
              <a:rPr lang="en-US" sz="950"/>
              <a:t>13.09.2023</a:t>
            </a:r>
            <a:endParaRPr lang="de-DE" sz="950"/>
          </a:p>
        </p:txBody>
      </p:sp>
      <p:sp>
        <p:nvSpPr>
          <p:cNvPr id="3" name="Rechteck: abgerundete Ecken 1">
            <a:extLst>
              <a:ext uri="{FF2B5EF4-FFF2-40B4-BE49-F238E27FC236}">
                <a16:creationId xmlns:a16="http://schemas.microsoft.com/office/drawing/2014/main" id="{8B225FE4-1005-29EB-3C5A-381F784BBF76}"/>
              </a:ext>
            </a:extLst>
          </p:cNvPr>
          <p:cNvSpPr/>
          <p:nvPr/>
        </p:nvSpPr>
        <p:spPr>
          <a:xfrm>
            <a:off x="432944" y="1526493"/>
            <a:ext cx="4832620" cy="330504"/>
          </a:xfrm>
          <a:prstGeom prst="roundRect">
            <a:avLst/>
          </a:prstGeom>
          <a:solidFill>
            <a:srgbClr val="00A08C"/>
          </a:solidFill>
          <a:ln>
            <a:solidFill>
              <a:srgbClr val="00A0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rPr>
              <a:t>Monitoring and Evaluation Practice of DAC</a:t>
            </a:r>
            <a:endParaRPr lang="en-US" sz="1400" b="1" dirty="0"/>
          </a:p>
        </p:txBody>
      </p:sp>
      <p:sp>
        <p:nvSpPr>
          <p:cNvPr id="5" name="Rechteck 3">
            <a:extLst>
              <a:ext uri="{FF2B5EF4-FFF2-40B4-BE49-F238E27FC236}">
                <a16:creationId xmlns:a16="http://schemas.microsoft.com/office/drawing/2014/main" id="{86A03FDF-B5EB-49EE-D2D3-6C09B6BC4827}"/>
              </a:ext>
            </a:extLst>
          </p:cNvPr>
          <p:cNvSpPr/>
          <p:nvPr/>
        </p:nvSpPr>
        <p:spPr>
          <a:xfrm>
            <a:off x="292983" y="1902016"/>
            <a:ext cx="6710036" cy="4144106"/>
          </a:xfrm>
          <a:prstGeom prst="rect">
            <a:avLst/>
          </a:prstGeom>
          <a:solidFill>
            <a:schemeClr val="bg1"/>
          </a:solidFill>
          <a:ln>
            <a:solidFill>
              <a:srgbClr val="00A08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lvl="0">
              <a:lnSpc>
                <a:spcPct val="114000"/>
              </a:lnSpc>
              <a:spcAft>
                <a:spcPts val="600"/>
              </a:spcAft>
            </a:pPr>
            <a:r>
              <a:rPr lang="en-US" sz="1400" b="1" dirty="0" err="1">
                <a:solidFill>
                  <a:schemeClr val="tx1"/>
                </a:solidFill>
              </a:rPr>
              <a:t>EvalNet</a:t>
            </a:r>
            <a:r>
              <a:rPr lang="en-US" sz="1400" b="1" dirty="0">
                <a:solidFill>
                  <a:schemeClr val="tx1"/>
                </a:solidFill>
              </a:rPr>
              <a:t> (1991-Present):</a:t>
            </a:r>
          </a:p>
          <a:p>
            <a:pPr marL="742950" lvl="1" indent="-285750">
              <a:lnSpc>
                <a:spcPct val="114000"/>
              </a:lnSpc>
              <a:spcAft>
                <a:spcPts val="600"/>
              </a:spcAft>
              <a:buFont typeface="Arial" panose="020B0604020202020204" pitchFamily="34" charset="0"/>
              <a:buChar char="•"/>
            </a:pPr>
            <a:r>
              <a:rPr lang="en-US" sz="1400" dirty="0">
                <a:solidFill>
                  <a:schemeClr val="tx1"/>
                </a:solidFill>
              </a:rPr>
              <a:t>Develops guidelines for evaluating development assistance.</a:t>
            </a:r>
          </a:p>
          <a:p>
            <a:pPr marL="742950" lvl="1" indent="-285750">
              <a:lnSpc>
                <a:spcPct val="114000"/>
              </a:lnSpc>
              <a:spcAft>
                <a:spcPts val="600"/>
              </a:spcAft>
              <a:buFont typeface="Arial" panose="020B0604020202020204" pitchFamily="34" charset="0"/>
              <a:buChar char="•"/>
            </a:pPr>
            <a:r>
              <a:rPr lang="en-US" sz="1400" dirty="0">
                <a:solidFill>
                  <a:schemeClr val="tx1"/>
                </a:solidFill>
              </a:rPr>
              <a:t>Identifies criteria: Relevance, Effectiveness, Efficiency, Impact, Sustainability.</a:t>
            </a:r>
          </a:p>
          <a:p>
            <a:pPr marL="742950" lvl="1" indent="-285750">
              <a:lnSpc>
                <a:spcPct val="114000"/>
              </a:lnSpc>
              <a:spcAft>
                <a:spcPts val="600"/>
              </a:spcAft>
              <a:buFont typeface="Arial" panose="020B0604020202020204" pitchFamily="34" charset="0"/>
              <a:buChar char="•"/>
            </a:pPr>
            <a:r>
              <a:rPr lang="en-US" sz="1400" dirty="0">
                <a:solidFill>
                  <a:schemeClr val="tx1"/>
                </a:solidFill>
              </a:rPr>
              <a:t>2010: Establishes Quality Standards for Development Evaluation.</a:t>
            </a:r>
          </a:p>
          <a:p>
            <a:pPr lvl="0">
              <a:lnSpc>
                <a:spcPct val="114000"/>
              </a:lnSpc>
              <a:spcAft>
                <a:spcPts val="600"/>
              </a:spcAft>
            </a:pPr>
            <a:r>
              <a:rPr lang="en-US" sz="1400" b="1" dirty="0">
                <a:solidFill>
                  <a:schemeClr val="tx1"/>
                </a:solidFill>
              </a:rPr>
              <a:t>Core Principles: </a:t>
            </a:r>
            <a:r>
              <a:rPr lang="en-US" sz="1400" dirty="0">
                <a:solidFill>
                  <a:schemeClr val="tx1"/>
                </a:solidFill>
              </a:rPr>
              <a:t>Objectivity, Effectiveness, Independence.</a:t>
            </a:r>
          </a:p>
          <a:p>
            <a:pPr lvl="0">
              <a:lnSpc>
                <a:spcPct val="114000"/>
              </a:lnSpc>
              <a:spcAft>
                <a:spcPts val="600"/>
              </a:spcAft>
            </a:pPr>
            <a:endParaRPr lang="en-US" sz="1400" dirty="0">
              <a:solidFill>
                <a:schemeClr val="tx1"/>
              </a:solidFill>
            </a:endParaRPr>
          </a:p>
          <a:p>
            <a:pPr lvl="0">
              <a:lnSpc>
                <a:spcPct val="114000"/>
              </a:lnSpc>
              <a:spcAft>
                <a:spcPts val="600"/>
              </a:spcAft>
            </a:pPr>
            <a:r>
              <a:rPr lang="en-US" sz="1400" b="1" dirty="0">
                <a:solidFill>
                  <a:schemeClr val="tx1"/>
                </a:solidFill>
              </a:rPr>
              <a:t>Evaluation Mechanisms</a:t>
            </a:r>
          </a:p>
          <a:p>
            <a:pPr marL="285750" lvl="0" indent="-285750">
              <a:lnSpc>
                <a:spcPct val="114000"/>
              </a:lnSpc>
              <a:spcAft>
                <a:spcPts val="600"/>
              </a:spcAft>
              <a:buFont typeface="Arial" panose="020B0604020202020204" pitchFamily="34" charset="0"/>
              <a:buChar char="•"/>
            </a:pPr>
            <a:r>
              <a:rPr lang="en-US" sz="1400" b="1" dirty="0">
                <a:solidFill>
                  <a:schemeClr val="tx1"/>
                </a:solidFill>
              </a:rPr>
              <a:t>Member Countries: </a:t>
            </a:r>
            <a:r>
              <a:rPr lang="en-US" sz="1400" dirty="0">
                <a:solidFill>
                  <a:schemeClr val="tx1"/>
                </a:solidFill>
              </a:rPr>
              <a:t>Independent or joint evaluation mechanisms.</a:t>
            </a:r>
          </a:p>
          <a:p>
            <a:pPr marL="285750" lvl="0" indent="-285750">
              <a:lnSpc>
                <a:spcPct val="114000"/>
              </a:lnSpc>
              <a:spcAft>
                <a:spcPts val="600"/>
              </a:spcAft>
              <a:buFont typeface="Arial" panose="020B0604020202020204" pitchFamily="34" charset="0"/>
              <a:buChar char="•"/>
            </a:pPr>
            <a:r>
              <a:rPr lang="en-US" sz="1400" b="1" dirty="0">
                <a:solidFill>
                  <a:schemeClr val="tx1"/>
                </a:solidFill>
              </a:rPr>
              <a:t>Central Units: </a:t>
            </a:r>
            <a:r>
              <a:rPr lang="en-US" sz="1400" dirty="0">
                <a:solidFill>
                  <a:schemeClr val="tx1"/>
                </a:solidFill>
              </a:rPr>
              <a:t>Oversee project-level evaluations and strategic issues.</a:t>
            </a:r>
          </a:p>
          <a:p>
            <a:pPr marL="285750" lvl="0" indent="-285750">
              <a:lnSpc>
                <a:spcPct val="114000"/>
              </a:lnSpc>
              <a:spcAft>
                <a:spcPts val="600"/>
              </a:spcAft>
              <a:buFont typeface="Arial" panose="020B0604020202020204" pitchFamily="34" charset="0"/>
              <a:buChar char="•"/>
            </a:pPr>
            <a:r>
              <a:rPr lang="en-US" sz="1400" b="1" dirty="0">
                <a:solidFill>
                  <a:schemeClr val="tx1"/>
                </a:solidFill>
              </a:rPr>
              <a:t>Implementation Agencies: </a:t>
            </a:r>
            <a:r>
              <a:rPr lang="en-US" sz="1400" dirty="0">
                <a:solidFill>
                  <a:schemeClr val="tx1"/>
                </a:solidFill>
              </a:rPr>
              <a:t>In countries like Korea, separate agencies handle core evaluations.</a:t>
            </a:r>
          </a:p>
        </p:txBody>
      </p:sp>
      <p:sp>
        <p:nvSpPr>
          <p:cNvPr id="27" name="Rechteck: abgerundete Ecken 47">
            <a:extLst>
              <a:ext uri="{FF2B5EF4-FFF2-40B4-BE49-F238E27FC236}">
                <a16:creationId xmlns:a16="http://schemas.microsoft.com/office/drawing/2014/main" id="{FB8BAAC6-B0C3-4947-AE39-6B7155774CE3}"/>
              </a:ext>
            </a:extLst>
          </p:cNvPr>
          <p:cNvSpPr/>
          <p:nvPr/>
        </p:nvSpPr>
        <p:spPr>
          <a:xfrm>
            <a:off x="7219951" y="4419599"/>
            <a:ext cx="1275396" cy="542925"/>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indent="-457200">
              <a:buClr>
                <a:srgbClr val="00A08C"/>
              </a:buClr>
              <a:tabLst>
                <a:tab pos="444500" algn="l"/>
              </a:tabLst>
              <a:defRPr/>
            </a:pPr>
            <a:r>
              <a:rPr lang="en-US" altLang="zh-CN" sz="1200" b="1" dirty="0">
                <a:solidFill>
                  <a:srgbClr val="66C6BA"/>
                </a:solidFill>
                <a:latin typeface="Arial" panose="020B0604020202020204"/>
                <a:ea typeface="黑体" panose="02010609060101010101" pitchFamily="49" charset="-122"/>
              </a:rPr>
              <a:t>1.2 Monitoring and Evaluation Practice</a:t>
            </a:r>
            <a:endParaRPr lang="de-DE" sz="1200" b="1" dirty="0">
              <a:solidFill>
                <a:srgbClr val="66C6BA"/>
              </a:solidFill>
              <a:latin typeface="Arial" panose="020B0604020202020204"/>
              <a:ea typeface="黑体" panose="02010609060101010101" pitchFamily="49" charset="-122"/>
            </a:endParaRPr>
          </a:p>
        </p:txBody>
      </p:sp>
      <p:sp>
        <p:nvSpPr>
          <p:cNvPr id="28" name="Rechteck: abgerundete Ecken 45">
            <a:extLst>
              <a:ext uri="{FF2B5EF4-FFF2-40B4-BE49-F238E27FC236}">
                <a16:creationId xmlns:a16="http://schemas.microsoft.com/office/drawing/2014/main" id="{C213BBCC-06D0-488C-A9BA-195C2BE1B188}"/>
              </a:ext>
            </a:extLst>
          </p:cNvPr>
          <p:cNvSpPr/>
          <p:nvPr/>
        </p:nvSpPr>
        <p:spPr>
          <a:xfrm>
            <a:off x="7231157" y="5095873"/>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1.3 Practice and Challenges</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pic>
        <p:nvPicPr>
          <p:cNvPr id="4" name="图片 3">
            <a:extLst>
              <a:ext uri="{FF2B5EF4-FFF2-40B4-BE49-F238E27FC236}">
                <a16:creationId xmlns:a16="http://schemas.microsoft.com/office/drawing/2014/main" id="{1E352041-053C-B7BE-5C40-D295657D4FD7}"/>
              </a:ext>
            </a:extLst>
          </p:cNvPr>
          <p:cNvPicPr>
            <a:picLocks noChangeAspect="1"/>
          </p:cNvPicPr>
          <p:nvPr/>
        </p:nvPicPr>
        <p:blipFill>
          <a:blip r:embed="rId6"/>
          <a:stretch>
            <a:fillRect/>
          </a:stretch>
        </p:blipFill>
        <p:spPr>
          <a:xfrm>
            <a:off x="4909716" y="57652"/>
            <a:ext cx="1140758" cy="956064"/>
          </a:xfrm>
          <a:prstGeom prst="rect">
            <a:avLst/>
          </a:prstGeom>
        </p:spPr>
      </p:pic>
      <p:pic>
        <p:nvPicPr>
          <p:cNvPr id="6" name="Bild 9">
            <a:extLst>
              <a:ext uri="{FF2B5EF4-FFF2-40B4-BE49-F238E27FC236}">
                <a16:creationId xmlns:a16="http://schemas.microsoft.com/office/drawing/2014/main" id="{797F9337-F7C1-6AC8-3C88-A17627429B0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0"/>
            <a:ext cx="8860955" cy="7582936"/>
          </a:xfrm>
          <a:prstGeom prst="rect">
            <a:avLst/>
          </a:prstGeom>
        </p:spPr>
      </p:pic>
    </p:spTree>
    <p:extLst>
      <p:ext uri="{BB962C8B-B14F-4D97-AF65-F5344CB8AC3E}">
        <p14:creationId xmlns:p14="http://schemas.microsoft.com/office/powerpoint/2010/main" val="230842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7" name="Titel 6"/>
          <p:cNvSpPr>
            <a:spLocks noGrp="1"/>
          </p:cNvSpPr>
          <p:nvPr>
            <p:ph type="title"/>
          </p:nvPr>
        </p:nvSpPr>
        <p:spPr>
          <a:xfrm>
            <a:off x="513967" y="827071"/>
            <a:ext cx="6213322" cy="628027"/>
          </a:xfrm>
        </p:spPr>
        <p:txBody>
          <a:bodyPr>
            <a:normAutofit/>
          </a:bodyPr>
          <a:lstStyle/>
          <a:p>
            <a:pPr marL="444500" indent="-444500"/>
            <a:r>
              <a:rPr lang="de-DE" sz="2000" dirty="0">
                <a:solidFill>
                  <a:srgbClr val="00A08C"/>
                </a:solidFill>
              </a:rPr>
              <a:t>1.3 Practice </a:t>
            </a:r>
            <a:r>
              <a:rPr lang="de-DE" sz="2000" dirty="0" err="1">
                <a:solidFill>
                  <a:srgbClr val="00A08C"/>
                </a:solidFill>
              </a:rPr>
              <a:t>and</a:t>
            </a:r>
            <a:r>
              <a:rPr lang="de-DE" sz="2000" dirty="0">
                <a:solidFill>
                  <a:srgbClr val="00A08C"/>
                </a:solidFill>
              </a:rPr>
              <a:t> </a:t>
            </a:r>
            <a:r>
              <a:rPr lang="de-DE" sz="2000" dirty="0" err="1">
                <a:solidFill>
                  <a:srgbClr val="00A08C"/>
                </a:solidFill>
              </a:rPr>
              <a:t>Challenges</a:t>
            </a:r>
            <a:r>
              <a:rPr lang="de-DE" sz="2000" dirty="0">
                <a:solidFill>
                  <a:srgbClr val="00A08C"/>
                </a:solidFill>
              </a:rPr>
              <a:t> </a:t>
            </a:r>
          </a:p>
        </p:txBody>
      </p:sp>
      <p:sp>
        <p:nvSpPr>
          <p:cNvPr id="14" name="Foliennummernplatzhalter 5"/>
          <p:cNvSpPr>
            <a:spLocks noGrp="1"/>
          </p:cNvSpPr>
          <p:nvPr>
            <p:ph type="sldNum" sz="quarter" idx="12"/>
          </p:nvPr>
        </p:nvSpPr>
        <p:spPr>
          <a:xfrm>
            <a:off x="7642225" y="6550025"/>
            <a:ext cx="1196974" cy="307975"/>
          </a:xfrm>
        </p:spPr>
        <p:txBody>
          <a:bodyPr rIns="0"/>
          <a:lstStyle/>
          <a:p>
            <a:fld id="{12777BCD-00D2-BB43-9E10-44137A711A4B}" type="slidenum">
              <a:rPr lang="de-DE" sz="950" smtClean="0"/>
              <a:t>11</a:t>
            </a:fld>
            <a:endParaRPr lang="de-DE" sz="950"/>
          </a:p>
        </p:txBody>
      </p:sp>
      <p:sp>
        <p:nvSpPr>
          <p:cNvPr id="12" name="Inhaltsplatzhalter 7"/>
          <p:cNvSpPr txBox="1">
            <a:spLocks/>
          </p:cNvSpPr>
          <p:nvPr/>
        </p:nvSpPr>
        <p:spPr>
          <a:xfrm>
            <a:off x="3543300" y="1865871"/>
            <a:ext cx="5059362"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sp>
        <p:nvSpPr>
          <p:cNvPr id="23" name="Fußzeilenplatzhalter 4"/>
          <p:cNvSpPr>
            <a:spLocks noGrp="1"/>
          </p:cNvSpPr>
          <p:nvPr>
            <p:ph type="ftr" sz="quarter" idx="11"/>
          </p:nvPr>
        </p:nvSpPr>
        <p:spPr>
          <a:xfrm>
            <a:off x="1909764" y="6550025"/>
            <a:ext cx="5310186" cy="307975"/>
          </a:xfrm>
        </p:spPr>
        <p:txBody>
          <a:bodyPr/>
          <a:lstStyle/>
          <a:p>
            <a:r>
              <a:rPr lang="de-DE" sz="950">
                <a:solidFill>
                  <a:schemeClr val="tx1"/>
                </a:solidFill>
              </a:rPr>
              <a:t>Sino-German Forum 2023 </a:t>
            </a:r>
          </a:p>
        </p:txBody>
      </p:sp>
      <p:sp>
        <p:nvSpPr>
          <p:cNvPr id="47" name="Inhaltsplatzhalter 7">
            <a:extLst>
              <a:ext uri="{FF2B5EF4-FFF2-40B4-BE49-F238E27FC236}">
                <a16:creationId xmlns:a16="http://schemas.microsoft.com/office/drawing/2014/main" id="{0ABD92D1-685B-4F65-9F2A-D8068AE93ED1}"/>
              </a:ext>
            </a:extLst>
          </p:cNvPr>
          <p:cNvSpPr txBox="1">
            <a:spLocks/>
          </p:cNvSpPr>
          <p:nvPr/>
        </p:nvSpPr>
        <p:spPr>
          <a:xfrm>
            <a:off x="3584476" y="2016389"/>
            <a:ext cx="4453398"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pic>
        <p:nvPicPr>
          <p:cNvPr id="43" name="Bild 10">
            <a:extLst>
              <a:ext uri="{FF2B5EF4-FFF2-40B4-BE49-F238E27FC236}">
                <a16:creationId xmlns:a16="http://schemas.microsoft.com/office/drawing/2014/main" id="{9D81CCE2-832E-454A-90EA-A8BB9476231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pic>
        <p:nvPicPr>
          <p:cNvPr id="44" name="Grafik 43">
            <a:extLst>
              <a:ext uri="{FF2B5EF4-FFF2-40B4-BE49-F238E27FC236}">
                <a16:creationId xmlns:a16="http://schemas.microsoft.com/office/drawing/2014/main" id="{13D44571-082F-4DB9-8C0F-A4B822AFC022}"/>
              </a:ext>
            </a:extLst>
          </p:cNvPr>
          <p:cNvPicPr>
            <a:picLocks noChangeAspect="1"/>
          </p:cNvPicPr>
          <p:nvPr/>
        </p:nvPicPr>
        <p:blipFill>
          <a:blip r:embed="rId5"/>
          <a:stretch>
            <a:fillRect/>
          </a:stretch>
        </p:blipFill>
        <p:spPr>
          <a:xfrm>
            <a:off x="8457883" y="867787"/>
            <a:ext cx="602098" cy="5425849"/>
          </a:xfrm>
          <a:prstGeom prst="rect">
            <a:avLst/>
          </a:prstGeom>
        </p:spPr>
      </p:pic>
      <p:sp>
        <p:nvSpPr>
          <p:cNvPr id="51" name="Rechteck: abgerundete Ecken 50">
            <a:extLst>
              <a:ext uri="{FF2B5EF4-FFF2-40B4-BE49-F238E27FC236}">
                <a16:creationId xmlns:a16="http://schemas.microsoft.com/office/drawing/2014/main" id="{2314A223-F7BC-47F1-81BD-B9772159F57F}"/>
              </a:ext>
            </a:extLst>
          </p:cNvPr>
          <p:cNvSpPr/>
          <p:nvPr/>
        </p:nvSpPr>
        <p:spPr>
          <a:xfrm>
            <a:off x="7186127" y="3813616"/>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1.1 </a:t>
            </a:r>
            <a:r>
              <a:rPr lang="en-US" altLang="zh-CN" sz="1200" dirty="0">
                <a:solidFill>
                  <a:srgbClr val="B4B4B4"/>
                </a:solidFill>
                <a:latin typeface="Arial" panose="020B0604020202020204"/>
                <a:ea typeface="黑体" panose="02010609060101010101" pitchFamily="49" charset="-122"/>
              </a:rPr>
              <a:t>Effectiveness</a:t>
            </a:r>
            <a:endParaRPr lang="de-DE" sz="1200" dirty="0">
              <a:solidFill>
                <a:srgbClr val="B4B4B4"/>
              </a:solidFill>
              <a:latin typeface="Arial" panose="020B0604020202020204"/>
              <a:ea typeface="黑体" panose="02010609060101010101" pitchFamily="49" charset="-122"/>
            </a:endParaRPr>
          </a:p>
        </p:txBody>
      </p:sp>
      <p:sp>
        <p:nvSpPr>
          <p:cNvPr id="2" name="Datumsplatzhalter 3">
            <a:extLst>
              <a:ext uri="{FF2B5EF4-FFF2-40B4-BE49-F238E27FC236}">
                <a16:creationId xmlns:a16="http://schemas.microsoft.com/office/drawing/2014/main" id="{D0F6EDA9-E951-C6C6-67F3-A6F15B7B42EF}"/>
              </a:ext>
            </a:extLst>
          </p:cNvPr>
          <p:cNvSpPr>
            <a:spLocks noGrp="1"/>
          </p:cNvSpPr>
          <p:nvPr>
            <p:ph type="dt" sz="half" idx="10"/>
          </p:nvPr>
        </p:nvSpPr>
        <p:spPr>
          <a:xfrm>
            <a:off x="539750" y="6486525"/>
            <a:ext cx="1193800" cy="307975"/>
          </a:xfrm>
        </p:spPr>
        <p:txBody>
          <a:bodyPr/>
          <a:lstStyle/>
          <a:p>
            <a:r>
              <a:rPr lang="en-US" sz="950"/>
              <a:t>13.09.2023</a:t>
            </a:r>
            <a:endParaRPr lang="de-DE" sz="950"/>
          </a:p>
        </p:txBody>
      </p:sp>
      <p:sp>
        <p:nvSpPr>
          <p:cNvPr id="5" name="Rechteck 3">
            <a:extLst>
              <a:ext uri="{FF2B5EF4-FFF2-40B4-BE49-F238E27FC236}">
                <a16:creationId xmlns:a16="http://schemas.microsoft.com/office/drawing/2014/main" id="{86A03FDF-B5EB-49EE-D2D3-6C09B6BC4827}"/>
              </a:ext>
            </a:extLst>
          </p:cNvPr>
          <p:cNvSpPr/>
          <p:nvPr/>
        </p:nvSpPr>
        <p:spPr>
          <a:xfrm>
            <a:off x="292983" y="1902016"/>
            <a:ext cx="6710036" cy="3811462"/>
          </a:xfrm>
          <a:prstGeom prst="rect">
            <a:avLst/>
          </a:prstGeom>
          <a:solidFill>
            <a:schemeClr val="bg1"/>
          </a:solidFill>
          <a:ln>
            <a:solidFill>
              <a:srgbClr val="00A08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lvl="0">
              <a:lnSpc>
                <a:spcPct val="150000"/>
              </a:lnSpc>
              <a:spcAft>
                <a:spcPts val="600"/>
              </a:spcAft>
            </a:pPr>
            <a:r>
              <a:rPr lang="en-US" altLang="zh-CN" sz="1600" b="1" dirty="0">
                <a:solidFill>
                  <a:schemeClr val="tx1"/>
                </a:solidFill>
                <a:latin typeface="Söhne"/>
              </a:rPr>
              <a:t>Overview</a:t>
            </a:r>
            <a:endParaRPr lang="en-US" sz="1600" b="1" dirty="0">
              <a:solidFill>
                <a:schemeClr val="tx1"/>
              </a:solidFill>
              <a:latin typeface="Söhne"/>
            </a:endParaRPr>
          </a:p>
          <a:p>
            <a:pPr marL="285750" lvl="0" indent="-285750">
              <a:lnSpc>
                <a:spcPct val="150000"/>
              </a:lnSpc>
              <a:spcAft>
                <a:spcPts val="600"/>
              </a:spcAft>
              <a:buFont typeface="Arial" panose="020B0604020202020204" pitchFamily="34" charset="0"/>
              <a:buChar char="•"/>
            </a:pPr>
            <a:r>
              <a:rPr lang="en-US" altLang="zh-CN" sz="1600" dirty="0">
                <a:solidFill>
                  <a:schemeClr val="tx1"/>
                </a:solidFill>
                <a:latin typeface="Söhne"/>
              </a:rPr>
              <a:t>I</a:t>
            </a:r>
            <a:r>
              <a:rPr lang="en-US" sz="1600" dirty="0">
                <a:solidFill>
                  <a:schemeClr val="tx1"/>
                </a:solidFill>
                <a:latin typeface="Söhne"/>
              </a:rPr>
              <a:t>n 2021, DAC members' development assistance reached a record $179 billion.</a:t>
            </a:r>
          </a:p>
          <a:p>
            <a:pPr marL="285750" lvl="0" indent="-285750">
              <a:lnSpc>
                <a:spcPct val="150000"/>
              </a:lnSpc>
              <a:spcAft>
                <a:spcPts val="600"/>
              </a:spcAft>
              <a:buFont typeface="Arial" panose="020B0604020202020204" pitchFamily="34" charset="0"/>
              <a:buChar char="•"/>
            </a:pPr>
            <a:r>
              <a:rPr lang="en-US" sz="1600" dirty="0">
                <a:solidFill>
                  <a:schemeClr val="tx1"/>
                </a:solidFill>
                <a:latin typeface="Söhne"/>
              </a:rPr>
              <a:t>The US, Germany, and Japan contributed over 51% of the total DAC aid.</a:t>
            </a:r>
          </a:p>
          <a:p>
            <a:pPr algn="l">
              <a:lnSpc>
                <a:spcPct val="150000"/>
              </a:lnSpc>
            </a:pPr>
            <a:r>
              <a:rPr lang="en-US" sz="1600" b="1" i="0" dirty="0">
                <a:solidFill>
                  <a:schemeClr val="tx1"/>
                </a:solidFill>
                <a:effectLst/>
                <a:latin typeface="Söhne"/>
              </a:rPr>
              <a:t>Remarks</a:t>
            </a:r>
            <a:endParaRPr lang="en-US" sz="1600" b="0" i="0" dirty="0">
              <a:solidFill>
                <a:schemeClr val="tx1"/>
              </a:solidFill>
              <a:effectLst/>
              <a:latin typeface="Söhne"/>
            </a:endParaRPr>
          </a:p>
          <a:p>
            <a:pPr marL="285750" indent="-285750" algn="l">
              <a:lnSpc>
                <a:spcPct val="150000"/>
              </a:lnSpc>
              <a:buFont typeface="Arial" panose="020B0604020202020204" pitchFamily="34" charset="0"/>
              <a:buChar char="•"/>
            </a:pPr>
            <a:r>
              <a:rPr lang="en-US" sz="1600" b="0" i="0" dirty="0">
                <a:solidFill>
                  <a:schemeClr val="tx1"/>
                </a:solidFill>
                <a:effectLst/>
                <a:latin typeface="Söhne"/>
              </a:rPr>
              <a:t>Different approaches to aid regulation and monitoring among selected DAC members.</a:t>
            </a:r>
          </a:p>
          <a:p>
            <a:pPr marL="285750" indent="-285750" algn="l">
              <a:lnSpc>
                <a:spcPct val="150000"/>
              </a:lnSpc>
              <a:buFont typeface="Arial" panose="020B0604020202020204" pitchFamily="34" charset="0"/>
              <a:buChar char="•"/>
            </a:pPr>
            <a:r>
              <a:rPr lang="en-US" sz="1600" b="0" i="0" dirty="0">
                <a:solidFill>
                  <a:schemeClr val="tx1"/>
                </a:solidFill>
                <a:effectLst/>
                <a:latin typeface="Söhne"/>
              </a:rPr>
              <a:t>Common challenges include standardization of evaluation criteria and balancing donor and recipient perspectives in evaluations.</a:t>
            </a:r>
          </a:p>
          <a:p>
            <a:pPr marL="285750" lvl="0" indent="-285750">
              <a:lnSpc>
                <a:spcPct val="150000"/>
              </a:lnSpc>
              <a:spcAft>
                <a:spcPts val="600"/>
              </a:spcAft>
              <a:buFont typeface="Arial" panose="020B0604020202020204" pitchFamily="34" charset="0"/>
              <a:buChar char="•"/>
            </a:pPr>
            <a:endParaRPr lang="en-US" sz="1600" dirty="0">
              <a:solidFill>
                <a:schemeClr val="tx1"/>
              </a:solidFill>
            </a:endParaRPr>
          </a:p>
        </p:txBody>
      </p:sp>
      <p:grpSp>
        <p:nvGrpSpPr>
          <p:cNvPr id="22" name="Gruppieren 52">
            <a:extLst>
              <a:ext uri="{FF2B5EF4-FFF2-40B4-BE49-F238E27FC236}">
                <a16:creationId xmlns:a16="http://schemas.microsoft.com/office/drawing/2014/main" id="{E33FD354-BC81-40C8-8D49-5D1C91343E65}"/>
              </a:ext>
            </a:extLst>
          </p:cNvPr>
          <p:cNvGrpSpPr/>
          <p:nvPr/>
        </p:nvGrpSpPr>
        <p:grpSpPr>
          <a:xfrm>
            <a:off x="7240545" y="5085848"/>
            <a:ext cx="1623913" cy="476250"/>
            <a:chOff x="7143585" y="1066800"/>
            <a:chExt cx="1500253" cy="476250"/>
          </a:xfrm>
        </p:grpSpPr>
        <p:sp>
          <p:nvSpPr>
            <p:cNvPr id="24" name="Ellipse 53">
              <a:extLst>
                <a:ext uri="{FF2B5EF4-FFF2-40B4-BE49-F238E27FC236}">
                  <a16:creationId xmlns:a16="http://schemas.microsoft.com/office/drawing/2014/main" id="{AC90572F-7293-4F14-A81E-6A71A6B453BE}"/>
                </a:ext>
              </a:extLst>
            </p:cNvPr>
            <p:cNvSpPr/>
            <p:nvPr/>
          </p:nvSpPr>
          <p:spPr>
            <a:xfrm>
              <a:off x="8493025" y="1249836"/>
              <a:ext cx="150813" cy="150813"/>
            </a:xfrm>
            <a:prstGeom prst="ellipse">
              <a:avLst/>
            </a:prstGeom>
            <a:solidFill>
              <a:srgbClr val="66C6B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25" name="Rechteck: abgerundete Ecken 54">
              <a:extLst>
                <a:ext uri="{FF2B5EF4-FFF2-40B4-BE49-F238E27FC236}">
                  <a16:creationId xmlns:a16="http://schemas.microsoft.com/office/drawing/2014/main" id="{4378945D-F014-47AD-817D-961D5FA52D58}"/>
                </a:ext>
              </a:extLst>
            </p:cNvPr>
            <p:cNvSpPr/>
            <p:nvPr/>
          </p:nvSpPr>
          <p:spPr>
            <a:xfrm>
              <a:off x="7143585" y="1066800"/>
              <a:ext cx="1170787" cy="476250"/>
            </a:xfrm>
            <a:prstGeom prst="roundRect">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1" i="0" u="none" strike="noStrike" kern="1200" cap="none" spc="0" normalizeH="0" baseline="0" noProof="0" dirty="0">
                  <a:ln>
                    <a:noFill/>
                  </a:ln>
                  <a:solidFill>
                    <a:srgbClr val="66C6BA"/>
                  </a:solidFill>
                  <a:effectLst/>
                  <a:uLnTx/>
                  <a:uFillTx/>
                  <a:latin typeface="Arial" panose="020B0604020202020204"/>
                  <a:ea typeface="黑体" panose="02010609060101010101" pitchFamily="49" charset="-122"/>
                  <a:cs typeface="+mn-cs"/>
                </a:rPr>
                <a:t>1.3 Practice and Challenges</a:t>
              </a:r>
            </a:p>
          </p:txBody>
        </p:sp>
        <p:sp>
          <p:nvSpPr>
            <p:cNvPr id="26" name="Gleichschenkliges Dreieck 55">
              <a:extLst>
                <a:ext uri="{FF2B5EF4-FFF2-40B4-BE49-F238E27FC236}">
                  <a16:creationId xmlns:a16="http://schemas.microsoft.com/office/drawing/2014/main" id="{95C11D4B-1851-42FF-86EA-D57F386BA49E}"/>
                </a:ext>
              </a:extLst>
            </p:cNvPr>
            <p:cNvSpPr/>
            <p:nvPr/>
          </p:nvSpPr>
          <p:spPr>
            <a:xfrm rot="5400000">
              <a:off x="8261702" y="1249835"/>
              <a:ext cx="257101" cy="150814"/>
            </a:xfrm>
            <a:prstGeom prst="triangle">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29" name="Gleichschenkliges Dreieck 56">
              <a:extLst>
                <a:ext uri="{FF2B5EF4-FFF2-40B4-BE49-F238E27FC236}">
                  <a16:creationId xmlns:a16="http://schemas.microsoft.com/office/drawing/2014/main" id="{2DF8E18A-E5EB-4EEC-8C6E-72D64C152751}"/>
                </a:ext>
              </a:extLst>
            </p:cNvPr>
            <p:cNvSpPr/>
            <p:nvPr/>
          </p:nvSpPr>
          <p:spPr>
            <a:xfrm rot="5400000">
              <a:off x="8251631" y="1260729"/>
              <a:ext cx="251186" cy="1349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grpSp>
      <p:sp>
        <p:nvSpPr>
          <p:cNvPr id="30" name="Rechteck: abgerundete Ecken 47">
            <a:extLst>
              <a:ext uri="{FF2B5EF4-FFF2-40B4-BE49-F238E27FC236}">
                <a16:creationId xmlns:a16="http://schemas.microsoft.com/office/drawing/2014/main" id="{84450B85-BA32-4C9B-8585-FDC5703A3FF9}"/>
              </a:ext>
            </a:extLst>
          </p:cNvPr>
          <p:cNvSpPr/>
          <p:nvPr/>
        </p:nvSpPr>
        <p:spPr>
          <a:xfrm>
            <a:off x="7219951" y="4419599"/>
            <a:ext cx="1275396" cy="542925"/>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1.2 Monitoring and Evaluation Practice</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pic>
        <p:nvPicPr>
          <p:cNvPr id="3" name="图片 2">
            <a:extLst>
              <a:ext uri="{FF2B5EF4-FFF2-40B4-BE49-F238E27FC236}">
                <a16:creationId xmlns:a16="http://schemas.microsoft.com/office/drawing/2014/main" id="{E66F5098-87CC-ADED-7952-E492756DA48A}"/>
              </a:ext>
            </a:extLst>
          </p:cNvPr>
          <p:cNvPicPr>
            <a:picLocks noChangeAspect="1"/>
          </p:cNvPicPr>
          <p:nvPr/>
        </p:nvPicPr>
        <p:blipFill>
          <a:blip r:embed="rId6"/>
          <a:stretch>
            <a:fillRect/>
          </a:stretch>
        </p:blipFill>
        <p:spPr>
          <a:xfrm>
            <a:off x="5028061" y="156836"/>
            <a:ext cx="1191285" cy="998411"/>
          </a:xfrm>
          <a:prstGeom prst="rect">
            <a:avLst/>
          </a:prstGeom>
        </p:spPr>
      </p:pic>
    </p:spTree>
    <p:extLst>
      <p:ext uri="{BB962C8B-B14F-4D97-AF65-F5344CB8AC3E}">
        <p14:creationId xmlns:p14="http://schemas.microsoft.com/office/powerpoint/2010/main" val="196458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3" name="Bild 1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1791" y="398344"/>
            <a:ext cx="3252792" cy="1080000"/>
          </a:xfrm>
          <a:prstGeom prst="rect">
            <a:avLst/>
          </a:prstGeom>
        </p:spPr>
      </p:pic>
      <p:sp>
        <p:nvSpPr>
          <p:cNvPr id="7" name="Inhaltsplatzhalter 5">
            <a:extLst>
              <a:ext uri="{FF2B5EF4-FFF2-40B4-BE49-F238E27FC236}">
                <a16:creationId xmlns:a16="http://schemas.microsoft.com/office/drawing/2014/main" id="{F13400B4-F34A-4260-B27D-B93440BAD581}"/>
              </a:ext>
            </a:extLst>
          </p:cNvPr>
          <p:cNvSpPr txBox="1">
            <a:spLocks/>
          </p:cNvSpPr>
          <p:nvPr/>
        </p:nvSpPr>
        <p:spPr>
          <a:xfrm>
            <a:off x="240743" y="2029745"/>
            <a:ext cx="8820150" cy="3382983"/>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Clr>
                <a:schemeClr val="bg1"/>
              </a:buClr>
            </a:pPr>
            <a:r>
              <a:rPr lang="en-US" altLang="zh-CN" sz="2800" b="1" dirty="0">
                <a:solidFill>
                  <a:schemeClr val="bg1"/>
                </a:solidFill>
              </a:rPr>
              <a:t>2. Monitoring and Evaluation Practice of DAC member countries and beyond</a:t>
            </a:r>
          </a:p>
          <a:p>
            <a:pPr algn="l">
              <a:buClr>
                <a:schemeClr val="bg1"/>
              </a:buClr>
            </a:pPr>
            <a:endParaRPr lang="en-GB" altLang="zh-CN" b="1" dirty="0">
              <a:solidFill>
                <a:schemeClr val="bg1"/>
              </a:solidFill>
            </a:endParaRPr>
          </a:p>
          <a:p>
            <a:pPr lvl="1" algn="l">
              <a:lnSpc>
                <a:spcPct val="114000"/>
              </a:lnSpc>
              <a:buClr>
                <a:schemeClr val="bg1"/>
              </a:buClr>
            </a:pPr>
            <a:r>
              <a:rPr lang="en-GB" altLang="zh-CN" b="1" dirty="0">
                <a:solidFill>
                  <a:schemeClr val="bg1"/>
                </a:solidFill>
              </a:rPr>
              <a:t>2.1 </a:t>
            </a:r>
            <a:r>
              <a:rPr lang="en-US" altLang="zh-CN" b="1" dirty="0">
                <a:solidFill>
                  <a:schemeClr val="bg1"/>
                </a:solidFill>
              </a:rPr>
              <a:t>United States</a:t>
            </a:r>
          </a:p>
          <a:p>
            <a:pPr lvl="1" algn="l">
              <a:lnSpc>
                <a:spcPct val="114000"/>
              </a:lnSpc>
              <a:buClr>
                <a:schemeClr val="bg1"/>
              </a:buClr>
            </a:pPr>
            <a:r>
              <a:rPr lang="en-US" altLang="zh-CN" b="1" dirty="0">
                <a:solidFill>
                  <a:schemeClr val="bg1"/>
                </a:solidFill>
              </a:rPr>
              <a:t>2.2 Germany</a:t>
            </a:r>
          </a:p>
          <a:p>
            <a:pPr lvl="1" algn="l">
              <a:lnSpc>
                <a:spcPct val="114000"/>
              </a:lnSpc>
              <a:buClr>
                <a:schemeClr val="bg1"/>
              </a:buClr>
            </a:pPr>
            <a:r>
              <a:rPr lang="en-US" altLang="zh-CN" b="1" dirty="0">
                <a:solidFill>
                  <a:schemeClr val="bg1"/>
                </a:solidFill>
              </a:rPr>
              <a:t>2.3.	Japan</a:t>
            </a:r>
          </a:p>
          <a:p>
            <a:pPr lvl="1" algn="l">
              <a:lnSpc>
                <a:spcPct val="114000"/>
              </a:lnSpc>
              <a:buClr>
                <a:schemeClr val="bg1"/>
              </a:buClr>
            </a:pPr>
            <a:r>
              <a:rPr lang="en-US" altLang="zh-CN" b="1" dirty="0">
                <a:solidFill>
                  <a:schemeClr val="bg1"/>
                </a:solidFill>
              </a:rPr>
              <a:t>2.4.	United Kingdom</a:t>
            </a:r>
          </a:p>
          <a:p>
            <a:pPr lvl="1" algn="l">
              <a:lnSpc>
                <a:spcPct val="114000"/>
              </a:lnSpc>
              <a:buClr>
                <a:schemeClr val="bg1"/>
              </a:buClr>
            </a:pPr>
            <a:endParaRPr lang="en-US" altLang="zh-CN" b="1" dirty="0">
              <a:solidFill>
                <a:schemeClr val="bg1"/>
              </a:solidFill>
            </a:endParaRPr>
          </a:p>
        </p:txBody>
      </p:sp>
      <p:pic>
        <p:nvPicPr>
          <p:cNvPr id="2" name="图片 1">
            <a:extLst>
              <a:ext uri="{FF2B5EF4-FFF2-40B4-BE49-F238E27FC236}">
                <a16:creationId xmlns:a16="http://schemas.microsoft.com/office/drawing/2014/main" id="{1353CD1D-76DD-9A4A-7332-1FA0AAA9E3A4}"/>
              </a:ext>
            </a:extLst>
          </p:cNvPr>
          <p:cNvPicPr>
            <a:picLocks noChangeAspect="1"/>
          </p:cNvPicPr>
          <p:nvPr/>
        </p:nvPicPr>
        <p:blipFill>
          <a:blip r:embed="rId6"/>
          <a:stretch>
            <a:fillRect/>
          </a:stretch>
        </p:blipFill>
        <p:spPr>
          <a:xfrm>
            <a:off x="5026199" y="380748"/>
            <a:ext cx="1138035" cy="953782"/>
          </a:xfrm>
          <a:prstGeom prst="rect">
            <a:avLst/>
          </a:prstGeom>
        </p:spPr>
      </p:pic>
    </p:spTree>
    <p:extLst>
      <p:ext uri="{BB962C8B-B14F-4D97-AF65-F5344CB8AC3E}">
        <p14:creationId xmlns:p14="http://schemas.microsoft.com/office/powerpoint/2010/main" val="3217628433"/>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9">
            <a:extLst>
              <a:ext uri="{FF2B5EF4-FFF2-40B4-BE49-F238E27FC236}">
                <a16:creationId xmlns:a16="http://schemas.microsoft.com/office/drawing/2014/main" id="{FDD228F7-033D-415C-856C-63E67C9CF5A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651"/>
            <a:ext cx="9144000" cy="6858000"/>
          </a:xfrm>
          <a:prstGeom prst="rect">
            <a:avLst/>
          </a:prstGeom>
        </p:spPr>
      </p:pic>
      <p:pic>
        <p:nvPicPr>
          <p:cNvPr id="11" name="Bild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sp>
        <p:nvSpPr>
          <p:cNvPr id="14" name="Foliennummernplatzhalter 5"/>
          <p:cNvSpPr>
            <a:spLocks noGrp="1"/>
          </p:cNvSpPr>
          <p:nvPr>
            <p:ph type="sldNum" sz="quarter" idx="12"/>
          </p:nvPr>
        </p:nvSpPr>
        <p:spPr>
          <a:xfrm>
            <a:off x="7404100" y="6550025"/>
            <a:ext cx="1196974" cy="307975"/>
          </a:xfrm>
        </p:spPr>
        <p:txBody>
          <a:bodyPr rIns="0"/>
          <a:lstStyle/>
          <a:p>
            <a:fld id="{12777BCD-00D2-BB43-9E10-44137A711A4B}" type="slidenum">
              <a:rPr lang="de-DE" sz="950" smtClean="0"/>
              <a:t>13</a:t>
            </a:fld>
            <a:endParaRPr lang="de-DE" sz="950"/>
          </a:p>
        </p:txBody>
      </p:sp>
      <p:sp>
        <p:nvSpPr>
          <p:cNvPr id="2" name="Rectangle 1">
            <a:extLst>
              <a:ext uri="{FF2B5EF4-FFF2-40B4-BE49-F238E27FC236}">
                <a16:creationId xmlns:a16="http://schemas.microsoft.com/office/drawing/2014/main" id="{89AD19B4-41A0-485E-8A96-0AC6CC1EC5F3}"/>
              </a:ext>
            </a:extLst>
          </p:cNvPr>
          <p:cNvSpPr/>
          <p:nvPr/>
        </p:nvSpPr>
        <p:spPr>
          <a:xfrm>
            <a:off x="428361" y="1072578"/>
            <a:ext cx="7867859" cy="461665"/>
          </a:xfrm>
          <a:prstGeom prst="rect">
            <a:avLst/>
          </a:prstGeom>
        </p:spPr>
        <p:txBody>
          <a:bodyPr wrap="none">
            <a:spAutoFit/>
          </a:bodyPr>
          <a:lstStyle/>
          <a:p>
            <a:r>
              <a:rPr lang="en-US" sz="2400" dirty="0"/>
              <a:t>Interpretation of the comparative study of DAC members</a:t>
            </a:r>
          </a:p>
        </p:txBody>
      </p:sp>
      <p:pic>
        <p:nvPicPr>
          <p:cNvPr id="6" name="图片 5">
            <a:extLst>
              <a:ext uri="{FF2B5EF4-FFF2-40B4-BE49-F238E27FC236}">
                <a16:creationId xmlns:a16="http://schemas.microsoft.com/office/drawing/2014/main" id="{0041060B-41E5-0CFC-FBF8-C5D2F8BF77D4}"/>
              </a:ext>
            </a:extLst>
          </p:cNvPr>
          <p:cNvPicPr>
            <a:picLocks noChangeAspect="1"/>
          </p:cNvPicPr>
          <p:nvPr/>
        </p:nvPicPr>
        <p:blipFill>
          <a:blip r:embed="rId4"/>
          <a:stretch>
            <a:fillRect/>
          </a:stretch>
        </p:blipFill>
        <p:spPr>
          <a:xfrm>
            <a:off x="4909715" y="57652"/>
            <a:ext cx="1309631" cy="1097596"/>
          </a:xfrm>
          <a:prstGeom prst="rect">
            <a:avLst/>
          </a:prstGeom>
        </p:spPr>
      </p:pic>
      <p:sp>
        <p:nvSpPr>
          <p:cNvPr id="7" name="Rechteck 3">
            <a:extLst>
              <a:ext uri="{FF2B5EF4-FFF2-40B4-BE49-F238E27FC236}">
                <a16:creationId xmlns:a16="http://schemas.microsoft.com/office/drawing/2014/main" id="{64F35D9F-E7C1-D97E-13DF-CE7AEDC5005A}"/>
              </a:ext>
            </a:extLst>
          </p:cNvPr>
          <p:cNvSpPr/>
          <p:nvPr/>
        </p:nvSpPr>
        <p:spPr>
          <a:xfrm>
            <a:off x="1292551" y="1963122"/>
            <a:ext cx="6710036" cy="3811462"/>
          </a:xfrm>
          <a:prstGeom prst="rect">
            <a:avLst/>
          </a:prstGeom>
          <a:solidFill>
            <a:schemeClr val="bg1"/>
          </a:solidFill>
          <a:ln>
            <a:solidFill>
              <a:srgbClr val="00A08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marL="285750" indent="-285750">
              <a:lnSpc>
                <a:spcPct val="150000"/>
              </a:lnSpc>
              <a:buFont typeface="Arial" panose="020B0604020202020204" pitchFamily="34" charset="0"/>
              <a:buChar char="•"/>
            </a:pPr>
            <a:r>
              <a:rPr lang="en-US" altLang="zh-CN" sz="1600" dirty="0">
                <a:solidFill>
                  <a:schemeClr val="tx1"/>
                </a:solidFill>
                <a:latin typeface="Söhne"/>
              </a:rPr>
              <a:t>More than half of DAC member countries have passed laws to plan and regulate development assistance. However, some countries have not enacted relevant laws to maintain the efficiency and flexibility of their development assistance policies</a:t>
            </a:r>
            <a:r>
              <a:rPr lang="zh-CN" altLang="zh-CN" sz="1600" dirty="0">
                <a:solidFill>
                  <a:schemeClr val="tx1"/>
                </a:solidFill>
                <a:latin typeface="Söhne"/>
              </a:rPr>
              <a:t> </a:t>
            </a:r>
            <a:endParaRPr lang="en-US" altLang="zh-CN" sz="1600" dirty="0">
              <a:solidFill>
                <a:schemeClr val="tx1"/>
              </a:solidFill>
              <a:latin typeface="Söhne"/>
            </a:endParaRPr>
          </a:p>
          <a:p>
            <a:pPr marL="285750" indent="-285750" algn="l">
              <a:lnSpc>
                <a:spcPct val="150000"/>
              </a:lnSpc>
              <a:buFont typeface="Arial" panose="020B0604020202020204" pitchFamily="34" charset="0"/>
              <a:buChar char="•"/>
            </a:pPr>
            <a:r>
              <a:rPr lang="en-US" altLang="zh-CN" sz="1600" dirty="0">
                <a:solidFill>
                  <a:schemeClr val="tx1"/>
                </a:solidFill>
                <a:latin typeface="Söhne"/>
              </a:rPr>
              <a:t>Transparency is an issue of great concern in aid evaluation which helps to bring aid under public scrutiny and enhance accountability and application of evaluation results. </a:t>
            </a:r>
          </a:p>
          <a:p>
            <a:pPr marL="285750" indent="-285750" algn="l">
              <a:lnSpc>
                <a:spcPct val="150000"/>
              </a:lnSpc>
              <a:buFont typeface="Arial" panose="020B0604020202020204" pitchFamily="34" charset="0"/>
              <a:buChar char="•"/>
            </a:pPr>
            <a:r>
              <a:rPr lang="en-US" sz="1600" dirty="0">
                <a:solidFill>
                  <a:schemeClr val="tx1"/>
                </a:solidFill>
                <a:latin typeface="Söhne"/>
              </a:rPr>
              <a:t> </a:t>
            </a:r>
            <a:r>
              <a:rPr lang="en-US" altLang="zh-CN" sz="1600" dirty="0">
                <a:solidFill>
                  <a:schemeClr val="tx1"/>
                </a:solidFill>
                <a:latin typeface="Söhne"/>
              </a:rPr>
              <a:t>In terms of evaluation methods, the evaluation is mainly based on the evaluation information and data provided by each member to generate  the overall report</a:t>
            </a:r>
            <a:endParaRPr lang="en-US" sz="1600" b="0" i="0" dirty="0">
              <a:solidFill>
                <a:schemeClr val="tx1"/>
              </a:solidFill>
              <a:effectLst/>
              <a:latin typeface="Söhne"/>
            </a:endParaRPr>
          </a:p>
        </p:txBody>
      </p:sp>
      <p:sp>
        <p:nvSpPr>
          <p:cNvPr id="3" name="Date Placeholder 2">
            <a:extLst>
              <a:ext uri="{FF2B5EF4-FFF2-40B4-BE49-F238E27FC236}">
                <a16:creationId xmlns:a16="http://schemas.microsoft.com/office/drawing/2014/main" id="{465711FC-69A6-E0C4-12E2-7B049D519638}"/>
              </a:ext>
            </a:extLst>
          </p:cNvPr>
          <p:cNvSpPr>
            <a:spLocks noGrp="1"/>
          </p:cNvSpPr>
          <p:nvPr>
            <p:ph type="dt" sz="half" idx="10"/>
          </p:nvPr>
        </p:nvSpPr>
        <p:spPr/>
        <p:txBody>
          <a:bodyPr/>
          <a:lstStyle/>
          <a:p>
            <a:r>
              <a:rPr lang="en-US"/>
              <a:t>13.09.2023</a:t>
            </a:r>
            <a:endParaRPr lang="de-DE"/>
          </a:p>
        </p:txBody>
      </p:sp>
      <p:sp>
        <p:nvSpPr>
          <p:cNvPr id="4" name="Footer Placeholder 3">
            <a:extLst>
              <a:ext uri="{FF2B5EF4-FFF2-40B4-BE49-F238E27FC236}">
                <a16:creationId xmlns:a16="http://schemas.microsoft.com/office/drawing/2014/main" id="{ED001376-E258-3F07-A817-0CE745E0D003}"/>
              </a:ext>
            </a:extLst>
          </p:cNvPr>
          <p:cNvSpPr>
            <a:spLocks noGrp="1"/>
          </p:cNvSpPr>
          <p:nvPr>
            <p:ph type="ftr" sz="quarter" idx="11"/>
          </p:nvPr>
        </p:nvSpPr>
        <p:spPr/>
        <p:txBody>
          <a:bodyPr/>
          <a:lstStyle/>
          <a:p>
            <a:r>
              <a:rPr lang="de-DE"/>
              <a:t>Sino-German Forum 2023 </a:t>
            </a:r>
          </a:p>
        </p:txBody>
      </p:sp>
    </p:spTree>
    <p:extLst>
      <p:ext uri="{BB962C8B-B14F-4D97-AF65-F5344CB8AC3E}">
        <p14:creationId xmlns:p14="http://schemas.microsoft.com/office/powerpoint/2010/main" val="3196076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3" name="Bild 1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1791" y="398344"/>
            <a:ext cx="3252792" cy="1080000"/>
          </a:xfrm>
          <a:prstGeom prst="rect">
            <a:avLst/>
          </a:prstGeom>
        </p:spPr>
      </p:pic>
      <p:sp>
        <p:nvSpPr>
          <p:cNvPr id="7" name="Inhaltsplatzhalter 5">
            <a:extLst>
              <a:ext uri="{FF2B5EF4-FFF2-40B4-BE49-F238E27FC236}">
                <a16:creationId xmlns:a16="http://schemas.microsoft.com/office/drawing/2014/main" id="{F13400B4-F34A-4260-B27D-B93440BAD581}"/>
              </a:ext>
            </a:extLst>
          </p:cNvPr>
          <p:cNvSpPr txBox="1">
            <a:spLocks/>
          </p:cNvSpPr>
          <p:nvPr/>
        </p:nvSpPr>
        <p:spPr>
          <a:xfrm>
            <a:off x="323850" y="2476680"/>
            <a:ext cx="8820150" cy="3382983"/>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buClr>
                <a:schemeClr val="bg1"/>
              </a:buClr>
            </a:pPr>
            <a:r>
              <a:rPr lang="en-US" altLang="zh-CN" sz="2800" b="1" dirty="0">
                <a:solidFill>
                  <a:schemeClr val="bg1"/>
                </a:solidFill>
              </a:rPr>
              <a:t>3. Questions for further discussion and Primary Recommendations</a:t>
            </a:r>
            <a:endParaRPr lang="en-GB" altLang="zh-CN" b="1" dirty="0">
              <a:solidFill>
                <a:schemeClr val="bg1"/>
              </a:solidFill>
            </a:endParaRPr>
          </a:p>
        </p:txBody>
      </p:sp>
    </p:spTree>
    <p:extLst>
      <p:ext uri="{BB962C8B-B14F-4D97-AF65-F5344CB8AC3E}">
        <p14:creationId xmlns:p14="http://schemas.microsoft.com/office/powerpoint/2010/main" val="1109813553"/>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liennummernplatzhalter 5"/>
          <p:cNvSpPr>
            <a:spLocks noGrp="1"/>
          </p:cNvSpPr>
          <p:nvPr>
            <p:ph type="sldNum" sz="quarter" idx="12"/>
          </p:nvPr>
        </p:nvSpPr>
        <p:spPr>
          <a:xfrm>
            <a:off x="7642225" y="6550025"/>
            <a:ext cx="1196974" cy="307975"/>
          </a:xfrm>
        </p:spPr>
        <p:txBody>
          <a:bodyPr rIns="0"/>
          <a:lstStyle/>
          <a:p>
            <a:fld id="{12777BCD-00D2-BB43-9E10-44137A711A4B}" type="slidenum">
              <a:rPr lang="de-DE" sz="950" smtClean="0"/>
              <a:t>15</a:t>
            </a:fld>
            <a:endParaRPr lang="de-DE" sz="950"/>
          </a:p>
        </p:txBody>
      </p:sp>
      <p:sp>
        <p:nvSpPr>
          <p:cNvPr id="12" name="Inhaltsplatzhalter 7"/>
          <p:cNvSpPr txBox="1">
            <a:spLocks/>
          </p:cNvSpPr>
          <p:nvPr/>
        </p:nvSpPr>
        <p:spPr>
          <a:xfrm>
            <a:off x="3543300" y="1865871"/>
            <a:ext cx="5059362"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sp>
        <p:nvSpPr>
          <p:cNvPr id="47" name="Inhaltsplatzhalter 7">
            <a:extLst>
              <a:ext uri="{FF2B5EF4-FFF2-40B4-BE49-F238E27FC236}">
                <a16:creationId xmlns:a16="http://schemas.microsoft.com/office/drawing/2014/main" id="{0ABD92D1-685B-4F65-9F2A-D8068AE93ED1}"/>
              </a:ext>
            </a:extLst>
          </p:cNvPr>
          <p:cNvSpPr txBox="1">
            <a:spLocks/>
          </p:cNvSpPr>
          <p:nvPr/>
        </p:nvSpPr>
        <p:spPr>
          <a:xfrm>
            <a:off x="3584476" y="2016389"/>
            <a:ext cx="4453398"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pic>
        <p:nvPicPr>
          <p:cNvPr id="43" name="Bild 10">
            <a:extLst>
              <a:ext uri="{FF2B5EF4-FFF2-40B4-BE49-F238E27FC236}">
                <a16:creationId xmlns:a16="http://schemas.microsoft.com/office/drawing/2014/main" id="{9D81CCE2-832E-454A-90EA-A8BB9476231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pic>
        <p:nvPicPr>
          <p:cNvPr id="44" name="Grafik 43">
            <a:extLst>
              <a:ext uri="{FF2B5EF4-FFF2-40B4-BE49-F238E27FC236}">
                <a16:creationId xmlns:a16="http://schemas.microsoft.com/office/drawing/2014/main" id="{13D44571-082F-4DB9-8C0F-A4B822AFC022}"/>
              </a:ext>
            </a:extLst>
          </p:cNvPr>
          <p:cNvPicPr>
            <a:picLocks noChangeAspect="1"/>
          </p:cNvPicPr>
          <p:nvPr/>
        </p:nvPicPr>
        <p:blipFill>
          <a:blip r:embed="rId3"/>
          <a:stretch>
            <a:fillRect/>
          </a:stretch>
        </p:blipFill>
        <p:spPr>
          <a:xfrm>
            <a:off x="8457883" y="867787"/>
            <a:ext cx="602098" cy="5425849"/>
          </a:xfrm>
          <a:prstGeom prst="rect">
            <a:avLst/>
          </a:prstGeom>
        </p:spPr>
      </p:pic>
      <p:grpSp>
        <p:nvGrpSpPr>
          <p:cNvPr id="53" name="Gruppieren 52">
            <a:extLst>
              <a:ext uri="{FF2B5EF4-FFF2-40B4-BE49-F238E27FC236}">
                <a16:creationId xmlns:a16="http://schemas.microsoft.com/office/drawing/2014/main" id="{8CCD8F14-F3CF-46CA-A9B2-90C3D9D75AAC}"/>
              </a:ext>
            </a:extLst>
          </p:cNvPr>
          <p:cNvGrpSpPr/>
          <p:nvPr/>
        </p:nvGrpSpPr>
        <p:grpSpPr>
          <a:xfrm>
            <a:off x="7219950" y="1911169"/>
            <a:ext cx="1623912" cy="476250"/>
            <a:chOff x="7143586" y="1066800"/>
            <a:chExt cx="1500252" cy="476250"/>
          </a:xfrm>
        </p:grpSpPr>
        <p:sp>
          <p:nvSpPr>
            <p:cNvPr id="54" name="Ellipse 53">
              <a:extLst>
                <a:ext uri="{FF2B5EF4-FFF2-40B4-BE49-F238E27FC236}">
                  <a16:creationId xmlns:a16="http://schemas.microsoft.com/office/drawing/2014/main" id="{B2A4679B-EDC3-40AA-BB46-62BE04DDBF66}"/>
                </a:ext>
              </a:extLst>
            </p:cNvPr>
            <p:cNvSpPr/>
            <p:nvPr/>
          </p:nvSpPr>
          <p:spPr>
            <a:xfrm>
              <a:off x="8493025" y="1249836"/>
              <a:ext cx="150813" cy="150813"/>
            </a:xfrm>
            <a:prstGeom prst="ellipse">
              <a:avLst/>
            </a:prstGeom>
            <a:solidFill>
              <a:srgbClr val="66C6B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55" name="Rechteck: abgerundete Ecken 54">
              <a:extLst>
                <a:ext uri="{FF2B5EF4-FFF2-40B4-BE49-F238E27FC236}">
                  <a16:creationId xmlns:a16="http://schemas.microsoft.com/office/drawing/2014/main" id="{01F30125-D332-43A1-9842-503F01E7D794}"/>
                </a:ext>
              </a:extLst>
            </p:cNvPr>
            <p:cNvSpPr/>
            <p:nvPr/>
          </p:nvSpPr>
          <p:spPr>
            <a:xfrm>
              <a:off x="7143586" y="1066800"/>
              <a:ext cx="1170787" cy="476250"/>
            </a:xfrm>
            <a:prstGeom prst="roundRect">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defTabSz="914400" rtl="0" eaLnBrk="1" fontAlgn="auto" latinLnBrk="0" hangingPunct="1">
                <a:lnSpc>
                  <a:spcPct val="100000"/>
                </a:lnSpc>
                <a:spcBef>
                  <a:spcPts val="0"/>
                </a:spcBef>
                <a:spcAft>
                  <a:spcPts val="0"/>
                </a:spcAft>
                <a:buClr>
                  <a:srgbClr val="00A08C"/>
                </a:buClr>
                <a:buSzTx/>
                <a:buFontTx/>
                <a:buNone/>
                <a:tabLst>
                  <a:tab pos="444500" algn="l"/>
                </a:tabLst>
                <a:defRPr/>
              </a:pPr>
              <a:endParaRPr kumimoji="0" lang="de-DE" sz="1200" b="0" i="0" u="none" strike="noStrike" kern="1200" cap="none" spc="0" normalizeH="0" baseline="0" noProof="0" dirty="0">
                <a:ln>
                  <a:noFill/>
                </a:ln>
                <a:solidFill>
                  <a:srgbClr val="66C6BA"/>
                </a:solidFill>
                <a:effectLst/>
                <a:uLnTx/>
                <a:uFillTx/>
                <a:latin typeface="Arial" panose="020B0604020202020204"/>
                <a:ea typeface="+mn-ea"/>
                <a:cs typeface="+mn-cs"/>
              </a:endParaRPr>
            </a:p>
          </p:txBody>
        </p:sp>
        <p:sp>
          <p:nvSpPr>
            <p:cNvPr id="56" name="Gleichschenkliges Dreieck 55">
              <a:extLst>
                <a:ext uri="{FF2B5EF4-FFF2-40B4-BE49-F238E27FC236}">
                  <a16:creationId xmlns:a16="http://schemas.microsoft.com/office/drawing/2014/main" id="{B8FCDAC7-FA39-4756-AF5C-5D6461D3DFCD}"/>
                </a:ext>
              </a:extLst>
            </p:cNvPr>
            <p:cNvSpPr/>
            <p:nvPr/>
          </p:nvSpPr>
          <p:spPr>
            <a:xfrm rot="5400000">
              <a:off x="8261702" y="1249835"/>
              <a:ext cx="257101" cy="150814"/>
            </a:xfrm>
            <a:prstGeom prst="triangle">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57" name="Gleichschenkliges Dreieck 56">
              <a:extLst>
                <a:ext uri="{FF2B5EF4-FFF2-40B4-BE49-F238E27FC236}">
                  <a16:creationId xmlns:a16="http://schemas.microsoft.com/office/drawing/2014/main" id="{A7590A16-DE4F-443C-A34B-3767B48F9EEC}"/>
                </a:ext>
              </a:extLst>
            </p:cNvPr>
            <p:cNvSpPr/>
            <p:nvPr/>
          </p:nvSpPr>
          <p:spPr>
            <a:xfrm rot="5400000">
              <a:off x="8251631" y="1260729"/>
              <a:ext cx="251186" cy="1349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grpSp>
      <p:sp>
        <p:nvSpPr>
          <p:cNvPr id="5" name="Rechteck 3">
            <a:extLst>
              <a:ext uri="{FF2B5EF4-FFF2-40B4-BE49-F238E27FC236}">
                <a16:creationId xmlns:a16="http://schemas.microsoft.com/office/drawing/2014/main" id="{86A03FDF-B5EB-49EE-D2D3-6C09B6BC4827}"/>
              </a:ext>
            </a:extLst>
          </p:cNvPr>
          <p:cNvSpPr/>
          <p:nvPr/>
        </p:nvSpPr>
        <p:spPr>
          <a:xfrm>
            <a:off x="292983" y="1902016"/>
            <a:ext cx="6710036" cy="4144106"/>
          </a:xfrm>
          <a:prstGeom prst="rect">
            <a:avLst/>
          </a:prstGeom>
          <a:solidFill>
            <a:schemeClr val="bg1"/>
          </a:solidFill>
          <a:ln>
            <a:solidFill>
              <a:srgbClr val="00A08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marL="285750" indent="-285750" algn="l">
              <a:lnSpc>
                <a:spcPct val="150000"/>
              </a:lnSpc>
              <a:buFont typeface="Arial" panose="020B0604020202020204" pitchFamily="34" charset="0"/>
              <a:buChar char="•"/>
            </a:pPr>
            <a:endParaRPr lang="en-US" sz="2000" b="1" i="0" dirty="0">
              <a:solidFill>
                <a:schemeClr val="tx1"/>
              </a:solidFill>
              <a:effectLst/>
              <a:latin typeface="Söhne"/>
            </a:endParaRPr>
          </a:p>
          <a:p>
            <a:pPr marL="285750" indent="-285750">
              <a:lnSpc>
                <a:spcPct val="150000"/>
              </a:lnSpc>
              <a:buFont typeface="Arial" panose="020B0604020202020204" pitchFamily="34" charset="0"/>
              <a:buChar char="•"/>
            </a:pPr>
            <a:r>
              <a:rPr lang="en-US" altLang="zh-CN" dirty="0">
                <a:solidFill>
                  <a:schemeClr val="tx1"/>
                </a:solidFill>
                <a:latin typeface="Söhne"/>
              </a:rPr>
              <a:t>How can a comprehensive and multidimensional monitoring and evaluation system be established?</a:t>
            </a:r>
          </a:p>
          <a:p>
            <a:pPr marL="285750" indent="-285750" algn="l">
              <a:lnSpc>
                <a:spcPct val="150000"/>
              </a:lnSpc>
              <a:buFont typeface="Arial" panose="020B0604020202020204" pitchFamily="34" charset="0"/>
              <a:buChar char="•"/>
            </a:pPr>
            <a:r>
              <a:rPr lang="en-US" altLang="zh-CN" dirty="0">
                <a:solidFill>
                  <a:schemeClr val="tx1"/>
                </a:solidFill>
                <a:latin typeface="Söhne"/>
              </a:rPr>
              <a:t>Which are the roles of different actors in the system?</a:t>
            </a:r>
            <a:r>
              <a:rPr lang="en-US" dirty="0">
                <a:solidFill>
                  <a:schemeClr val="tx1"/>
                </a:solidFill>
                <a:latin typeface="Söhne"/>
              </a:rPr>
              <a:t> </a:t>
            </a:r>
            <a:r>
              <a:rPr lang="en-US" altLang="zh-CN" dirty="0">
                <a:solidFill>
                  <a:schemeClr val="tx1"/>
                </a:solidFill>
                <a:latin typeface="Söhne"/>
              </a:rPr>
              <a:t>Which capacities are needed?</a:t>
            </a:r>
            <a:endParaRPr lang="en-US" dirty="0">
              <a:solidFill>
                <a:schemeClr val="tx1"/>
              </a:solidFill>
              <a:latin typeface="Söhne"/>
            </a:endParaRPr>
          </a:p>
          <a:p>
            <a:pPr marL="285750" indent="-285750" algn="l">
              <a:lnSpc>
                <a:spcPct val="150000"/>
              </a:lnSpc>
              <a:buFont typeface="Arial" panose="020B0604020202020204" pitchFamily="34" charset="0"/>
              <a:buChar char="•"/>
            </a:pPr>
            <a:r>
              <a:rPr lang="en-US" altLang="zh-CN" dirty="0">
                <a:solidFill>
                  <a:schemeClr val="tx1"/>
                </a:solidFill>
                <a:latin typeface="Söhne"/>
              </a:rPr>
              <a:t>How are the links to local realities and partner systems created? </a:t>
            </a:r>
          </a:p>
          <a:p>
            <a:pPr marL="285750" indent="-285750" algn="l">
              <a:lnSpc>
                <a:spcPct val="150000"/>
              </a:lnSpc>
              <a:buFont typeface="Arial" panose="020B0604020202020204" pitchFamily="34" charset="0"/>
              <a:buChar char="•"/>
            </a:pPr>
            <a:r>
              <a:rPr lang="en-US" altLang="zh-CN" dirty="0">
                <a:solidFill>
                  <a:schemeClr val="tx1"/>
                </a:solidFill>
                <a:latin typeface="Söhne"/>
              </a:rPr>
              <a:t>Which are important financing aspects regarding M&amp;E?</a:t>
            </a:r>
          </a:p>
          <a:p>
            <a:pPr marL="285750" indent="-285750" algn="l">
              <a:lnSpc>
                <a:spcPct val="150000"/>
              </a:lnSpc>
              <a:buFont typeface="Arial" panose="020B0604020202020204" pitchFamily="34" charset="0"/>
              <a:buChar char="•"/>
            </a:pPr>
            <a:r>
              <a:rPr lang="en-US" altLang="zh-CN" dirty="0">
                <a:solidFill>
                  <a:schemeClr val="tx1"/>
                </a:solidFill>
                <a:latin typeface="Söhne"/>
              </a:rPr>
              <a:t>How are M&amp;E results used?</a:t>
            </a:r>
          </a:p>
          <a:p>
            <a:pPr marL="285750" indent="-285750" algn="l">
              <a:lnSpc>
                <a:spcPct val="150000"/>
              </a:lnSpc>
              <a:buFont typeface="Arial" panose="020B0604020202020204" pitchFamily="34" charset="0"/>
              <a:buChar char="•"/>
            </a:pPr>
            <a:r>
              <a:rPr lang="en-US" dirty="0">
                <a:solidFill>
                  <a:schemeClr val="tx1"/>
                </a:solidFill>
                <a:latin typeface="Söhne"/>
              </a:rPr>
              <a:t>……</a:t>
            </a:r>
          </a:p>
        </p:txBody>
      </p:sp>
      <p:sp>
        <p:nvSpPr>
          <p:cNvPr id="27" name="Rechteck: abgerundete Ecken 47">
            <a:extLst>
              <a:ext uri="{FF2B5EF4-FFF2-40B4-BE49-F238E27FC236}">
                <a16:creationId xmlns:a16="http://schemas.microsoft.com/office/drawing/2014/main" id="{FB8BAAC6-B0C3-4947-AE39-6B7155774CE3}"/>
              </a:ext>
            </a:extLst>
          </p:cNvPr>
          <p:cNvSpPr/>
          <p:nvPr/>
        </p:nvSpPr>
        <p:spPr>
          <a:xfrm>
            <a:off x="7209930" y="1882684"/>
            <a:ext cx="1275396" cy="542925"/>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indent="-457200">
              <a:buClr>
                <a:srgbClr val="00A08C"/>
              </a:buClr>
              <a:tabLst>
                <a:tab pos="444500" algn="l"/>
              </a:tabLst>
              <a:defRPr/>
            </a:pPr>
            <a:r>
              <a:rPr lang="en-US" altLang="zh-CN" sz="1200" b="1" dirty="0">
                <a:solidFill>
                  <a:srgbClr val="66C6BA"/>
                </a:solidFill>
                <a:latin typeface="Arial" panose="020B0604020202020204"/>
                <a:ea typeface="黑体" panose="02010609060101010101" pitchFamily="49" charset="-122"/>
              </a:rPr>
              <a:t>M&amp;E System</a:t>
            </a:r>
            <a:endParaRPr lang="de-DE" sz="1200" b="1" dirty="0">
              <a:solidFill>
                <a:srgbClr val="66C6BA"/>
              </a:solidFill>
              <a:latin typeface="Arial" panose="020B0604020202020204"/>
              <a:ea typeface="黑体" panose="02010609060101010101" pitchFamily="49" charset="-122"/>
            </a:endParaRPr>
          </a:p>
        </p:txBody>
      </p:sp>
      <p:sp>
        <p:nvSpPr>
          <p:cNvPr id="28" name="Rechteck: abgerundete Ecken 45">
            <a:extLst>
              <a:ext uri="{FF2B5EF4-FFF2-40B4-BE49-F238E27FC236}">
                <a16:creationId xmlns:a16="http://schemas.microsoft.com/office/drawing/2014/main" id="{C213BBCC-06D0-488C-A9BA-195C2BE1B188}"/>
              </a:ext>
            </a:extLst>
          </p:cNvPr>
          <p:cNvSpPr/>
          <p:nvPr/>
        </p:nvSpPr>
        <p:spPr>
          <a:xfrm>
            <a:off x="7231887" y="2589903"/>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Roles</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sp>
        <p:nvSpPr>
          <p:cNvPr id="19" name="Rechteck: abgerundete Ecken 45">
            <a:extLst>
              <a:ext uri="{FF2B5EF4-FFF2-40B4-BE49-F238E27FC236}">
                <a16:creationId xmlns:a16="http://schemas.microsoft.com/office/drawing/2014/main" id="{3F86CD94-4B78-412A-9A73-810B0149983E}"/>
              </a:ext>
            </a:extLst>
          </p:cNvPr>
          <p:cNvSpPr/>
          <p:nvPr/>
        </p:nvSpPr>
        <p:spPr>
          <a:xfrm>
            <a:off x="7231887" y="3216847"/>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Capacities</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sp>
        <p:nvSpPr>
          <p:cNvPr id="20" name="Rechteck: abgerundete Ecken 45">
            <a:extLst>
              <a:ext uri="{FF2B5EF4-FFF2-40B4-BE49-F238E27FC236}">
                <a16:creationId xmlns:a16="http://schemas.microsoft.com/office/drawing/2014/main" id="{66FDBDF3-3581-49FA-A5EA-99A89D909B2B}"/>
              </a:ext>
            </a:extLst>
          </p:cNvPr>
          <p:cNvSpPr/>
          <p:nvPr/>
        </p:nvSpPr>
        <p:spPr>
          <a:xfrm>
            <a:off x="7231887" y="3912789"/>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lang="en-US" sz="1200" dirty="0">
                <a:solidFill>
                  <a:srgbClr val="B4B4B4"/>
                </a:solidFill>
                <a:latin typeface="Arial" panose="020B0604020202020204"/>
                <a:ea typeface="黑体" panose="02010609060101010101" pitchFamily="49" charset="-122"/>
              </a:rPr>
              <a:t>Partners</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sp>
        <p:nvSpPr>
          <p:cNvPr id="21" name="Rechteck: abgerundete Ecken 45">
            <a:extLst>
              <a:ext uri="{FF2B5EF4-FFF2-40B4-BE49-F238E27FC236}">
                <a16:creationId xmlns:a16="http://schemas.microsoft.com/office/drawing/2014/main" id="{DE0FF3EA-DB79-4C69-9F03-84C5197768F7}"/>
              </a:ext>
            </a:extLst>
          </p:cNvPr>
          <p:cNvSpPr/>
          <p:nvPr/>
        </p:nvSpPr>
        <p:spPr>
          <a:xfrm>
            <a:off x="7231887" y="4629685"/>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Financing</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sp>
        <p:nvSpPr>
          <p:cNvPr id="22" name="Rechteck: abgerundete Ecken 45">
            <a:extLst>
              <a:ext uri="{FF2B5EF4-FFF2-40B4-BE49-F238E27FC236}">
                <a16:creationId xmlns:a16="http://schemas.microsoft.com/office/drawing/2014/main" id="{02732B07-27DC-4E1C-A780-BE87B0034E29}"/>
              </a:ext>
            </a:extLst>
          </p:cNvPr>
          <p:cNvSpPr/>
          <p:nvPr/>
        </p:nvSpPr>
        <p:spPr>
          <a:xfrm>
            <a:off x="7214693" y="5305021"/>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Utilization</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pic>
        <p:nvPicPr>
          <p:cNvPr id="3" name="图片 2">
            <a:extLst>
              <a:ext uri="{FF2B5EF4-FFF2-40B4-BE49-F238E27FC236}">
                <a16:creationId xmlns:a16="http://schemas.microsoft.com/office/drawing/2014/main" id="{EB59FDA5-8EAD-3F31-B058-FB326B3CE90C}"/>
              </a:ext>
            </a:extLst>
          </p:cNvPr>
          <p:cNvPicPr>
            <a:picLocks noChangeAspect="1"/>
          </p:cNvPicPr>
          <p:nvPr/>
        </p:nvPicPr>
        <p:blipFill>
          <a:blip r:embed="rId4"/>
          <a:stretch>
            <a:fillRect/>
          </a:stretch>
        </p:blipFill>
        <p:spPr>
          <a:xfrm>
            <a:off x="5165124" y="156837"/>
            <a:ext cx="1054222" cy="883539"/>
          </a:xfrm>
          <a:prstGeom prst="rect">
            <a:avLst/>
          </a:prstGeom>
        </p:spPr>
      </p:pic>
      <p:sp>
        <p:nvSpPr>
          <p:cNvPr id="6" name="Titel 6">
            <a:extLst>
              <a:ext uri="{FF2B5EF4-FFF2-40B4-BE49-F238E27FC236}">
                <a16:creationId xmlns:a16="http://schemas.microsoft.com/office/drawing/2014/main" id="{F0A3ECFB-7B36-5E79-1E6B-A20FE2A45DB0}"/>
              </a:ext>
            </a:extLst>
          </p:cNvPr>
          <p:cNvSpPr>
            <a:spLocks noGrp="1"/>
          </p:cNvSpPr>
          <p:nvPr>
            <p:ph type="title"/>
          </p:nvPr>
        </p:nvSpPr>
        <p:spPr>
          <a:xfrm>
            <a:off x="391994" y="1102055"/>
            <a:ext cx="7074253" cy="628027"/>
          </a:xfrm>
        </p:spPr>
        <p:txBody>
          <a:bodyPr>
            <a:normAutofit/>
          </a:bodyPr>
          <a:lstStyle/>
          <a:p>
            <a:pPr marL="444500" indent="-444500"/>
            <a:r>
              <a:rPr lang="en-US" sz="2400" dirty="0">
                <a:solidFill>
                  <a:srgbClr val="00A08C"/>
                </a:solidFill>
              </a:rPr>
              <a:t>Questions for further discussion</a:t>
            </a:r>
          </a:p>
        </p:txBody>
      </p:sp>
    </p:spTree>
    <p:extLst>
      <p:ext uri="{BB962C8B-B14F-4D97-AF65-F5344CB8AC3E}">
        <p14:creationId xmlns:p14="http://schemas.microsoft.com/office/powerpoint/2010/main" val="247077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3D6B6-B595-3D28-9819-9CBDF94BD362}"/>
            </a:ext>
          </a:extLst>
        </p:cNvPr>
        <p:cNvGrpSpPr/>
        <p:nvPr/>
      </p:nvGrpSpPr>
      <p:grpSpPr>
        <a:xfrm>
          <a:off x="0" y="0"/>
          <a:ext cx="0" cy="0"/>
          <a:chOff x="0" y="0"/>
          <a:chExt cx="0" cy="0"/>
        </a:xfrm>
      </p:grpSpPr>
      <p:sp>
        <p:nvSpPr>
          <p:cNvPr id="7" name="Titel 6">
            <a:extLst>
              <a:ext uri="{FF2B5EF4-FFF2-40B4-BE49-F238E27FC236}">
                <a16:creationId xmlns:a16="http://schemas.microsoft.com/office/drawing/2014/main" id="{65B67021-AF70-0197-9C09-B879C3149F51}"/>
              </a:ext>
            </a:extLst>
          </p:cNvPr>
          <p:cNvSpPr>
            <a:spLocks noGrp="1"/>
          </p:cNvSpPr>
          <p:nvPr>
            <p:ph type="title"/>
          </p:nvPr>
        </p:nvSpPr>
        <p:spPr>
          <a:xfrm>
            <a:off x="391994" y="1102055"/>
            <a:ext cx="7074253" cy="628027"/>
          </a:xfrm>
        </p:spPr>
        <p:txBody>
          <a:bodyPr>
            <a:normAutofit/>
          </a:bodyPr>
          <a:lstStyle/>
          <a:p>
            <a:pPr marL="444500" indent="-444500"/>
            <a:r>
              <a:rPr lang="en-US" sz="2400" dirty="0">
                <a:solidFill>
                  <a:srgbClr val="00A08C"/>
                </a:solidFill>
              </a:rPr>
              <a:t>Primary Recommendations</a:t>
            </a:r>
          </a:p>
        </p:txBody>
      </p:sp>
      <p:sp>
        <p:nvSpPr>
          <p:cNvPr id="14" name="Foliennummernplatzhalter 5">
            <a:extLst>
              <a:ext uri="{FF2B5EF4-FFF2-40B4-BE49-F238E27FC236}">
                <a16:creationId xmlns:a16="http://schemas.microsoft.com/office/drawing/2014/main" id="{1581FFD5-DF96-177F-FB69-8D7A5AD69A0F}"/>
              </a:ext>
            </a:extLst>
          </p:cNvPr>
          <p:cNvSpPr>
            <a:spLocks noGrp="1"/>
          </p:cNvSpPr>
          <p:nvPr>
            <p:ph type="sldNum" sz="quarter" idx="12"/>
          </p:nvPr>
        </p:nvSpPr>
        <p:spPr>
          <a:xfrm>
            <a:off x="7642225" y="6550025"/>
            <a:ext cx="1196974" cy="307975"/>
          </a:xfrm>
        </p:spPr>
        <p:txBody>
          <a:bodyPr rIns="0"/>
          <a:lstStyle/>
          <a:p>
            <a:fld id="{12777BCD-00D2-BB43-9E10-44137A711A4B}" type="slidenum">
              <a:rPr lang="de-DE" sz="950" smtClean="0"/>
              <a:t>16</a:t>
            </a:fld>
            <a:endParaRPr lang="de-DE" sz="950"/>
          </a:p>
        </p:txBody>
      </p:sp>
      <p:sp>
        <p:nvSpPr>
          <p:cNvPr id="12" name="Inhaltsplatzhalter 7">
            <a:extLst>
              <a:ext uri="{FF2B5EF4-FFF2-40B4-BE49-F238E27FC236}">
                <a16:creationId xmlns:a16="http://schemas.microsoft.com/office/drawing/2014/main" id="{3C055BBE-6043-C4D0-C03A-F8D0B260F638}"/>
              </a:ext>
            </a:extLst>
          </p:cNvPr>
          <p:cNvSpPr txBox="1">
            <a:spLocks/>
          </p:cNvSpPr>
          <p:nvPr/>
        </p:nvSpPr>
        <p:spPr>
          <a:xfrm>
            <a:off x="3543300" y="1865871"/>
            <a:ext cx="5059362"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sp>
        <p:nvSpPr>
          <p:cNvPr id="47" name="Inhaltsplatzhalter 7">
            <a:extLst>
              <a:ext uri="{FF2B5EF4-FFF2-40B4-BE49-F238E27FC236}">
                <a16:creationId xmlns:a16="http://schemas.microsoft.com/office/drawing/2014/main" id="{1ECB9297-7A97-0C87-577E-D838B8BAA50D}"/>
              </a:ext>
            </a:extLst>
          </p:cNvPr>
          <p:cNvSpPr txBox="1">
            <a:spLocks/>
          </p:cNvSpPr>
          <p:nvPr/>
        </p:nvSpPr>
        <p:spPr>
          <a:xfrm>
            <a:off x="3584476" y="2016389"/>
            <a:ext cx="4453398"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pic>
        <p:nvPicPr>
          <p:cNvPr id="43" name="Bild 10">
            <a:extLst>
              <a:ext uri="{FF2B5EF4-FFF2-40B4-BE49-F238E27FC236}">
                <a16:creationId xmlns:a16="http://schemas.microsoft.com/office/drawing/2014/main" id="{0387BEFE-316E-A0E6-2961-511B764AA16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pic>
        <p:nvPicPr>
          <p:cNvPr id="44" name="Grafik 43">
            <a:extLst>
              <a:ext uri="{FF2B5EF4-FFF2-40B4-BE49-F238E27FC236}">
                <a16:creationId xmlns:a16="http://schemas.microsoft.com/office/drawing/2014/main" id="{558A1EEB-02BC-8157-1226-4A884497A83F}"/>
              </a:ext>
            </a:extLst>
          </p:cNvPr>
          <p:cNvPicPr>
            <a:picLocks noChangeAspect="1"/>
          </p:cNvPicPr>
          <p:nvPr/>
        </p:nvPicPr>
        <p:blipFill>
          <a:blip r:embed="rId3"/>
          <a:stretch>
            <a:fillRect/>
          </a:stretch>
        </p:blipFill>
        <p:spPr>
          <a:xfrm>
            <a:off x="8457883" y="867787"/>
            <a:ext cx="602098" cy="5425849"/>
          </a:xfrm>
          <a:prstGeom prst="rect">
            <a:avLst/>
          </a:prstGeom>
        </p:spPr>
      </p:pic>
      <p:sp>
        <p:nvSpPr>
          <p:cNvPr id="24" name="Rechteck 3">
            <a:extLst>
              <a:ext uri="{FF2B5EF4-FFF2-40B4-BE49-F238E27FC236}">
                <a16:creationId xmlns:a16="http://schemas.microsoft.com/office/drawing/2014/main" id="{B006743B-ACC8-168F-1E44-1EAAE6FCA9CB}"/>
              </a:ext>
            </a:extLst>
          </p:cNvPr>
          <p:cNvSpPr/>
          <p:nvPr/>
        </p:nvSpPr>
        <p:spPr>
          <a:xfrm>
            <a:off x="292982" y="1902016"/>
            <a:ext cx="7999247" cy="4144106"/>
          </a:xfrm>
          <a:prstGeom prst="rect">
            <a:avLst/>
          </a:prstGeom>
          <a:solidFill>
            <a:schemeClr val="bg1"/>
          </a:solidFill>
          <a:ln>
            <a:solidFill>
              <a:srgbClr val="00A08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1"/>
          <a:lstStyle/>
          <a:p>
            <a:pPr marL="342900" indent="-342900" algn="just">
              <a:buFont typeface="Arial" panose="020B0604020202020204" pitchFamily="34" charset="0"/>
              <a:buChar char="•"/>
            </a:pPr>
            <a:endParaRPr lang="en-US" sz="2000" b="0" i="0" dirty="0">
              <a:solidFill>
                <a:schemeClr val="tx1"/>
              </a:solidFill>
              <a:effectLst/>
              <a:latin typeface="Söhne"/>
            </a:endParaRPr>
          </a:p>
        </p:txBody>
      </p:sp>
      <p:sp>
        <p:nvSpPr>
          <p:cNvPr id="25" name="TextBox 24">
            <a:extLst>
              <a:ext uri="{FF2B5EF4-FFF2-40B4-BE49-F238E27FC236}">
                <a16:creationId xmlns:a16="http://schemas.microsoft.com/office/drawing/2014/main" id="{ED45D90A-C0C9-7608-EA35-56E3A163E44E}"/>
              </a:ext>
            </a:extLst>
          </p:cNvPr>
          <p:cNvSpPr txBox="1"/>
          <p:nvPr/>
        </p:nvSpPr>
        <p:spPr>
          <a:xfrm>
            <a:off x="396600" y="1711057"/>
            <a:ext cx="7895630" cy="5000728"/>
          </a:xfrm>
          <a:prstGeom prst="rect">
            <a:avLst/>
          </a:prstGeom>
          <a:noFill/>
        </p:spPr>
        <p:txBody>
          <a:bodyPr wrap="square" rtlCol="0">
            <a:spAutoFit/>
          </a:bodyPr>
          <a:lstStyle>
            <a:defPPr>
              <a:defRPr lang="de-DE"/>
            </a:defPPr>
            <a:lvl1pPr>
              <a:lnSpc>
                <a:spcPct val="200000"/>
              </a:lnSpc>
              <a:buFont typeface="Arial" panose="020B0604020202020204" pitchFamily="34" charset="0"/>
              <a:buChar char="•"/>
              <a:defRPr i="0">
                <a:effectLst/>
                <a:latin typeface="Söhne"/>
              </a:defRPr>
            </a:lvl1pPr>
            <a:lvl2pPr marL="114300" lvl="1" indent="-114300" defTabSz="622300">
              <a:lnSpc>
                <a:spcPct val="90000"/>
              </a:lnSpc>
              <a:spcBef>
                <a:spcPct val="0"/>
              </a:spcBef>
              <a:spcAft>
                <a:spcPct val="15000"/>
              </a:spcAft>
              <a:buChar char="•"/>
              <a:defRPr kern="100">
                <a:effectLst/>
                <a:latin typeface="DengXian" panose="02010600030101010101" pitchFamily="2" charset="-122"/>
                <a:ea typeface="DengXian" panose="02010600030101010101" pitchFamily="2" charset="-122"/>
                <a:cs typeface="Times New Roman" panose="02020603050405020304" pitchFamily="18" charset="0"/>
              </a:defRPr>
            </a:lvl2pPr>
          </a:lstStyle>
          <a:p>
            <a:r>
              <a:rPr lang="en-US" altLang="zh-CN" dirty="0"/>
              <a:t> </a:t>
            </a:r>
            <a:r>
              <a:rPr lang="en-GB" altLang="zh-CN" dirty="0"/>
              <a:t>Support better mutual understanding of evaluation systems, modalities, knowledge and lessons learned;</a:t>
            </a:r>
          </a:p>
          <a:p>
            <a:r>
              <a:rPr lang="en-US" altLang="zh-CN" dirty="0"/>
              <a:t>Strengthen the North South Dialogue and South-South Cooperation in the field of evaluation, and triangular cooperation might be a potential and useful  framework and tool</a:t>
            </a:r>
            <a:r>
              <a:rPr lang="zh-CN" altLang="en-US" dirty="0"/>
              <a:t> </a:t>
            </a:r>
            <a:r>
              <a:rPr lang="en-US" altLang="zh-CN" dirty="0"/>
              <a:t>for </a:t>
            </a:r>
            <a:r>
              <a:rPr lang="en-GB" altLang="zh-CN" dirty="0"/>
              <a:t>Global Collaboration except of traditional bilateral and multilateral ways</a:t>
            </a:r>
            <a:r>
              <a:rPr lang="zh-CN" altLang="zh-CN" dirty="0"/>
              <a:t> </a:t>
            </a:r>
            <a:r>
              <a:rPr lang="en-US" altLang="zh-CN" dirty="0"/>
              <a:t>;</a:t>
            </a:r>
            <a:endParaRPr lang="en-GB" altLang="zh-CN" dirty="0"/>
          </a:p>
          <a:p>
            <a:r>
              <a:rPr lang="en-US" altLang="zh-CN" dirty="0"/>
              <a:t>Promote the participation of stakeholders and accelerate the cultivation, training and capacity building of international evaluation cooperation.</a:t>
            </a:r>
          </a:p>
          <a:p>
            <a:r>
              <a:rPr lang="en-US" altLang="zh-CN" dirty="0"/>
              <a:t>…….</a:t>
            </a:r>
            <a:endParaRPr lang="zh-CN" altLang="zh-CN" dirty="0"/>
          </a:p>
        </p:txBody>
      </p:sp>
      <p:pic>
        <p:nvPicPr>
          <p:cNvPr id="3" name="图片 2">
            <a:extLst>
              <a:ext uri="{FF2B5EF4-FFF2-40B4-BE49-F238E27FC236}">
                <a16:creationId xmlns:a16="http://schemas.microsoft.com/office/drawing/2014/main" id="{99E0D205-B442-B5E8-AE7B-4188CD2D1B9B}"/>
              </a:ext>
            </a:extLst>
          </p:cNvPr>
          <p:cNvPicPr>
            <a:picLocks noChangeAspect="1"/>
          </p:cNvPicPr>
          <p:nvPr/>
        </p:nvPicPr>
        <p:blipFill>
          <a:blip r:embed="rId4"/>
          <a:stretch>
            <a:fillRect/>
          </a:stretch>
        </p:blipFill>
        <p:spPr>
          <a:xfrm>
            <a:off x="5165124" y="156837"/>
            <a:ext cx="1054222" cy="883539"/>
          </a:xfrm>
          <a:prstGeom prst="rect">
            <a:avLst/>
          </a:prstGeom>
        </p:spPr>
      </p:pic>
    </p:spTree>
    <p:extLst>
      <p:ext uri="{BB962C8B-B14F-4D97-AF65-F5344CB8AC3E}">
        <p14:creationId xmlns:p14="http://schemas.microsoft.com/office/powerpoint/2010/main" val="2165048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ABC38-8ADB-49F3-3AA6-860E48A127E6}"/>
            </a:ext>
          </a:extLst>
        </p:cNvPr>
        <p:cNvGrpSpPr/>
        <p:nvPr/>
      </p:nvGrpSpPr>
      <p:grpSpPr>
        <a:xfrm>
          <a:off x="0" y="0"/>
          <a:ext cx="0" cy="0"/>
          <a:chOff x="0" y="0"/>
          <a:chExt cx="0" cy="0"/>
        </a:xfrm>
      </p:grpSpPr>
      <p:pic>
        <p:nvPicPr>
          <p:cNvPr id="3" name="Picture 2" descr="A black background with white text&#10;&#10;Description automatically generated">
            <a:extLst>
              <a:ext uri="{FF2B5EF4-FFF2-40B4-BE49-F238E27FC236}">
                <a16:creationId xmlns:a16="http://schemas.microsoft.com/office/drawing/2014/main" id="{5D8B42D8-D863-3C21-B90E-110BC52E2BF6}"/>
              </a:ext>
            </a:extLst>
          </p:cNvPr>
          <p:cNvPicPr>
            <a:picLocks noChangeAspect="1"/>
          </p:cNvPicPr>
          <p:nvPr/>
        </p:nvPicPr>
        <p:blipFill>
          <a:blip r:embed="rId2"/>
          <a:stretch>
            <a:fillRect/>
          </a:stretch>
        </p:blipFill>
        <p:spPr>
          <a:xfrm>
            <a:off x="521820" y="4248529"/>
            <a:ext cx="3939121" cy="1018877"/>
          </a:xfrm>
          <a:prstGeom prst="rect">
            <a:avLst/>
          </a:prstGeom>
        </p:spPr>
      </p:pic>
      <p:pic>
        <p:nvPicPr>
          <p:cNvPr id="7" name="Bild 12">
            <a:extLst>
              <a:ext uri="{FF2B5EF4-FFF2-40B4-BE49-F238E27FC236}">
                <a16:creationId xmlns:a16="http://schemas.microsoft.com/office/drawing/2014/main" id="{2F294568-4FA9-EA43-1F00-50E1D8CCE7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4289" y="139405"/>
            <a:ext cx="3252792" cy="1080000"/>
          </a:xfrm>
          <a:prstGeom prst="rect">
            <a:avLst/>
          </a:prstGeom>
        </p:spPr>
      </p:pic>
      <p:pic>
        <p:nvPicPr>
          <p:cNvPr id="8" name="图片 7">
            <a:extLst>
              <a:ext uri="{FF2B5EF4-FFF2-40B4-BE49-F238E27FC236}">
                <a16:creationId xmlns:a16="http://schemas.microsoft.com/office/drawing/2014/main" id="{5376EB39-6186-1937-D8E5-64C8A0ED21E7}"/>
              </a:ext>
            </a:extLst>
          </p:cNvPr>
          <p:cNvPicPr>
            <a:picLocks noChangeAspect="1"/>
          </p:cNvPicPr>
          <p:nvPr/>
        </p:nvPicPr>
        <p:blipFill>
          <a:blip r:embed="rId4"/>
          <a:stretch>
            <a:fillRect/>
          </a:stretch>
        </p:blipFill>
        <p:spPr>
          <a:xfrm>
            <a:off x="6817290" y="321678"/>
            <a:ext cx="898468" cy="753003"/>
          </a:xfrm>
          <a:prstGeom prst="rect">
            <a:avLst/>
          </a:prstGeom>
        </p:spPr>
      </p:pic>
      <p:sp>
        <p:nvSpPr>
          <p:cNvPr id="4" name="Inhaltsplatzhalter 5">
            <a:extLst>
              <a:ext uri="{FF2B5EF4-FFF2-40B4-BE49-F238E27FC236}">
                <a16:creationId xmlns:a16="http://schemas.microsoft.com/office/drawing/2014/main" id="{FE3A00B3-0C3A-9482-0EE7-A0D14189D6EA}"/>
              </a:ext>
            </a:extLst>
          </p:cNvPr>
          <p:cNvSpPr txBox="1">
            <a:spLocks/>
          </p:cNvSpPr>
          <p:nvPr/>
        </p:nvSpPr>
        <p:spPr>
          <a:xfrm>
            <a:off x="427006" y="2028084"/>
            <a:ext cx="7051032" cy="2075721"/>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Clr>
                <a:schemeClr val="bg1"/>
              </a:buClr>
            </a:pPr>
            <a:r>
              <a:rPr lang="en-US" altLang="zh-CN" sz="4800" b="1" dirty="0">
                <a:solidFill>
                  <a:schemeClr val="bg1"/>
                </a:solidFill>
              </a:rPr>
              <a:t>Thank</a:t>
            </a:r>
            <a:r>
              <a:rPr lang="zh-CN" altLang="en-US" sz="4800" b="1" dirty="0">
                <a:solidFill>
                  <a:schemeClr val="bg1"/>
                </a:solidFill>
              </a:rPr>
              <a:t> </a:t>
            </a:r>
            <a:r>
              <a:rPr lang="en-US" altLang="zh-CN" sz="4800" b="1" dirty="0">
                <a:solidFill>
                  <a:schemeClr val="bg1"/>
                </a:solidFill>
              </a:rPr>
              <a:t>you</a:t>
            </a:r>
          </a:p>
          <a:p>
            <a:pPr>
              <a:buClr>
                <a:schemeClr val="bg1"/>
              </a:buClr>
            </a:pPr>
            <a:endParaRPr lang="en-US" altLang="zh-CN" sz="4800" b="1" dirty="0">
              <a:solidFill>
                <a:schemeClr val="bg1"/>
              </a:solidFill>
            </a:endParaRPr>
          </a:p>
          <a:p>
            <a:pPr>
              <a:buClr>
                <a:schemeClr val="bg1"/>
              </a:buClr>
            </a:pPr>
            <a:r>
              <a:rPr lang="en-US" altLang="zh-CN" sz="2800" b="1" dirty="0" err="1">
                <a:solidFill>
                  <a:schemeClr val="bg1"/>
                </a:solidFill>
              </a:rPr>
              <a:t>zhanghaisen@uibe.edu.cn</a:t>
            </a:r>
            <a:endParaRPr lang="en-US" altLang="zh-CN" sz="2800" b="1" dirty="0">
              <a:solidFill>
                <a:schemeClr val="bg1"/>
              </a:solidFill>
            </a:endParaRPr>
          </a:p>
        </p:txBody>
      </p:sp>
    </p:spTree>
    <p:extLst>
      <p:ext uri="{BB962C8B-B14F-4D97-AF65-F5344CB8AC3E}">
        <p14:creationId xmlns:p14="http://schemas.microsoft.com/office/powerpoint/2010/main" val="1157956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Bild 9">
            <a:extLst>
              <a:ext uri="{FF2B5EF4-FFF2-40B4-BE49-F238E27FC236}">
                <a16:creationId xmlns:a16="http://schemas.microsoft.com/office/drawing/2014/main" id="{D0E6C6C9-01BD-4436-857A-4C92CD7E94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8420"/>
            <a:ext cx="9144000" cy="6858000"/>
          </a:xfrm>
          <a:prstGeom prst="rect">
            <a:avLst/>
          </a:prstGeom>
        </p:spPr>
      </p:pic>
      <p:pic>
        <p:nvPicPr>
          <p:cNvPr id="11" name="Bild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sp>
        <p:nvSpPr>
          <p:cNvPr id="14" name="Foliennummernplatzhalter 5"/>
          <p:cNvSpPr>
            <a:spLocks noGrp="1"/>
          </p:cNvSpPr>
          <p:nvPr>
            <p:ph type="sldNum" sz="quarter" idx="12"/>
          </p:nvPr>
        </p:nvSpPr>
        <p:spPr>
          <a:xfrm>
            <a:off x="7404100" y="6550025"/>
            <a:ext cx="1196974" cy="307975"/>
          </a:xfrm>
        </p:spPr>
        <p:txBody>
          <a:bodyPr rIns="0"/>
          <a:lstStyle/>
          <a:p>
            <a:fld id="{12777BCD-00D2-BB43-9E10-44137A711A4B}" type="slidenum">
              <a:rPr lang="de-DE" sz="950" smtClean="0"/>
              <a:t>2</a:t>
            </a:fld>
            <a:endParaRPr lang="de-DE" sz="950"/>
          </a:p>
        </p:txBody>
      </p:sp>
      <p:sp>
        <p:nvSpPr>
          <p:cNvPr id="2" name="Rectangle 1">
            <a:extLst>
              <a:ext uri="{FF2B5EF4-FFF2-40B4-BE49-F238E27FC236}">
                <a16:creationId xmlns:a16="http://schemas.microsoft.com/office/drawing/2014/main" id="{89AD19B4-41A0-485E-8A96-0AC6CC1EC5F3}"/>
              </a:ext>
            </a:extLst>
          </p:cNvPr>
          <p:cNvSpPr/>
          <p:nvPr/>
        </p:nvSpPr>
        <p:spPr>
          <a:xfrm>
            <a:off x="445778" y="1049727"/>
            <a:ext cx="8155295" cy="707886"/>
          </a:xfrm>
          <a:prstGeom prst="rect">
            <a:avLst/>
          </a:prstGeom>
        </p:spPr>
        <p:txBody>
          <a:bodyPr wrap="square">
            <a:spAutoFit/>
          </a:bodyPr>
          <a:lstStyle/>
          <a:p>
            <a:r>
              <a:rPr lang="en-GB" sz="2000" dirty="0"/>
              <a:t>What it does – Sino-German Development Cooperation Dialogue (</a:t>
            </a:r>
            <a:r>
              <a:rPr lang="en-US" altLang="zh-CN" sz="2000" dirty="0"/>
              <a:t>Academic Cooperation</a:t>
            </a:r>
            <a:r>
              <a:rPr lang="en-GB" sz="2000" dirty="0"/>
              <a:t>)</a:t>
            </a:r>
            <a:endParaRPr lang="en-US" sz="2000" dirty="0"/>
          </a:p>
        </p:txBody>
      </p:sp>
      <p:grpSp>
        <p:nvGrpSpPr>
          <p:cNvPr id="3" name="Group 2">
            <a:extLst>
              <a:ext uri="{FF2B5EF4-FFF2-40B4-BE49-F238E27FC236}">
                <a16:creationId xmlns:a16="http://schemas.microsoft.com/office/drawing/2014/main" id="{9C9A0B97-CC51-15DD-3934-944D891AF840}"/>
              </a:ext>
            </a:extLst>
          </p:cNvPr>
          <p:cNvGrpSpPr/>
          <p:nvPr/>
        </p:nvGrpSpPr>
        <p:grpSpPr>
          <a:xfrm>
            <a:off x="542926" y="1853054"/>
            <a:ext cx="8232534" cy="1563602"/>
            <a:chOff x="542926" y="1853054"/>
            <a:chExt cx="8232534" cy="1563602"/>
          </a:xfrm>
        </p:grpSpPr>
        <p:sp>
          <p:nvSpPr>
            <p:cNvPr id="4" name="Freeform: Shape 3">
              <a:extLst>
                <a:ext uri="{FF2B5EF4-FFF2-40B4-BE49-F238E27FC236}">
                  <a16:creationId xmlns:a16="http://schemas.microsoft.com/office/drawing/2014/main" id="{0448482E-98D4-C923-373F-1500BC613BC2}"/>
                </a:ext>
              </a:extLst>
            </p:cNvPr>
            <p:cNvSpPr/>
            <p:nvPr/>
          </p:nvSpPr>
          <p:spPr>
            <a:xfrm>
              <a:off x="542926" y="2115706"/>
              <a:ext cx="8232534" cy="1300950"/>
            </a:xfrm>
            <a:custGeom>
              <a:avLst/>
              <a:gdLst>
                <a:gd name="connsiteX0" fmla="*/ 0 w 8232534"/>
                <a:gd name="connsiteY0" fmla="*/ 0 h 1300950"/>
                <a:gd name="connsiteX1" fmla="*/ 8232534 w 8232534"/>
                <a:gd name="connsiteY1" fmla="*/ 0 h 1300950"/>
                <a:gd name="connsiteX2" fmla="*/ 8232534 w 8232534"/>
                <a:gd name="connsiteY2" fmla="*/ 1300950 h 1300950"/>
                <a:gd name="connsiteX3" fmla="*/ 0 w 8232534"/>
                <a:gd name="connsiteY3" fmla="*/ 1300950 h 1300950"/>
                <a:gd name="connsiteX4" fmla="*/ 0 w 8232534"/>
                <a:gd name="connsiteY4" fmla="*/ 0 h 1300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2534" h="1300950">
                  <a:moveTo>
                    <a:pt x="0" y="0"/>
                  </a:moveTo>
                  <a:lnTo>
                    <a:pt x="8232534" y="0"/>
                  </a:lnTo>
                  <a:lnTo>
                    <a:pt x="8232534" y="1300950"/>
                  </a:lnTo>
                  <a:lnTo>
                    <a:pt x="0" y="1300950"/>
                  </a:lnTo>
                  <a:lnTo>
                    <a:pt x="0" y="0"/>
                  </a:ln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8936" tIns="583184" rIns="638936"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noProof="0" dirty="0"/>
                <a:t>Support further exchanges and dissemination on DC knowledge and lessons learned </a:t>
              </a:r>
            </a:p>
            <a:p>
              <a:pPr marL="114300" lvl="1" indent="-114300" algn="l" defTabSz="622300">
                <a:lnSpc>
                  <a:spcPct val="90000"/>
                </a:lnSpc>
                <a:spcBef>
                  <a:spcPct val="0"/>
                </a:spcBef>
                <a:spcAft>
                  <a:spcPct val="15000"/>
                </a:spcAft>
                <a:buChar char="•"/>
              </a:pPr>
              <a:r>
                <a:rPr lang="en-GB" sz="1400" kern="1200" noProof="0" dirty="0"/>
                <a:t>Achieve better mutual understanding of DC system, modalities and various topics </a:t>
              </a:r>
            </a:p>
            <a:p>
              <a:pPr marL="114300" lvl="1" indent="-114300" algn="l" defTabSz="622300">
                <a:lnSpc>
                  <a:spcPct val="90000"/>
                </a:lnSpc>
                <a:spcBef>
                  <a:spcPct val="0"/>
                </a:spcBef>
                <a:spcAft>
                  <a:spcPct val="15000"/>
                </a:spcAft>
                <a:buChar char="•"/>
              </a:pPr>
              <a:r>
                <a:rPr lang="en-GB" sz="1400" kern="1200" noProof="0" dirty="0"/>
                <a:t>Strengthen joint endeavour in providing global intellectual public goods </a:t>
              </a:r>
            </a:p>
          </p:txBody>
        </p:sp>
        <p:sp>
          <p:nvSpPr>
            <p:cNvPr id="6" name="Freeform: Shape 5">
              <a:extLst>
                <a:ext uri="{FF2B5EF4-FFF2-40B4-BE49-F238E27FC236}">
                  <a16:creationId xmlns:a16="http://schemas.microsoft.com/office/drawing/2014/main" id="{AE706E1B-C49E-C74E-FDC1-C7A9617CD092}"/>
                </a:ext>
              </a:extLst>
            </p:cNvPr>
            <p:cNvSpPr/>
            <p:nvPr/>
          </p:nvSpPr>
          <p:spPr>
            <a:xfrm>
              <a:off x="777100" y="1853054"/>
              <a:ext cx="5442248" cy="526584"/>
            </a:xfrm>
            <a:custGeom>
              <a:avLst/>
              <a:gdLst>
                <a:gd name="connsiteX0" fmla="*/ 0 w 5442248"/>
                <a:gd name="connsiteY0" fmla="*/ 87766 h 526584"/>
                <a:gd name="connsiteX1" fmla="*/ 87766 w 5442248"/>
                <a:gd name="connsiteY1" fmla="*/ 0 h 526584"/>
                <a:gd name="connsiteX2" fmla="*/ 5354482 w 5442248"/>
                <a:gd name="connsiteY2" fmla="*/ 0 h 526584"/>
                <a:gd name="connsiteX3" fmla="*/ 5442248 w 5442248"/>
                <a:gd name="connsiteY3" fmla="*/ 87766 h 526584"/>
                <a:gd name="connsiteX4" fmla="*/ 5442248 w 5442248"/>
                <a:gd name="connsiteY4" fmla="*/ 438818 h 526584"/>
                <a:gd name="connsiteX5" fmla="*/ 5354482 w 5442248"/>
                <a:gd name="connsiteY5" fmla="*/ 526584 h 526584"/>
                <a:gd name="connsiteX6" fmla="*/ 87766 w 5442248"/>
                <a:gd name="connsiteY6" fmla="*/ 526584 h 526584"/>
                <a:gd name="connsiteX7" fmla="*/ 0 w 5442248"/>
                <a:gd name="connsiteY7" fmla="*/ 438818 h 526584"/>
                <a:gd name="connsiteX8" fmla="*/ 0 w 5442248"/>
                <a:gd name="connsiteY8" fmla="*/ 87766 h 526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2248" h="526584">
                  <a:moveTo>
                    <a:pt x="0" y="87766"/>
                  </a:moveTo>
                  <a:cubicBezTo>
                    <a:pt x="0" y="39294"/>
                    <a:pt x="39294" y="0"/>
                    <a:pt x="87766" y="0"/>
                  </a:cubicBezTo>
                  <a:lnTo>
                    <a:pt x="5354482" y="0"/>
                  </a:lnTo>
                  <a:cubicBezTo>
                    <a:pt x="5402954" y="0"/>
                    <a:pt x="5442248" y="39294"/>
                    <a:pt x="5442248" y="87766"/>
                  </a:cubicBezTo>
                  <a:lnTo>
                    <a:pt x="5442248" y="438818"/>
                  </a:lnTo>
                  <a:cubicBezTo>
                    <a:pt x="5442248" y="487290"/>
                    <a:pt x="5402954" y="526584"/>
                    <a:pt x="5354482" y="526584"/>
                  </a:cubicBezTo>
                  <a:lnTo>
                    <a:pt x="87766" y="526584"/>
                  </a:lnTo>
                  <a:cubicBezTo>
                    <a:pt x="39294" y="526584"/>
                    <a:pt x="0" y="487290"/>
                    <a:pt x="0" y="438818"/>
                  </a:cubicBezTo>
                  <a:lnTo>
                    <a:pt x="0" y="8776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43525" tIns="25706" rIns="243525" bIns="25706" numCol="1" spcCol="1270" anchor="ctr" anchorCtr="0">
              <a:noAutofit/>
            </a:bodyPr>
            <a:lstStyle/>
            <a:p>
              <a:pPr marL="0" lvl="0" indent="0" algn="l" defTabSz="889000">
                <a:lnSpc>
                  <a:spcPct val="90000"/>
                </a:lnSpc>
                <a:spcBef>
                  <a:spcPct val="0"/>
                </a:spcBef>
                <a:spcAft>
                  <a:spcPct val="35000"/>
                </a:spcAft>
                <a:buNone/>
              </a:pPr>
              <a:r>
                <a:rPr lang="de-DE" sz="2000" kern="1200" dirty="0" err="1"/>
                <a:t>Overarching</a:t>
              </a:r>
              <a:r>
                <a:rPr lang="de-DE" sz="2000" kern="1200" dirty="0"/>
                <a:t> </a:t>
              </a:r>
              <a:r>
                <a:rPr lang="en-US" sz="2000" kern="1200" noProof="0" dirty="0"/>
                <a:t>objectives</a:t>
              </a:r>
              <a:r>
                <a:rPr lang="de-DE" sz="2000" kern="1200" dirty="0"/>
                <a:t> </a:t>
              </a:r>
            </a:p>
          </p:txBody>
        </p:sp>
      </p:grpSp>
      <p:sp>
        <p:nvSpPr>
          <p:cNvPr id="9" name="Freeform: Shape 8">
            <a:extLst>
              <a:ext uri="{FF2B5EF4-FFF2-40B4-BE49-F238E27FC236}">
                <a16:creationId xmlns:a16="http://schemas.microsoft.com/office/drawing/2014/main" id="{160CF555-DFEB-B1EF-E04C-599F188F909F}"/>
              </a:ext>
            </a:extLst>
          </p:cNvPr>
          <p:cNvSpPr/>
          <p:nvPr/>
        </p:nvSpPr>
        <p:spPr>
          <a:xfrm>
            <a:off x="542926" y="3724899"/>
            <a:ext cx="1643427" cy="2066964"/>
          </a:xfrm>
          <a:custGeom>
            <a:avLst/>
            <a:gdLst>
              <a:gd name="connsiteX0" fmla="*/ 0 w 1471637"/>
              <a:gd name="connsiteY0" fmla="*/ 245278 h 1773004"/>
              <a:gd name="connsiteX1" fmla="*/ 245278 w 1471637"/>
              <a:gd name="connsiteY1" fmla="*/ 0 h 1773004"/>
              <a:gd name="connsiteX2" fmla="*/ 1226359 w 1471637"/>
              <a:gd name="connsiteY2" fmla="*/ 0 h 1773004"/>
              <a:gd name="connsiteX3" fmla="*/ 1471637 w 1471637"/>
              <a:gd name="connsiteY3" fmla="*/ 245278 h 1773004"/>
              <a:gd name="connsiteX4" fmla="*/ 1471637 w 1471637"/>
              <a:gd name="connsiteY4" fmla="*/ 1527726 h 1773004"/>
              <a:gd name="connsiteX5" fmla="*/ 1226359 w 1471637"/>
              <a:gd name="connsiteY5" fmla="*/ 1773004 h 1773004"/>
              <a:gd name="connsiteX6" fmla="*/ 245278 w 1471637"/>
              <a:gd name="connsiteY6" fmla="*/ 1773004 h 1773004"/>
              <a:gd name="connsiteX7" fmla="*/ 0 w 1471637"/>
              <a:gd name="connsiteY7" fmla="*/ 1527726 h 1773004"/>
              <a:gd name="connsiteX8" fmla="*/ 0 w 1471637"/>
              <a:gd name="connsiteY8" fmla="*/ 245278 h 17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637" h="1773004">
                <a:moveTo>
                  <a:pt x="0" y="245278"/>
                </a:moveTo>
                <a:cubicBezTo>
                  <a:pt x="0" y="109815"/>
                  <a:pt x="109815" y="0"/>
                  <a:pt x="245278" y="0"/>
                </a:cubicBezTo>
                <a:lnTo>
                  <a:pt x="1226359" y="0"/>
                </a:lnTo>
                <a:cubicBezTo>
                  <a:pt x="1361822" y="0"/>
                  <a:pt x="1471637" y="109815"/>
                  <a:pt x="1471637" y="245278"/>
                </a:cubicBezTo>
                <a:lnTo>
                  <a:pt x="1471637" y="1527726"/>
                </a:lnTo>
                <a:cubicBezTo>
                  <a:pt x="1471637" y="1663189"/>
                  <a:pt x="1361822" y="1773004"/>
                  <a:pt x="1226359" y="1773004"/>
                </a:cubicBezTo>
                <a:lnTo>
                  <a:pt x="245278" y="1773004"/>
                </a:lnTo>
                <a:cubicBezTo>
                  <a:pt x="109815" y="1773004"/>
                  <a:pt x="0" y="1663189"/>
                  <a:pt x="0" y="1527726"/>
                </a:cubicBezTo>
                <a:lnTo>
                  <a:pt x="0" y="245278"/>
                </a:lnTo>
                <a:close/>
              </a:path>
            </a:pathLst>
          </a:custGeom>
          <a:ln>
            <a:solidFill>
              <a:srgbClr val="00A08C"/>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13749" tIns="113749" rIns="113749" bIns="113749" numCol="1" spcCol="1270" anchor="t" anchorCtr="0">
            <a:noAutofit/>
          </a:bodyPr>
          <a:lstStyle/>
          <a:p>
            <a:pPr marL="0" lvl="0" indent="0" algn="ctr" defTabSz="488950">
              <a:lnSpc>
                <a:spcPct val="100000"/>
              </a:lnSpc>
              <a:spcBef>
                <a:spcPct val="0"/>
              </a:spcBef>
              <a:spcAft>
                <a:spcPts val="0"/>
              </a:spcAft>
              <a:buNone/>
            </a:pPr>
            <a:r>
              <a:rPr lang="en-US" sz="1400" kern="1200" dirty="0">
                <a:latin typeface="+mn-lt"/>
              </a:rPr>
              <a:t>Scoping study for Sino-German triangular cooperation with Africa </a:t>
            </a:r>
          </a:p>
          <a:p>
            <a:pPr marL="0" lvl="0" indent="0" algn="ctr" defTabSz="488950">
              <a:lnSpc>
                <a:spcPct val="100000"/>
              </a:lnSpc>
              <a:spcBef>
                <a:spcPct val="0"/>
              </a:spcBef>
              <a:spcAft>
                <a:spcPts val="0"/>
              </a:spcAft>
              <a:buNone/>
            </a:pPr>
            <a:endParaRPr lang="en-US" sz="1400" kern="1200" dirty="0">
              <a:latin typeface="+mn-lt"/>
            </a:endParaRPr>
          </a:p>
          <a:p>
            <a:pPr marL="0" lvl="0" indent="0" algn="ctr" defTabSz="488950">
              <a:lnSpc>
                <a:spcPct val="100000"/>
              </a:lnSpc>
              <a:spcBef>
                <a:spcPct val="0"/>
              </a:spcBef>
              <a:spcAft>
                <a:spcPts val="0"/>
              </a:spcAft>
              <a:buNone/>
            </a:pPr>
            <a:r>
              <a:rPr lang="en-US" sz="1100" dirty="0"/>
              <a:t>GIZ, UIBE, University of Addis Ababa</a:t>
            </a:r>
          </a:p>
          <a:p>
            <a:pPr marL="0" lvl="0" indent="0" algn="ctr" defTabSz="488950">
              <a:lnSpc>
                <a:spcPct val="100000"/>
              </a:lnSpc>
              <a:spcBef>
                <a:spcPct val="0"/>
              </a:spcBef>
              <a:spcAft>
                <a:spcPts val="0"/>
              </a:spcAft>
              <a:buNone/>
            </a:pPr>
            <a:endParaRPr lang="en-US" sz="1100" kern="1200" dirty="0">
              <a:latin typeface="+mn-lt"/>
            </a:endParaRPr>
          </a:p>
        </p:txBody>
      </p:sp>
      <p:sp>
        <p:nvSpPr>
          <p:cNvPr id="12" name="Freeform: Shape 11">
            <a:extLst>
              <a:ext uri="{FF2B5EF4-FFF2-40B4-BE49-F238E27FC236}">
                <a16:creationId xmlns:a16="http://schemas.microsoft.com/office/drawing/2014/main" id="{97481856-9C3C-7C46-D982-FEBD97B1C1D5}"/>
              </a:ext>
            </a:extLst>
          </p:cNvPr>
          <p:cNvSpPr/>
          <p:nvPr/>
        </p:nvSpPr>
        <p:spPr>
          <a:xfrm>
            <a:off x="2374191" y="3756672"/>
            <a:ext cx="1594494" cy="2081067"/>
          </a:xfrm>
          <a:custGeom>
            <a:avLst/>
            <a:gdLst>
              <a:gd name="connsiteX0" fmla="*/ 0 w 1471637"/>
              <a:gd name="connsiteY0" fmla="*/ 245278 h 1773942"/>
              <a:gd name="connsiteX1" fmla="*/ 245278 w 1471637"/>
              <a:gd name="connsiteY1" fmla="*/ 0 h 1773942"/>
              <a:gd name="connsiteX2" fmla="*/ 1226359 w 1471637"/>
              <a:gd name="connsiteY2" fmla="*/ 0 h 1773942"/>
              <a:gd name="connsiteX3" fmla="*/ 1471637 w 1471637"/>
              <a:gd name="connsiteY3" fmla="*/ 245278 h 1773942"/>
              <a:gd name="connsiteX4" fmla="*/ 1471637 w 1471637"/>
              <a:gd name="connsiteY4" fmla="*/ 1528664 h 1773942"/>
              <a:gd name="connsiteX5" fmla="*/ 1226359 w 1471637"/>
              <a:gd name="connsiteY5" fmla="*/ 1773942 h 1773942"/>
              <a:gd name="connsiteX6" fmla="*/ 245278 w 1471637"/>
              <a:gd name="connsiteY6" fmla="*/ 1773942 h 1773942"/>
              <a:gd name="connsiteX7" fmla="*/ 0 w 1471637"/>
              <a:gd name="connsiteY7" fmla="*/ 1528664 h 1773942"/>
              <a:gd name="connsiteX8" fmla="*/ 0 w 1471637"/>
              <a:gd name="connsiteY8" fmla="*/ 245278 h 1773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637" h="1773942">
                <a:moveTo>
                  <a:pt x="0" y="245278"/>
                </a:moveTo>
                <a:cubicBezTo>
                  <a:pt x="0" y="109815"/>
                  <a:pt x="109815" y="0"/>
                  <a:pt x="245278" y="0"/>
                </a:cubicBezTo>
                <a:lnTo>
                  <a:pt x="1226359" y="0"/>
                </a:lnTo>
                <a:cubicBezTo>
                  <a:pt x="1361822" y="0"/>
                  <a:pt x="1471637" y="109815"/>
                  <a:pt x="1471637" y="245278"/>
                </a:cubicBezTo>
                <a:lnTo>
                  <a:pt x="1471637" y="1528664"/>
                </a:lnTo>
                <a:cubicBezTo>
                  <a:pt x="1471637" y="1664127"/>
                  <a:pt x="1361822" y="1773942"/>
                  <a:pt x="1226359" y="1773942"/>
                </a:cubicBezTo>
                <a:lnTo>
                  <a:pt x="245278" y="1773942"/>
                </a:lnTo>
                <a:cubicBezTo>
                  <a:pt x="109815" y="1773942"/>
                  <a:pt x="0" y="1664127"/>
                  <a:pt x="0" y="1528664"/>
                </a:cubicBezTo>
                <a:lnTo>
                  <a:pt x="0" y="245278"/>
                </a:lnTo>
                <a:close/>
              </a:path>
            </a:pathLst>
          </a:custGeom>
          <a:ln>
            <a:solidFill>
              <a:srgbClr val="00A08C"/>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13749" tIns="113749" rIns="113749" bIns="113749" numCol="1" spcCol="1270" anchor="t" anchorCtr="0">
            <a:noAutofit/>
          </a:bodyPr>
          <a:lstStyle/>
          <a:p>
            <a:pPr marL="0" lvl="0" indent="0" algn="ctr" defTabSz="488950">
              <a:lnSpc>
                <a:spcPct val="100000"/>
              </a:lnSpc>
              <a:spcBef>
                <a:spcPct val="0"/>
              </a:spcBef>
              <a:spcAft>
                <a:spcPts val="0"/>
              </a:spcAft>
              <a:buNone/>
            </a:pPr>
            <a:r>
              <a:rPr lang="en-US" sz="1400" dirty="0"/>
              <a:t>Exporting out of China or out of Africa? </a:t>
            </a:r>
            <a:r>
              <a:rPr lang="en-US" sz="1200" dirty="0"/>
              <a:t>Automation versus relocation in the global clothing industry</a:t>
            </a:r>
          </a:p>
          <a:p>
            <a:pPr marL="0" lvl="0" indent="0" algn="ctr" defTabSz="488950">
              <a:lnSpc>
                <a:spcPct val="100000"/>
              </a:lnSpc>
              <a:spcBef>
                <a:spcPct val="0"/>
              </a:spcBef>
              <a:spcAft>
                <a:spcPts val="0"/>
              </a:spcAft>
              <a:buNone/>
            </a:pPr>
            <a:endParaRPr lang="de-DE" sz="1400" dirty="0"/>
          </a:p>
          <a:p>
            <a:pPr marL="0" lvl="0" indent="0" algn="ctr" defTabSz="488950">
              <a:lnSpc>
                <a:spcPct val="100000"/>
              </a:lnSpc>
              <a:spcBef>
                <a:spcPct val="0"/>
              </a:spcBef>
              <a:spcAft>
                <a:spcPts val="0"/>
              </a:spcAft>
              <a:buNone/>
            </a:pPr>
            <a:r>
              <a:rPr lang="de-DE" sz="1100" dirty="0"/>
              <a:t>DIE/CIKD </a:t>
            </a:r>
          </a:p>
        </p:txBody>
      </p:sp>
      <p:sp>
        <p:nvSpPr>
          <p:cNvPr id="5" name="Freeform: Shape 4">
            <a:extLst>
              <a:ext uri="{FF2B5EF4-FFF2-40B4-BE49-F238E27FC236}">
                <a16:creationId xmlns:a16="http://schemas.microsoft.com/office/drawing/2014/main" id="{A5D62D85-2C6C-5C21-A467-613E148B43AD}"/>
              </a:ext>
            </a:extLst>
          </p:cNvPr>
          <p:cNvSpPr/>
          <p:nvPr/>
        </p:nvSpPr>
        <p:spPr>
          <a:xfrm>
            <a:off x="4156522" y="3693539"/>
            <a:ext cx="4618937" cy="2114733"/>
          </a:xfrm>
          <a:custGeom>
            <a:avLst/>
            <a:gdLst>
              <a:gd name="connsiteX0" fmla="*/ 0 w 1471637"/>
              <a:gd name="connsiteY0" fmla="*/ 245278 h 1773942"/>
              <a:gd name="connsiteX1" fmla="*/ 245278 w 1471637"/>
              <a:gd name="connsiteY1" fmla="*/ 0 h 1773942"/>
              <a:gd name="connsiteX2" fmla="*/ 1226359 w 1471637"/>
              <a:gd name="connsiteY2" fmla="*/ 0 h 1773942"/>
              <a:gd name="connsiteX3" fmla="*/ 1471637 w 1471637"/>
              <a:gd name="connsiteY3" fmla="*/ 245278 h 1773942"/>
              <a:gd name="connsiteX4" fmla="*/ 1471637 w 1471637"/>
              <a:gd name="connsiteY4" fmla="*/ 1528664 h 1773942"/>
              <a:gd name="connsiteX5" fmla="*/ 1226359 w 1471637"/>
              <a:gd name="connsiteY5" fmla="*/ 1773942 h 1773942"/>
              <a:gd name="connsiteX6" fmla="*/ 245278 w 1471637"/>
              <a:gd name="connsiteY6" fmla="*/ 1773942 h 1773942"/>
              <a:gd name="connsiteX7" fmla="*/ 0 w 1471637"/>
              <a:gd name="connsiteY7" fmla="*/ 1528664 h 1773942"/>
              <a:gd name="connsiteX8" fmla="*/ 0 w 1471637"/>
              <a:gd name="connsiteY8" fmla="*/ 245278 h 1773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1637" h="1773942">
                <a:moveTo>
                  <a:pt x="0" y="245278"/>
                </a:moveTo>
                <a:cubicBezTo>
                  <a:pt x="0" y="109815"/>
                  <a:pt x="109815" y="0"/>
                  <a:pt x="245278" y="0"/>
                </a:cubicBezTo>
                <a:lnTo>
                  <a:pt x="1226359" y="0"/>
                </a:lnTo>
                <a:cubicBezTo>
                  <a:pt x="1361822" y="0"/>
                  <a:pt x="1471637" y="109815"/>
                  <a:pt x="1471637" y="245278"/>
                </a:cubicBezTo>
                <a:lnTo>
                  <a:pt x="1471637" y="1528664"/>
                </a:lnTo>
                <a:cubicBezTo>
                  <a:pt x="1471637" y="1664127"/>
                  <a:pt x="1361822" y="1773942"/>
                  <a:pt x="1226359" y="1773942"/>
                </a:cubicBezTo>
                <a:lnTo>
                  <a:pt x="245278" y="1773942"/>
                </a:lnTo>
                <a:cubicBezTo>
                  <a:pt x="109815" y="1773942"/>
                  <a:pt x="0" y="1664127"/>
                  <a:pt x="0" y="1528664"/>
                </a:cubicBezTo>
                <a:lnTo>
                  <a:pt x="0" y="245278"/>
                </a:lnTo>
                <a:close/>
              </a:path>
            </a:pathLst>
          </a:custGeom>
          <a:ln>
            <a:solidFill>
              <a:srgbClr val="7030A0"/>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13749" tIns="113749" rIns="113749" bIns="113749" numCol="1" spcCol="1270" anchor="t" anchorCtr="0">
            <a:noAutofit/>
          </a:bodyPr>
          <a:lstStyle/>
          <a:p>
            <a:pPr marL="171450" indent="-171450">
              <a:spcAft>
                <a:spcPts val="600"/>
              </a:spcAft>
              <a:buFont typeface="Arial" panose="020B0604020202020204" pitchFamily="34" charset="0"/>
              <a:buChar char="•"/>
            </a:pPr>
            <a:r>
              <a:rPr lang="en-US" sz="1200" dirty="0">
                <a:solidFill>
                  <a:schemeClr val="tx1"/>
                </a:solidFill>
              </a:rPr>
              <a:t>International development cooperation governance – legal systems </a:t>
            </a:r>
          </a:p>
          <a:p>
            <a:pPr marL="171450" indent="-171450">
              <a:spcAft>
                <a:spcPts val="600"/>
              </a:spcAft>
              <a:buFont typeface="Arial" panose="020B0604020202020204" pitchFamily="34" charset="0"/>
              <a:buChar char="•"/>
            </a:pPr>
            <a:r>
              <a:rPr lang="en-US" sz="1200" dirty="0">
                <a:solidFill>
                  <a:schemeClr val="tx1"/>
                </a:solidFill>
              </a:rPr>
              <a:t>Monitoring and evaluation of development cooperation projects </a:t>
            </a:r>
          </a:p>
          <a:p>
            <a:pPr marL="171450" indent="-171450">
              <a:spcAft>
                <a:spcPts val="600"/>
              </a:spcAft>
              <a:buFont typeface="Arial" panose="020B0604020202020204" pitchFamily="34" charset="0"/>
              <a:buChar char="•"/>
            </a:pPr>
            <a:r>
              <a:rPr lang="en-US" sz="1200" dirty="0">
                <a:solidFill>
                  <a:schemeClr val="tx1"/>
                </a:solidFill>
              </a:rPr>
              <a:t>Debt-to-development swaps</a:t>
            </a:r>
          </a:p>
          <a:p>
            <a:pPr marL="171450" indent="-171450">
              <a:spcAft>
                <a:spcPts val="600"/>
              </a:spcAft>
              <a:buFont typeface="Arial" panose="020B0604020202020204" pitchFamily="34" charset="0"/>
              <a:buChar char="•"/>
            </a:pPr>
            <a:r>
              <a:rPr lang="en-US" altLang="zh-CN" sz="1200" dirty="0">
                <a:solidFill>
                  <a:schemeClr val="tx1"/>
                </a:solidFill>
              </a:rPr>
              <a:t>Regulatory frameworks for public development banks </a:t>
            </a:r>
            <a:endParaRPr lang="en-US" sz="1200" dirty="0">
              <a:solidFill>
                <a:schemeClr val="tx1"/>
              </a:solidFill>
            </a:endParaRPr>
          </a:p>
          <a:p>
            <a:pPr marL="171450" indent="-171450">
              <a:spcAft>
                <a:spcPts val="600"/>
              </a:spcAft>
              <a:buFont typeface="Arial" panose="020B0604020202020204" pitchFamily="34" charset="0"/>
              <a:buChar char="•"/>
            </a:pPr>
            <a:r>
              <a:rPr lang="en-US" sz="1200" dirty="0">
                <a:solidFill>
                  <a:schemeClr val="tx1"/>
                </a:solidFill>
              </a:rPr>
              <a:t>Aid for Trade – how agricultural trade can promote sustainable development in Africa </a:t>
            </a:r>
          </a:p>
          <a:p>
            <a:pPr marL="0" lvl="0" indent="0" algn="ctr" defTabSz="488950">
              <a:lnSpc>
                <a:spcPct val="100000"/>
              </a:lnSpc>
              <a:spcBef>
                <a:spcPct val="0"/>
              </a:spcBef>
              <a:spcAft>
                <a:spcPts val="0"/>
              </a:spcAft>
              <a:buNone/>
            </a:pPr>
            <a:endParaRPr lang="de-DE" sz="1400" dirty="0"/>
          </a:p>
        </p:txBody>
      </p:sp>
      <p:sp>
        <p:nvSpPr>
          <p:cNvPr id="7" name="Date Placeholder 6">
            <a:extLst>
              <a:ext uri="{FF2B5EF4-FFF2-40B4-BE49-F238E27FC236}">
                <a16:creationId xmlns:a16="http://schemas.microsoft.com/office/drawing/2014/main" id="{EF197039-B7A8-5E76-D7BF-AE0F92781369}"/>
              </a:ext>
            </a:extLst>
          </p:cNvPr>
          <p:cNvSpPr>
            <a:spLocks noGrp="1"/>
          </p:cNvSpPr>
          <p:nvPr>
            <p:ph type="dt" sz="half" idx="10"/>
          </p:nvPr>
        </p:nvSpPr>
        <p:spPr/>
        <p:txBody>
          <a:bodyPr/>
          <a:lstStyle/>
          <a:p>
            <a:r>
              <a:rPr lang="en-US"/>
              <a:t>13.09.2023</a:t>
            </a:r>
            <a:endParaRPr lang="de-DE" dirty="0"/>
          </a:p>
        </p:txBody>
      </p:sp>
      <p:sp>
        <p:nvSpPr>
          <p:cNvPr id="8" name="Footer Placeholder 7">
            <a:extLst>
              <a:ext uri="{FF2B5EF4-FFF2-40B4-BE49-F238E27FC236}">
                <a16:creationId xmlns:a16="http://schemas.microsoft.com/office/drawing/2014/main" id="{5F7F8040-DA39-D83F-FC94-05FC0B1A2E52}"/>
              </a:ext>
            </a:extLst>
          </p:cNvPr>
          <p:cNvSpPr>
            <a:spLocks noGrp="1"/>
          </p:cNvSpPr>
          <p:nvPr>
            <p:ph type="ftr" sz="quarter" idx="11"/>
          </p:nvPr>
        </p:nvSpPr>
        <p:spPr/>
        <p:txBody>
          <a:bodyPr/>
          <a:lstStyle/>
          <a:p>
            <a:r>
              <a:rPr lang="de-DE" dirty="0" err="1"/>
              <a:t>Sino</a:t>
            </a:r>
            <a:r>
              <a:rPr lang="de-DE" dirty="0"/>
              <a:t>-German Forum 2023 </a:t>
            </a:r>
          </a:p>
        </p:txBody>
      </p:sp>
    </p:spTree>
    <p:extLst>
      <p:ext uri="{BB962C8B-B14F-4D97-AF65-F5344CB8AC3E}">
        <p14:creationId xmlns:p14="http://schemas.microsoft.com/office/powerpoint/2010/main" val="1099615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Bild 9">
            <a:extLst>
              <a:ext uri="{FF2B5EF4-FFF2-40B4-BE49-F238E27FC236}">
                <a16:creationId xmlns:a16="http://schemas.microsoft.com/office/drawing/2014/main" id="{D0E6C6C9-01BD-4436-857A-4C92CD7E94C6}"/>
              </a:ext>
            </a:extLst>
          </p:cNvPr>
          <p:cNvPicPr>
            <a:picLocks/>
          </p:cNvPicPr>
          <p:nvPr/>
        </p:nvPicPr>
        <p:blipFill>
          <a:blip r:embed="rId3" cstate="screen">
            <a:extLst>
              <a:ext uri="{28A0092B-C50C-407E-A947-70E740481C1C}">
                <a14:useLocalDpi xmlns:a14="http://schemas.microsoft.com/office/drawing/2010/main"/>
              </a:ext>
            </a:extLst>
          </a:blip>
          <a:stretch>
            <a:fillRect/>
          </a:stretch>
        </p:blipFill>
        <p:spPr>
          <a:xfrm>
            <a:off x="0" y="192451"/>
            <a:ext cx="9144000" cy="6858000"/>
          </a:xfrm>
          <a:prstGeom prst="rect">
            <a:avLst/>
          </a:prstGeom>
        </p:spPr>
      </p:pic>
      <p:pic>
        <p:nvPicPr>
          <p:cNvPr id="11" name="Bild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sp>
        <p:nvSpPr>
          <p:cNvPr id="14" name="Foliennummernplatzhalter 5"/>
          <p:cNvSpPr>
            <a:spLocks noGrp="1"/>
          </p:cNvSpPr>
          <p:nvPr>
            <p:ph type="sldNum" sz="quarter" idx="12"/>
          </p:nvPr>
        </p:nvSpPr>
        <p:spPr>
          <a:xfrm>
            <a:off x="7404100" y="6550025"/>
            <a:ext cx="1196974" cy="307975"/>
          </a:xfrm>
        </p:spPr>
        <p:txBody>
          <a:bodyPr rIns="0"/>
          <a:lstStyle/>
          <a:p>
            <a:fld id="{12777BCD-00D2-BB43-9E10-44137A711A4B}" type="slidenum">
              <a:rPr lang="de-DE" sz="950" smtClean="0"/>
              <a:t>3</a:t>
            </a:fld>
            <a:endParaRPr lang="de-DE" sz="950"/>
          </a:p>
        </p:txBody>
      </p:sp>
      <p:sp>
        <p:nvSpPr>
          <p:cNvPr id="2" name="Rectangle 1">
            <a:extLst>
              <a:ext uri="{FF2B5EF4-FFF2-40B4-BE49-F238E27FC236}">
                <a16:creationId xmlns:a16="http://schemas.microsoft.com/office/drawing/2014/main" id="{89AD19B4-41A0-485E-8A96-0AC6CC1EC5F3}"/>
              </a:ext>
            </a:extLst>
          </p:cNvPr>
          <p:cNvSpPr/>
          <p:nvPr/>
        </p:nvSpPr>
        <p:spPr>
          <a:xfrm>
            <a:off x="445778" y="1049727"/>
            <a:ext cx="8155295" cy="707886"/>
          </a:xfrm>
          <a:prstGeom prst="rect">
            <a:avLst/>
          </a:prstGeom>
        </p:spPr>
        <p:txBody>
          <a:bodyPr wrap="square">
            <a:spAutoFit/>
          </a:bodyPr>
          <a:lstStyle/>
          <a:p>
            <a:r>
              <a:rPr lang="en-GB" sz="2000" dirty="0"/>
              <a:t>What it does – </a:t>
            </a:r>
            <a:r>
              <a:rPr lang="en-US" sz="2000" dirty="0"/>
              <a:t>A Comparative Study on Monitoring and Evaluation Practices of OECD DAC Members</a:t>
            </a:r>
          </a:p>
        </p:txBody>
      </p:sp>
      <p:sp>
        <p:nvSpPr>
          <p:cNvPr id="7" name="Freeform: Shape 6">
            <a:extLst>
              <a:ext uri="{FF2B5EF4-FFF2-40B4-BE49-F238E27FC236}">
                <a16:creationId xmlns:a16="http://schemas.microsoft.com/office/drawing/2014/main" id="{234C6FFD-3D5F-80BC-02D4-0FCA3F09883A}"/>
              </a:ext>
            </a:extLst>
          </p:cNvPr>
          <p:cNvSpPr/>
          <p:nvPr/>
        </p:nvSpPr>
        <p:spPr>
          <a:xfrm>
            <a:off x="441950" y="2247087"/>
            <a:ext cx="8232534" cy="1976935"/>
          </a:xfrm>
          <a:custGeom>
            <a:avLst/>
            <a:gdLst>
              <a:gd name="connsiteX0" fmla="*/ 0 w 8232534"/>
              <a:gd name="connsiteY0" fmla="*/ 0 h 3071250"/>
              <a:gd name="connsiteX1" fmla="*/ 8232534 w 8232534"/>
              <a:gd name="connsiteY1" fmla="*/ 0 h 3071250"/>
              <a:gd name="connsiteX2" fmla="*/ 8232534 w 8232534"/>
              <a:gd name="connsiteY2" fmla="*/ 3071250 h 3071250"/>
              <a:gd name="connsiteX3" fmla="*/ 0 w 8232534"/>
              <a:gd name="connsiteY3" fmla="*/ 3071250 h 3071250"/>
              <a:gd name="connsiteX4" fmla="*/ 0 w 8232534"/>
              <a:gd name="connsiteY4" fmla="*/ 0 h 3071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2534" h="3071250">
                <a:moveTo>
                  <a:pt x="0" y="0"/>
                </a:moveTo>
                <a:lnTo>
                  <a:pt x="8232534" y="0"/>
                </a:lnTo>
                <a:lnTo>
                  <a:pt x="8232534" y="3071250"/>
                </a:lnTo>
                <a:lnTo>
                  <a:pt x="0" y="3071250"/>
                </a:lnTo>
                <a:lnTo>
                  <a:pt x="0" y="0"/>
                </a:lnTo>
                <a:close/>
              </a:path>
            </a:pathLst>
          </a:custGeom>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8936" tIns="457200" rIns="638936"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Analyse different monitoring and evaluation systems for their advantages and disadvantages as well as applicability in several contexts </a:t>
            </a:r>
            <a:endParaRPr lang="de-DE" sz="1600" kern="1200" dirty="0"/>
          </a:p>
          <a:p>
            <a:pPr marL="171450" lvl="1" indent="-171450" algn="l" defTabSz="711200">
              <a:lnSpc>
                <a:spcPct val="90000"/>
              </a:lnSpc>
              <a:spcBef>
                <a:spcPct val="0"/>
              </a:spcBef>
              <a:spcAft>
                <a:spcPct val="15000"/>
              </a:spcAft>
              <a:buChar char="•"/>
            </a:pPr>
            <a:r>
              <a:rPr lang="de-DE" sz="1600" kern="1200" dirty="0" err="1"/>
              <a:t>Explore</a:t>
            </a:r>
            <a:r>
              <a:rPr lang="de-DE" sz="1600" kern="1200" dirty="0"/>
              <a:t> </a:t>
            </a:r>
            <a:r>
              <a:rPr lang="en-GB" sz="1600" kern="1200" dirty="0"/>
              <a:t>norms and standards that can contribute to harmonized approaches and a horizontal comparison for improvement</a:t>
            </a:r>
            <a:endParaRPr lang="de-DE" sz="1600" kern="1200" dirty="0"/>
          </a:p>
          <a:p>
            <a:pPr marL="171450" lvl="1" indent="-171450" algn="l" defTabSz="711200">
              <a:lnSpc>
                <a:spcPct val="90000"/>
              </a:lnSpc>
              <a:spcBef>
                <a:spcPct val="0"/>
              </a:spcBef>
              <a:spcAft>
                <a:spcPct val="15000"/>
              </a:spcAft>
              <a:buChar char="•"/>
            </a:pPr>
            <a:r>
              <a:rPr lang="de-DE" sz="1600" kern="1200" dirty="0" err="1"/>
              <a:t>Idenfity</a:t>
            </a:r>
            <a:r>
              <a:rPr lang="de-DE" sz="1600" kern="1200" dirty="0"/>
              <a:t> </a:t>
            </a:r>
            <a:r>
              <a:rPr lang="de-DE" sz="1600" kern="1200" dirty="0" err="1"/>
              <a:t>concept</a:t>
            </a:r>
            <a:r>
              <a:rPr lang="de-DE" sz="1600" kern="1200" dirty="0"/>
              <a:t> </a:t>
            </a:r>
            <a:r>
              <a:rPr lang="de-DE" sz="1600" kern="1200" dirty="0" err="1"/>
              <a:t>differences</a:t>
            </a:r>
            <a:r>
              <a:rPr lang="de-DE" sz="1600" kern="1200" dirty="0"/>
              <a:t> </a:t>
            </a:r>
            <a:r>
              <a:rPr lang="de-DE" sz="1600" kern="1200" dirty="0" err="1"/>
              <a:t>and</a:t>
            </a:r>
            <a:r>
              <a:rPr lang="de-DE" sz="1600" kern="1200" dirty="0"/>
              <a:t> </a:t>
            </a:r>
            <a:r>
              <a:rPr lang="de-DE" sz="1600" kern="1200" dirty="0" err="1"/>
              <a:t>narrow</a:t>
            </a:r>
            <a:r>
              <a:rPr lang="de-DE" sz="1600" kern="1200" dirty="0"/>
              <a:t> </a:t>
            </a:r>
            <a:r>
              <a:rPr lang="de-DE" sz="1600" kern="1200" dirty="0" err="1"/>
              <a:t>the</a:t>
            </a:r>
            <a:r>
              <a:rPr lang="de-DE" sz="1600" kern="1200" dirty="0"/>
              <a:t> </a:t>
            </a:r>
            <a:r>
              <a:rPr lang="de-DE" sz="1600" kern="1200" dirty="0" err="1"/>
              <a:t>gap</a:t>
            </a:r>
            <a:r>
              <a:rPr lang="de-DE" sz="1600" kern="1200" dirty="0"/>
              <a:t> </a:t>
            </a:r>
            <a:r>
              <a:rPr lang="de-DE" sz="1600" kern="1200" dirty="0" err="1"/>
              <a:t>of</a:t>
            </a:r>
            <a:r>
              <a:rPr lang="de-DE" sz="1600" kern="1200" dirty="0"/>
              <a:t> </a:t>
            </a:r>
            <a:r>
              <a:rPr lang="de-DE" sz="1600" kern="1200" dirty="0" err="1"/>
              <a:t>understanding</a:t>
            </a:r>
            <a:endParaRPr lang="de-DE" sz="1600" kern="1200" dirty="0"/>
          </a:p>
        </p:txBody>
      </p:sp>
      <p:sp>
        <p:nvSpPr>
          <p:cNvPr id="10" name="Freeform: Shape 9">
            <a:extLst>
              <a:ext uri="{FF2B5EF4-FFF2-40B4-BE49-F238E27FC236}">
                <a16:creationId xmlns:a16="http://schemas.microsoft.com/office/drawing/2014/main" id="{7CCE6FDE-245C-C47E-DDF1-DD15602E606A}"/>
              </a:ext>
            </a:extLst>
          </p:cNvPr>
          <p:cNvSpPr/>
          <p:nvPr/>
        </p:nvSpPr>
        <p:spPr>
          <a:xfrm>
            <a:off x="673811" y="2073423"/>
            <a:ext cx="5762773" cy="382334"/>
          </a:xfrm>
          <a:custGeom>
            <a:avLst/>
            <a:gdLst>
              <a:gd name="connsiteX0" fmla="*/ 0 w 5442248"/>
              <a:gd name="connsiteY0" fmla="*/ 87766 h 526584"/>
              <a:gd name="connsiteX1" fmla="*/ 87766 w 5442248"/>
              <a:gd name="connsiteY1" fmla="*/ 0 h 526584"/>
              <a:gd name="connsiteX2" fmla="*/ 5354482 w 5442248"/>
              <a:gd name="connsiteY2" fmla="*/ 0 h 526584"/>
              <a:gd name="connsiteX3" fmla="*/ 5442248 w 5442248"/>
              <a:gd name="connsiteY3" fmla="*/ 87766 h 526584"/>
              <a:gd name="connsiteX4" fmla="*/ 5442248 w 5442248"/>
              <a:gd name="connsiteY4" fmla="*/ 438818 h 526584"/>
              <a:gd name="connsiteX5" fmla="*/ 5354482 w 5442248"/>
              <a:gd name="connsiteY5" fmla="*/ 526584 h 526584"/>
              <a:gd name="connsiteX6" fmla="*/ 87766 w 5442248"/>
              <a:gd name="connsiteY6" fmla="*/ 526584 h 526584"/>
              <a:gd name="connsiteX7" fmla="*/ 0 w 5442248"/>
              <a:gd name="connsiteY7" fmla="*/ 438818 h 526584"/>
              <a:gd name="connsiteX8" fmla="*/ 0 w 5442248"/>
              <a:gd name="connsiteY8" fmla="*/ 87766 h 526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2248" h="526584">
                <a:moveTo>
                  <a:pt x="0" y="87766"/>
                </a:moveTo>
                <a:cubicBezTo>
                  <a:pt x="0" y="39294"/>
                  <a:pt x="39294" y="0"/>
                  <a:pt x="87766" y="0"/>
                </a:cubicBezTo>
                <a:lnTo>
                  <a:pt x="5354482" y="0"/>
                </a:lnTo>
                <a:cubicBezTo>
                  <a:pt x="5402954" y="0"/>
                  <a:pt x="5442248" y="39294"/>
                  <a:pt x="5442248" y="87766"/>
                </a:cubicBezTo>
                <a:lnTo>
                  <a:pt x="5442248" y="438818"/>
                </a:lnTo>
                <a:cubicBezTo>
                  <a:pt x="5442248" y="487290"/>
                  <a:pt x="5402954" y="526584"/>
                  <a:pt x="5354482" y="526584"/>
                </a:cubicBezTo>
                <a:lnTo>
                  <a:pt x="87766" y="526584"/>
                </a:lnTo>
                <a:cubicBezTo>
                  <a:pt x="39294" y="526584"/>
                  <a:pt x="0" y="487290"/>
                  <a:pt x="0" y="438818"/>
                </a:cubicBezTo>
                <a:lnTo>
                  <a:pt x="0" y="8776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43525" tIns="25706" rIns="243525" bIns="25706" numCol="1" spcCol="1270" anchor="ctr" anchorCtr="0">
            <a:noAutofit/>
          </a:bodyPr>
          <a:lstStyle/>
          <a:p>
            <a:pPr marL="0" lvl="0" indent="0" algn="l" defTabSz="889000">
              <a:lnSpc>
                <a:spcPct val="90000"/>
              </a:lnSpc>
              <a:spcBef>
                <a:spcPct val="0"/>
              </a:spcBef>
              <a:spcAft>
                <a:spcPct val="35000"/>
              </a:spcAft>
              <a:buNone/>
            </a:pPr>
            <a:r>
              <a:rPr lang="en-GB" sz="2000" kern="1200" dirty="0"/>
              <a:t>Specific goals</a:t>
            </a:r>
            <a:endParaRPr lang="de-DE" sz="2000" kern="1200" dirty="0"/>
          </a:p>
        </p:txBody>
      </p:sp>
      <p:sp>
        <p:nvSpPr>
          <p:cNvPr id="17" name="Freeform: Shape 16">
            <a:extLst>
              <a:ext uri="{FF2B5EF4-FFF2-40B4-BE49-F238E27FC236}">
                <a16:creationId xmlns:a16="http://schemas.microsoft.com/office/drawing/2014/main" id="{2BDF291B-928B-3D40-4B65-A0D5E7B25374}"/>
              </a:ext>
            </a:extLst>
          </p:cNvPr>
          <p:cNvSpPr/>
          <p:nvPr/>
        </p:nvSpPr>
        <p:spPr>
          <a:xfrm>
            <a:off x="455733" y="4584108"/>
            <a:ext cx="8232534" cy="1588839"/>
          </a:xfrm>
          <a:custGeom>
            <a:avLst/>
            <a:gdLst>
              <a:gd name="connsiteX0" fmla="*/ 0 w 8232534"/>
              <a:gd name="connsiteY0" fmla="*/ 0 h 327600"/>
              <a:gd name="connsiteX1" fmla="*/ 8232534 w 8232534"/>
              <a:gd name="connsiteY1" fmla="*/ 0 h 327600"/>
              <a:gd name="connsiteX2" fmla="*/ 8232534 w 8232534"/>
              <a:gd name="connsiteY2" fmla="*/ 327600 h 327600"/>
              <a:gd name="connsiteX3" fmla="*/ 0 w 8232534"/>
              <a:gd name="connsiteY3" fmla="*/ 327600 h 327600"/>
              <a:gd name="connsiteX4" fmla="*/ 0 w 8232534"/>
              <a:gd name="connsiteY4" fmla="*/ 0 h 32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2534" h="327600">
                <a:moveTo>
                  <a:pt x="0" y="0"/>
                </a:moveTo>
                <a:lnTo>
                  <a:pt x="8232534" y="0"/>
                </a:lnTo>
                <a:lnTo>
                  <a:pt x="8232534" y="327600"/>
                </a:lnTo>
                <a:lnTo>
                  <a:pt x="0" y="327600"/>
                </a:lnTo>
                <a:lnTo>
                  <a:pt x="0" y="0"/>
                </a:lnTo>
                <a:close/>
              </a:path>
            </a:pathLst>
          </a:custGeom>
        </p:spPr>
        <p:style>
          <a:lnRef idx="2">
            <a:schemeClr val="accent2">
              <a:hueOff val="-727682"/>
              <a:satOff val="-41964"/>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8936" tIns="457200" rIns="638936" bIns="92456" numCol="1" spcCol="1270" anchor="t" anchorCtr="0">
            <a:noAutofit/>
          </a:bodyPr>
          <a:lstStyle/>
          <a:p>
            <a:pPr marL="114300" lvl="1" indent="-114300" defTabSz="577850">
              <a:lnSpc>
                <a:spcPct val="90000"/>
              </a:lnSpc>
              <a:spcBef>
                <a:spcPct val="0"/>
              </a:spcBef>
              <a:spcAft>
                <a:spcPct val="15000"/>
              </a:spcAft>
              <a:buFontTx/>
              <a:buChar char="•"/>
            </a:pPr>
            <a:r>
              <a:rPr lang="de-DE" sz="1600" dirty="0"/>
              <a:t>Bring in different </a:t>
            </a:r>
            <a:r>
              <a:rPr lang="de-DE" sz="1600" dirty="0" err="1"/>
              <a:t>perspectives</a:t>
            </a:r>
            <a:r>
              <a:rPr lang="de-DE" sz="1600" dirty="0"/>
              <a:t> </a:t>
            </a:r>
            <a:r>
              <a:rPr lang="de-DE" sz="1600" dirty="0" err="1"/>
              <a:t>from</a:t>
            </a:r>
            <a:r>
              <a:rPr lang="de-DE" sz="1600" dirty="0"/>
              <a:t> </a:t>
            </a:r>
            <a:r>
              <a:rPr lang="de-DE" sz="1600" dirty="0" err="1"/>
              <a:t>academia</a:t>
            </a:r>
            <a:r>
              <a:rPr lang="de-DE" sz="1600" dirty="0"/>
              <a:t>, </a:t>
            </a:r>
            <a:r>
              <a:rPr lang="de-DE" sz="1600" dirty="0" err="1"/>
              <a:t>practioners</a:t>
            </a:r>
            <a:r>
              <a:rPr lang="de-DE" sz="1600" dirty="0"/>
              <a:t>, </a:t>
            </a:r>
            <a:r>
              <a:rPr lang="de-DE" sz="1600" dirty="0" err="1"/>
              <a:t>and</a:t>
            </a:r>
            <a:r>
              <a:rPr lang="de-DE" sz="1600" dirty="0"/>
              <a:t> </a:t>
            </a:r>
            <a:r>
              <a:rPr lang="de-DE" sz="1600" dirty="0" err="1"/>
              <a:t>policy</a:t>
            </a:r>
            <a:r>
              <a:rPr lang="de-DE" sz="1600" dirty="0"/>
              <a:t> </a:t>
            </a:r>
            <a:r>
              <a:rPr lang="de-DE" sz="1600" dirty="0" err="1"/>
              <a:t>makers</a:t>
            </a:r>
            <a:r>
              <a:rPr lang="de-DE" sz="1600" dirty="0"/>
              <a:t> </a:t>
            </a:r>
          </a:p>
          <a:p>
            <a:pPr marL="114300" lvl="1" indent="-114300" defTabSz="577850">
              <a:lnSpc>
                <a:spcPct val="90000"/>
              </a:lnSpc>
              <a:spcBef>
                <a:spcPct val="0"/>
              </a:spcBef>
              <a:spcAft>
                <a:spcPct val="15000"/>
              </a:spcAft>
              <a:buFontTx/>
              <a:buChar char="•"/>
            </a:pPr>
            <a:r>
              <a:rPr lang="de-DE" sz="1600" dirty="0" err="1"/>
              <a:t>Strengthen</a:t>
            </a:r>
            <a:r>
              <a:rPr lang="de-DE" sz="1600" dirty="0"/>
              <a:t> mutual </a:t>
            </a:r>
            <a:r>
              <a:rPr lang="de-DE" sz="1600" dirty="0" err="1"/>
              <a:t>learning</a:t>
            </a:r>
            <a:r>
              <a:rPr lang="de-DE" sz="1600" dirty="0"/>
              <a:t> </a:t>
            </a:r>
            <a:r>
              <a:rPr lang="de-DE" sz="1600" dirty="0" err="1"/>
              <a:t>and</a:t>
            </a:r>
            <a:r>
              <a:rPr lang="de-DE" sz="1600" dirty="0"/>
              <a:t> </a:t>
            </a:r>
            <a:r>
              <a:rPr lang="de-DE" sz="1600" dirty="0" err="1"/>
              <a:t>address</a:t>
            </a:r>
            <a:r>
              <a:rPr lang="de-DE" sz="1600" dirty="0"/>
              <a:t> </a:t>
            </a:r>
            <a:r>
              <a:rPr lang="de-DE" sz="1600" dirty="0" err="1"/>
              <a:t>knowledge</a:t>
            </a:r>
            <a:r>
              <a:rPr lang="de-DE" sz="1600" dirty="0"/>
              <a:t> </a:t>
            </a:r>
            <a:r>
              <a:rPr lang="de-DE" sz="1600" dirty="0" err="1"/>
              <a:t>gap</a:t>
            </a:r>
            <a:endParaRPr lang="de-DE" sz="1600" dirty="0"/>
          </a:p>
          <a:p>
            <a:pPr marL="114300" lvl="1" indent="-114300" defTabSz="577850">
              <a:lnSpc>
                <a:spcPct val="90000"/>
              </a:lnSpc>
              <a:spcBef>
                <a:spcPct val="0"/>
              </a:spcBef>
              <a:spcAft>
                <a:spcPct val="15000"/>
              </a:spcAft>
              <a:buFontTx/>
              <a:buChar char="•"/>
            </a:pPr>
            <a:r>
              <a:rPr lang="de-DE" sz="1600" dirty="0"/>
              <a:t>Feed </a:t>
            </a:r>
            <a:r>
              <a:rPr lang="de-DE" sz="1600" dirty="0" err="1"/>
              <a:t>academic</a:t>
            </a:r>
            <a:r>
              <a:rPr lang="de-DE" sz="1600" dirty="0"/>
              <a:t> </a:t>
            </a:r>
            <a:r>
              <a:rPr lang="de-DE" sz="1600" dirty="0" err="1"/>
              <a:t>cooperation</a:t>
            </a:r>
            <a:r>
              <a:rPr lang="de-DE" sz="1600" dirty="0"/>
              <a:t> </a:t>
            </a:r>
            <a:r>
              <a:rPr lang="de-DE" sz="1600" dirty="0" err="1"/>
              <a:t>results</a:t>
            </a:r>
            <a:r>
              <a:rPr lang="de-DE" sz="1600" dirty="0"/>
              <a:t> </a:t>
            </a:r>
            <a:r>
              <a:rPr lang="de-DE" sz="1600" dirty="0" err="1"/>
              <a:t>into</a:t>
            </a:r>
            <a:r>
              <a:rPr lang="de-DE" sz="1600" dirty="0"/>
              <a:t> </a:t>
            </a:r>
            <a:r>
              <a:rPr lang="de-DE" sz="1600" dirty="0" err="1"/>
              <a:t>policy</a:t>
            </a:r>
            <a:r>
              <a:rPr lang="de-DE" sz="1600" dirty="0"/>
              <a:t> </a:t>
            </a:r>
            <a:r>
              <a:rPr lang="de-DE" sz="1600" dirty="0" err="1"/>
              <a:t>dialogues</a:t>
            </a:r>
            <a:r>
              <a:rPr lang="de-DE" sz="1600" dirty="0"/>
              <a:t> </a:t>
            </a:r>
            <a:r>
              <a:rPr lang="de-DE" sz="1600" dirty="0" err="1"/>
              <a:t>and</a:t>
            </a:r>
            <a:r>
              <a:rPr lang="de-DE" sz="1600" dirty="0"/>
              <a:t> </a:t>
            </a:r>
            <a:r>
              <a:rPr lang="de-DE" sz="1600" dirty="0" err="1"/>
              <a:t>practices</a:t>
            </a:r>
            <a:r>
              <a:rPr lang="de-DE" sz="1600" dirty="0"/>
              <a:t>  </a:t>
            </a:r>
          </a:p>
          <a:p>
            <a:pPr marL="114300" lvl="1" indent="-114300" defTabSz="577850">
              <a:lnSpc>
                <a:spcPct val="90000"/>
              </a:lnSpc>
              <a:spcBef>
                <a:spcPct val="0"/>
              </a:spcBef>
              <a:spcAft>
                <a:spcPct val="15000"/>
              </a:spcAft>
              <a:buFontTx/>
              <a:buChar char="•"/>
            </a:pPr>
            <a:endParaRPr lang="de-DE" sz="1600" dirty="0"/>
          </a:p>
          <a:p>
            <a:pPr marL="114300" lvl="1" indent="-114300" algn="l" defTabSz="577850">
              <a:lnSpc>
                <a:spcPct val="90000"/>
              </a:lnSpc>
              <a:spcBef>
                <a:spcPct val="0"/>
              </a:spcBef>
              <a:spcAft>
                <a:spcPct val="15000"/>
              </a:spcAft>
              <a:buChar char="•"/>
            </a:pPr>
            <a:endParaRPr lang="en-GB" sz="1300" kern="1200" noProof="0" dirty="0"/>
          </a:p>
        </p:txBody>
      </p:sp>
      <p:sp>
        <p:nvSpPr>
          <p:cNvPr id="19" name="Freeform: Shape 18">
            <a:extLst>
              <a:ext uri="{FF2B5EF4-FFF2-40B4-BE49-F238E27FC236}">
                <a16:creationId xmlns:a16="http://schemas.microsoft.com/office/drawing/2014/main" id="{CAFD0DB7-BE01-ACBF-3DAD-80869FE315E0}"/>
              </a:ext>
            </a:extLst>
          </p:cNvPr>
          <p:cNvSpPr/>
          <p:nvPr/>
        </p:nvSpPr>
        <p:spPr>
          <a:xfrm>
            <a:off x="673811" y="4392229"/>
            <a:ext cx="5762773" cy="383760"/>
          </a:xfrm>
          <a:custGeom>
            <a:avLst/>
            <a:gdLst>
              <a:gd name="connsiteX0" fmla="*/ 0 w 5762773"/>
              <a:gd name="connsiteY0" fmla="*/ 63961 h 383760"/>
              <a:gd name="connsiteX1" fmla="*/ 63961 w 5762773"/>
              <a:gd name="connsiteY1" fmla="*/ 0 h 383760"/>
              <a:gd name="connsiteX2" fmla="*/ 5698812 w 5762773"/>
              <a:gd name="connsiteY2" fmla="*/ 0 h 383760"/>
              <a:gd name="connsiteX3" fmla="*/ 5762773 w 5762773"/>
              <a:gd name="connsiteY3" fmla="*/ 63961 h 383760"/>
              <a:gd name="connsiteX4" fmla="*/ 5762773 w 5762773"/>
              <a:gd name="connsiteY4" fmla="*/ 319799 h 383760"/>
              <a:gd name="connsiteX5" fmla="*/ 5698812 w 5762773"/>
              <a:gd name="connsiteY5" fmla="*/ 383760 h 383760"/>
              <a:gd name="connsiteX6" fmla="*/ 63961 w 5762773"/>
              <a:gd name="connsiteY6" fmla="*/ 383760 h 383760"/>
              <a:gd name="connsiteX7" fmla="*/ 0 w 5762773"/>
              <a:gd name="connsiteY7" fmla="*/ 319799 h 383760"/>
              <a:gd name="connsiteX8" fmla="*/ 0 w 5762773"/>
              <a:gd name="connsiteY8" fmla="*/ 63961 h 383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773" h="383760">
                <a:moveTo>
                  <a:pt x="0" y="63961"/>
                </a:moveTo>
                <a:cubicBezTo>
                  <a:pt x="0" y="28636"/>
                  <a:pt x="28636" y="0"/>
                  <a:pt x="63961" y="0"/>
                </a:cubicBezTo>
                <a:lnTo>
                  <a:pt x="5698812" y="0"/>
                </a:lnTo>
                <a:cubicBezTo>
                  <a:pt x="5734137" y="0"/>
                  <a:pt x="5762773" y="28636"/>
                  <a:pt x="5762773" y="63961"/>
                </a:cubicBezTo>
                <a:lnTo>
                  <a:pt x="5762773" y="319799"/>
                </a:lnTo>
                <a:cubicBezTo>
                  <a:pt x="5762773" y="355124"/>
                  <a:pt x="5734137" y="383760"/>
                  <a:pt x="5698812" y="383760"/>
                </a:cubicBezTo>
                <a:lnTo>
                  <a:pt x="63961" y="383760"/>
                </a:lnTo>
                <a:cubicBezTo>
                  <a:pt x="28636" y="383760"/>
                  <a:pt x="0" y="355124"/>
                  <a:pt x="0" y="319799"/>
                </a:cubicBezTo>
                <a:lnTo>
                  <a:pt x="0" y="63961"/>
                </a:lnTo>
                <a:close/>
              </a:path>
            </a:pathLst>
          </a:custGeom>
          <a:solidFill>
            <a:srgbClr val="00863D"/>
          </a:solidFill>
          <a:ln>
            <a:solidFill>
              <a:srgbClr val="00A08C"/>
            </a:solidFill>
          </a:ln>
        </p:spPr>
        <p:style>
          <a:lnRef idx="2">
            <a:schemeClr val="lt1">
              <a:hueOff val="0"/>
              <a:satOff val="0"/>
              <a:lumOff val="0"/>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236553" tIns="18734" rIns="236553" bIns="18734" numCol="1" spcCol="1270" anchor="ctr" anchorCtr="0">
            <a:noAutofit/>
          </a:bodyPr>
          <a:lstStyle/>
          <a:p>
            <a:pPr marL="0" lvl="0" indent="0" algn="l" defTabSz="577850">
              <a:lnSpc>
                <a:spcPct val="90000"/>
              </a:lnSpc>
              <a:spcBef>
                <a:spcPct val="0"/>
              </a:spcBef>
              <a:spcAft>
                <a:spcPct val="35000"/>
              </a:spcAft>
              <a:buNone/>
            </a:pPr>
            <a:r>
              <a:rPr lang="en-GB" sz="2000" kern="1200" noProof="0" dirty="0"/>
              <a:t>CSD’s Role </a:t>
            </a:r>
          </a:p>
        </p:txBody>
      </p:sp>
      <p:sp>
        <p:nvSpPr>
          <p:cNvPr id="3" name="Date Placeholder 2">
            <a:extLst>
              <a:ext uri="{FF2B5EF4-FFF2-40B4-BE49-F238E27FC236}">
                <a16:creationId xmlns:a16="http://schemas.microsoft.com/office/drawing/2014/main" id="{BF6053B6-1CAB-28A2-7474-23E3700221D7}"/>
              </a:ext>
            </a:extLst>
          </p:cNvPr>
          <p:cNvSpPr>
            <a:spLocks noGrp="1"/>
          </p:cNvSpPr>
          <p:nvPr>
            <p:ph type="dt" sz="half" idx="10"/>
          </p:nvPr>
        </p:nvSpPr>
        <p:spPr/>
        <p:txBody>
          <a:bodyPr/>
          <a:lstStyle/>
          <a:p>
            <a:r>
              <a:rPr lang="en-US"/>
              <a:t>13.09.2023</a:t>
            </a:r>
            <a:endParaRPr lang="de-DE"/>
          </a:p>
        </p:txBody>
      </p:sp>
      <p:sp>
        <p:nvSpPr>
          <p:cNvPr id="4" name="Footer Placeholder 3">
            <a:extLst>
              <a:ext uri="{FF2B5EF4-FFF2-40B4-BE49-F238E27FC236}">
                <a16:creationId xmlns:a16="http://schemas.microsoft.com/office/drawing/2014/main" id="{BD188B77-D8B1-B3CD-A43C-ED7567F226D0}"/>
              </a:ext>
            </a:extLst>
          </p:cNvPr>
          <p:cNvSpPr>
            <a:spLocks noGrp="1"/>
          </p:cNvSpPr>
          <p:nvPr>
            <p:ph type="ftr" sz="quarter" idx="11"/>
          </p:nvPr>
        </p:nvSpPr>
        <p:spPr/>
        <p:txBody>
          <a:bodyPr/>
          <a:lstStyle/>
          <a:p>
            <a:r>
              <a:rPr lang="de-DE"/>
              <a:t>Sino-German Forum 2023 </a:t>
            </a:r>
          </a:p>
        </p:txBody>
      </p:sp>
    </p:spTree>
    <p:extLst>
      <p:ext uri="{BB962C8B-B14F-4D97-AF65-F5344CB8AC3E}">
        <p14:creationId xmlns:p14="http://schemas.microsoft.com/office/powerpoint/2010/main" val="832393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9">
            <a:extLst>
              <a:ext uri="{FF2B5EF4-FFF2-40B4-BE49-F238E27FC236}">
                <a16:creationId xmlns:a16="http://schemas.microsoft.com/office/drawing/2014/main" id="{FDD228F7-033D-415C-856C-63E67C9CF5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855" y="192451"/>
            <a:ext cx="8494294" cy="6858000"/>
          </a:xfrm>
          <a:prstGeom prst="rect">
            <a:avLst/>
          </a:prstGeom>
        </p:spPr>
      </p:pic>
      <p:pic>
        <p:nvPicPr>
          <p:cNvPr id="11" name="Bild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sp>
        <p:nvSpPr>
          <p:cNvPr id="14" name="Foliennummernplatzhalter 5"/>
          <p:cNvSpPr>
            <a:spLocks noGrp="1"/>
          </p:cNvSpPr>
          <p:nvPr>
            <p:ph type="sldNum" sz="quarter" idx="12"/>
          </p:nvPr>
        </p:nvSpPr>
        <p:spPr>
          <a:xfrm>
            <a:off x="7404100" y="6550025"/>
            <a:ext cx="1196974" cy="307975"/>
          </a:xfrm>
        </p:spPr>
        <p:txBody>
          <a:bodyPr rIns="0"/>
          <a:lstStyle/>
          <a:p>
            <a:fld id="{12777BCD-00D2-BB43-9E10-44137A711A4B}" type="slidenum">
              <a:rPr lang="de-DE" sz="950" smtClean="0"/>
              <a:t>4</a:t>
            </a:fld>
            <a:endParaRPr lang="de-DE" sz="950"/>
          </a:p>
        </p:txBody>
      </p:sp>
      <p:sp>
        <p:nvSpPr>
          <p:cNvPr id="2" name="Rectangle 1">
            <a:extLst>
              <a:ext uri="{FF2B5EF4-FFF2-40B4-BE49-F238E27FC236}">
                <a16:creationId xmlns:a16="http://schemas.microsoft.com/office/drawing/2014/main" id="{89AD19B4-41A0-485E-8A96-0AC6CC1EC5F3}"/>
              </a:ext>
            </a:extLst>
          </p:cNvPr>
          <p:cNvSpPr/>
          <p:nvPr/>
        </p:nvSpPr>
        <p:spPr>
          <a:xfrm>
            <a:off x="428361" y="1072578"/>
            <a:ext cx="4206601" cy="461665"/>
          </a:xfrm>
          <a:prstGeom prst="rect">
            <a:avLst/>
          </a:prstGeom>
        </p:spPr>
        <p:txBody>
          <a:bodyPr wrap="none">
            <a:spAutoFit/>
          </a:bodyPr>
          <a:lstStyle/>
          <a:p>
            <a:r>
              <a:rPr lang="en-GB" sz="2400" dirty="0"/>
              <a:t>How it works – Methodology  </a:t>
            </a:r>
            <a:endParaRPr lang="en-US" sz="2400" dirty="0"/>
          </a:p>
        </p:txBody>
      </p:sp>
      <p:sp>
        <p:nvSpPr>
          <p:cNvPr id="4" name="Freeform: Shape 16">
            <a:extLst>
              <a:ext uri="{FF2B5EF4-FFF2-40B4-BE49-F238E27FC236}">
                <a16:creationId xmlns:a16="http://schemas.microsoft.com/office/drawing/2014/main" id="{6A0D9AAA-3B5A-4DC1-D647-71340F60334F}"/>
              </a:ext>
            </a:extLst>
          </p:cNvPr>
          <p:cNvSpPr/>
          <p:nvPr/>
        </p:nvSpPr>
        <p:spPr>
          <a:xfrm>
            <a:off x="455733" y="1900577"/>
            <a:ext cx="7773867" cy="2416899"/>
          </a:xfrm>
          <a:custGeom>
            <a:avLst/>
            <a:gdLst>
              <a:gd name="connsiteX0" fmla="*/ 0 w 8232534"/>
              <a:gd name="connsiteY0" fmla="*/ 0 h 327600"/>
              <a:gd name="connsiteX1" fmla="*/ 8232534 w 8232534"/>
              <a:gd name="connsiteY1" fmla="*/ 0 h 327600"/>
              <a:gd name="connsiteX2" fmla="*/ 8232534 w 8232534"/>
              <a:gd name="connsiteY2" fmla="*/ 327600 h 327600"/>
              <a:gd name="connsiteX3" fmla="*/ 0 w 8232534"/>
              <a:gd name="connsiteY3" fmla="*/ 327600 h 327600"/>
              <a:gd name="connsiteX4" fmla="*/ 0 w 8232534"/>
              <a:gd name="connsiteY4" fmla="*/ 0 h 32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2534" h="327600">
                <a:moveTo>
                  <a:pt x="0" y="0"/>
                </a:moveTo>
                <a:lnTo>
                  <a:pt x="8232534" y="0"/>
                </a:lnTo>
                <a:lnTo>
                  <a:pt x="8232534" y="327600"/>
                </a:lnTo>
                <a:lnTo>
                  <a:pt x="0" y="327600"/>
                </a:lnTo>
                <a:lnTo>
                  <a:pt x="0" y="0"/>
                </a:lnTo>
                <a:close/>
              </a:path>
            </a:pathLst>
          </a:custGeom>
        </p:spPr>
        <p:style>
          <a:lnRef idx="2">
            <a:schemeClr val="accent2">
              <a:hueOff val="-727682"/>
              <a:satOff val="-41964"/>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8936" tIns="457200" rIns="638936" bIns="92456" numCol="1" spcCol="1270" anchor="t" anchorCtr="0">
            <a:noAutofit/>
          </a:bodyPr>
          <a:lstStyle/>
          <a:p>
            <a:pPr marL="114300" lvl="1" indent="-114300" defTabSz="577850">
              <a:lnSpc>
                <a:spcPct val="90000"/>
              </a:lnSpc>
              <a:spcBef>
                <a:spcPct val="0"/>
              </a:spcBef>
              <a:spcAft>
                <a:spcPct val="15000"/>
              </a:spcAft>
              <a:buFontTx/>
              <a:buChar char="•"/>
            </a:pPr>
            <a:r>
              <a:rPr lang="en" altLang="zh-CN" sz="1600" dirty="0"/>
              <a:t>Desk research of existing literature on monitoring and evaluation of formal documents from the DAC countries and beyond involved</a:t>
            </a:r>
            <a:r>
              <a:rPr lang="zh-CN" altLang="en-US" sz="1600" dirty="0"/>
              <a:t>；</a:t>
            </a:r>
            <a:endParaRPr lang="en-US" altLang="zh-CN" sz="1600" dirty="0"/>
          </a:p>
          <a:p>
            <a:pPr marL="114300" lvl="1" indent="-114300" defTabSz="577850">
              <a:lnSpc>
                <a:spcPct val="90000"/>
              </a:lnSpc>
              <a:spcBef>
                <a:spcPct val="0"/>
              </a:spcBef>
              <a:spcAft>
                <a:spcPct val="15000"/>
              </a:spcAft>
              <a:buFontTx/>
              <a:buChar char="•"/>
            </a:pPr>
            <a:endParaRPr lang="en" altLang="zh-CN" sz="1600" dirty="0"/>
          </a:p>
          <a:p>
            <a:pPr marL="114300" lvl="1" indent="-114300" defTabSz="577850">
              <a:lnSpc>
                <a:spcPct val="90000"/>
              </a:lnSpc>
              <a:spcBef>
                <a:spcPct val="0"/>
              </a:spcBef>
              <a:spcAft>
                <a:spcPct val="15000"/>
              </a:spcAft>
              <a:buFontTx/>
              <a:buChar char="•"/>
            </a:pPr>
            <a:r>
              <a:rPr lang="en" altLang="zh-CN" sz="1600" dirty="0"/>
              <a:t> Interviews with stakeholders from DAC countries and beyond</a:t>
            </a:r>
            <a:r>
              <a:rPr lang="zh-CN" altLang="en-US" sz="1600" dirty="0"/>
              <a:t> </a:t>
            </a:r>
            <a:r>
              <a:rPr lang="en-US" altLang="zh-CN" sz="1600" dirty="0"/>
              <a:t>through </a:t>
            </a:r>
            <a:r>
              <a:rPr lang="en" altLang="zh-CN" sz="1600" dirty="0"/>
              <a:t>a broad list of questions;</a:t>
            </a:r>
          </a:p>
          <a:p>
            <a:pPr marL="114300" lvl="1" indent="-114300" defTabSz="577850">
              <a:lnSpc>
                <a:spcPct val="90000"/>
              </a:lnSpc>
              <a:spcBef>
                <a:spcPct val="0"/>
              </a:spcBef>
              <a:spcAft>
                <a:spcPct val="15000"/>
              </a:spcAft>
              <a:buFontTx/>
              <a:buChar char="•"/>
            </a:pPr>
            <a:endParaRPr lang="en" altLang="zh-CN" sz="1600" dirty="0"/>
          </a:p>
          <a:p>
            <a:pPr marL="114300" lvl="1" indent="-114300" defTabSz="577850">
              <a:lnSpc>
                <a:spcPct val="90000"/>
              </a:lnSpc>
              <a:spcBef>
                <a:spcPct val="0"/>
              </a:spcBef>
              <a:spcAft>
                <a:spcPct val="15000"/>
              </a:spcAft>
              <a:buFontTx/>
              <a:buChar char="•"/>
            </a:pPr>
            <a:r>
              <a:rPr lang="en" altLang="zh-CN" sz="1600" dirty="0"/>
              <a:t>Review the report from China, German and other sides.</a:t>
            </a:r>
          </a:p>
          <a:p>
            <a:pPr marL="0" lvl="1" algn="l" defTabSz="577850">
              <a:lnSpc>
                <a:spcPct val="90000"/>
              </a:lnSpc>
              <a:spcBef>
                <a:spcPct val="0"/>
              </a:spcBef>
              <a:spcAft>
                <a:spcPct val="15000"/>
              </a:spcAft>
            </a:pPr>
            <a:endParaRPr lang="en-GB" sz="1300" kern="1200" noProof="0" dirty="0"/>
          </a:p>
        </p:txBody>
      </p:sp>
      <p:pic>
        <p:nvPicPr>
          <p:cNvPr id="5" name="图片 4">
            <a:extLst>
              <a:ext uri="{FF2B5EF4-FFF2-40B4-BE49-F238E27FC236}">
                <a16:creationId xmlns:a16="http://schemas.microsoft.com/office/drawing/2014/main" id="{A843E9ED-D1A8-31D2-0EE1-040E9D6E6051}"/>
              </a:ext>
            </a:extLst>
          </p:cNvPr>
          <p:cNvPicPr>
            <a:picLocks noChangeAspect="1"/>
          </p:cNvPicPr>
          <p:nvPr/>
        </p:nvPicPr>
        <p:blipFill>
          <a:blip r:embed="rId5"/>
          <a:stretch>
            <a:fillRect/>
          </a:stretch>
        </p:blipFill>
        <p:spPr>
          <a:xfrm>
            <a:off x="4909715" y="86750"/>
            <a:ext cx="1309631" cy="1097596"/>
          </a:xfrm>
          <a:prstGeom prst="rect">
            <a:avLst/>
          </a:prstGeom>
        </p:spPr>
      </p:pic>
      <p:sp>
        <p:nvSpPr>
          <p:cNvPr id="3" name="Date Placeholder 2">
            <a:extLst>
              <a:ext uri="{FF2B5EF4-FFF2-40B4-BE49-F238E27FC236}">
                <a16:creationId xmlns:a16="http://schemas.microsoft.com/office/drawing/2014/main" id="{C47ACACA-EB72-F118-23AA-59620092ECF0}"/>
              </a:ext>
            </a:extLst>
          </p:cNvPr>
          <p:cNvSpPr>
            <a:spLocks noGrp="1"/>
          </p:cNvSpPr>
          <p:nvPr>
            <p:ph type="dt" sz="half" idx="10"/>
          </p:nvPr>
        </p:nvSpPr>
        <p:spPr/>
        <p:txBody>
          <a:bodyPr/>
          <a:lstStyle/>
          <a:p>
            <a:r>
              <a:rPr lang="en-US"/>
              <a:t>13.09.2023</a:t>
            </a:r>
            <a:endParaRPr lang="de-DE"/>
          </a:p>
        </p:txBody>
      </p:sp>
      <p:sp>
        <p:nvSpPr>
          <p:cNvPr id="6" name="Footer Placeholder 5">
            <a:extLst>
              <a:ext uri="{FF2B5EF4-FFF2-40B4-BE49-F238E27FC236}">
                <a16:creationId xmlns:a16="http://schemas.microsoft.com/office/drawing/2014/main" id="{A9915281-3D08-5A68-CF00-4830BBE3737C}"/>
              </a:ext>
            </a:extLst>
          </p:cNvPr>
          <p:cNvSpPr>
            <a:spLocks noGrp="1"/>
          </p:cNvSpPr>
          <p:nvPr>
            <p:ph type="ftr" sz="quarter" idx="11"/>
          </p:nvPr>
        </p:nvSpPr>
        <p:spPr/>
        <p:txBody>
          <a:bodyPr/>
          <a:lstStyle/>
          <a:p>
            <a:r>
              <a:rPr lang="de-DE"/>
              <a:t>Sino-German Forum 2023 </a:t>
            </a:r>
          </a:p>
        </p:txBody>
      </p:sp>
    </p:spTree>
    <p:extLst>
      <p:ext uri="{BB962C8B-B14F-4D97-AF65-F5344CB8AC3E}">
        <p14:creationId xmlns:p14="http://schemas.microsoft.com/office/powerpoint/2010/main" val="2927916907"/>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9">
            <a:extLst>
              <a:ext uri="{FF2B5EF4-FFF2-40B4-BE49-F238E27FC236}">
                <a16:creationId xmlns:a16="http://schemas.microsoft.com/office/drawing/2014/main" id="{FDD228F7-033D-415C-856C-63E67C9CF5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81" y="-18763"/>
            <a:ext cx="9144000" cy="6858000"/>
          </a:xfrm>
          <a:prstGeom prst="rect">
            <a:avLst/>
          </a:prstGeom>
        </p:spPr>
      </p:pic>
      <p:pic>
        <p:nvPicPr>
          <p:cNvPr id="11" name="Bild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sp>
        <p:nvSpPr>
          <p:cNvPr id="14" name="Foliennummernplatzhalter 5"/>
          <p:cNvSpPr>
            <a:spLocks noGrp="1"/>
          </p:cNvSpPr>
          <p:nvPr>
            <p:ph type="sldNum" sz="quarter" idx="12"/>
          </p:nvPr>
        </p:nvSpPr>
        <p:spPr>
          <a:xfrm>
            <a:off x="7404100" y="6550025"/>
            <a:ext cx="1196974" cy="307975"/>
          </a:xfrm>
        </p:spPr>
        <p:txBody>
          <a:bodyPr rIns="0"/>
          <a:lstStyle/>
          <a:p>
            <a:fld id="{12777BCD-00D2-BB43-9E10-44137A711A4B}" type="slidenum">
              <a:rPr lang="de-DE" sz="950" smtClean="0"/>
              <a:t>5</a:t>
            </a:fld>
            <a:endParaRPr lang="de-DE" sz="950"/>
          </a:p>
        </p:txBody>
      </p:sp>
      <p:sp>
        <p:nvSpPr>
          <p:cNvPr id="2" name="Rectangle 1">
            <a:extLst>
              <a:ext uri="{FF2B5EF4-FFF2-40B4-BE49-F238E27FC236}">
                <a16:creationId xmlns:a16="http://schemas.microsoft.com/office/drawing/2014/main" id="{89AD19B4-41A0-485E-8A96-0AC6CC1EC5F3}"/>
              </a:ext>
            </a:extLst>
          </p:cNvPr>
          <p:cNvSpPr/>
          <p:nvPr/>
        </p:nvSpPr>
        <p:spPr>
          <a:xfrm>
            <a:off x="916711" y="820395"/>
            <a:ext cx="3317575" cy="400110"/>
          </a:xfrm>
          <a:prstGeom prst="rect">
            <a:avLst/>
          </a:prstGeom>
        </p:spPr>
        <p:txBody>
          <a:bodyPr wrap="none">
            <a:spAutoFit/>
          </a:bodyPr>
          <a:lstStyle/>
          <a:p>
            <a:pPr algn="ctr"/>
            <a:r>
              <a:rPr lang="en-US" altLang="zh-CN" sz="2000" dirty="0"/>
              <a:t>Research Team-China Side</a:t>
            </a:r>
            <a:endParaRPr lang="en-US" sz="2000" dirty="0"/>
          </a:p>
        </p:txBody>
      </p:sp>
      <p:sp>
        <p:nvSpPr>
          <p:cNvPr id="4" name="Freeform: Shape 16">
            <a:extLst>
              <a:ext uri="{FF2B5EF4-FFF2-40B4-BE49-F238E27FC236}">
                <a16:creationId xmlns:a16="http://schemas.microsoft.com/office/drawing/2014/main" id="{EDDE8A2C-1586-9B87-3C24-D952F709D85E}"/>
              </a:ext>
            </a:extLst>
          </p:cNvPr>
          <p:cNvSpPr/>
          <p:nvPr/>
        </p:nvSpPr>
        <p:spPr>
          <a:xfrm>
            <a:off x="626607" y="1290047"/>
            <a:ext cx="8232534" cy="5375502"/>
          </a:xfrm>
          <a:custGeom>
            <a:avLst/>
            <a:gdLst>
              <a:gd name="connsiteX0" fmla="*/ 0 w 8232534"/>
              <a:gd name="connsiteY0" fmla="*/ 0 h 327600"/>
              <a:gd name="connsiteX1" fmla="*/ 8232534 w 8232534"/>
              <a:gd name="connsiteY1" fmla="*/ 0 h 327600"/>
              <a:gd name="connsiteX2" fmla="*/ 8232534 w 8232534"/>
              <a:gd name="connsiteY2" fmla="*/ 327600 h 327600"/>
              <a:gd name="connsiteX3" fmla="*/ 0 w 8232534"/>
              <a:gd name="connsiteY3" fmla="*/ 327600 h 327600"/>
              <a:gd name="connsiteX4" fmla="*/ 0 w 8232534"/>
              <a:gd name="connsiteY4" fmla="*/ 0 h 32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2534" h="327600">
                <a:moveTo>
                  <a:pt x="0" y="0"/>
                </a:moveTo>
                <a:lnTo>
                  <a:pt x="8232534" y="0"/>
                </a:lnTo>
                <a:lnTo>
                  <a:pt x="8232534" y="327600"/>
                </a:lnTo>
                <a:lnTo>
                  <a:pt x="0" y="327600"/>
                </a:lnTo>
                <a:lnTo>
                  <a:pt x="0" y="0"/>
                </a:lnTo>
                <a:close/>
              </a:path>
            </a:pathLst>
          </a:custGeom>
        </p:spPr>
        <p:style>
          <a:lnRef idx="2">
            <a:schemeClr val="accent2">
              <a:hueOff val="-727682"/>
              <a:satOff val="-41964"/>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8936" tIns="457200" rIns="638936" bIns="92456" numCol="1" spcCol="1270" anchor="t" anchorCtr="0">
            <a:noAutofit/>
          </a:bodyPr>
          <a:lstStyle/>
          <a:p>
            <a:pPr marL="114300" lvl="1" indent="-114300" defTabSz="577850">
              <a:lnSpc>
                <a:spcPct val="90000"/>
              </a:lnSpc>
              <a:spcBef>
                <a:spcPct val="0"/>
              </a:spcBef>
              <a:spcAft>
                <a:spcPct val="15000"/>
              </a:spcAft>
              <a:buFontTx/>
              <a:buChar char="•"/>
            </a:pPr>
            <a:r>
              <a:rPr lang="en" altLang="zh-CN" sz="1600" dirty="0">
                <a:solidFill>
                  <a:schemeClr val="dk1">
                    <a:hueOff val="0"/>
                    <a:satOff val="0"/>
                    <a:lumOff val="0"/>
                    <a:alphaOff val="0"/>
                  </a:schemeClr>
                </a:solidFill>
              </a:rPr>
              <a:t>Prof. ZHANG </a:t>
            </a:r>
            <a:r>
              <a:rPr lang="en" altLang="zh-CN" sz="1600" dirty="0" err="1">
                <a:solidFill>
                  <a:schemeClr val="dk1">
                    <a:hueOff val="0"/>
                    <a:satOff val="0"/>
                    <a:lumOff val="0"/>
                    <a:alphaOff val="0"/>
                  </a:schemeClr>
                </a:solidFill>
              </a:rPr>
              <a:t>Haisen</a:t>
            </a:r>
            <a:r>
              <a:rPr lang="en" altLang="zh-CN" sz="1600" dirty="0">
                <a:solidFill>
                  <a:schemeClr val="dk1">
                    <a:hueOff val="0"/>
                    <a:satOff val="0"/>
                    <a:lumOff val="0"/>
                    <a:alphaOff val="0"/>
                  </a:schemeClr>
                </a:solidFill>
              </a:rPr>
              <a:t>, Vice Dean, School of International Development and Cooperation (SIDC), University of International Business and Economics (UIBE)</a:t>
            </a:r>
            <a:r>
              <a:rPr lang="en-US" altLang="zh-CN" sz="1600" dirty="0">
                <a:solidFill>
                  <a:schemeClr val="dk1">
                    <a:hueOff val="0"/>
                    <a:satOff val="0"/>
                    <a:lumOff val="0"/>
                    <a:alphaOff val="0"/>
                  </a:schemeClr>
                </a:solidFill>
              </a:rPr>
              <a:t>;</a:t>
            </a:r>
            <a:endParaRPr lang="en" altLang="zh-CN" sz="1600" dirty="0">
              <a:solidFill>
                <a:schemeClr val="dk1">
                  <a:hueOff val="0"/>
                  <a:satOff val="0"/>
                  <a:lumOff val="0"/>
                  <a:alphaOff val="0"/>
                </a:schemeClr>
              </a:solidFill>
            </a:endParaRP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Prof. WANG Bo, Dean, SIDC, UIBE</a:t>
            </a:r>
            <a:r>
              <a:rPr lang="zh-CN" altLang="en-US" sz="1600" dirty="0">
                <a:solidFill>
                  <a:schemeClr val="dk1">
                    <a:hueOff val="0"/>
                    <a:satOff val="0"/>
                    <a:lumOff val="0"/>
                    <a:alphaOff val="0"/>
                  </a:schemeClr>
                </a:solidFill>
              </a:rPr>
              <a:t>；</a:t>
            </a:r>
            <a:endParaRPr lang="en" altLang="zh-CN" sz="1600" dirty="0">
              <a:solidFill>
                <a:schemeClr val="dk1">
                  <a:hueOff val="0"/>
                  <a:satOff val="0"/>
                  <a:lumOff val="0"/>
                  <a:alphaOff val="0"/>
                </a:schemeClr>
              </a:solidFill>
            </a:endParaRP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Dr. ZHOU </a:t>
            </a:r>
            <a:r>
              <a:rPr lang="en" altLang="zh-CN" sz="1600" dirty="0" err="1">
                <a:solidFill>
                  <a:schemeClr val="dk1">
                    <a:hueOff val="0"/>
                    <a:satOff val="0"/>
                    <a:lumOff val="0"/>
                    <a:alphaOff val="0"/>
                  </a:schemeClr>
                </a:solidFill>
              </a:rPr>
              <a:t>Taidong</a:t>
            </a:r>
            <a:r>
              <a:rPr lang="en" altLang="zh-CN" sz="1600" dirty="0">
                <a:solidFill>
                  <a:schemeClr val="dk1">
                    <a:hueOff val="0"/>
                    <a:satOff val="0"/>
                    <a:lumOff val="0"/>
                    <a:alphaOff val="0"/>
                  </a:schemeClr>
                </a:solidFill>
              </a:rPr>
              <a:t>, Vice President</a:t>
            </a:r>
            <a:r>
              <a:rPr lang="zh-CN" altLang="en-US" sz="1600" dirty="0">
                <a:solidFill>
                  <a:schemeClr val="dk1">
                    <a:hueOff val="0"/>
                    <a:satOff val="0"/>
                    <a:lumOff val="0"/>
                    <a:alphaOff val="0"/>
                  </a:schemeClr>
                </a:solidFill>
              </a:rPr>
              <a:t>，</a:t>
            </a:r>
            <a:r>
              <a:rPr lang="en" altLang="zh-CN" sz="1600" dirty="0">
                <a:solidFill>
                  <a:schemeClr val="dk1">
                    <a:hueOff val="0"/>
                    <a:satOff val="0"/>
                    <a:lumOff val="0"/>
                    <a:alphaOff val="0"/>
                  </a:schemeClr>
                </a:solidFill>
              </a:rPr>
              <a:t>Center for International Knowledge on Development (CIKD)</a:t>
            </a:r>
            <a:r>
              <a:rPr lang="zh-CN" altLang="en-US" sz="1600" dirty="0">
                <a:solidFill>
                  <a:schemeClr val="dk1">
                    <a:hueOff val="0"/>
                    <a:satOff val="0"/>
                    <a:lumOff val="0"/>
                    <a:alphaOff val="0"/>
                  </a:schemeClr>
                </a:solidFill>
              </a:rPr>
              <a:t>；</a:t>
            </a:r>
            <a:endParaRPr lang="en-US" altLang="zh-CN" sz="1600" dirty="0">
              <a:solidFill>
                <a:schemeClr val="dk1">
                  <a:hueOff val="0"/>
                  <a:satOff val="0"/>
                  <a:lumOff val="0"/>
                  <a:alphaOff val="0"/>
                </a:schemeClr>
              </a:solidFill>
            </a:endParaRPr>
          </a:p>
          <a:p>
            <a:pPr marL="114300" lvl="1" indent="-114300" defTabSz="622300">
              <a:lnSpc>
                <a:spcPct val="90000"/>
              </a:lnSpc>
              <a:spcBef>
                <a:spcPct val="0"/>
              </a:spcBef>
              <a:spcAft>
                <a:spcPct val="15000"/>
              </a:spcAft>
              <a:buChar char="•"/>
            </a:pPr>
            <a:r>
              <a:rPr lang="en-US" altLang="zh-CN" sz="1600" dirty="0">
                <a:solidFill>
                  <a:schemeClr val="dk1">
                    <a:hueOff val="0"/>
                    <a:satOff val="0"/>
                    <a:lumOff val="0"/>
                    <a:alphaOff val="0"/>
                  </a:schemeClr>
                </a:solidFill>
              </a:rPr>
              <a:t>Mr. WANG </a:t>
            </a:r>
            <a:r>
              <a:rPr lang="en-US" altLang="zh-CN" sz="1600" dirty="0" err="1">
                <a:solidFill>
                  <a:schemeClr val="dk1">
                    <a:hueOff val="0"/>
                    <a:satOff val="0"/>
                    <a:lumOff val="0"/>
                    <a:alphaOff val="0"/>
                  </a:schemeClr>
                </a:solidFill>
              </a:rPr>
              <a:t>Chengan</a:t>
            </a:r>
            <a:r>
              <a:rPr lang="en-US" altLang="zh-CN" sz="1600" dirty="0">
                <a:solidFill>
                  <a:schemeClr val="dk1">
                    <a:hueOff val="0"/>
                    <a:satOff val="0"/>
                    <a:lumOff val="0"/>
                    <a:alphaOff val="0"/>
                  </a:schemeClr>
                </a:solidFill>
              </a:rPr>
              <a:t>, Member of the Foreign Economic and Trade Advisory Committee of the China World Trade Organization Research Society and leader of the African Research Group, MOFCOM;</a:t>
            </a:r>
            <a:endParaRPr lang="en" altLang="zh-CN" sz="1600" dirty="0">
              <a:solidFill>
                <a:schemeClr val="dk1">
                  <a:hueOff val="0"/>
                  <a:satOff val="0"/>
                  <a:lumOff val="0"/>
                  <a:alphaOff val="0"/>
                </a:schemeClr>
              </a:solidFill>
            </a:endParaRP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Dr. ZHAO Jianzhi, </a:t>
            </a:r>
            <a:r>
              <a:rPr lang="en" altLang="zh-CN" sz="1600" dirty="0"/>
              <a:t>Reader, </a:t>
            </a:r>
            <a:r>
              <a:rPr lang="en" altLang="zh-CN" sz="1600" dirty="0">
                <a:solidFill>
                  <a:schemeClr val="dk1">
                    <a:hueOff val="0"/>
                    <a:satOff val="0"/>
                    <a:lumOff val="0"/>
                    <a:alphaOff val="0"/>
                  </a:schemeClr>
                </a:solidFill>
              </a:rPr>
              <a:t>University of </a:t>
            </a:r>
            <a:r>
              <a:rPr lang="en" altLang="zh-CN" sz="1600" dirty="0"/>
              <a:t>Exeter</a:t>
            </a:r>
            <a:r>
              <a:rPr lang="en" altLang="zh-CN" sz="1600" dirty="0">
                <a:solidFill>
                  <a:schemeClr val="dk1">
                    <a:hueOff val="0"/>
                    <a:satOff val="0"/>
                    <a:lumOff val="0"/>
                    <a:alphaOff val="0"/>
                  </a:schemeClr>
                </a:solidFill>
              </a:rPr>
              <a:t> in U.K.;</a:t>
            </a:r>
          </a:p>
          <a:p>
            <a:pPr marL="114300" lvl="1" indent="-114300" defTabSz="622300">
              <a:lnSpc>
                <a:spcPct val="90000"/>
              </a:lnSpc>
              <a:spcBef>
                <a:spcPct val="0"/>
              </a:spcBef>
              <a:spcAft>
                <a:spcPct val="15000"/>
              </a:spcAft>
              <a:buFontTx/>
              <a:buChar char="•"/>
            </a:pPr>
            <a:r>
              <a:rPr lang="en" altLang="zh-CN" sz="1600" dirty="0"/>
              <a:t>Dr. </a:t>
            </a:r>
            <a:r>
              <a:rPr lang="en" altLang="zh-CN" sz="1600" dirty="0">
                <a:solidFill>
                  <a:schemeClr val="dk1">
                    <a:hueOff val="0"/>
                    <a:satOff val="0"/>
                    <a:lumOff val="0"/>
                    <a:alphaOff val="0"/>
                  </a:schemeClr>
                </a:solidFill>
              </a:rPr>
              <a:t>LIU Xian, Institute of International Development Cooperation, CAITEC </a:t>
            </a: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Prof. YE </a:t>
            </a:r>
            <a:r>
              <a:rPr lang="en" altLang="zh-CN" sz="1600" dirty="0" err="1">
                <a:solidFill>
                  <a:schemeClr val="dk1">
                    <a:hueOff val="0"/>
                    <a:satOff val="0"/>
                    <a:lumOff val="0"/>
                    <a:alphaOff val="0"/>
                  </a:schemeClr>
                </a:solidFill>
              </a:rPr>
              <a:t>Dongya</a:t>
            </a:r>
            <a:r>
              <a:rPr lang="en" altLang="zh-CN" sz="1600" dirty="0">
                <a:solidFill>
                  <a:schemeClr val="dk1">
                    <a:hueOff val="0"/>
                    <a:satOff val="0"/>
                    <a:lumOff val="0"/>
                    <a:alphaOff val="0"/>
                  </a:schemeClr>
                </a:solidFill>
              </a:rPr>
              <a:t>, </a:t>
            </a:r>
            <a:r>
              <a:rPr lang="en" altLang="zh-CN" sz="1600" dirty="0"/>
              <a:t>UIBE</a:t>
            </a:r>
            <a:endParaRPr lang="en" altLang="zh-CN" sz="1600" dirty="0">
              <a:solidFill>
                <a:schemeClr val="dk1">
                  <a:hueOff val="0"/>
                  <a:satOff val="0"/>
                  <a:lumOff val="0"/>
                  <a:alphaOff val="0"/>
                </a:schemeClr>
              </a:solidFill>
            </a:endParaRP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SUN </a:t>
            </a:r>
            <a:r>
              <a:rPr lang="en" altLang="zh-CN" sz="1600" dirty="0" err="1">
                <a:solidFill>
                  <a:schemeClr val="dk1">
                    <a:hueOff val="0"/>
                    <a:satOff val="0"/>
                    <a:lumOff val="0"/>
                    <a:alphaOff val="0"/>
                  </a:schemeClr>
                </a:solidFill>
              </a:rPr>
              <a:t>Bingyang</a:t>
            </a:r>
            <a:r>
              <a:rPr lang="en" altLang="zh-CN" sz="1600" dirty="0">
                <a:solidFill>
                  <a:schemeClr val="dk1">
                    <a:hueOff val="0"/>
                    <a:satOff val="0"/>
                    <a:lumOff val="0"/>
                    <a:alphaOff val="0"/>
                  </a:schemeClr>
                </a:solidFill>
              </a:rPr>
              <a:t>, SIDC, UIBE;</a:t>
            </a: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WANG </a:t>
            </a:r>
            <a:r>
              <a:rPr lang="en" altLang="zh-CN" sz="1600" dirty="0" err="1">
                <a:solidFill>
                  <a:schemeClr val="dk1">
                    <a:hueOff val="0"/>
                    <a:satOff val="0"/>
                    <a:lumOff val="0"/>
                    <a:alphaOff val="0"/>
                  </a:schemeClr>
                </a:solidFill>
              </a:rPr>
              <a:t>Mengqiao</a:t>
            </a:r>
            <a:r>
              <a:rPr lang="en" altLang="zh-CN" sz="1600" dirty="0">
                <a:solidFill>
                  <a:schemeClr val="dk1">
                    <a:hueOff val="0"/>
                    <a:satOff val="0"/>
                    <a:lumOff val="0"/>
                    <a:alphaOff val="0"/>
                  </a:schemeClr>
                </a:solidFill>
              </a:rPr>
              <a:t>, SIDC,UIBE;</a:t>
            </a: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A Lita, SIDC,UIBE;</a:t>
            </a:r>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JIANG </a:t>
            </a:r>
            <a:r>
              <a:rPr lang="en" altLang="zh-CN" sz="1600" dirty="0" err="1">
                <a:solidFill>
                  <a:schemeClr val="dk1">
                    <a:hueOff val="0"/>
                    <a:satOff val="0"/>
                    <a:lumOff val="0"/>
                    <a:alphaOff val="0"/>
                  </a:schemeClr>
                </a:solidFill>
              </a:rPr>
              <a:t>Yizhao</a:t>
            </a:r>
            <a:r>
              <a:rPr lang="en" altLang="zh-CN" sz="1600" dirty="0">
                <a:solidFill>
                  <a:schemeClr val="dk1">
                    <a:hueOff val="0"/>
                    <a:satOff val="0"/>
                    <a:lumOff val="0"/>
                    <a:alphaOff val="0"/>
                  </a:schemeClr>
                </a:solidFill>
              </a:rPr>
              <a:t>, SIDC,UIBE;</a:t>
            </a:r>
            <a:endParaRPr lang="en" altLang="zh-CN" sz="1600" dirty="0"/>
          </a:p>
          <a:p>
            <a:pPr marL="114300" lvl="1" indent="-114300" defTabSz="622300">
              <a:lnSpc>
                <a:spcPct val="90000"/>
              </a:lnSpc>
              <a:spcBef>
                <a:spcPct val="0"/>
              </a:spcBef>
              <a:spcAft>
                <a:spcPct val="15000"/>
              </a:spcAft>
              <a:buChar char="•"/>
            </a:pPr>
            <a:r>
              <a:rPr lang="en" altLang="zh-CN" sz="1600" dirty="0">
                <a:solidFill>
                  <a:schemeClr val="dk1">
                    <a:hueOff val="0"/>
                    <a:satOff val="0"/>
                    <a:lumOff val="0"/>
                    <a:alphaOff val="0"/>
                  </a:schemeClr>
                </a:solidFill>
              </a:rPr>
              <a:t>HUANG </a:t>
            </a:r>
            <a:r>
              <a:rPr lang="en" altLang="zh-CN" sz="1600" dirty="0" err="1">
                <a:solidFill>
                  <a:schemeClr val="dk1">
                    <a:hueOff val="0"/>
                    <a:satOff val="0"/>
                    <a:lumOff val="0"/>
                    <a:alphaOff val="0"/>
                  </a:schemeClr>
                </a:solidFill>
              </a:rPr>
              <a:t>Yuuan</a:t>
            </a:r>
            <a:r>
              <a:rPr lang="en" altLang="zh-CN" sz="1600" dirty="0">
                <a:solidFill>
                  <a:schemeClr val="dk1">
                    <a:hueOff val="0"/>
                    <a:satOff val="0"/>
                    <a:lumOff val="0"/>
                    <a:alphaOff val="0"/>
                  </a:schemeClr>
                </a:solidFill>
              </a:rPr>
              <a:t>, SIDC,UIBE;</a:t>
            </a:r>
          </a:p>
          <a:p>
            <a:pPr marL="114300" lvl="1" indent="-114300" defTabSz="622300">
              <a:lnSpc>
                <a:spcPct val="90000"/>
              </a:lnSpc>
              <a:spcBef>
                <a:spcPct val="0"/>
              </a:spcBef>
              <a:spcAft>
                <a:spcPct val="15000"/>
              </a:spcAft>
              <a:buChar char="•"/>
            </a:pPr>
            <a:r>
              <a:rPr lang="en" altLang="zh-CN" sz="1600" dirty="0"/>
              <a:t>ZHOU Bin, SIDC,UIBE.</a:t>
            </a:r>
            <a:endParaRPr lang="en" altLang="zh-CN" sz="1600" dirty="0">
              <a:solidFill>
                <a:schemeClr val="dk1">
                  <a:hueOff val="0"/>
                  <a:satOff val="0"/>
                  <a:lumOff val="0"/>
                  <a:alphaOff val="0"/>
                </a:schemeClr>
              </a:solidFill>
            </a:endParaRPr>
          </a:p>
          <a:p>
            <a:pPr marL="114300" lvl="1" indent="-114300" defTabSz="577850">
              <a:lnSpc>
                <a:spcPct val="90000"/>
              </a:lnSpc>
              <a:spcBef>
                <a:spcPct val="0"/>
              </a:spcBef>
              <a:spcAft>
                <a:spcPct val="15000"/>
              </a:spcAft>
              <a:buFontTx/>
              <a:buChar char="•"/>
            </a:pPr>
            <a:endParaRPr lang="de-DE" sz="1600" dirty="0"/>
          </a:p>
          <a:p>
            <a:pPr marL="114300" lvl="1" indent="-114300" defTabSz="577850">
              <a:lnSpc>
                <a:spcPct val="90000"/>
              </a:lnSpc>
              <a:spcBef>
                <a:spcPct val="0"/>
              </a:spcBef>
              <a:spcAft>
                <a:spcPct val="15000"/>
              </a:spcAft>
              <a:buFontTx/>
              <a:buChar char="•"/>
            </a:pPr>
            <a:endParaRPr lang="de-DE" sz="1600" dirty="0"/>
          </a:p>
          <a:p>
            <a:pPr marL="114300" lvl="1" indent="-114300" algn="l" defTabSz="577850">
              <a:lnSpc>
                <a:spcPct val="90000"/>
              </a:lnSpc>
              <a:spcBef>
                <a:spcPct val="0"/>
              </a:spcBef>
              <a:spcAft>
                <a:spcPct val="15000"/>
              </a:spcAft>
              <a:buChar char="•"/>
            </a:pPr>
            <a:endParaRPr lang="en-GB" sz="1300" kern="1200" noProof="0" dirty="0"/>
          </a:p>
        </p:txBody>
      </p:sp>
      <p:pic>
        <p:nvPicPr>
          <p:cNvPr id="5" name="图片 4">
            <a:extLst>
              <a:ext uri="{FF2B5EF4-FFF2-40B4-BE49-F238E27FC236}">
                <a16:creationId xmlns:a16="http://schemas.microsoft.com/office/drawing/2014/main" id="{3F2481A9-F0CC-06FE-4D5F-4964AEB7C345}"/>
              </a:ext>
            </a:extLst>
          </p:cNvPr>
          <p:cNvPicPr>
            <a:picLocks noChangeAspect="1"/>
          </p:cNvPicPr>
          <p:nvPr/>
        </p:nvPicPr>
        <p:blipFill>
          <a:blip r:embed="rId5"/>
          <a:stretch>
            <a:fillRect/>
          </a:stretch>
        </p:blipFill>
        <p:spPr>
          <a:xfrm>
            <a:off x="4909715" y="57652"/>
            <a:ext cx="1309631" cy="1097596"/>
          </a:xfrm>
          <a:prstGeom prst="rect">
            <a:avLst/>
          </a:prstGeom>
        </p:spPr>
      </p:pic>
      <p:sp>
        <p:nvSpPr>
          <p:cNvPr id="3" name="Date Placeholder 2">
            <a:extLst>
              <a:ext uri="{FF2B5EF4-FFF2-40B4-BE49-F238E27FC236}">
                <a16:creationId xmlns:a16="http://schemas.microsoft.com/office/drawing/2014/main" id="{9B51C44F-1222-CDD1-B5CC-AFA9A915A3A6}"/>
              </a:ext>
            </a:extLst>
          </p:cNvPr>
          <p:cNvSpPr>
            <a:spLocks noGrp="1"/>
          </p:cNvSpPr>
          <p:nvPr>
            <p:ph type="dt" sz="half" idx="10"/>
          </p:nvPr>
        </p:nvSpPr>
        <p:spPr/>
        <p:txBody>
          <a:bodyPr/>
          <a:lstStyle/>
          <a:p>
            <a:r>
              <a:rPr lang="en-US"/>
              <a:t>13.09.2023</a:t>
            </a:r>
            <a:endParaRPr lang="de-DE"/>
          </a:p>
        </p:txBody>
      </p:sp>
      <p:sp>
        <p:nvSpPr>
          <p:cNvPr id="6" name="Footer Placeholder 5">
            <a:extLst>
              <a:ext uri="{FF2B5EF4-FFF2-40B4-BE49-F238E27FC236}">
                <a16:creationId xmlns:a16="http://schemas.microsoft.com/office/drawing/2014/main" id="{9C5813EC-DCE1-511C-95FD-6FBFDA99CECD}"/>
              </a:ext>
            </a:extLst>
          </p:cNvPr>
          <p:cNvSpPr>
            <a:spLocks noGrp="1"/>
          </p:cNvSpPr>
          <p:nvPr>
            <p:ph type="ftr" sz="quarter" idx="11"/>
          </p:nvPr>
        </p:nvSpPr>
        <p:spPr/>
        <p:txBody>
          <a:bodyPr/>
          <a:lstStyle/>
          <a:p>
            <a:r>
              <a:rPr lang="de-DE"/>
              <a:t>Sino-German Forum 2023 </a:t>
            </a:r>
          </a:p>
        </p:txBody>
      </p:sp>
    </p:spTree>
    <p:extLst>
      <p:ext uri="{BB962C8B-B14F-4D97-AF65-F5344CB8AC3E}">
        <p14:creationId xmlns:p14="http://schemas.microsoft.com/office/powerpoint/2010/main" val="1154412053"/>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9">
            <a:extLst>
              <a:ext uri="{FF2B5EF4-FFF2-40B4-BE49-F238E27FC236}">
                <a16:creationId xmlns:a16="http://schemas.microsoft.com/office/drawing/2014/main" id="{FDD228F7-033D-415C-856C-63E67C9CF5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81" y="-18763"/>
            <a:ext cx="9144000" cy="6858000"/>
          </a:xfrm>
          <a:prstGeom prst="rect">
            <a:avLst/>
          </a:prstGeom>
        </p:spPr>
      </p:pic>
      <p:pic>
        <p:nvPicPr>
          <p:cNvPr id="11" name="Bild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sp>
        <p:nvSpPr>
          <p:cNvPr id="14" name="Foliennummernplatzhalter 5"/>
          <p:cNvSpPr>
            <a:spLocks noGrp="1"/>
          </p:cNvSpPr>
          <p:nvPr>
            <p:ph type="sldNum" sz="quarter" idx="12"/>
          </p:nvPr>
        </p:nvSpPr>
        <p:spPr>
          <a:xfrm>
            <a:off x="7404100" y="6550025"/>
            <a:ext cx="1196974" cy="307975"/>
          </a:xfrm>
        </p:spPr>
        <p:txBody>
          <a:bodyPr rIns="0"/>
          <a:lstStyle/>
          <a:p>
            <a:fld id="{12777BCD-00D2-BB43-9E10-44137A711A4B}" type="slidenum">
              <a:rPr lang="de-DE" sz="950" smtClean="0"/>
              <a:t>6</a:t>
            </a:fld>
            <a:endParaRPr lang="de-DE" sz="950"/>
          </a:p>
        </p:txBody>
      </p:sp>
      <p:sp>
        <p:nvSpPr>
          <p:cNvPr id="2" name="Rectangle 1">
            <a:extLst>
              <a:ext uri="{FF2B5EF4-FFF2-40B4-BE49-F238E27FC236}">
                <a16:creationId xmlns:a16="http://schemas.microsoft.com/office/drawing/2014/main" id="{89AD19B4-41A0-485E-8A96-0AC6CC1EC5F3}"/>
              </a:ext>
            </a:extLst>
          </p:cNvPr>
          <p:cNvSpPr/>
          <p:nvPr/>
        </p:nvSpPr>
        <p:spPr>
          <a:xfrm>
            <a:off x="685773" y="820395"/>
            <a:ext cx="3570850" cy="400110"/>
          </a:xfrm>
          <a:prstGeom prst="rect">
            <a:avLst/>
          </a:prstGeom>
        </p:spPr>
        <p:txBody>
          <a:bodyPr wrap="none">
            <a:spAutoFit/>
          </a:bodyPr>
          <a:lstStyle/>
          <a:p>
            <a:pPr algn="ctr"/>
            <a:r>
              <a:rPr lang="en-US" altLang="zh-CN" sz="2000" dirty="0"/>
              <a:t>Research Team-German Side</a:t>
            </a:r>
            <a:endParaRPr lang="en-US" sz="2000" dirty="0"/>
          </a:p>
        </p:txBody>
      </p:sp>
      <p:sp>
        <p:nvSpPr>
          <p:cNvPr id="4" name="Freeform: Shape 16">
            <a:extLst>
              <a:ext uri="{FF2B5EF4-FFF2-40B4-BE49-F238E27FC236}">
                <a16:creationId xmlns:a16="http://schemas.microsoft.com/office/drawing/2014/main" id="{EDDE8A2C-1586-9B87-3C24-D952F709D85E}"/>
              </a:ext>
            </a:extLst>
          </p:cNvPr>
          <p:cNvSpPr/>
          <p:nvPr/>
        </p:nvSpPr>
        <p:spPr>
          <a:xfrm>
            <a:off x="626607" y="1290047"/>
            <a:ext cx="8232534" cy="5375502"/>
          </a:xfrm>
          <a:custGeom>
            <a:avLst/>
            <a:gdLst>
              <a:gd name="connsiteX0" fmla="*/ 0 w 8232534"/>
              <a:gd name="connsiteY0" fmla="*/ 0 h 327600"/>
              <a:gd name="connsiteX1" fmla="*/ 8232534 w 8232534"/>
              <a:gd name="connsiteY1" fmla="*/ 0 h 327600"/>
              <a:gd name="connsiteX2" fmla="*/ 8232534 w 8232534"/>
              <a:gd name="connsiteY2" fmla="*/ 327600 h 327600"/>
              <a:gd name="connsiteX3" fmla="*/ 0 w 8232534"/>
              <a:gd name="connsiteY3" fmla="*/ 327600 h 327600"/>
              <a:gd name="connsiteX4" fmla="*/ 0 w 8232534"/>
              <a:gd name="connsiteY4" fmla="*/ 0 h 32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2534" h="327600">
                <a:moveTo>
                  <a:pt x="0" y="0"/>
                </a:moveTo>
                <a:lnTo>
                  <a:pt x="8232534" y="0"/>
                </a:lnTo>
                <a:lnTo>
                  <a:pt x="8232534" y="327600"/>
                </a:lnTo>
                <a:lnTo>
                  <a:pt x="0" y="327600"/>
                </a:lnTo>
                <a:lnTo>
                  <a:pt x="0" y="0"/>
                </a:lnTo>
                <a:close/>
              </a:path>
            </a:pathLst>
          </a:custGeom>
        </p:spPr>
        <p:style>
          <a:lnRef idx="2">
            <a:schemeClr val="accent2">
              <a:hueOff val="-727682"/>
              <a:satOff val="-41964"/>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38936" tIns="457200" rIns="638936" bIns="92456" numCol="1" spcCol="1270" anchor="t" anchorCtr="0">
            <a:noAutofit/>
          </a:bodyPr>
          <a:lstStyle/>
          <a:p>
            <a:pPr marL="114300" lvl="1" indent="-114300" defTabSz="622300">
              <a:lnSpc>
                <a:spcPct val="90000"/>
              </a:lnSpc>
              <a:spcBef>
                <a:spcPct val="0"/>
              </a:spcBef>
              <a:spcAft>
                <a:spcPct val="15000"/>
              </a:spcAft>
              <a:buFontTx/>
              <a:buChar char="•"/>
            </a:pPr>
            <a:r>
              <a:rPr lang="en-US" altLang="zh-CN" sz="1600" dirty="0"/>
              <a:t>Prof. Stephan </a:t>
            </a:r>
            <a:r>
              <a:rPr lang="en-US" altLang="zh-CN" sz="1600" dirty="0" err="1"/>
              <a:t>Klingebiel</a:t>
            </a:r>
            <a:r>
              <a:rPr lang="en-US" altLang="zh-CN" sz="1600" dirty="0"/>
              <a:t>, </a:t>
            </a:r>
            <a:r>
              <a:rPr lang="en-US" altLang="zh-CN" sz="1600" dirty="0" err="1"/>
              <a:t>Programme</a:t>
            </a:r>
            <a:r>
              <a:rPr lang="en-US" altLang="zh-CN" sz="1600" dirty="0"/>
              <a:t> Director, Inter- and transnational cooperation, </a:t>
            </a:r>
            <a:r>
              <a:rPr lang="en" altLang="zh-CN" sz="1600" dirty="0"/>
              <a:t>German Institute of Development and Sustainability (IDOS); </a:t>
            </a:r>
            <a:endParaRPr lang="en-US" altLang="zh-CN" sz="1600" dirty="0"/>
          </a:p>
          <a:p>
            <a:pPr marL="114300" lvl="1" indent="-114300" defTabSz="622300">
              <a:lnSpc>
                <a:spcPct val="90000"/>
              </a:lnSpc>
              <a:spcBef>
                <a:spcPct val="0"/>
              </a:spcBef>
              <a:spcAft>
                <a:spcPct val="15000"/>
              </a:spcAft>
              <a:buChar char="•"/>
            </a:pPr>
            <a:r>
              <a:rPr lang="en-US" altLang="zh-CN" sz="1600" dirty="0"/>
              <a:t>Dr. Ulrich Mueller, GIZ Sectoral Department;</a:t>
            </a:r>
          </a:p>
          <a:p>
            <a:pPr marL="114300" lvl="1" indent="-114300" defTabSz="622300">
              <a:lnSpc>
                <a:spcPct val="90000"/>
              </a:lnSpc>
              <a:spcBef>
                <a:spcPct val="0"/>
              </a:spcBef>
              <a:spcAft>
                <a:spcPct val="15000"/>
              </a:spcAft>
              <a:buChar char="•"/>
            </a:pPr>
            <a:r>
              <a:rPr lang="en-US" altLang="zh-CN" sz="1600" dirty="0"/>
              <a:t>Klaus BAESEL, Planning Officer, Sectoral Department, GIZ;</a:t>
            </a:r>
          </a:p>
          <a:p>
            <a:pPr marL="114300" lvl="1" indent="-114300" defTabSz="622300">
              <a:lnSpc>
                <a:spcPct val="90000"/>
              </a:lnSpc>
              <a:spcBef>
                <a:spcPct val="0"/>
              </a:spcBef>
              <a:spcAft>
                <a:spcPct val="15000"/>
              </a:spcAft>
              <a:buChar char="•"/>
            </a:pPr>
            <a:r>
              <a:rPr lang="en-US" altLang="zh-CN" sz="1600" dirty="0"/>
              <a:t>Miriam Amine, former Team leader Deval;</a:t>
            </a:r>
          </a:p>
          <a:p>
            <a:pPr marL="114300" lvl="1" indent="-114300" defTabSz="622300">
              <a:lnSpc>
                <a:spcPct val="90000"/>
              </a:lnSpc>
              <a:spcBef>
                <a:spcPct val="0"/>
              </a:spcBef>
              <a:spcAft>
                <a:spcPct val="15000"/>
              </a:spcAft>
              <a:buChar char="•"/>
            </a:pPr>
            <a:r>
              <a:rPr lang="en-US" altLang="zh-CN" sz="1600" dirty="0"/>
              <a:t>Heiner JANUS, IDOS.</a:t>
            </a:r>
            <a:endParaRPr lang="de-DE" sz="1600" dirty="0"/>
          </a:p>
          <a:p>
            <a:pPr marL="114300" lvl="1" indent="-114300" defTabSz="577850">
              <a:lnSpc>
                <a:spcPct val="90000"/>
              </a:lnSpc>
              <a:spcBef>
                <a:spcPct val="0"/>
              </a:spcBef>
              <a:spcAft>
                <a:spcPct val="15000"/>
              </a:spcAft>
              <a:buFontTx/>
              <a:buChar char="•"/>
            </a:pPr>
            <a:endParaRPr lang="de-DE" sz="1600" dirty="0"/>
          </a:p>
          <a:p>
            <a:pPr marL="114300" lvl="1" indent="-114300" algn="l" defTabSz="577850">
              <a:lnSpc>
                <a:spcPct val="90000"/>
              </a:lnSpc>
              <a:spcBef>
                <a:spcPct val="0"/>
              </a:spcBef>
              <a:spcAft>
                <a:spcPct val="15000"/>
              </a:spcAft>
              <a:buChar char="•"/>
            </a:pPr>
            <a:endParaRPr lang="en-GB" sz="1300" kern="1200" noProof="0" dirty="0"/>
          </a:p>
        </p:txBody>
      </p:sp>
      <p:pic>
        <p:nvPicPr>
          <p:cNvPr id="5" name="图片 4">
            <a:extLst>
              <a:ext uri="{FF2B5EF4-FFF2-40B4-BE49-F238E27FC236}">
                <a16:creationId xmlns:a16="http://schemas.microsoft.com/office/drawing/2014/main" id="{3F2481A9-F0CC-06FE-4D5F-4964AEB7C345}"/>
              </a:ext>
            </a:extLst>
          </p:cNvPr>
          <p:cNvPicPr>
            <a:picLocks noChangeAspect="1"/>
          </p:cNvPicPr>
          <p:nvPr/>
        </p:nvPicPr>
        <p:blipFill>
          <a:blip r:embed="rId5"/>
          <a:stretch>
            <a:fillRect/>
          </a:stretch>
        </p:blipFill>
        <p:spPr>
          <a:xfrm>
            <a:off x="4909715" y="57652"/>
            <a:ext cx="1309631" cy="1097596"/>
          </a:xfrm>
          <a:prstGeom prst="rect">
            <a:avLst/>
          </a:prstGeom>
        </p:spPr>
      </p:pic>
      <p:sp>
        <p:nvSpPr>
          <p:cNvPr id="3" name="Date Placeholder 2">
            <a:extLst>
              <a:ext uri="{FF2B5EF4-FFF2-40B4-BE49-F238E27FC236}">
                <a16:creationId xmlns:a16="http://schemas.microsoft.com/office/drawing/2014/main" id="{9B51C44F-1222-CDD1-B5CC-AFA9A915A3A6}"/>
              </a:ext>
            </a:extLst>
          </p:cNvPr>
          <p:cNvSpPr>
            <a:spLocks noGrp="1"/>
          </p:cNvSpPr>
          <p:nvPr>
            <p:ph type="dt" sz="half" idx="10"/>
          </p:nvPr>
        </p:nvSpPr>
        <p:spPr/>
        <p:txBody>
          <a:bodyPr/>
          <a:lstStyle/>
          <a:p>
            <a:r>
              <a:rPr lang="en-US"/>
              <a:t>13.09.2023</a:t>
            </a:r>
            <a:endParaRPr lang="de-DE"/>
          </a:p>
        </p:txBody>
      </p:sp>
      <p:sp>
        <p:nvSpPr>
          <p:cNvPr id="6" name="Footer Placeholder 5">
            <a:extLst>
              <a:ext uri="{FF2B5EF4-FFF2-40B4-BE49-F238E27FC236}">
                <a16:creationId xmlns:a16="http://schemas.microsoft.com/office/drawing/2014/main" id="{9C5813EC-DCE1-511C-95FD-6FBFDA99CECD}"/>
              </a:ext>
            </a:extLst>
          </p:cNvPr>
          <p:cNvSpPr>
            <a:spLocks noGrp="1"/>
          </p:cNvSpPr>
          <p:nvPr>
            <p:ph type="ftr" sz="quarter" idx="11"/>
          </p:nvPr>
        </p:nvSpPr>
        <p:spPr/>
        <p:txBody>
          <a:bodyPr/>
          <a:lstStyle/>
          <a:p>
            <a:r>
              <a:rPr lang="de-DE"/>
              <a:t>Sino-German Forum 2023 </a:t>
            </a:r>
          </a:p>
        </p:txBody>
      </p:sp>
    </p:spTree>
    <p:extLst>
      <p:ext uri="{BB962C8B-B14F-4D97-AF65-F5344CB8AC3E}">
        <p14:creationId xmlns:p14="http://schemas.microsoft.com/office/powerpoint/2010/main" val="53026585"/>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92451"/>
            <a:ext cx="9139937" cy="6858000"/>
          </a:xfrm>
          <a:prstGeom prst="rect">
            <a:avLst/>
          </a:prstGeom>
        </p:spPr>
      </p:pic>
      <p:sp>
        <p:nvSpPr>
          <p:cNvPr id="2" name="Titel 1"/>
          <p:cNvSpPr>
            <a:spLocks noGrp="1"/>
          </p:cNvSpPr>
          <p:nvPr>
            <p:ph type="title"/>
          </p:nvPr>
        </p:nvSpPr>
        <p:spPr>
          <a:xfrm>
            <a:off x="375920" y="1217300"/>
            <a:ext cx="8225155" cy="624830"/>
          </a:xfrm>
        </p:spPr>
        <p:txBody>
          <a:bodyPr vert="horz" lIns="0" tIns="0" rIns="0" bIns="0" anchor="t" anchorCtr="0">
            <a:noAutofit/>
          </a:bodyPr>
          <a:lstStyle/>
          <a:p>
            <a:r>
              <a:rPr lang="de-DE" sz="3200" dirty="0"/>
              <a:t> </a:t>
            </a:r>
            <a:r>
              <a:rPr lang="de-DE" sz="3200" dirty="0">
                <a:latin typeface="Source Han Sans CN" charset="-122"/>
                <a:ea typeface="Source Han Sans CN" charset="-122"/>
                <a:cs typeface="Source Han Sans CN" charset="-122"/>
              </a:rPr>
              <a:t> </a:t>
            </a:r>
            <a:r>
              <a:rPr lang="en-US" altLang="zh-CN" sz="3200" dirty="0"/>
              <a:t>Contents</a:t>
            </a:r>
            <a:endParaRPr lang="de-DE" sz="3200" dirty="0"/>
          </a:p>
        </p:txBody>
      </p:sp>
      <p:sp>
        <p:nvSpPr>
          <p:cNvPr id="6" name="Inhaltsplatzhalter 5"/>
          <p:cNvSpPr>
            <a:spLocks noGrp="1"/>
          </p:cNvSpPr>
          <p:nvPr>
            <p:ph idx="1"/>
          </p:nvPr>
        </p:nvSpPr>
        <p:spPr>
          <a:xfrm>
            <a:off x="534193" y="2129971"/>
            <a:ext cx="8061325" cy="3833175"/>
          </a:xfrm>
        </p:spPr>
        <p:txBody>
          <a:bodyPr lIns="90000" rIns="90000">
            <a:normAutofit/>
          </a:bodyPr>
          <a:lstStyle/>
          <a:p>
            <a:pPr marL="357188" indent="-357188" algn="just">
              <a:lnSpc>
                <a:spcPct val="150000"/>
              </a:lnSpc>
              <a:spcBef>
                <a:spcPts val="0"/>
              </a:spcBef>
              <a:spcAft>
                <a:spcPts val="1200"/>
              </a:spcAft>
              <a:buClr>
                <a:srgbClr val="00A08C"/>
              </a:buClr>
              <a:buFont typeface="+mj-lt"/>
              <a:buAutoNum type="arabicPeriod"/>
            </a:pPr>
            <a:r>
              <a:rPr lang="en-US" altLang="zh-CN" sz="2400" dirty="0"/>
              <a:t>Monitoring and Evaluation of OECD-DAC</a:t>
            </a:r>
          </a:p>
          <a:p>
            <a:pPr marL="357188" indent="-357188" algn="just">
              <a:lnSpc>
                <a:spcPct val="150000"/>
              </a:lnSpc>
              <a:spcBef>
                <a:spcPts val="0"/>
              </a:spcBef>
              <a:spcAft>
                <a:spcPts val="1200"/>
              </a:spcAft>
              <a:buClr>
                <a:srgbClr val="00A08C"/>
              </a:buClr>
              <a:buFont typeface="+mj-lt"/>
              <a:buAutoNum type="arabicPeriod"/>
            </a:pPr>
            <a:r>
              <a:rPr lang="en-US" altLang="zh-CN" sz="2400" dirty="0"/>
              <a:t>Monitoring and Evaluation Practice of DAC member countries and beyond</a:t>
            </a:r>
          </a:p>
          <a:p>
            <a:pPr marL="357188" indent="-357188" algn="just">
              <a:lnSpc>
                <a:spcPct val="150000"/>
              </a:lnSpc>
              <a:spcBef>
                <a:spcPts val="0"/>
              </a:spcBef>
              <a:spcAft>
                <a:spcPts val="1200"/>
              </a:spcAft>
              <a:buClr>
                <a:srgbClr val="00A08C"/>
              </a:buClr>
              <a:buFont typeface="+mj-lt"/>
              <a:buAutoNum type="arabicPeriod"/>
            </a:pPr>
            <a:r>
              <a:rPr lang="en-US" altLang="zh-CN" sz="2400" dirty="0"/>
              <a:t>Questions for further discussion and Primary Recommendations</a:t>
            </a:r>
          </a:p>
          <a:p>
            <a:pPr marL="357188" indent="-357188">
              <a:lnSpc>
                <a:spcPct val="150000"/>
              </a:lnSpc>
              <a:spcBef>
                <a:spcPts val="0"/>
              </a:spcBef>
              <a:spcAft>
                <a:spcPts val="1200"/>
              </a:spcAft>
              <a:buClr>
                <a:srgbClr val="00A08C"/>
              </a:buClr>
              <a:buFont typeface="+mj-lt"/>
              <a:buAutoNum type="arabicPeriod"/>
            </a:pPr>
            <a:endParaRPr lang="en-US" altLang="zh-CN" sz="2400" b="1" dirty="0"/>
          </a:p>
          <a:p>
            <a:pPr marL="0" indent="0">
              <a:lnSpc>
                <a:spcPct val="150000"/>
              </a:lnSpc>
              <a:spcBef>
                <a:spcPts val="0"/>
              </a:spcBef>
              <a:spcAft>
                <a:spcPts val="1200"/>
              </a:spcAft>
              <a:buClr>
                <a:srgbClr val="00A08C"/>
              </a:buClr>
              <a:buNone/>
            </a:pPr>
            <a:endParaRPr lang="en-US" altLang="zh-CN" sz="2400" b="1" dirty="0"/>
          </a:p>
          <a:p>
            <a:pPr marL="357188" indent="-357188">
              <a:lnSpc>
                <a:spcPct val="150000"/>
              </a:lnSpc>
              <a:spcBef>
                <a:spcPts val="0"/>
              </a:spcBef>
              <a:spcAft>
                <a:spcPts val="1200"/>
              </a:spcAft>
              <a:buClr>
                <a:srgbClr val="00A08C"/>
              </a:buClr>
              <a:buFont typeface="+mj-lt"/>
              <a:buAutoNum type="arabicPeriod"/>
            </a:pPr>
            <a:endParaRPr lang="en-US" altLang="zh-CN" sz="2000" dirty="0"/>
          </a:p>
        </p:txBody>
      </p:sp>
      <p:sp>
        <p:nvSpPr>
          <p:cNvPr id="11" name="Foliennummernplatzhalter 10"/>
          <p:cNvSpPr>
            <a:spLocks noGrp="1"/>
          </p:cNvSpPr>
          <p:nvPr>
            <p:ph type="sldNum" sz="quarter" idx="12"/>
          </p:nvPr>
        </p:nvSpPr>
        <p:spPr/>
        <p:txBody>
          <a:bodyPr rIns="0"/>
          <a:lstStyle/>
          <a:p>
            <a:fld id="{12777BCD-00D2-BB43-9E10-44137A711A4B}" type="slidenum">
              <a:rPr lang="de-DE" sz="950" smtClean="0">
                <a:solidFill>
                  <a:srgbClr val="3C3C3C"/>
                </a:solidFill>
              </a:rPr>
              <a:t>7</a:t>
            </a:fld>
            <a:endParaRPr lang="de-DE" sz="950">
              <a:solidFill>
                <a:srgbClr val="3C3C3C"/>
              </a:solidFill>
            </a:endParaRPr>
          </a:p>
        </p:txBody>
      </p:sp>
      <p:pic>
        <p:nvPicPr>
          <p:cNvPr id="12" name="Bild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09846" y="192451"/>
            <a:ext cx="2493803" cy="827999"/>
          </a:xfrm>
          <a:prstGeom prst="rect">
            <a:avLst/>
          </a:prstGeom>
        </p:spPr>
      </p:pic>
      <p:sp>
        <p:nvSpPr>
          <p:cNvPr id="13" name="Datumsplatzhalter 3"/>
          <p:cNvSpPr>
            <a:spLocks noGrp="1"/>
          </p:cNvSpPr>
          <p:nvPr>
            <p:ph type="dt" sz="half" idx="10"/>
          </p:nvPr>
        </p:nvSpPr>
        <p:spPr>
          <a:xfrm>
            <a:off x="539750" y="6550025"/>
            <a:ext cx="1193800" cy="307975"/>
          </a:xfrm>
        </p:spPr>
        <p:txBody>
          <a:bodyPr/>
          <a:lstStyle/>
          <a:p>
            <a:r>
              <a:rPr lang="en-US" sz="950"/>
              <a:t>13.09.2023</a:t>
            </a:r>
            <a:endParaRPr lang="de-DE" sz="950" dirty="0"/>
          </a:p>
        </p:txBody>
      </p:sp>
      <p:sp>
        <p:nvSpPr>
          <p:cNvPr id="14" name="Fußzeilenplatzhalter 4"/>
          <p:cNvSpPr>
            <a:spLocks noGrp="1"/>
          </p:cNvSpPr>
          <p:nvPr>
            <p:ph type="ftr" sz="quarter" idx="11"/>
          </p:nvPr>
        </p:nvSpPr>
        <p:spPr>
          <a:xfrm>
            <a:off x="1909764" y="6550025"/>
            <a:ext cx="5310186" cy="307975"/>
          </a:xfrm>
        </p:spPr>
        <p:txBody>
          <a:bodyPr/>
          <a:lstStyle/>
          <a:p>
            <a:r>
              <a:rPr lang="de-DE" sz="950">
                <a:ea typeface="Source Han Sans CN" charset="-122"/>
                <a:cs typeface="Source Han Sans CN" charset="-122"/>
              </a:rPr>
              <a:t>Sino-German Forum 2023 </a:t>
            </a:r>
            <a:endParaRPr lang="de-DE" sz="950" dirty="0">
              <a:ea typeface="Source Han Sans CN" charset="-122"/>
              <a:cs typeface="Source Han Sans CN" charset="-122"/>
            </a:endParaRPr>
          </a:p>
        </p:txBody>
      </p:sp>
      <p:pic>
        <p:nvPicPr>
          <p:cNvPr id="4" name="图片 3">
            <a:extLst>
              <a:ext uri="{FF2B5EF4-FFF2-40B4-BE49-F238E27FC236}">
                <a16:creationId xmlns:a16="http://schemas.microsoft.com/office/drawing/2014/main" id="{FAC44F33-D238-1D92-E319-BE7C0662B9A1}"/>
              </a:ext>
            </a:extLst>
          </p:cNvPr>
          <p:cNvPicPr>
            <a:picLocks noChangeAspect="1"/>
          </p:cNvPicPr>
          <p:nvPr/>
        </p:nvPicPr>
        <p:blipFill>
          <a:blip r:embed="rId6"/>
          <a:stretch>
            <a:fillRect/>
          </a:stretch>
        </p:blipFill>
        <p:spPr>
          <a:xfrm>
            <a:off x="4863927" y="119704"/>
            <a:ext cx="1309631" cy="1097596"/>
          </a:xfrm>
          <a:prstGeom prst="rect">
            <a:avLst/>
          </a:prstGeom>
        </p:spPr>
      </p:pic>
    </p:spTree>
    <p:extLst>
      <p:ext uri="{BB962C8B-B14F-4D97-AF65-F5344CB8AC3E}">
        <p14:creationId xmlns:p14="http://schemas.microsoft.com/office/powerpoint/2010/main" val="2183657614"/>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3" name="Bild 1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1791" y="398344"/>
            <a:ext cx="3252792" cy="1080000"/>
          </a:xfrm>
          <a:prstGeom prst="rect">
            <a:avLst/>
          </a:prstGeom>
        </p:spPr>
      </p:pic>
      <p:sp>
        <p:nvSpPr>
          <p:cNvPr id="7" name="Inhaltsplatzhalter 5">
            <a:extLst>
              <a:ext uri="{FF2B5EF4-FFF2-40B4-BE49-F238E27FC236}">
                <a16:creationId xmlns:a16="http://schemas.microsoft.com/office/drawing/2014/main" id="{F13400B4-F34A-4260-B27D-B93440BAD581}"/>
              </a:ext>
            </a:extLst>
          </p:cNvPr>
          <p:cNvSpPr txBox="1">
            <a:spLocks/>
          </p:cNvSpPr>
          <p:nvPr/>
        </p:nvSpPr>
        <p:spPr>
          <a:xfrm>
            <a:off x="249411" y="2238685"/>
            <a:ext cx="8820150" cy="2798509"/>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514350" indent="-514350" algn="l">
              <a:buClr>
                <a:schemeClr val="bg1"/>
              </a:buClr>
              <a:buAutoNum type="arabicPeriod"/>
            </a:pPr>
            <a:r>
              <a:rPr lang="en-US" altLang="zh-CN" sz="2800" b="1" dirty="0">
                <a:solidFill>
                  <a:schemeClr val="bg1"/>
                </a:solidFill>
              </a:rPr>
              <a:t>Monitoring and Evaluation of OECD-DAC</a:t>
            </a:r>
          </a:p>
          <a:p>
            <a:pPr marL="457200" indent="-457200" algn="l">
              <a:buClr>
                <a:schemeClr val="bg1"/>
              </a:buClr>
              <a:buAutoNum type="arabicPeriod"/>
            </a:pPr>
            <a:endParaRPr lang="en-GB" altLang="zh-CN" b="1" dirty="0">
              <a:solidFill>
                <a:schemeClr val="bg1"/>
              </a:solidFill>
            </a:endParaRPr>
          </a:p>
          <a:p>
            <a:pPr lvl="1" algn="l">
              <a:lnSpc>
                <a:spcPct val="114000"/>
              </a:lnSpc>
              <a:buClr>
                <a:schemeClr val="bg1"/>
              </a:buClr>
            </a:pPr>
            <a:r>
              <a:rPr lang="en-GB" altLang="zh-CN" b="1" dirty="0">
                <a:solidFill>
                  <a:schemeClr val="bg1"/>
                </a:solidFill>
              </a:rPr>
              <a:t>1.1 </a:t>
            </a:r>
            <a:r>
              <a:rPr lang="en-US" altLang="zh-CN" b="1" dirty="0">
                <a:solidFill>
                  <a:schemeClr val="bg1"/>
                </a:solidFill>
              </a:rPr>
              <a:t>From Aid Effectiveness to Development Effectiveness</a:t>
            </a:r>
          </a:p>
          <a:p>
            <a:pPr lvl="1" algn="l">
              <a:lnSpc>
                <a:spcPct val="114000"/>
              </a:lnSpc>
              <a:buClr>
                <a:schemeClr val="bg1"/>
              </a:buClr>
            </a:pPr>
            <a:r>
              <a:rPr lang="en-US" altLang="zh-CN" b="1" dirty="0">
                <a:solidFill>
                  <a:schemeClr val="bg1"/>
                </a:solidFill>
              </a:rPr>
              <a:t>1.2 Monitoring and Evaluation Practice</a:t>
            </a:r>
          </a:p>
          <a:p>
            <a:pPr lvl="1" algn="l">
              <a:lnSpc>
                <a:spcPct val="114000"/>
              </a:lnSpc>
              <a:buClr>
                <a:schemeClr val="bg1"/>
              </a:buClr>
            </a:pPr>
            <a:r>
              <a:rPr lang="en-US" altLang="zh-CN" b="1" dirty="0">
                <a:solidFill>
                  <a:schemeClr val="bg1"/>
                </a:solidFill>
              </a:rPr>
              <a:t>1.3 	Practice and Challenges</a:t>
            </a:r>
          </a:p>
        </p:txBody>
      </p:sp>
      <p:pic>
        <p:nvPicPr>
          <p:cNvPr id="2" name="图片 1">
            <a:extLst>
              <a:ext uri="{FF2B5EF4-FFF2-40B4-BE49-F238E27FC236}">
                <a16:creationId xmlns:a16="http://schemas.microsoft.com/office/drawing/2014/main" id="{F8122F8C-AA06-DBFF-ECBA-D75943817909}"/>
              </a:ext>
            </a:extLst>
          </p:cNvPr>
          <p:cNvPicPr>
            <a:picLocks noChangeAspect="1"/>
          </p:cNvPicPr>
          <p:nvPr/>
        </p:nvPicPr>
        <p:blipFill>
          <a:blip r:embed="rId6"/>
          <a:stretch>
            <a:fillRect/>
          </a:stretch>
        </p:blipFill>
        <p:spPr>
          <a:xfrm>
            <a:off x="5145482" y="380748"/>
            <a:ext cx="1123291" cy="941425"/>
          </a:xfrm>
          <a:prstGeom prst="rect">
            <a:avLst/>
          </a:prstGeom>
        </p:spPr>
      </p:pic>
    </p:spTree>
    <p:extLst>
      <p:ext uri="{BB962C8B-B14F-4D97-AF65-F5344CB8AC3E}">
        <p14:creationId xmlns:p14="http://schemas.microsoft.com/office/powerpoint/2010/main" val="246920346"/>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467175" y="823330"/>
            <a:ext cx="8121820" cy="628027"/>
          </a:xfrm>
        </p:spPr>
        <p:txBody>
          <a:bodyPr>
            <a:normAutofit/>
          </a:bodyPr>
          <a:lstStyle/>
          <a:p>
            <a:pPr marL="444500" indent="-444500"/>
            <a:r>
              <a:rPr lang="en-US" sz="2400" dirty="0">
                <a:solidFill>
                  <a:srgbClr val="00A08C"/>
                </a:solidFill>
              </a:rPr>
              <a:t>1.1 From Aid Effectiveness to Development Effectiveness</a:t>
            </a:r>
            <a:endParaRPr lang="de-DE" sz="2400" dirty="0">
              <a:solidFill>
                <a:srgbClr val="00A08C"/>
              </a:solidFill>
            </a:endParaRPr>
          </a:p>
        </p:txBody>
      </p:sp>
      <p:sp>
        <p:nvSpPr>
          <p:cNvPr id="14" name="Foliennummernplatzhalter 5"/>
          <p:cNvSpPr>
            <a:spLocks noGrp="1"/>
          </p:cNvSpPr>
          <p:nvPr>
            <p:ph type="sldNum" sz="quarter" idx="12"/>
          </p:nvPr>
        </p:nvSpPr>
        <p:spPr>
          <a:xfrm>
            <a:off x="7642225" y="6550025"/>
            <a:ext cx="1196974" cy="307975"/>
          </a:xfrm>
        </p:spPr>
        <p:txBody>
          <a:bodyPr rIns="0"/>
          <a:lstStyle/>
          <a:p>
            <a:fld id="{12777BCD-00D2-BB43-9E10-44137A711A4B}" type="slidenum">
              <a:rPr lang="de-DE" sz="950" smtClean="0"/>
              <a:t>9</a:t>
            </a:fld>
            <a:endParaRPr lang="de-DE" sz="950"/>
          </a:p>
        </p:txBody>
      </p:sp>
      <p:sp>
        <p:nvSpPr>
          <p:cNvPr id="12" name="Inhaltsplatzhalter 7"/>
          <p:cNvSpPr txBox="1">
            <a:spLocks/>
          </p:cNvSpPr>
          <p:nvPr/>
        </p:nvSpPr>
        <p:spPr>
          <a:xfrm>
            <a:off x="3543300" y="1865871"/>
            <a:ext cx="5059362"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sp>
        <p:nvSpPr>
          <p:cNvPr id="23" name="Fußzeilenplatzhalter 4"/>
          <p:cNvSpPr>
            <a:spLocks noGrp="1"/>
          </p:cNvSpPr>
          <p:nvPr>
            <p:ph type="ftr" sz="quarter" idx="11"/>
          </p:nvPr>
        </p:nvSpPr>
        <p:spPr>
          <a:xfrm>
            <a:off x="1909764" y="6550025"/>
            <a:ext cx="5310186" cy="307975"/>
          </a:xfrm>
        </p:spPr>
        <p:txBody>
          <a:bodyPr/>
          <a:lstStyle/>
          <a:p>
            <a:r>
              <a:rPr lang="de-DE" sz="950">
                <a:solidFill>
                  <a:schemeClr val="tx1"/>
                </a:solidFill>
              </a:rPr>
              <a:t>Sino-German Forum 2023 </a:t>
            </a:r>
          </a:p>
        </p:txBody>
      </p:sp>
      <p:sp>
        <p:nvSpPr>
          <p:cNvPr id="47" name="Inhaltsplatzhalter 7">
            <a:extLst>
              <a:ext uri="{FF2B5EF4-FFF2-40B4-BE49-F238E27FC236}">
                <a16:creationId xmlns:a16="http://schemas.microsoft.com/office/drawing/2014/main" id="{0ABD92D1-685B-4F65-9F2A-D8068AE93ED1}"/>
              </a:ext>
            </a:extLst>
          </p:cNvPr>
          <p:cNvSpPr txBox="1">
            <a:spLocks/>
          </p:cNvSpPr>
          <p:nvPr/>
        </p:nvSpPr>
        <p:spPr>
          <a:xfrm>
            <a:off x="3584476" y="2016389"/>
            <a:ext cx="4453398" cy="41713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2288" indent="-1792288">
              <a:lnSpc>
                <a:spcPct val="100000"/>
              </a:lnSpc>
              <a:spcAft>
                <a:spcPts val="600"/>
              </a:spcAft>
              <a:buNone/>
              <a:tabLst>
                <a:tab pos="358775" algn="l"/>
              </a:tabLst>
            </a:pPr>
            <a:endParaRPr lang="de-DE" sz="1600" b="1"/>
          </a:p>
        </p:txBody>
      </p:sp>
      <p:pic>
        <p:nvPicPr>
          <p:cNvPr id="39" name="Bild 10">
            <a:extLst>
              <a:ext uri="{FF2B5EF4-FFF2-40B4-BE49-F238E27FC236}">
                <a16:creationId xmlns:a16="http://schemas.microsoft.com/office/drawing/2014/main" id="{70F0FCE3-34DB-497D-AE51-5B4F47BFD78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19346" y="192451"/>
            <a:ext cx="2493803" cy="827999"/>
          </a:xfrm>
          <a:prstGeom prst="rect">
            <a:avLst/>
          </a:prstGeom>
        </p:spPr>
      </p:pic>
      <p:pic>
        <p:nvPicPr>
          <p:cNvPr id="40" name="Grafik 39">
            <a:extLst>
              <a:ext uri="{FF2B5EF4-FFF2-40B4-BE49-F238E27FC236}">
                <a16:creationId xmlns:a16="http://schemas.microsoft.com/office/drawing/2014/main" id="{11B3459E-C249-4813-A11B-CE909A8DDF79}"/>
              </a:ext>
            </a:extLst>
          </p:cNvPr>
          <p:cNvPicPr>
            <a:picLocks noChangeAspect="1"/>
          </p:cNvPicPr>
          <p:nvPr/>
        </p:nvPicPr>
        <p:blipFill>
          <a:blip r:embed="rId4"/>
          <a:stretch>
            <a:fillRect/>
          </a:stretch>
        </p:blipFill>
        <p:spPr>
          <a:xfrm>
            <a:off x="8457883" y="867787"/>
            <a:ext cx="602098" cy="5425849"/>
          </a:xfrm>
          <a:prstGeom prst="rect">
            <a:avLst/>
          </a:prstGeom>
        </p:spPr>
      </p:pic>
      <p:grpSp>
        <p:nvGrpSpPr>
          <p:cNvPr id="41" name="Gruppieren 40">
            <a:extLst>
              <a:ext uri="{FF2B5EF4-FFF2-40B4-BE49-F238E27FC236}">
                <a16:creationId xmlns:a16="http://schemas.microsoft.com/office/drawing/2014/main" id="{4E18477D-57ED-4599-9CE8-8E97143B47AB}"/>
              </a:ext>
            </a:extLst>
          </p:cNvPr>
          <p:cNvGrpSpPr/>
          <p:nvPr/>
        </p:nvGrpSpPr>
        <p:grpSpPr>
          <a:xfrm>
            <a:off x="7200900" y="3810000"/>
            <a:ext cx="1623914" cy="476250"/>
            <a:chOff x="7143584" y="1066800"/>
            <a:chExt cx="1500254" cy="476250"/>
          </a:xfrm>
        </p:grpSpPr>
        <p:sp>
          <p:nvSpPr>
            <p:cNvPr id="42" name="Ellipse 41">
              <a:extLst>
                <a:ext uri="{FF2B5EF4-FFF2-40B4-BE49-F238E27FC236}">
                  <a16:creationId xmlns:a16="http://schemas.microsoft.com/office/drawing/2014/main" id="{3A9315A9-DB5D-4927-8AC1-9A4CF5931EB2}"/>
                </a:ext>
              </a:extLst>
            </p:cNvPr>
            <p:cNvSpPr/>
            <p:nvPr/>
          </p:nvSpPr>
          <p:spPr>
            <a:xfrm>
              <a:off x="8493025" y="1249836"/>
              <a:ext cx="150813" cy="150813"/>
            </a:xfrm>
            <a:prstGeom prst="ellipse">
              <a:avLst/>
            </a:prstGeom>
            <a:solidFill>
              <a:srgbClr val="66C6BA"/>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43" name="Rechteck: abgerundete Ecken 42">
              <a:extLst>
                <a:ext uri="{FF2B5EF4-FFF2-40B4-BE49-F238E27FC236}">
                  <a16:creationId xmlns:a16="http://schemas.microsoft.com/office/drawing/2014/main" id="{D2F9CB23-2BC5-4E74-8236-3B12441CD2AA}"/>
                </a:ext>
              </a:extLst>
            </p:cNvPr>
            <p:cNvSpPr/>
            <p:nvPr/>
          </p:nvSpPr>
          <p:spPr>
            <a:xfrm>
              <a:off x="7143584" y="1066800"/>
              <a:ext cx="1170787" cy="476250"/>
            </a:xfrm>
            <a:prstGeom prst="roundRect">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Ins="108000" rtlCol="0" anchor="ctr"/>
            <a:lstStyle/>
            <a:p>
              <a:pPr marL="0" marR="0" lvl="0" indent="-457200"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1" i="0" u="none" strike="noStrike" kern="1200" cap="none" spc="0" normalizeH="0" baseline="0" noProof="0" dirty="0">
                  <a:ln>
                    <a:noFill/>
                  </a:ln>
                  <a:solidFill>
                    <a:srgbClr val="66C6BA"/>
                  </a:solidFill>
                  <a:effectLst/>
                  <a:uLnTx/>
                  <a:uFillTx/>
                  <a:latin typeface="Arial" panose="020B0604020202020204"/>
                  <a:ea typeface="黑体" panose="02010609060101010101" pitchFamily="49" charset="-122"/>
                  <a:cs typeface="+mn-cs"/>
                </a:rPr>
                <a:t>1.1 Effectiveness</a:t>
              </a:r>
              <a:endParaRPr kumimoji="0" lang="de-DE" sz="1200" b="0" i="0" u="none" strike="noStrike" kern="1200" cap="none" spc="0" normalizeH="0" baseline="0" noProof="0" dirty="0">
                <a:ln>
                  <a:noFill/>
                </a:ln>
                <a:solidFill>
                  <a:srgbClr val="66C6BA"/>
                </a:solidFill>
                <a:effectLst/>
                <a:uLnTx/>
                <a:uFillTx/>
                <a:latin typeface="Arial" panose="020B0604020202020204"/>
                <a:ea typeface="+mn-ea"/>
                <a:cs typeface="+mn-cs"/>
              </a:endParaRPr>
            </a:p>
          </p:txBody>
        </p:sp>
        <p:sp>
          <p:nvSpPr>
            <p:cNvPr id="44" name="Gleichschenkliges Dreieck 43">
              <a:extLst>
                <a:ext uri="{FF2B5EF4-FFF2-40B4-BE49-F238E27FC236}">
                  <a16:creationId xmlns:a16="http://schemas.microsoft.com/office/drawing/2014/main" id="{6DDC371F-DE2A-4885-B35C-B8715A412544}"/>
                </a:ext>
              </a:extLst>
            </p:cNvPr>
            <p:cNvSpPr/>
            <p:nvPr/>
          </p:nvSpPr>
          <p:spPr>
            <a:xfrm rot="5400000">
              <a:off x="8261702" y="1249835"/>
              <a:ext cx="257101" cy="150814"/>
            </a:xfrm>
            <a:prstGeom prst="triangle">
              <a:avLst/>
            </a:prstGeom>
            <a:solidFill>
              <a:schemeClr val="bg1"/>
            </a:solidFill>
            <a:ln>
              <a:solidFill>
                <a:srgbClr val="66C6BA"/>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sp>
          <p:nvSpPr>
            <p:cNvPr id="45" name="Gleichschenkliges Dreieck 44">
              <a:extLst>
                <a:ext uri="{FF2B5EF4-FFF2-40B4-BE49-F238E27FC236}">
                  <a16:creationId xmlns:a16="http://schemas.microsoft.com/office/drawing/2014/main" id="{ECDF9423-3676-4214-A931-86BE64BDA9C4}"/>
                </a:ext>
              </a:extLst>
            </p:cNvPr>
            <p:cNvSpPr/>
            <p:nvPr/>
          </p:nvSpPr>
          <p:spPr>
            <a:xfrm rot="5400000">
              <a:off x="8251631" y="1260729"/>
              <a:ext cx="251186" cy="1349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algn="ctr"/>
              <a:endParaRPr lang="de-DE"/>
            </a:p>
          </p:txBody>
        </p:sp>
      </p:grpSp>
      <p:sp>
        <p:nvSpPr>
          <p:cNvPr id="46" name="Rechteck: abgerundete Ecken 45">
            <a:extLst>
              <a:ext uri="{FF2B5EF4-FFF2-40B4-BE49-F238E27FC236}">
                <a16:creationId xmlns:a16="http://schemas.microsoft.com/office/drawing/2014/main" id="{6BBE9D67-F460-4434-8E7D-4724283BC1F7}"/>
              </a:ext>
            </a:extLst>
          </p:cNvPr>
          <p:cNvSpPr/>
          <p:nvPr/>
        </p:nvSpPr>
        <p:spPr>
          <a:xfrm>
            <a:off x="7231157" y="5095873"/>
            <a:ext cx="1265870" cy="476250"/>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1.3 Practice and Challenges</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sp>
        <p:nvSpPr>
          <p:cNvPr id="48" name="Rechteck: abgerundete Ecken 47">
            <a:extLst>
              <a:ext uri="{FF2B5EF4-FFF2-40B4-BE49-F238E27FC236}">
                <a16:creationId xmlns:a16="http://schemas.microsoft.com/office/drawing/2014/main" id="{763B6B67-FCF9-441A-BC69-F6A9D52B637B}"/>
              </a:ext>
            </a:extLst>
          </p:cNvPr>
          <p:cNvSpPr/>
          <p:nvPr/>
        </p:nvSpPr>
        <p:spPr>
          <a:xfrm>
            <a:off x="7219951" y="4419599"/>
            <a:ext cx="1275396" cy="542925"/>
          </a:xfrm>
          <a:prstGeom prst="roundRect">
            <a:avLst/>
          </a:prstGeom>
          <a:solidFill>
            <a:schemeClr val="bg1"/>
          </a:solidFill>
          <a:ln>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pPr marL="0" marR="0" lvl="0" indent="-457200" algn="l" defTabSz="914400" rtl="0" eaLnBrk="1" fontAlgn="auto" latinLnBrk="0" hangingPunct="1">
              <a:lnSpc>
                <a:spcPct val="100000"/>
              </a:lnSpc>
              <a:spcBef>
                <a:spcPts val="0"/>
              </a:spcBef>
              <a:spcAft>
                <a:spcPts val="0"/>
              </a:spcAft>
              <a:buClr>
                <a:srgbClr val="00A08C"/>
              </a:buClr>
              <a:buSzTx/>
              <a:buFontTx/>
              <a:buNone/>
              <a:tabLst>
                <a:tab pos="444500" algn="l"/>
              </a:tabLst>
              <a:defRPr/>
            </a:pPr>
            <a:r>
              <a:rPr kumimoji="0" lang="en-US" altLang="zh-CN" sz="1200" b="0" i="0" u="none" strike="noStrike" kern="1200" cap="none" spc="0" normalizeH="0" baseline="0" noProof="0" dirty="0">
                <a:ln>
                  <a:noFill/>
                </a:ln>
                <a:solidFill>
                  <a:srgbClr val="B4B4B4"/>
                </a:solidFill>
                <a:effectLst/>
                <a:uLnTx/>
                <a:uFillTx/>
                <a:latin typeface="Arial" panose="020B0604020202020204"/>
                <a:ea typeface="黑体" panose="02010609060101010101" pitchFamily="49" charset="-122"/>
                <a:cs typeface="+mn-cs"/>
              </a:rPr>
              <a:t>1.2 Monitoring and Evaluation Practice</a:t>
            </a:r>
            <a:endParaRPr kumimoji="0" lang="de-DE" sz="1200" b="0" i="0" u="none" strike="noStrike" kern="1200" cap="none" spc="0" normalizeH="0" baseline="0" noProof="0" dirty="0">
              <a:ln>
                <a:noFill/>
              </a:ln>
              <a:solidFill>
                <a:srgbClr val="B4B4B4"/>
              </a:solidFill>
              <a:effectLst/>
              <a:uLnTx/>
              <a:uFillTx/>
              <a:latin typeface="Arial" panose="020B0604020202020204"/>
              <a:ea typeface="+mn-ea"/>
              <a:cs typeface="+mn-cs"/>
            </a:endParaRPr>
          </a:p>
        </p:txBody>
      </p:sp>
      <p:sp>
        <p:nvSpPr>
          <p:cNvPr id="2" name="Datumsplatzhalter 3">
            <a:extLst>
              <a:ext uri="{FF2B5EF4-FFF2-40B4-BE49-F238E27FC236}">
                <a16:creationId xmlns:a16="http://schemas.microsoft.com/office/drawing/2014/main" id="{82F74F32-7601-2CF5-3C6C-17D193717ACE}"/>
              </a:ext>
            </a:extLst>
          </p:cNvPr>
          <p:cNvSpPr>
            <a:spLocks noGrp="1"/>
          </p:cNvSpPr>
          <p:nvPr>
            <p:ph type="dt" sz="half" idx="10"/>
          </p:nvPr>
        </p:nvSpPr>
        <p:spPr>
          <a:xfrm>
            <a:off x="539750" y="6486525"/>
            <a:ext cx="1193800" cy="307975"/>
          </a:xfrm>
        </p:spPr>
        <p:txBody>
          <a:bodyPr/>
          <a:lstStyle/>
          <a:p>
            <a:r>
              <a:rPr lang="en-US" sz="950"/>
              <a:t>13.09.2023</a:t>
            </a:r>
            <a:endParaRPr lang="de-DE" sz="950"/>
          </a:p>
        </p:txBody>
      </p:sp>
      <p:sp>
        <p:nvSpPr>
          <p:cNvPr id="21" name="TextBox 20">
            <a:extLst>
              <a:ext uri="{FF2B5EF4-FFF2-40B4-BE49-F238E27FC236}">
                <a16:creationId xmlns:a16="http://schemas.microsoft.com/office/drawing/2014/main" id="{A96B3CAE-315F-483A-8F15-ADA8A31F6228}"/>
              </a:ext>
            </a:extLst>
          </p:cNvPr>
          <p:cNvSpPr txBox="1"/>
          <p:nvPr/>
        </p:nvSpPr>
        <p:spPr>
          <a:xfrm>
            <a:off x="467175" y="1545956"/>
            <a:ext cx="6602728" cy="4894160"/>
          </a:xfrm>
          <a:prstGeom prst="rect">
            <a:avLst/>
          </a:prstGeom>
          <a:noFill/>
        </p:spPr>
        <p:txBody>
          <a:bodyPr wrap="square">
            <a:spAutoFit/>
          </a:bodyPr>
          <a:lstStyle/>
          <a:p>
            <a:pPr algn="l">
              <a:lnSpc>
                <a:spcPct val="150000"/>
              </a:lnSpc>
            </a:pPr>
            <a:r>
              <a:rPr lang="en-US" b="1" i="0" dirty="0">
                <a:effectLst/>
                <a:latin typeface="+mj-lt"/>
              </a:rPr>
              <a:t>Policy Developments</a:t>
            </a:r>
          </a:p>
          <a:p>
            <a:pPr marL="285750" indent="-285750" algn="l">
              <a:lnSpc>
                <a:spcPct val="150000"/>
              </a:lnSpc>
              <a:buFont typeface="Arial" panose="020B0604020202020204" pitchFamily="34" charset="0"/>
              <a:buChar char="•"/>
            </a:pPr>
            <a:r>
              <a:rPr lang="en-US" sz="1600" b="1" i="0" dirty="0">
                <a:effectLst/>
                <a:latin typeface="+mj-lt"/>
              </a:rPr>
              <a:t>2000:</a:t>
            </a:r>
            <a:r>
              <a:rPr lang="en-US" sz="1600" b="0" i="0" dirty="0">
                <a:effectLst/>
                <a:latin typeface="+mj-lt"/>
              </a:rPr>
              <a:t> Introduction of UN Millennium Development Goals</a:t>
            </a:r>
          </a:p>
          <a:p>
            <a:pPr marL="285750" indent="-285750" algn="l">
              <a:lnSpc>
                <a:spcPct val="150000"/>
              </a:lnSpc>
              <a:buFont typeface="Arial" panose="020B0604020202020204" pitchFamily="34" charset="0"/>
              <a:buChar char="•"/>
            </a:pPr>
            <a:r>
              <a:rPr lang="en-US" sz="1600" b="1" i="0" dirty="0">
                <a:effectLst/>
                <a:latin typeface="+mj-lt"/>
              </a:rPr>
              <a:t>2002:</a:t>
            </a:r>
            <a:r>
              <a:rPr lang="en-US" sz="1600" b="0" i="0" dirty="0">
                <a:effectLst/>
                <a:latin typeface="+mj-lt"/>
              </a:rPr>
              <a:t> Monterrey Summit (Conceptualization of aid effectiveness)</a:t>
            </a:r>
          </a:p>
          <a:p>
            <a:pPr marL="285750" indent="-285750" algn="l">
              <a:lnSpc>
                <a:spcPct val="150000"/>
              </a:lnSpc>
              <a:buFont typeface="Arial" panose="020B0604020202020204" pitchFamily="34" charset="0"/>
              <a:buChar char="•"/>
            </a:pPr>
            <a:r>
              <a:rPr lang="en-US" sz="1600" b="1" i="0" dirty="0">
                <a:effectLst/>
                <a:latin typeface="+mj-lt"/>
              </a:rPr>
              <a:t>2005:</a:t>
            </a:r>
            <a:r>
              <a:rPr lang="en-US" sz="1600" b="0" i="0" dirty="0">
                <a:effectLst/>
                <a:latin typeface="+mj-lt"/>
              </a:rPr>
              <a:t> Paris Declaration (Improvement of aid effectiveness with principles like Ownership, </a:t>
            </a:r>
            <a:r>
              <a:rPr lang="en-US" sz="1600" b="0" i="0" dirty="0" err="1">
                <a:effectLst/>
                <a:latin typeface="+mj-lt"/>
              </a:rPr>
              <a:t>Harmonisation</a:t>
            </a:r>
            <a:r>
              <a:rPr lang="en-US" sz="1600" b="0" i="0" dirty="0">
                <a:effectLst/>
                <a:latin typeface="+mj-lt"/>
              </a:rPr>
              <a:t>, and Alignment)</a:t>
            </a:r>
          </a:p>
          <a:p>
            <a:pPr marL="285750" indent="-285750" algn="l">
              <a:lnSpc>
                <a:spcPct val="150000"/>
              </a:lnSpc>
              <a:buFont typeface="Arial" panose="020B0604020202020204" pitchFamily="34" charset="0"/>
              <a:buChar char="•"/>
            </a:pPr>
            <a:r>
              <a:rPr lang="en-US" sz="1600" b="1" i="0" dirty="0">
                <a:effectLst/>
                <a:latin typeface="+mj-lt"/>
              </a:rPr>
              <a:t>2008:</a:t>
            </a:r>
            <a:r>
              <a:rPr lang="en-US" sz="1600" b="0" i="0" dirty="0">
                <a:effectLst/>
                <a:latin typeface="+mj-lt"/>
              </a:rPr>
              <a:t> Accra Agenda for Action (Focus on sustainable development and role recognition of multiple entities in aid provision)</a:t>
            </a:r>
          </a:p>
          <a:p>
            <a:pPr marL="285750" indent="-285750" algn="l">
              <a:lnSpc>
                <a:spcPct val="150000"/>
              </a:lnSpc>
              <a:buFont typeface="Arial" panose="020B0604020202020204" pitchFamily="34" charset="0"/>
              <a:buChar char="•"/>
            </a:pPr>
            <a:r>
              <a:rPr lang="en-US" sz="1600" b="1" i="0" dirty="0">
                <a:effectLst/>
                <a:latin typeface="+mj-lt"/>
              </a:rPr>
              <a:t>2011:</a:t>
            </a:r>
            <a:r>
              <a:rPr lang="en-US" sz="1600" b="0" i="0" dirty="0">
                <a:effectLst/>
                <a:latin typeface="+mj-lt"/>
              </a:rPr>
              <a:t> Busan Partnership (Reaffirms principles and establishes framework for "development effectiveness", encouraging South-South cooperation)</a:t>
            </a:r>
          </a:p>
          <a:p>
            <a:pPr marL="285750" indent="-285750" algn="l">
              <a:lnSpc>
                <a:spcPct val="150000"/>
              </a:lnSpc>
              <a:buFont typeface="Arial" panose="020B0604020202020204" pitchFamily="34" charset="0"/>
              <a:buChar char="•"/>
            </a:pPr>
            <a:r>
              <a:rPr lang="en-US" sz="1600" b="1" i="0" dirty="0">
                <a:effectLst/>
                <a:latin typeface="+mj-lt"/>
              </a:rPr>
              <a:t>2015: </a:t>
            </a:r>
            <a:r>
              <a:rPr lang="en-US" sz="1600" b="0" i="0" dirty="0">
                <a:effectLst/>
                <a:latin typeface="+mj-lt"/>
              </a:rPr>
              <a:t>2030 Sustainable Development Agenda &amp; SDG Monitoring</a:t>
            </a:r>
          </a:p>
          <a:p>
            <a:pPr marL="285750" indent="-285750" algn="l">
              <a:lnSpc>
                <a:spcPct val="150000"/>
              </a:lnSpc>
              <a:buFont typeface="Arial" panose="020B0604020202020204" pitchFamily="34" charset="0"/>
              <a:buChar char="•"/>
            </a:pPr>
            <a:r>
              <a:rPr lang="en-US" sz="1600" b="1" i="0" dirty="0">
                <a:effectLst/>
                <a:latin typeface="+mj-lt"/>
              </a:rPr>
              <a:t>2019: </a:t>
            </a:r>
            <a:r>
              <a:rPr lang="en-US" sz="1600" b="0" i="0" dirty="0">
                <a:effectLst/>
                <a:latin typeface="+mj-lt"/>
              </a:rPr>
              <a:t>UN High level conference on SS cooperation (BAPA+40) </a:t>
            </a:r>
          </a:p>
          <a:p>
            <a:pPr marL="285750" indent="-285750" algn="l">
              <a:lnSpc>
                <a:spcPct val="150000"/>
              </a:lnSpc>
              <a:buFont typeface="Arial" panose="020B0604020202020204" pitchFamily="34" charset="0"/>
              <a:buChar char="•"/>
            </a:pPr>
            <a:endParaRPr lang="en-US" sz="1600" b="0" i="0" dirty="0">
              <a:effectLst/>
              <a:latin typeface="+mj-lt"/>
            </a:endParaRPr>
          </a:p>
        </p:txBody>
      </p:sp>
      <p:pic>
        <p:nvPicPr>
          <p:cNvPr id="3" name="图片 2">
            <a:extLst>
              <a:ext uri="{FF2B5EF4-FFF2-40B4-BE49-F238E27FC236}">
                <a16:creationId xmlns:a16="http://schemas.microsoft.com/office/drawing/2014/main" id="{8CC2844D-C4EA-149E-3DCC-A7742A3F88AE}"/>
              </a:ext>
            </a:extLst>
          </p:cNvPr>
          <p:cNvPicPr>
            <a:picLocks noChangeAspect="1"/>
          </p:cNvPicPr>
          <p:nvPr/>
        </p:nvPicPr>
        <p:blipFill>
          <a:blip r:embed="rId5"/>
          <a:stretch>
            <a:fillRect/>
          </a:stretch>
        </p:blipFill>
        <p:spPr>
          <a:xfrm>
            <a:off x="4909715" y="57652"/>
            <a:ext cx="1185477" cy="993543"/>
          </a:xfrm>
          <a:prstGeom prst="rect">
            <a:avLst/>
          </a:prstGeom>
        </p:spPr>
      </p:pic>
      <p:pic>
        <p:nvPicPr>
          <p:cNvPr id="4" name="Bild 9">
            <a:extLst>
              <a:ext uri="{FF2B5EF4-FFF2-40B4-BE49-F238E27FC236}">
                <a16:creationId xmlns:a16="http://schemas.microsoft.com/office/drawing/2014/main" id="{D8CC3C70-2034-720C-0E3B-D8167D6426A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0" y="0"/>
            <a:ext cx="8983744" cy="6858000"/>
          </a:xfrm>
          <a:prstGeom prst="rect">
            <a:avLst/>
          </a:prstGeom>
        </p:spPr>
      </p:pic>
    </p:spTree>
    <p:extLst>
      <p:ext uri="{BB962C8B-B14F-4D97-AF65-F5344CB8AC3E}">
        <p14:creationId xmlns:p14="http://schemas.microsoft.com/office/powerpoint/2010/main" val="4088223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theme/theme1.xml><?xml version="1.0" encoding="utf-8"?>
<a:theme xmlns:a="http://schemas.openxmlformats.org/drawingml/2006/main" name="Office-Design">
  <a:themeElements>
    <a:clrScheme name="Office-Design">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Design">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7C79705-4ACA-4B8F-92AE-D15D4D0B5AF9}">
  <ds:schemaRefs>
    <ds:schemaRef ds:uri="http://schemas.microsoft.com/sharepoint/v3/contenttype/forms"/>
  </ds:schemaRefs>
</ds:datastoreItem>
</file>

<file path=customXml/itemProps2.xml><?xml version="1.0" encoding="utf-8"?>
<ds:datastoreItem xmlns:ds="http://schemas.openxmlformats.org/officeDocument/2006/customXml" ds:itemID="{2863C9B9-5425-46EE-A46E-F41DBFDCBD0B}"/>
</file>

<file path=customXml/itemProps3.xml><?xml version="1.0" encoding="utf-8"?>
<ds:datastoreItem xmlns:ds="http://schemas.openxmlformats.org/officeDocument/2006/customXml" ds:itemID="{C603037C-E113-475C-9C34-3E6E3ECF2CF3}">
  <ds:schemaRefs>
    <ds:schemaRef ds:uri="http://purl.org/dc/dcmitype/"/>
    <ds:schemaRef ds:uri="http://schemas.microsoft.com/office/infopath/2007/PartnerControls"/>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efd0da4a-e4aa-4571-8673-751fb3999768"/>
    <ds:schemaRef ds:uri="cbd806d2-1fcd-489c-9992-e5de5b1acea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1824</TotalTime>
  <Words>1310</Words>
  <Application>Microsoft Macintosh PowerPoint</Application>
  <PresentationFormat>全屏显示(4:3)</PresentationFormat>
  <Paragraphs>180</Paragraphs>
  <Slides>17</Slides>
  <Notes>7</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17</vt:i4>
      </vt:variant>
    </vt:vector>
  </HeadingPairs>
  <TitlesOfParts>
    <vt:vector size="23" baseType="lpstr">
      <vt:lpstr>Söhne</vt:lpstr>
      <vt:lpstr>Source Han Sans CN</vt:lpstr>
      <vt:lpstr>Arial</vt:lpstr>
      <vt:lpstr>Calibri</vt:lpstr>
      <vt:lpstr>Roboto</vt:lpstr>
      <vt:lpstr>Office-Design</vt:lpstr>
      <vt:lpstr>A Comparative Study on Monitoring and Evaluation Practices of OECD DAC Members</vt:lpstr>
      <vt:lpstr>PowerPoint 演示文稿</vt:lpstr>
      <vt:lpstr>PowerPoint 演示文稿</vt:lpstr>
      <vt:lpstr>PowerPoint 演示文稿</vt:lpstr>
      <vt:lpstr>PowerPoint 演示文稿</vt:lpstr>
      <vt:lpstr>PowerPoint 演示文稿</vt:lpstr>
      <vt:lpstr>  Contents</vt:lpstr>
      <vt:lpstr>PowerPoint 演示文稿</vt:lpstr>
      <vt:lpstr>1.1 From Aid Effectiveness to Development Effectiveness</vt:lpstr>
      <vt:lpstr>1.2 Monitoring and Evaluation Practice of DAC</vt:lpstr>
      <vt:lpstr>1.3 Practice and Challenges </vt:lpstr>
      <vt:lpstr>PowerPoint 演示文稿</vt:lpstr>
      <vt:lpstr>PowerPoint 演示文稿</vt:lpstr>
      <vt:lpstr>PowerPoint 演示文稿</vt:lpstr>
      <vt:lpstr>Questions for further discussion</vt:lpstr>
      <vt:lpstr>Primary Recommendations</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Microsoft Office-Anwender</dc:creator>
  <cp:lastModifiedBy>haisen zhang</cp:lastModifiedBy>
  <cp:revision>202</cp:revision>
  <dcterms:created xsi:type="dcterms:W3CDTF">2017-04-30T07:48:35Z</dcterms:created>
  <dcterms:modified xsi:type="dcterms:W3CDTF">2024-10-14T23:50:19Z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0x010100FF1FFAEF9962944E967B2CAB215BCB79</vt:lpwstr>
  </property>
  <property fmtid="{D5CDD505-2E9C-101B-9397-08002B2CF9AE}" pid="3" name="MediaServiceImageTags">
    <vt:lpwstr/>
  </property>
</Properties>
</file>