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2" r:id="rId6"/>
    <p:sldId id="263" r:id="rId7"/>
    <p:sldId id="264" r:id="rId8"/>
    <p:sldId id="265" r:id="rId9"/>
    <p:sldId id="272" r:id="rId10"/>
    <p:sldId id="273" r:id="rId11"/>
    <p:sldId id="270" r:id="rId12"/>
  </p:sldIdLst>
  <p:sldSz cx="12192000" cy="6858000"/>
  <p:notesSz cx="9296400" cy="70104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ompiere" panose="020B0604020202020204" charset="0"/>
      <p:regular r:id="rId19"/>
    </p:embeddedFont>
    <p:embeddedFont>
      <p:font typeface="Aileron" panose="020B0604020202020204" charset="0"/>
      <p:regular r:id="rId20"/>
    </p:embeddedFont>
    <p:embeddedFont>
      <p:font typeface="Roboto" panose="020B0604020202020204" charset="0"/>
      <p:regular r:id="rId21"/>
      <p:bold r:id="rId22"/>
    </p:embeddedFont>
    <p:embeddedFont>
      <p:font typeface="Handy Casual" panose="020B0604020202020204" charset="0"/>
      <p:regular r:id="rId23"/>
    </p:embeddedFont>
    <p:embeddedFont>
      <p:font typeface="Krabuler" panose="020B0604020202020204" charset="0"/>
      <p:regular r:id="rId24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21CF6-2EB4-47D5-9670-DB6966DAC661}" v="114" dt="2024-08-15T13:35:18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58132C-F4DB-460D-A738-97FBABC667FC}" type="datetimeFigureOut">
              <a:rPr lang="en-ZA" smtClean="0"/>
              <a:t>2024/10/10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D2A926D-F7A9-4708-9D16-E73A6296C18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5346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086638-F219-420E-8B7A-3807CDF741EB}" type="datetimeFigureOut">
              <a:rPr lang="en-ZA" smtClean="0"/>
              <a:t>2024/10/09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1E3BB3-D966-438E-B068-C2D262FF96E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5474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6C9EF-7349-464D-A992-7E9F1FC59A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98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NMA-National Management</a:t>
            </a:r>
            <a:r>
              <a:rPr lang="en-US" baseline="0" dirty="0" smtClean="0"/>
              <a:t> Agents contracted and paid by government. Responsible for the implementation of the school feeding programme in all public primary schools in Lesotho.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E3BB3-D966-438E-B068-C2D262FF96E4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19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10/09/2024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7" Type="http://schemas.openxmlformats.org/officeDocument/2006/relationships/image" Target="../media/image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Evaluation Systems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ES" sz="20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17090" y="10093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ZA" dirty="0"/>
          </a:p>
        </p:txBody>
      </p:sp>
      <p:sp>
        <p:nvSpPr>
          <p:cNvPr id="7" name="Rectangle 6"/>
          <p:cNvSpPr/>
          <p:nvPr/>
        </p:nvSpPr>
        <p:spPr>
          <a:xfrm>
            <a:off x="1311564" y="373804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Strengthening Evidence Use through Global Collaboration: Advancing Evaluation Partnerships for Sustainable </a:t>
            </a:r>
            <a:r>
              <a:rPr lang="en-US" dirty="0" smtClean="0"/>
              <a:t>Impact.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055" y="1210562"/>
            <a:ext cx="7370618" cy="25024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Evaluation of The National School Feeding Programme in Lesotho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16" y="690738"/>
            <a:ext cx="5257800" cy="365125"/>
          </a:xfrm>
        </p:spPr>
        <p:txBody>
          <a:bodyPr>
            <a:normAutofit/>
          </a:bodyPr>
          <a:lstStyle/>
          <a:p>
            <a:r>
              <a:rPr lang="en-US" dirty="0" smtClean="0"/>
              <a:t>Putting Evaluation Recommendations to Use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2873"/>
            <a:ext cx="3796145" cy="347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323274" y="337583"/>
            <a:ext cx="11513128" cy="6474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</a:pP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1</a:t>
            </a:r>
            <a:r>
              <a:rPr lang="en-US" sz="3200" b="1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. Lesotho context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23273" y="1346200"/>
            <a:ext cx="11767127" cy="4372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144"/>
              </a:lnSpc>
              <a:spcBef>
                <a:spcPct val="0"/>
              </a:spcBef>
            </a:pPr>
            <a:r>
              <a:rPr lang="en-US" sz="2667" dirty="0">
                <a:solidFill>
                  <a:srgbClr val="000000"/>
                </a:solidFill>
                <a:latin typeface="Krabuler" panose="020B0604020202020204" charset="0"/>
                <a:ea typeface="Handy Casual"/>
                <a:cs typeface="Handy Casual"/>
                <a:sym typeface="Handy Casual"/>
              </a:rPr>
              <a:t>Lesotho Context: </a:t>
            </a: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Small, landlocked country in Southern Africa</a:t>
            </a: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Population of about 2 million. </a:t>
            </a: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Significant challenges include high poverty rates and limited resources, impacting ability to provide essential services</a:t>
            </a:r>
            <a:r>
              <a:rPr lang="en-US" sz="2667" dirty="0" smtClean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.</a:t>
            </a: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2667" dirty="0">
              <a:solidFill>
                <a:srgbClr val="000000"/>
              </a:solidFill>
              <a:latin typeface="Handy Casual" panose="020B0604020202020204" charset="0"/>
              <a:ea typeface="Handy Casual"/>
              <a:cs typeface="Handy Casual"/>
              <a:sym typeface="Handy Casual"/>
            </a:endParaRPr>
          </a:p>
          <a:p>
            <a:pPr>
              <a:lnSpc>
                <a:spcPts val="3144"/>
              </a:lnSpc>
              <a:spcBef>
                <a:spcPct val="0"/>
              </a:spcBef>
            </a:pPr>
            <a:r>
              <a:rPr lang="en-US" sz="2667" dirty="0">
                <a:solidFill>
                  <a:srgbClr val="000000"/>
                </a:solidFill>
                <a:latin typeface="Krabuler" panose="020B0604020202020204" charset="0"/>
                <a:ea typeface="Handy Casual"/>
                <a:cs typeface="Handy Casual"/>
                <a:sym typeface="Handy Casual"/>
              </a:rPr>
              <a:t>School Feeding Program</a:t>
            </a: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: </a:t>
            </a: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Implemented as a response to high levels of food insecurity and malnutrition among children</a:t>
            </a:r>
            <a:r>
              <a:rPr lang="en-US" sz="2667" dirty="0" smtClean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. Funded by GOL with support from WFP.</a:t>
            </a:r>
            <a:endParaRPr lang="en-US" sz="2667" dirty="0">
              <a:solidFill>
                <a:srgbClr val="00000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  <a:p>
            <a:pPr marL="381019" indent="-381019">
              <a:lnSpc>
                <a:spcPts val="314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667" dirty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The goal is to improve school attendance , retention, and academic performance by providing nutritious meals to learners in all public primary </a:t>
            </a:r>
            <a:r>
              <a:rPr lang="en-US" sz="2667" dirty="0" smtClean="0">
                <a:solidFill>
                  <a:srgbClr val="00000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schools and preschools.</a:t>
            </a:r>
            <a:endParaRPr lang="en-US" sz="2667" dirty="0">
              <a:solidFill>
                <a:srgbClr val="00000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</p:txBody>
      </p:sp>
    </p:spTree>
    <p:extLst>
      <p:ext uri="{BB962C8B-B14F-4D97-AF65-F5344CB8AC3E}">
        <p14:creationId xmlns:p14="http://schemas.microsoft.com/office/powerpoint/2010/main" val="211309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406400" y="276157"/>
            <a:ext cx="8899236" cy="8821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213"/>
              </a:lnSpc>
              <a:spcBef>
                <a:spcPct val="0"/>
              </a:spcBef>
              <a:tabLst>
                <a:tab pos="803275" algn="l"/>
              </a:tabLst>
            </a:pPr>
            <a:r>
              <a:rPr lang="en-US" sz="3200" b="1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2. Evaluations in the School Feeding Program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06400" y="1346200"/>
            <a:ext cx="11582400" cy="43601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33"/>
              </a:lnSpc>
              <a:spcBef>
                <a:spcPct val="0"/>
              </a:spcBef>
            </a:pPr>
            <a:r>
              <a:rPr lang="en-US" sz="2451" b="1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Government </a:t>
            </a:r>
            <a:r>
              <a:rPr lang="en-US" sz="2451" b="1" dirty="0" smtClean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Initiatives</a:t>
            </a:r>
            <a:r>
              <a:rPr lang="en-US" sz="2451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:</a:t>
            </a:r>
          </a:p>
          <a:p>
            <a:pPr marL="381019" indent="-381019">
              <a:lnSpc>
                <a:spcPts val="3433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Evaluation </a:t>
            </a:r>
            <a:r>
              <a:rPr lang="en-US" sz="2451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framework is not embedded in the School Feeding Program.</a:t>
            </a:r>
            <a:r>
              <a:rPr lang="en-US" sz="2451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 </a:t>
            </a:r>
          </a:p>
          <a:p>
            <a:pPr marL="342900" indent="285750">
              <a:lnSpc>
                <a:spcPts val="3433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In </a:t>
            </a:r>
            <a:r>
              <a:rPr lang="en-US" sz="2451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an effort to identify areas for improvement; maintain accountability to the society; generate evidence for informed </a:t>
            </a: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decisions </a:t>
            </a:r>
            <a:r>
              <a:rPr lang="en-US" sz="2451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and resource allocation, the Government of Lesotho initiates </a:t>
            </a: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 </a:t>
            </a:r>
            <a:r>
              <a:rPr lang="en-US" sz="2451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evaluation </a:t>
            </a: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processes </a:t>
            </a:r>
            <a:r>
              <a:rPr lang="en-US" sz="2451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for the SFP based on availability of funding. </a:t>
            </a:r>
          </a:p>
          <a:p>
            <a:pPr>
              <a:lnSpc>
                <a:spcPts val="3433"/>
              </a:lnSpc>
              <a:spcBef>
                <a:spcPct val="0"/>
              </a:spcBef>
            </a:pPr>
            <a:r>
              <a:rPr lang="en-US" sz="2451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 </a:t>
            </a:r>
            <a:endParaRPr lang="en-US" sz="2451" dirty="0">
              <a:solidFill>
                <a:srgbClr val="000000"/>
              </a:solidFill>
              <a:latin typeface="Times New Roman" panose="02020603050405020304" pitchFamily="18" charset="0"/>
              <a:ea typeface="Krabuler"/>
              <a:cs typeface="Times New Roman" panose="02020603050405020304" pitchFamily="18" charset="0"/>
              <a:sym typeface="Krabuler"/>
            </a:endParaRPr>
          </a:p>
          <a:p>
            <a:pPr>
              <a:lnSpc>
                <a:spcPts val="3433"/>
              </a:lnSpc>
              <a:spcBef>
                <a:spcPct val="0"/>
              </a:spcBef>
            </a:pPr>
            <a:r>
              <a:rPr lang="en-US" sz="2453" b="1" dirty="0">
                <a:solidFill>
                  <a:srgbClr val="000000"/>
                </a:solidFill>
                <a:latin typeface="Krabuler" panose="020B0604020202020204" charset="0"/>
                <a:ea typeface="Krabuler"/>
                <a:cs typeface="Times New Roman" panose="02020603050405020304" pitchFamily="18" charset="0"/>
                <a:sym typeface="Krabuler"/>
              </a:rPr>
              <a:t>Partnership with WFP: </a:t>
            </a:r>
            <a:r>
              <a:rPr lang="en-US" sz="2453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The government collaborates with WFP to design and conduct </a:t>
            </a:r>
            <a:r>
              <a:rPr lang="en-US" sz="2453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the evaluation of SFP. </a:t>
            </a:r>
            <a:r>
              <a:rPr lang="en-US" sz="2453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This partnership ensures that the evaluation framework aligns with international </a:t>
            </a:r>
            <a:r>
              <a:rPr lang="en-US" sz="2453" dirty="0" smtClean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standards and </a:t>
            </a:r>
            <a:r>
              <a:rPr lang="en-US" sz="2453" dirty="0">
                <a:solidFill>
                  <a:srgbClr val="000000"/>
                </a:solidFill>
                <a:latin typeface="Times New Roman" panose="02020603050405020304" pitchFamily="18" charset="0"/>
                <a:ea typeface="Krabuler"/>
                <a:cs typeface="Times New Roman" panose="02020603050405020304" pitchFamily="18" charset="0"/>
                <a:sym typeface="Krabuler"/>
              </a:rPr>
              <a:t>leverages WFP`s technical expertise. </a:t>
            </a:r>
          </a:p>
          <a:p>
            <a:pPr algn="ctr">
              <a:lnSpc>
                <a:spcPts val="3433"/>
              </a:lnSpc>
              <a:spcBef>
                <a:spcPct val="0"/>
              </a:spcBef>
            </a:pPr>
            <a:endParaRPr lang="en-US" sz="2451" dirty="0">
              <a:solidFill>
                <a:srgbClr val="000000"/>
              </a:solidFill>
              <a:latin typeface="Krabuler"/>
              <a:ea typeface="Krabuler"/>
              <a:cs typeface="Krabuler"/>
              <a:sym typeface="Krabuler"/>
            </a:endParaRPr>
          </a:p>
        </p:txBody>
      </p:sp>
    </p:spTree>
    <p:extLst>
      <p:ext uri="{BB962C8B-B14F-4D97-AF65-F5344CB8AC3E}">
        <p14:creationId xmlns:p14="http://schemas.microsoft.com/office/powerpoint/2010/main" val="931031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5"/>
          <p:cNvSpPr txBox="1"/>
          <p:nvPr/>
        </p:nvSpPr>
        <p:spPr>
          <a:xfrm>
            <a:off x="2489200" y="533401"/>
            <a:ext cx="5200472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754"/>
              </a:lnSpc>
            </a:pPr>
            <a:r>
              <a:rPr lang="en-US" sz="2800" b="1" spc="-26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Evaluations conducted</a:t>
            </a:r>
            <a:r>
              <a:rPr lang="en-US" sz="3200" b="1" spc="-26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 so far</a:t>
            </a:r>
          </a:p>
        </p:txBody>
      </p:sp>
      <p:grpSp>
        <p:nvGrpSpPr>
          <p:cNvPr id="31" name="Group 14"/>
          <p:cNvGrpSpPr/>
          <p:nvPr/>
        </p:nvGrpSpPr>
        <p:grpSpPr>
          <a:xfrm>
            <a:off x="-25401" y="1011402"/>
            <a:ext cx="11938000" cy="1168379"/>
            <a:chOff x="101600" y="-57150"/>
            <a:chExt cx="4698034" cy="425998"/>
          </a:xfrm>
        </p:grpSpPr>
        <p:sp>
          <p:nvSpPr>
            <p:cNvPr id="32" name="Freeform 15"/>
            <p:cNvSpPr/>
            <p:nvPr/>
          </p:nvSpPr>
          <p:spPr>
            <a:xfrm>
              <a:off x="244860" y="41805"/>
              <a:ext cx="4554774" cy="327043"/>
            </a:xfrm>
            <a:custGeom>
              <a:avLst/>
              <a:gdLst/>
              <a:ahLst/>
              <a:cxnLst/>
              <a:rect l="l" t="t" r="r" b="b"/>
              <a:pathLst>
                <a:path w="4554774" h="327043">
                  <a:moveTo>
                    <a:pt x="203200" y="0"/>
                  </a:moveTo>
                  <a:lnTo>
                    <a:pt x="4554774" y="0"/>
                  </a:lnTo>
                  <a:lnTo>
                    <a:pt x="4351574" y="327043"/>
                  </a:lnTo>
                  <a:lnTo>
                    <a:pt x="0" y="327043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</p:sp>
        <p:sp>
          <p:nvSpPr>
            <p:cNvPr id="33" name="TextBox 16"/>
            <p:cNvSpPr txBox="1"/>
            <p:nvPr/>
          </p:nvSpPr>
          <p:spPr>
            <a:xfrm>
              <a:off x="101600" y="-57150"/>
              <a:ext cx="4351574" cy="384193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7"/>
                </a:lnSpc>
              </a:pPr>
              <a:endParaRPr lang="en-US" sz="2400" b="1" spc="52" dirty="0" smtClean="0">
                <a:latin typeface="Aileron"/>
                <a:ea typeface="Aileron"/>
                <a:cs typeface="Aileron"/>
                <a:sym typeface="Aileron"/>
              </a:endParaRPr>
            </a:p>
            <a:p>
              <a:pPr algn="ctr">
                <a:lnSpc>
                  <a:spcPts val="2427"/>
                </a:lnSpc>
              </a:pPr>
              <a:r>
                <a:rPr lang="en-US" sz="2400" b="1" spc="52" dirty="0" smtClean="0">
                  <a:latin typeface="Aileron"/>
                  <a:ea typeface="Aileron"/>
                  <a:cs typeface="Aileron"/>
                  <a:sym typeface="Aileron"/>
                </a:rPr>
                <a:t>2009</a:t>
              </a:r>
              <a:r>
                <a:rPr lang="en-US" sz="2400" b="1" spc="52" dirty="0">
                  <a:latin typeface="Aileron"/>
                  <a:ea typeface="Aileron"/>
                  <a:cs typeface="Aileron"/>
                  <a:sym typeface="Aileron"/>
                </a:rPr>
                <a:t>: Evaluation </a:t>
              </a:r>
            </a:p>
          </p:txBody>
        </p:sp>
      </p:grpSp>
      <p:grpSp>
        <p:nvGrpSpPr>
          <p:cNvPr id="34" name="Group 11"/>
          <p:cNvGrpSpPr/>
          <p:nvPr/>
        </p:nvGrpSpPr>
        <p:grpSpPr>
          <a:xfrm>
            <a:off x="0" y="1973322"/>
            <a:ext cx="11529271" cy="741017"/>
            <a:chOff x="0" y="-57150"/>
            <a:chExt cx="4554774" cy="384193"/>
          </a:xfrm>
        </p:grpSpPr>
        <p:sp>
          <p:nvSpPr>
            <p:cNvPr id="35" name="Freeform 12"/>
            <p:cNvSpPr/>
            <p:nvPr/>
          </p:nvSpPr>
          <p:spPr>
            <a:xfrm>
              <a:off x="0" y="0"/>
              <a:ext cx="4554774" cy="327043"/>
            </a:xfrm>
            <a:custGeom>
              <a:avLst/>
              <a:gdLst/>
              <a:ahLst/>
              <a:cxnLst/>
              <a:rect l="l" t="t" r="r" b="b"/>
              <a:pathLst>
                <a:path w="4554774" h="327043">
                  <a:moveTo>
                    <a:pt x="203200" y="0"/>
                  </a:moveTo>
                  <a:lnTo>
                    <a:pt x="4554774" y="0"/>
                  </a:lnTo>
                  <a:lnTo>
                    <a:pt x="4351574" y="327043"/>
                  </a:lnTo>
                  <a:lnTo>
                    <a:pt x="0" y="327043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</p:sp>
        <p:sp>
          <p:nvSpPr>
            <p:cNvPr id="36" name="TextBox 13"/>
            <p:cNvSpPr txBox="1"/>
            <p:nvPr/>
          </p:nvSpPr>
          <p:spPr>
            <a:xfrm>
              <a:off x="101600" y="-57150"/>
              <a:ext cx="4351574" cy="26384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7"/>
                </a:lnSpc>
              </a:pPr>
              <a:r>
                <a:rPr lang="en-US" sz="1733" spc="52" dirty="0">
                  <a:latin typeface="Aileron"/>
                  <a:ea typeface="Aileron"/>
                  <a:cs typeface="Aileron"/>
                  <a:sym typeface="Aileron"/>
                </a:rPr>
                <a:t>2011:Consultancy- Recommendations of NMAs</a:t>
              </a:r>
            </a:p>
          </p:txBody>
        </p:sp>
      </p:grpSp>
      <p:grpSp>
        <p:nvGrpSpPr>
          <p:cNvPr id="37" name="Group 5"/>
          <p:cNvGrpSpPr/>
          <p:nvPr/>
        </p:nvGrpSpPr>
        <p:grpSpPr>
          <a:xfrm>
            <a:off x="-2" y="2719419"/>
            <a:ext cx="11529271" cy="690428"/>
            <a:chOff x="0" y="0"/>
            <a:chExt cx="4554774" cy="327043"/>
          </a:xfrm>
        </p:grpSpPr>
        <p:sp>
          <p:nvSpPr>
            <p:cNvPr id="38" name="Freeform 6"/>
            <p:cNvSpPr/>
            <p:nvPr/>
          </p:nvSpPr>
          <p:spPr>
            <a:xfrm>
              <a:off x="0" y="0"/>
              <a:ext cx="4554774" cy="327043"/>
            </a:xfrm>
            <a:custGeom>
              <a:avLst/>
              <a:gdLst/>
              <a:ahLst/>
              <a:cxnLst/>
              <a:rect l="l" t="t" r="r" b="b"/>
              <a:pathLst>
                <a:path w="4554774" h="327043">
                  <a:moveTo>
                    <a:pt x="203200" y="0"/>
                  </a:moveTo>
                  <a:lnTo>
                    <a:pt x="4554774" y="0"/>
                  </a:lnTo>
                  <a:lnTo>
                    <a:pt x="4351574" y="327043"/>
                  </a:lnTo>
                  <a:lnTo>
                    <a:pt x="0" y="327043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</p:spPr>
        </p:sp>
        <p:sp>
          <p:nvSpPr>
            <p:cNvPr id="39" name="TextBox 7"/>
            <p:cNvSpPr txBox="1"/>
            <p:nvPr/>
          </p:nvSpPr>
          <p:spPr>
            <a:xfrm>
              <a:off x="101600" y="-57150"/>
              <a:ext cx="4351574" cy="384193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7"/>
                </a:lnSpc>
              </a:pPr>
              <a:r>
                <a:rPr lang="en-US" sz="1733" spc="52" dirty="0">
                  <a:latin typeface="Aileron"/>
                  <a:ea typeface="Aileron"/>
                  <a:cs typeface="Aileron"/>
                  <a:sym typeface="Aileron"/>
                </a:rPr>
                <a:t>2014-2017: Piloting NMA and Refining</a:t>
              </a:r>
            </a:p>
          </p:txBody>
        </p:sp>
      </p:grpSp>
      <p:grpSp>
        <p:nvGrpSpPr>
          <p:cNvPr id="40" name="Group 8"/>
          <p:cNvGrpSpPr/>
          <p:nvPr/>
        </p:nvGrpSpPr>
        <p:grpSpPr>
          <a:xfrm>
            <a:off x="74624" y="3368636"/>
            <a:ext cx="11529271" cy="695508"/>
            <a:chOff x="101600" y="-57150"/>
            <a:chExt cx="4554774" cy="384193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1" name="Freeform 9"/>
            <p:cNvSpPr/>
            <p:nvPr/>
          </p:nvSpPr>
          <p:spPr>
            <a:xfrm>
              <a:off x="101600" y="0"/>
              <a:ext cx="4554774" cy="327043"/>
            </a:xfrm>
            <a:custGeom>
              <a:avLst/>
              <a:gdLst/>
              <a:ahLst/>
              <a:cxnLst/>
              <a:rect l="l" t="t" r="r" b="b"/>
              <a:pathLst>
                <a:path w="4554774" h="327043">
                  <a:moveTo>
                    <a:pt x="203200" y="0"/>
                  </a:moveTo>
                  <a:lnTo>
                    <a:pt x="4554774" y="0"/>
                  </a:lnTo>
                  <a:lnTo>
                    <a:pt x="4351574" y="327043"/>
                  </a:lnTo>
                  <a:lnTo>
                    <a:pt x="0" y="327043"/>
                  </a:lnTo>
                  <a:lnTo>
                    <a:pt x="203200" y="0"/>
                  </a:lnTo>
                  <a:close/>
                </a:path>
              </a:pathLst>
            </a:custGeom>
            <a:grpFill/>
          </p:spPr>
        </p:sp>
        <p:sp>
          <p:nvSpPr>
            <p:cNvPr id="42" name="TextBox 10"/>
            <p:cNvSpPr txBox="1"/>
            <p:nvPr/>
          </p:nvSpPr>
          <p:spPr>
            <a:xfrm>
              <a:off x="101600" y="-57150"/>
              <a:ext cx="4351574" cy="266718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7"/>
                </a:lnSpc>
              </a:pPr>
              <a:r>
                <a:rPr lang="en-US" spc="52" dirty="0">
                  <a:latin typeface="Aileron"/>
                  <a:ea typeface="Aileron"/>
                  <a:cs typeface="Aileron"/>
                  <a:sym typeface="Aileron"/>
                </a:rPr>
                <a:t>2015</a:t>
              </a:r>
              <a:r>
                <a:rPr lang="en-US" sz="1733" spc="52" dirty="0">
                  <a:latin typeface="Aileron"/>
                  <a:ea typeface="Aileron"/>
                  <a:cs typeface="Aileron"/>
                  <a:sym typeface="Aileron"/>
                </a:rPr>
                <a:t>: SFP Policy </a:t>
              </a:r>
            </a:p>
          </p:txBody>
        </p:sp>
      </p:grpSp>
      <p:sp>
        <p:nvSpPr>
          <p:cNvPr id="45" name="TextBox 10"/>
          <p:cNvSpPr txBox="1"/>
          <p:nvPr/>
        </p:nvSpPr>
        <p:spPr>
          <a:xfrm>
            <a:off x="215047" y="4870213"/>
            <a:ext cx="11014921" cy="972489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lIns="33867" tIns="33867" rIns="33867" bIns="33867" rtlCol="0" anchor="ctr"/>
          <a:lstStyle/>
          <a:p>
            <a:pPr algn="ctr">
              <a:lnSpc>
                <a:spcPts val="2427"/>
              </a:lnSpc>
            </a:pPr>
            <a:r>
              <a:rPr lang="en-US" sz="1733" spc="52" dirty="0" smtClean="0">
                <a:latin typeface="Aileron"/>
                <a:ea typeface="Aileron"/>
                <a:cs typeface="Aileron"/>
                <a:sym typeface="Aileron"/>
              </a:rPr>
              <a:t>2023</a:t>
            </a:r>
            <a:r>
              <a:rPr lang="en-US" sz="1733" spc="52" dirty="0">
                <a:latin typeface="Aileron"/>
                <a:ea typeface="Aileron"/>
                <a:cs typeface="Aileron"/>
                <a:sym typeface="Aileron"/>
              </a:rPr>
              <a:t>: Review of the Policy</a:t>
            </a:r>
          </a:p>
        </p:txBody>
      </p:sp>
      <p:grpSp>
        <p:nvGrpSpPr>
          <p:cNvPr id="46" name="Group 2"/>
          <p:cNvGrpSpPr/>
          <p:nvPr/>
        </p:nvGrpSpPr>
        <p:grpSpPr>
          <a:xfrm>
            <a:off x="-99425" y="4058225"/>
            <a:ext cx="11529271" cy="1114139"/>
            <a:chOff x="32840" y="-214766"/>
            <a:chExt cx="4554774" cy="541809"/>
          </a:xfrm>
        </p:grpSpPr>
        <p:sp>
          <p:nvSpPr>
            <p:cNvPr id="47" name="Freeform 3"/>
            <p:cNvSpPr/>
            <p:nvPr/>
          </p:nvSpPr>
          <p:spPr>
            <a:xfrm>
              <a:off x="32840" y="-214766"/>
              <a:ext cx="4554774" cy="407302"/>
            </a:xfrm>
            <a:custGeom>
              <a:avLst/>
              <a:gdLst/>
              <a:ahLst/>
              <a:cxnLst/>
              <a:rect l="l" t="t" r="r" b="b"/>
              <a:pathLst>
                <a:path w="4554774" h="327043">
                  <a:moveTo>
                    <a:pt x="203200" y="0"/>
                  </a:moveTo>
                  <a:lnTo>
                    <a:pt x="4554774" y="0"/>
                  </a:lnTo>
                  <a:lnTo>
                    <a:pt x="4351574" y="327043"/>
                  </a:lnTo>
                  <a:lnTo>
                    <a:pt x="0" y="327043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</p:spPr>
        </p:sp>
        <p:sp>
          <p:nvSpPr>
            <p:cNvPr id="48" name="TextBox 4"/>
            <p:cNvSpPr txBox="1"/>
            <p:nvPr/>
          </p:nvSpPr>
          <p:spPr>
            <a:xfrm>
              <a:off x="101600" y="-131628"/>
              <a:ext cx="4351574" cy="458671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2427"/>
                </a:lnSpc>
              </a:pPr>
              <a:r>
                <a:rPr lang="en-US" sz="2400" b="1" spc="52" dirty="0">
                  <a:latin typeface="Aileron"/>
                  <a:ea typeface="Aileron"/>
                  <a:cs typeface="Aileron"/>
                  <a:sym typeface="Aileron"/>
                </a:rPr>
                <a:t>2018: Evaluation</a:t>
              </a:r>
            </a:p>
          </p:txBody>
        </p:sp>
      </p:grpSp>
      <p:sp>
        <p:nvSpPr>
          <p:cNvPr id="19" name="TextBox 10"/>
          <p:cNvSpPr txBox="1"/>
          <p:nvPr/>
        </p:nvSpPr>
        <p:spPr>
          <a:xfrm>
            <a:off x="257173" y="5715126"/>
            <a:ext cx="11014921" cy="972489"/>
          </a:xfrm>
          <a:prstGeom prst="rect">
            <a:avLst/>
          </a:prstGeom>
          <a:solidFill>
            <a:srgbClr val="92D050"/>
          </a:solidFill>
        </p:spPr>
        <p:txBody>
          <a:bodyPr lIns="33867" tIns="33867" rIns="33867" bIns="33867" rtlCol="0" anchor="ctr"/>
          <a:lstStyle/>
          <a:p>
            <a:pPr algn="ctr">
              <a:lnSpc>
                <a:spcPts val="2427"/>
              </a:lnSpc>
            </a:pPr>
            <a:r>
              <a:rPr lang="en-US" sz="1733" spc="52" dirty="0" smtClean="0">
                <a:latin typeface="Aileron"/>
                <a:ea typeface="Aileron"/>
                <a:cs typeface="Aileron"/>
                <a:sym typeface="Aileron"/>
              </a:rPr>
              <a:t>2024: Approval of </a:t>
            </a:r>
            <a:r>
              <a:rPr lang="en-US" sz="1733" spc="52" dirty="0">
                <a:latin typeface="Aileron"/>
                <a:ea typeface="Aileron"/>
                <a:cs typeface="Aileron"/>
                <a:sym typeface="Aileron"/>
              </a:rPr>
              <a:t>the Policy</a:t>
            </a:r>
          </a:p>
        </p:txBody>
      </p:sp>
    </p:spTree>
    <p:extLst>
      <p:ext uri="{BB962C8B-B14F-4D97-AF65-F5344CB8AC3E}">
        <p14:creationId xmlns:p14="http://schemas.microsoft.com/office/powerpoint/2010/main" val="325123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672" y="-169180"/>
            <a:ext cx="11628582" cy="1002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7139"/>
              </a:lnSpc>
              <a:spcBef>
                <a:spcPct val="0"/>
              </a:spcBef>
            </a:pP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3. From evidence to </a:t>
            </a:r>
            <a:r>
              <a:rPr lang="en-US" sz="3200" dirty="0" smtClean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impact: </a:t>
            </a: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informing better decisions</a:t>
            </a:r>
          </a:p>
        </p:txBody>
      </p:sp>
      <p:sp>
        <p:nvSpPr>
          <p:cNvPr id="4" name="Freeform 9"/>
          <p:cNvSpPr/>
          <p:nvPr/>
        </p:nvSpPr>
        <p:spPr>
          <a:xfrm>
            <a:off x="443343" y="725305"/>
            <a:ext cx="5911273" cy="708819"/>
          </a:xfrm>
          <a:custGeom>
            <a:avLst/>
            <a:gdLst/>
            <a:ahLst/>
            <a:cxnLst/>
            <a:rect l="l" t="t" r="r" b="b"/>
            <a:pathLst>
              <a:path w="780848" h="257668">
                <a:moveTo>
                  <a:pt x="585636" y="0"/>
                </a:moveTo>
                <a:lnTo>
                  <a:pt x="0" y="0"/>
                </a:lnTo>
                <a:lnTo>
                  <a:pt x="0" y="257668"/>
                </a:lnTo>
                <a:lnTo>
                  <a:pt x="585636" y="257668"/>
                </a:lnTo>
                <a:lnTo>
                  <a:pt x="780848" y="128834"/>
                </a:lnTo>
                <a:lnTo>
                  <a:pt x="585636" y="0"/>
                </a:lnTo>
                <a:close/>
              </a:path>
            </a:pathLst>
          </a:custGeom>
          <a:solidFill>
            <a:srgbClr val="D81A3A"/>
          </a:solidFill>
        </p:spPr>
        <p:txBody>
          <a:bodyPr/>
          <a:lstStyle/>
          <a:p>
            <a:r>
              <a:rPr lang="en-US" sz="3600" b="1" dirty="0" smtClean="0">
                <a:latin typeface="Aileron" panose="020B0604020202020204" charset="0"/>
                <a:cs typeface="Aileron" panose="020B0604020202020204" charset="0"/>
              </a:rPr>
              <a:t>Program improvement</a:t>
            </a:r>
            <a:endParaRPr lang="en-US" sz="3600" b="1" dirty="0">
              <a:latin typeface="Aileron" panose="020B0604020202020204" charset="0"/>
              <a:cs typeface="Aileron" panose="020B060402020202020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626" y="836253"/>
            <a:ext cx="4716486" cy="6463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99484" y="809332"/>
            <a:ext cx="4450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3600" b="1" dirty="0">
                <a:latin typeface="Aileron" panose="020B0604020202020204" charset="0"/>
                <a:cs typeface="Aileron" panose="020B0604020202020204" charset="0"/>
              </a:rPr>
              <a:t>Policy Adjustments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47778" y="1495203"/>
          <a:ext cx="6502401" cy="5362797"/>
        </p:xfrm>
        <a:graphic>
          <a:graphicData uri="http://schemas.openxmlformats.org/drawingml/2006/table">
            <a:tbl>
              <a:tblPr firstRow="1" bandRow="1"/>
              <a:tblGrid>
                <a:gridCol w="3623307">
                  <a:extLst>
                    <a:ext uri="{9D8B030D-6E8A-4147-A177-3AD203B41FA5}">
                      <a16:colId xmlns:a16="http://schemas.microsoft.com/office/drawing/2014/main" val="3014538664"/>
                    </a:ext>
                  </a:extLst>
                </a:gridCol>
                <a:gridCol w="2879094">
                  <a:extLst>
                    <a:ext uri="{9D8B030D-6E8A-4147-A177-3AD203B41FA5}">
                      <a16:colId xmlns:a16="http://schemas.microsoft.com/office/drawing/2014/main" val="2168298505"/>
                    </a:ext>
                  </a:extLst>
                </a:gridCol>
              </a:tblGrid>
              <a:tr h="5641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Recommendations from</a:t>
                      </a:r>
                      <a:r>
                        <a:rPr lang="en-US" sz="2000" baseline="0" dirty="0" smtClean="0"/>
                        <a:t> evaluations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Progress to-date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963094"/>
                  </a:ext>
                </a:extLst>
              </a:tr>
              <a:tr h="1022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Explore possibility of recruiting</a:t>
                      </a:r>
                      <a:r>
                        <a:rPr lang="en-US" sz="2000" baseline="0" dirty="0" smtClean="0"/>
                        <a:t> an agent to assist government with food procurement (2009)</a:t>
                      </a:r>
                      <a:endParaRPr lang="en-US" sz="20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National Management Agents  in place since 2014 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677909"/>
                  </a:ext>
                </a:extLst>
              </a:tr>
              <a:tr h="914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Decentralise</a:t>
                      </a:r>
                      <a:r>
                        <a:rPr lang="en-US" sz="2000" baseline="0" dirty="0" smtClean="0"/>
                        <a:t> payment model for cooks to be overseen by </a:t>
                      </a:r>
                      <a:r>
                        <a:rPr lang="en-US" sz="2000" baseline="0" dirty="0" smtClean="0"/>
                        <a:t>schools (2009)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Payment </a:t>
                      </a:r>
                      <a:r>
                        <a:rPr lang="en-US" sz="2000" dirty="0" smtClean="0"/>
                        <a:t>of </a:t>
                      </a:r>
                      <a:r>
                        <a:rPr lang="en-US" sz="2000" dirty="0" smtClean="0"/>
                        <a:t>cooks is being undertaken by NMAs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371389"/>
                  </a:ext>
                </a:extLst>
              </a:tr>
              <a:tr h="10181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Simplify</a:t>
                      </a:r>
                      <a:r>
                        <a:rPr lang="en-US" sz="2000" baseline="0" dirty="0" smtClean="0"/>
                        <a:t> national menu to add locally purchased commodities (fruits and vegetables) while maintaining nutritional </a:t>
                      </a:r>
                      <a:r>
                        <a:rPr lang="en-US" sz="2000" baseline="0" dirty="0" smtClean="0"/>
                        <a:t>standards (2018)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The menu is localized and Home Grown School Feeding is being implemented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095634"/>
                  </a:ext>
                </a:extLst>
              </a:tr>
              <a:tr h="101816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Expand NMA serves through competitive tendering per district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</a:t>
                      </a:r>
                      <a:r>
                        <a:rPr lang="en-US" sz="2000" baseline="0" dirty="0" smtClean="0"/>
                        <a:t> of NMA’s to be increased to gradually operate at district level.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3981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386273"/>
              </p:ext>
            </p:extLst>
          </p:nvPr>
        </p:nvGraphicFramePr>
        <p:xfrm>
          <a:off x="6770255" y="2034590"/>
          <a:ext cx="5283200" cy="4563277"/>
        </p:xfrm>
        <a:graphic>
          <a:graphicData uri="http://schemas.openxmlformats.org/drawingml/2006/table">
            <a:tbl>
              <a:tblPr firstRow="1" bandRow="1"/>
              <a:tblGrid>
                <a:gridCol w="2604654">
                  <a:extLst>
                    <a:ext uri="{9D8B030D-6E8A-4147-A177-3AD203B41FA5}">
                      <a16:colId xmlns:a16="http://schemas.microsoft.com/office/drawing/2014/main" val="3014538664"/>
                    </a:ext>
                  </a:extLst>
                </a:gridCol>
                <a:gridCol w="2678546">
                  <a:extLst>
                    <a:ext uri="{9D8B030D-6E8A-4147-A177-3AD203B41FA5}">
                      <a16:colId xmlns:a16="http://schemas.microsoft.com/office/drawing/2014/main" val="2168298505"/>
                    </a:ext>
                  </a:extLst>
                </a:gridCol>
              </a:tblGrid>
              <a:tr h="7227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Recommendations from </a:t>
                      </a: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evaluations</a:t>
                      </a:r>
                      <a:endParaRPr kumimoji="0" lang="en-US" sz="2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Progress to-date</a:t>
                      </a:r>
                    </a:p>
                    <a:p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963094"/>
                  </a:ext>
                </a:extLst>
              </a:tr>
              <a:tr h="181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Activate the Multi-sectoral Advisory Board to support institutional </a:t>
                      </a: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harmonization (NFSP 2015). 2018</a:t>
                      </a:r>
                      <a:endParaRPr kumimoji="0" lang="en-US" sz="2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Advisory board  established in line with NSFP </a:t>
                      </a: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2024 included in the   School Meals Coalition Commitments 2023.) </a:t>
                      </a:r>
                      <a:endParaRPr lang="en-US" sz="2000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228797"/>
                  </a:ext>
                </a:extLst>
              </a:tr>
              <a:tr h="1813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Develop</a:t>
                      </a:r>
                      <a:r>
                        <a:rPr lang="en-US" sz="2000" baseline="0" dirty="0" smtClean="0"/>
                        <a:t> a comprehensive capacity building strategy for the future school feeding </a:t>
                      </a:r>
                      <a:r>
                        <a:rPr lang="en-US" sz="2000" baseline="0" dirty="0" smtClean="0"/>
                        <a:t>scheme (2018)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Preparations towards the establishment of a Secretariat for SFP </a:t>
                      </a:r>
                      <a:r>
                        <a:rPr kumimoji="0" lang="en-US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(</a:t>
                      </a:r>
                      <a:r>
                        <a:rPr lang="en-US" sz="2000" dirty="0" smtClean="0"/>
                        <a:t>SMC Commitments 2023)</a:t>
                      </a:r>
                      <a:endParaRPr kumimoji="0" lang="en-US" sz="20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5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39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85800" y="787400"/>
            <a:ext cx="10795000" cy="5663781"/>
            <a:chOff x="0" y="0"/>
            <a:chExt cx="15228478" cy="10690097"/>
          </a:xfrm>
        </p:grpSpPr>
        <p:sp>
          <p:nvSpPr>
            <p:cNvPr id="5" name="Freeform 5"/>
            <p:cNvSpPr/>
            <p:nvPr/>
          </p:nvSpPr>
          <p:spPr>
            <a:xfrm>
              <a:off x="31750" y="31750"/>
              <a:ext cx="15164978" cy="10626596"/>
            </a:xfrm>
            <a:custGeom>
              <a:avLst/>
              <a:gdLst/>
              <a:ahLst/>
              <a:cxnLst/>
              <a:rect l="l" t="t" r="r" b="b"/>
              <a:pathLst>
                <a:path w="15164978" h="10626596">
                  <a:moveTo>
                    <a:pt x="15072269" y="10626596"/>
                  </a:moveTo>
                  <a:lnTo>
                    <a:pt x="92710" y="10626596"/>
                  </a:lnTo>
                  <a:cubicBezTo>
                    <a:pt x="41910" y="10626596"/>
                    <a:pt x="0" y="10584686"/>
                    <a:pt x="0" y="10533886"/>
                  </a:cubicBezTo>
                  <a:lnTo>
                    <a:pt x="0" y="92710"/>
                  </a:lnTo>
                  <a:cubicBezTo>
                    <a:pt x="0" y="41910"/>
                    <a:pt x="41910" y="0"/>
                    <a:pt x="92710" y="0"/>
                  </a:cubicBezTo>
                  <a:lnTo>
                    <a:pt x="15070998" y="0"/>
                  </a:lnTo>
                  <a:cubicBezTo>
                    <a:pt x="15121798" y="0"/>
                    <a:pt x="15163709" y="41910"/>
                    <a:pt x="15163709" y="92710"/>
                  </a:cubicBezTo>
                  <a:lnTo>
                    <a:pt x="15163709" y="10532617"/>
                  </a:lnTo>
                  <a:cubicBezTo>
                    <a:pt x="15164978" y="10584686"/>
                    <a:pt x="15123069" y="10626596"/>
                    <a:pt x="15072269" y="10626596"/>
                  </a:cubicBezTo>
                  <a:close/>
                </a:path>
              </a:pathLst>
            </a:custGeom>
            <a:solidFill>
              <a:srgbClr val="FFFEF7"/>
            </a:solidFill>
          </p:spPr>
        </p:sp>
        <p:sp>
          <p:nvSpPr>
            <p:cNvPr id="6" name="Freeform 6"/>
            <p:cNvSpPr/>
            <p:nvPr/>
          </p:nvSpPr>
          <p:spPr>
            <a:xfrm>
              <a:off x="0" y="0"/>
              <a:ext cx="15228478" cy="10690096"/>
            </a:xfrm>
            <a:custGeom>
              <a:avLst/>
              <a:gdLst/>
              <a:ahLst/>
              <a:cxnLst/>
              <a:rect l="l" t="t" r="r" b="b"/>
              <a:pathLst>
                <a:path w="15228478" h="10690096">
                  <a:moveTo>
                    <a:pt x="15104019" y="59690"/>
                  </a:moveTo>
                  <a:cubicBezTo>
                    <a:pt x="15139578" y="59690"/>
                    <a:pt x="15168789" y="88900"/>
                    <a:pt x="15168789" y="124460"/>
                  </a:cubicBezTo>
                  <a:lnTo>
                    <a:pt x="15168789" y="10565636"/>
                  </a:lnTo>
                  <a:cubicBezTo>
                    <a:pt x="15168789" y="10601196"/>
                    <a:pt x="15139578" y="10630406"/>
                    <a:pt x="15104019" y="10630406"/>
                  </a:cubicBezTo>
                  <a:lnTo>
                    <a:pt x="124460" y="10630406"/>
                  </a:lnTo>
                  <a:cubicBezTo>
                    <a:pt x="88900" y="10630406"/>
                    <a:pt x="59690" y="10601196"/>
                    <a:pt x="59690" y="10565636"/>
                  </a:cubicBezTo>
                  <a:lnTo>
                    <a:pt x="59690" y="124460"/>
                  </a:lnTo>
                  <a:cubicBezTo>
                    <a:pt x="59690" y="88900"/>
                    <a:pt x="88900" y="59690"/>
                    <a:pt x="124460" y="59690"/>
                  </a:cubicBezTo>
                  <a:lnTo>
                    <a:pt x="15104019" y="59690"/>
                  </a:lnTo>
                  <a:moveTo>
                    <a:pt x="15104019" y="0"/>
                  </a:moveTo>
                  <a:lnTo>
                    <a:pt x="124460" y="0"/>
                  </a:lnTo>
                  <a:cubicBezTo>
                    <a:pt x="55880" y="0"/>
                    <a:pt x="0" y="55880"/>
                    <a:pt x="0" y="124460"/>
                  </a:cubicBezTo>
                  <a:lnTo>
                    <a:pt x="0" y="10565636"/>
                  </a:lnTo>
                  <a:cubicBezTo>
                    <a:pt x="0" y="10634217"/>
                    <a:pt x="55880" y="10690096"/>
                    <a:pt x="124460" y="10690096"/>
                  </a:cubicBezTo>
                  <a:lnTo>
                    <a:pt x="15104019" y="10690096"/>
                  </a:lnTo>
                  <a:cubicBezTo>
                    <a:pt x="15172598" y="10690096"/>
                    <a:pt x="15228478" y="10634217"/>
                    <a:pt x="15228478" y="10565636"/>
                  </a:cubicBezTo>
                  <a:lnTo>
                    <a:pt x="15228478" y="124460"/>
                  </a:lnTo>
                  <a:cubicBezTo>
                    <a:pt x="15228478" y="55880"/>
                    <a:pt x="15172598" y="0"/>
                    <a:pt x="15104019" y="0"/>
                  </a:cubicBezTo>
                  <a:close/>
                </a:path>
              </a:pathLst>
            </a:custGeom>
            <a:solidFill>
              <a:srgbClr val="191919"/>
            </a:solidFill>
          </p:spPr>
        </p:sp>
      </p:grpSp>
      <p:sp>
        <p:nvSpPr>
          <p:cNvPr id="7" name="TextBox 7"/>
          <p:cNvSpPr txBox="1"/>
          <p:nvPr/>
        </p:nvSpPr>
        <p:spPr>
          <a:xfrm>
            <a:off x="840509" y="970606"/>
            <a:ext cx="10437091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4</a:t>
            </a:r>
            <a:r>
              <a:rPr lang="en-US" sz="3200" dirty="0" smtClean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. </a:t>
            </a: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Conclusion </a:t>
            </a:r>
            <a:r>
              <a:rPr lang="en-US" sz="3200" dirty="0" smtClean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and way </a:t>
            </a:r>
            <a:r>
              <a:rPr lang="en-US" sz="3200" dirty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forward</a:t>
            </a:r>
          </a:p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3200" dirty="0" smtClean="0">
                <a:solidFill>
                  <a:srgbClr val="000000"/>
                </a:solidFill>
                <a:latin typeface="Krabuler"/>
                <a:ea typeface="Krabuler"/>
                <a:cs typeface="Krabuler"/>
                <a:sym typeface="Krabuler"/>
              </a:rPr>
              <a:t>  </a:t>
            </a:r>
            <a:endParaRPr lang="en-US" sz="3200" dirty="0">
              <a:solidFill>
                <a:srgbClr val="000000"/>
              </a:solidFill>
              <a:latin typeface="Krabuler"/>
              <a:ea typeface="Krabuler"/>
              <a:cs typeface="Krabuler"/>
              <a:sym typeface="Krabuler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21203" y="1996382"/>
            <a:ext cx="10437091" cy="40010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04815" indent="-304815">
              <a:lnSpc>
                <a:spcPts val="2552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Investment </a:t>
            </a:r>
            <a:r>
              <a:rPr lang="en-US" sz="2400" b="1" dirty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in Capacity: </a:t>
            </a:r>
            <a:r>
              <a:rPr lang="en-US" sz="2400" dirty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Invest in building local evaluation capacity and infrastructure to support ongoing and future evaluations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.</a:t>
            </a:r>
          </a:p>
          <a:p>
            <a:pPr>
              <a:lnSpc>
                <a:spcPts val="2552"/>
              </a:lnSpc>
            </a:pPr>
            <a:endParaRPr lang="en-US" sz="2400" dirty="0" smtClean="0">
              <a:solidFill>
                <a:srgbClr val="231F2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  <a:p>
            <a:pPr marL="304815" indent="-304815">
              <a:lnSpc>
                <a:spcPts val="2552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Stakeholder collaboration: </a:t>
            </a:r>
            <a:r>
              <a:rPr lang="en-US" sz="2400" dirty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Foster strong partnerships with 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organizations </a:t>
            </a:r>
            <a:r>
              <a:rPr lang="en-US" sz="2400" dirty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like WFP to leverage additional expertise and resources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.</a:t>
            </a:r>
          </a:p>
          <a:p>
            <a:pPr>
              <a:lnSpc>
                <a:spcPts val="2552"/>
              </a:lnSpc>
            </a:pPr>
            <a:endParaRPr lang="en-US" sz="2400" dirty="0">
              <a:solidFill>
                <a:srgbClr val="231F2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  <a:p>
            <a:pPr marL="342900" indent="-342900">
              <a:lnSpc>
                <a:spcPts val="2552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Institutionalization: 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ensure that evaluation practices are embedded into regular program operations and decision-making processes.</a:t>
            </a:r>
          </a:p>
          <a:p>
            <a:pPr marL="342900" indent="-342900">
              <a:lnSpc>
                <a:spcPts val="2552"/>
              </a:lnSpc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231F2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  <a:p>
            <a:pPr marL="342900" indent="-342900">
              <a:lnSpc>
                <a:spcPts val="2552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Continuous Improvement: 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use evaluation findings as a basis for continuous improvements and adaptation of SFP to better meet the needs of </a:t>
            </a:r>
            <a:r>
              <a:rPr lang="en-US" sz="2400" dirty="0" smtClean="0">
                <a:solidFill>
                  <a:srgbClr val="231F20"/>
                </a:solidFill>
                <a:latin typeface="Times New Roman" panose="02020603050405020304" pitchFamily="18" charset="0"/>
                <a:ea typeface="Handy Casual"/>
                <a:cs typeface="Times New Roman" panose="02020603050405020304" pitchFamily="18" charset="0"/>
                <a:sym typeface="Handy Casual"/>
              </a:rPr>
              <a:t>Lesotho</a:t>
            </a:r>
            <a:endParaRPr lang="en-US" sz="2400" dirty="0">
              <a:solidFill>
                <a:srgbClr val="231F2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  <a:p>
            <a:pPr marL="304815" indent="-304815">
              <a:lnSpc>
                <a:spcPts val="2552"/>
              </a:lnSpc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31F20"/>
              </a:solidFill>
              <a:latin typeface="Times New Roman" panose="02020603050405020304" pitchFamily="18" charset="0"/>
              <a:ea typeface="Handy Casual"/>
              <a:cs typeface="Times New Roman" panose="02020603050405020304" pitchFamily="18" charset="0"/>
              <a:sym typeface="Handy Casual"/>
            </a:endParaRPr>
          </a:p>
        </p:txBody>
      </p:sp>
      <p:sp>
        <p:nvSpPr>
          <p:cNvPr id="18" name="AutoShape 18"/>
          <p:cNvSpPr/>
          <p:nvPr/>
        </p:nvSpPr>
        <p:spPr>
          <a:xfrm>
            <a:off x="685800" y="1542678"/>
            <a:ext cx="7452575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91667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 rot="-491967">
            <a:off x="2910721" y="1039834"/>
            <a:ext cx="1138074" cy="1036681"/>
          </a:xfrm>
          <a:custGeom>
            <a:avLst/>
            <a:gdLst/>
            <a:ahLst/>
            <a:cxnLst/>
            <a:rect l="l" t="t" r="r" b="b"/>
            <a:pathLst>
              <a:path w="1707111" h="1555022">
                <a:moveTo>
                  <a:pt x="0" y="0"/>
                </a:moveTo>
                <a:lnTo>
                  <a:pt x="1707110" y="0"/>
                </a:lnTo>
                <a:lnTo>
                  <a:pt x="1707110" y="1555023"/>
                </a:lnTo>
                <a:lnTo>
                  <a:pt x="0" y="155502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8341617" y="685801"/>
            <a:ext cx="2422752" cy="2772027"/>
          </a:xfrm>
          <a:custGeom>
            <a:avLst/>
            <a:gdLst/>
            <a:ahLst/>
            <a:cxnLst/>
            <a:rect l="l" t="t" r="r" b="b"/>
            <a:pathLst>
              <a:path w="3634128" h="4158041">
                <a:moveTo>
                  <a:pt x="0" y="0"/>
                </a:moveTo>
                <a:lnTo>
                  <a:pt x="3634128" y="0"/>
                </a:lnTo>
                <a:lnTo>
                  <a:pt x="3634128" y="4158041"/>
                </a:lnTo>
                <a:lnTo>
                  <a:pt x="0" y="415804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rot="-1568932">
            <a:off x="10394285" y="3790059"/>
            <a:ext cx="987209" cy="1415353"/>
          </a:xfrm>
          <a:custGeom>
            <a:avLst/>
            <a:gdLst/>
            <a:ahLst/>
            <a:cxnLst/>
            <a:rect l="l" t="t" r="r" b="b"/>
            <a:pathLst>
              <a:path w="1480813" h="2123030">
                <a:moveTo>
                  <a:pt x="0" y="0"/>
                </a:moveTo>
                <a:lnTo>
                  <a:pt x="1480813" y="0"/>
                </a:lnTo>
                <a:lnTo>
                  <a:pt x="1480813" y="2123030"/>
                </a:lnTo>
                <a:lnTo>
                  <a:pt x="0" y="212303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303805" y="1919368"/>
            <a:ext cx="5584391" cy="3693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434"/>
              </a:lnSpc>
            </a:pPr>
            <a:r>
              <a:rPr lang="en-US" sz="12337" spc="271" dirty="0">
                <a:solidFill>
                  <a:srgbClr val="000000"/>
                </a:solidFill>
                <a:latin typeface="Pompiere"/>
                <a:ea typeface="Pompiere"/>
                <a:cs typeface="Pompiere"/>
                <a:sym typeface="Pompiere"/>
              </a:rPr>
              <a:t>THANK</a:t>
            </a:r>
          </a:p>
          <a:p>
            <a:pPr algn="ctr">
              <a:lnSpc>
                <a:spcPts val="14434"/>
              </a:lnSpc>
            </a:pPr>
            <a:r>
              <a:rPr lang="en-US" sz="12337" spc="271" dirty="0">
                <a:solidFill>
                  <a:srgbClr val="000000"/>
                </a:solidFill>
                <a:latin typeface="Pompiere"/>
                <a:ea typeface="Pompiere"/>
                <a:cs typeface="Pompiere"/>
                <a:sym typeface="Pompiere"/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77182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93E083-262C-4803-97FD-BA8F69B085DD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9d5e6f84-5843-49cc-89a8-d7ee1a915182"/>
    <ds:schemaRef ds:uri="d75abbe9-4b63-46ba-acaa-ae82d37ec5f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3801</TotalTime>
  <Words>550</Words>
  <Application>Microsoft Office PowerPoint</Application>
  <PresentationFormat>Widescreen</PresentationFormat>
  <Paragraphs>62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Calibri</vt:lpstr>
      <vt:lpstr>Arial</vt:lpstr>
      <vt:lpstr>Pompiere</vt:lpstr>
      <vt:lpstr>Aileron</vt:lpstr>
      <vt:lpstr>Roboto</vt:lpstr>
      <vt:lpstr>Handy Casual</vt:lpstr>
      <vt:lpstr>Courier New</vt:lpstr>
      <vt:lpstr>Proxima Nova</vt:lpstr>
      <vt:lpstr>Krabuler</vt:lpstr>
      <vt:lpstr>Times New Roman</vt:lpstr>
      <vt:lpstr>Wingdings</vt:lpstr>
      <vt:lpstr>Office Theme</vt:lpstr>
      <vt:lpstr>National Evaluation Systems</vt:lpstr>
      <vt:lpstr>Evaluation of The National School Feeding Programme in Lesotho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CEO Primary</cp:lastModifiedBy>
  <cp:revision>35</cp:revision>
  <cp:lastPrinted>2024-10-10T07:42:24Z</cp:lastPrinted>
  <dcterms:created xsi:type="dcterms:W3CDTF">2024-04-15T11:05:03Z</dcterms:created>
  <dcterms:modified xsi:type="dcterms:W3CDTF">2024-10-10T13:41:24Z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