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sldIdLst>
    <p:sldId id="256" r:id="rId5"/>
    <p:sldId id="619" r:id="rId6"/>
    <p:sldId id="620" r:id="rId7"/>
    <p:sldId id="621" r:id="rId8"/>
    <p:sldId id="623" r:id="rId9"/>
    <p:sldId id="622" r:id="rId10"/>
    <p:sldId id="615" r:id="rId11"/>
  </p:sldIdLst>
  <p:sldSz cx="12192000" cy="6858000"/>
  <p:notesSz cx="6858000" cy="9144000"/>
  <p:embeddedFontLst>
    <p:embeddedFont>
      <p:font typeface="Roboto" panose="02000000000000000000" pitchFamily="2" charset="0"/>
      <p:regular r:id="rId12"/>
      <p:bold r:id="rId13"/>
    </p:embeddedFont>
  </p:embeddedFontLst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3601"/>
    <a:srgbClr val="4E0000"/>
    <a:srgbClr val="182F5C"/>
    <a:srgbClr val="A6BD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A51CB2-DF0E-49E6-9147-046BCC42963A}" v="3" dt="2024-10-09T16:39:11.1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u Zheng" userId="1e6773f7aa9d417f" providerId="LiveId" clId="{4CA51CB2-DF0E-49E6-9147-046BCC42963A}"/>
    <pc:docChg chg="undo custSel addSld delSld modSld sldOrd modShowInfo">
      <pc:chgData name="Yu Zheng" userId="1e6773f7aa9d417f" providerId="LiveId" clId="{4CA51CB2-DF0E-49E6-9147-046BCC42963A}" dt="2024-10-09T16:47:50.346" v="293" actId="20577"/>
      <pc:docMkLst>
        <pc:docMk/>
      </pc:docMkLst>
      <pc:sldChg chg="del">
        <pc:chgData name="Yu Zheng" userId="1e6773f7aa9d417f" providerId="LiveId" clId="{4CA51CB2-DF0E-49E6-9147-046BCC42963A}" dt="2024-10-09T15:45:09.617" v="0" actId="47"/>
        <pc:sldMkLst>
          <pc:docMk/>
          <pc:sldMk cId="3831889161" sldId="261"/>
        </pc:sldMkLst>
      </pc:sldChg>
      <pc:sldChg chg="del">
        <pc:chgData name="Yu Zheng" userId="1e6773f7aa9d417f" providerId="LiveId" clId="{4CA51CB2-DF0E-49E6-9147-046BCC42963A}" dt="2024-10-09T15:45:30.634" v="1" actId="47"/>
        <pc:sldMkLst>
          <pc:docMk/>
          <pc:sldMk cId="1330950629" sldId="262"/>
        </pc:sldMkLst>
      </pc:sldChg>
      <pc:sldChg chg="add del">
        <pc:chgData name="Yu Zheng" userId="1e6773f7aa9d417f" providerId="LiveId" clId="{4CA51CB2-DF0E-49E6-9147-046BCC42963A}" dt="2024-10-09T16:40:55.364" v="270" actId="2696"/>
        <pc:sldMkLst>
          <pc:docMk/>
          <pc:sldMk cId="2391756573" sldId="302"/>
        </pc:sldMkLst>
      </pc:sldChg>
      <pc:sldChg chg="modSp mod ord">
        <pc:chgData name="Yu Zheng" userId="1e6773f7aa9d417f" providerId="LiveId" clId="{4CA51CB2-DF0E-49E6-9147-046BCC42963A}" dt="2024-10-09T16:41:23.933" v="274"/>
        <pc:sldMkLst>
          <pc:docMk/>
          <pc:sldMk cId="1358656664" sldId="619"/>
        </pc:sldMkLst>
        <pc:picChg chg="mod">
          <ac:chgData name="Yu Zheng" userId="1e6773f7aa9d417f" providerId="LiveId" clId="{4CA51CB2-DF0E-49E6-9147-046BCC42963A}" dt="2024-10-09T16:38:06.034" v="267" actId="1076"/>
          <ac:picMkLst>
            <pc:docMk/>
            <pc:sldMk cId="1358656664" sldId="619"/>
            <ac:picMk id="6" creationId="{4290A045-8DE6-18E1-3F14-CD1F31575358}"/>
          </ac:picMkLst>
        </pc:picChg>
      </pc:sldChg>
      <pc:sldChg chg="modSp mod">
        <pc:chgData name="Yu Zheng" userId="1e6773f7aa9d417f" providerId="LiveId" clId="{4CA51CB2-DF0E-49E6-9147-046BCC42963A}" dt="2024-10-09T16:47:50.346" v="293" actId="20577"/>
        <pc:sldMkLst>
          <pc:docMk/>
          <pc:sldMk cId="1338646914" sldId="621"/>
        </pc:sldMkLst>
        <pc:spChg chg="mod">
          <ac:chgData name="Yu Zheng" userId="1e6773f7aa9d417f" providerId="LiveId" clId="{4CA51CB2-DF0E-49E6-9147-046BCC42963A}" dt="2024-10-09T16:47:50.346" v="293" actId="20577"/>
          <ac:spMkLst>
            <pc:docMk/>
            <pc:sldMk cId="1338646914" sldId="621"/>
            <ac:spMk id="3" creationId="{C502329E-3D78-84A8-EB75-FE88B5195E8B}"/>
          </ac:spMkLst>
        </pc:spChg>
      </pc:sldChg>
      <pc:sldChg chg="modSp mod">
        <pc:chgData name="Yu Zheng" userId="1e6773f7aa9d417f" providerId="LiveId" clId="{4CA51CB2-DF0E-49E6-9147-046BCC42963A}" dt="2024-10-09T16:35:21.072" v="265" actId="20577"/>
        <pc:sldMkLst>
          <pc:docMk/>
          <pc:sldMk cId="975062823" sldId="622"/>
        </pc:sldMkLst>
        <pc:spChg chg="mod">
          <ac:chgData name="Yu Zheng" userId="1e6773f7aa9d417f" providerId="LiveId" clId="{4CA51CB2-DF0E-49E6-9147-046BCC42963A}" dt="2024-10-09T16:35:21.072" v="265" actId="20577"/>
          <ac:spMkLst>
            <pc:docMk/>
            <pc:sldMk cId="975062823" sldId="622"/>
            <ac:spMk id="3" creationId="{C12EDCA1-C0B2-B89B-751D-96DC86BEF5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_0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yellow background with a yellow border&#10;&#10;Description automatically generated">
            <a:extLst>
              <a:ext uri="{FF2B5EF4-FFF2-40B4-BE49-F238E27FC236}">
                <a16:creationId xmlns:a16="http://schemas.microsoft.com/office/drawing/2014/main" id="{04C34D2B-BA72-84BB-9B0C-D57EC1DDB9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 descr="A black background with yellow circles&#10;&#10;Description automatically generated">
            <a:extLst>
              <a:ext uri="{FF2B5EF4-FFF2-40B4-BE49-F238E27FC236}">
                <a16:creationId xmlns:a16="http://schemas.microsoft.com/office/drawing/2014/main" id="{4E2701FE-AD87-9585-252D-3C896E0A93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3508" y="6394614"/>
            <a:ext cx="2348294" cy="5949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97246" y="2993107"/>
            <a:ext cx="9144000" cy="742377"/>
          </a:xfrm>
        </p:spPr>
        <p:txBody>
          <a:bodyPr anchor="t" anchorCtr="0">
            <a:normAutofit/>
          </a:bodyPr>
          <a:lstStyle>
            <a:lvl1pPr algn="l">
              <a:defRPr sz="4800">
                <a:solidFill>
                  <a:srgbClr val="52360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Insert title here</a:t>
            </a:r>
            <a:endParaRPr lang="en-E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7992F0-A4C9-1F42-93A6-F2D413E97392}"/>
              </a:ext>
            </a:extLst>
          </p:cNvPr>
          <p:cNvSpPr txBox="1"/>
          <p:nvPr userDrawn="1"/>
        </p:nvSpPr>
        <p:spPr>
          <a:xfrm>
            <a:off x="1193498" y="2478853"/>
            <a:ext cx="954084" cy="306467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STREAM B</a:t>
            </a:r>
          </a:p>
        </p:txBody>
      </p:sp>
      <p:pic>
        <p:nvPicPr>
          <p:cNvPr id="26" name="Picture 25" descr="A black background with red stars&#10;&#10;Description automatically generated">
            <a:extLst>
              <a:ext uri="{FF2B5EF4-FFF2-40B4-BE49-F238E27FC236}">
                <a16:creationId xmlns:a16="http://schemas.microsoft.com/office/drawing/2014/main" id="{942FF58A-9823-39D0-01AF-ABAADA4BC2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7224" y="188989"/>
            <a:ext cx="661580" cy="1663874"/>
          </a:xfrm>
          <a:prstGeom prst="rect">
            <a:avLst/>
          </a:prstGeom>
        </p:spPr>
      </p:pic>
      <p:pic>
        <p:nvPicPr>
          <p:cNvPr id="6" name="Picture 5" descr="A black and gold pattern&#10;&#10;Description automatically generated">
            <a:extLst>
              <a:ext uri="{FF2B5EF4-FFF2-40B4-BE49-F238E27FC236}">
                <a16:creationId xmlns:a16="http://schemas.microsoft.com/office/drawing/2014/main" id="{8DB91A18-185F-BB0B-1DBD-5D1DDB1A6C0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432768" y="-225810"/>
            <a:ext cx="3030303" cy="808081"/>
          </a:xfrm>
          <a:prstGeom prst="rect">
            <a:avLst/>
          </a:prstGeom>
        </p:spPr>
      </p:pic>
      <p:pic>
        <p:nvPicPr>
          <p:cNvPr id="8" name="Picture 7" descr="A black background with yellow stars&#10;&#10;Description automatically generated">
            <a:extLst>
              <a:ext uri="{FF2B5EF4-FFF2-40B4-BE49-F238E27FC236}">
                <a16:creationId xmlns:a16="http://schemas.microsoft.com/office/drawing/2014/main" id="{E0612FA4-5866-EB73-9206-5C7A5C4C266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4968" y="188990"/>
            <a:ext cx="661142" cy="166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010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Page_Break_0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yellow background with a yellow border&#10;&#10;Description automatically generated">
            <a:extLst>
              <a:ext uri="{FF2B5EF4-FFF2-40B4-BE49-F238E27FC236}">
                <a16:creationId xmlns:a16="http://schemas.microsoft.com/office/drawing/2014/main" id="{1407C2DB-0DC4-968A-495E-D07B395DCC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FD8E72-CC41-E471-B0E5-B8148A2BC91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7571" y="1178895"/>
            <a:ext cx="5257800" cy="1738476"/>
          </a:xfrm>
        </p:spPr>
        <p:txBody>
          <a:bodyPr anchor="t" anchorCtr="0">
            <a:normAutofit/>
          </a:bodyPr>
          <a:lstStyle>
            <a:lvl1pPr algn="l">
              <a:defRPr sz="5000">
                <a:solidFill>
                  <a:srgbClr val="523601"/>
                </a:solidFill>
                <a:latin typeface="+mj-lt"/>
              </a:defRPr>
            </a:lvl1pPr>
          </a:lstStyle>
          <a:p>
            <a:r>
              <a:rPr lang="en-GB" dirty="0"/>
              <a:t>INSERT TITLE</a:t>
            </a:r>
            <a:endParaRPr lang="en-E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DFEED-7A9C-8B84-9A09-F302A74CB0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7571" y="771753"/>
            <a:ext cx="5257800" cy="36512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52360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SUBHEADLINE</a:t>
            </a:r>
            <a:endParaRPr lang="en-ES" dirty="0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3F54864-6959-B6C6-D762-DA8B099093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2866" y="48793"/>
            <a:ext cx="4369134" cy="113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8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87148-FB85-0B0F-64E6-F63CC11DC3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7572" y="582500"/>
            <a:ext cx="10776856" cy="647246"/>
          </a:xfrm>
        </p:spPr>
        <p:txBody>
          <a:bodyPr/>
          <a:lstStyle>
            <a:lvl1pPr>
              <a:defRPr>
                <a:solidFill>
                  <a:srgbClr val="523601"/>
                </a:solidFill>
                <a:latin typeface="+mj-lt"/>
              </a:defRPr>
            </a:lvl1pPr>
          </a:lstStyle>
          <a:p>
            <a:r>
              <a:rPr lang="en-GB" dirty="0"/>
              <a:t>Title</a:t>
            </a:r>
            <a:endParaRPr lang="en-E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667B0-F1BD-960A-9638-A62B60F8D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1" y="1488168"/>
            <a:ext cx="10776857" cy="4351338"/>
          </a:xfrm>
        </p:spPr>
        <p:txBody>
          <a:bodyPr/>
          <a:lstStyle>
            <a:lvl1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1pPr>
            <a:lvl2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2pPr>
            <a:lvl3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3pPr>
            <a:lvl4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4pPr>
            <a:lvl5pPr>
              <a:buClr>
                <a:srgbClr val="523601"/>
              </a:buClr>
              <a:defRPr>
                <a:solidFill>
                  <a:srgbClr val="523601"/>
                </a:solidFill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E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2F2FD1-5CA8-A265-4A69-D45E857D71FA}"/>
              </a:ext>
            </a:extLst>
          </p:cNvPr>
          <p:cNvCxnSpPr/>
          <p:nvPr userDrawn="1"/>
        </p:nvCxnSpPr>
        <p:spPr>
          <a:xfrm>
            <a:off x="0" y="6344625"/>
            <a:ext cx="12192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9D3D8F4-A635-8D2B-495E-29631E04B3D4}"/>
              </a:ext>
            </a:extLst>
          </p:cNvPr>
          <p:cNvSpPr txBox="1"/>
          <p:nvPr userDrawn="1"/>
        </p:nvSpPr>
        <p:spPr>
          <a:xfrm>
            <a:off x="707571" y="6475254"/>
            <a:ext cx="6803571" cy="24622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latin typeface="Proxima Nova" panose="02000506030000020004" pitchFamily="2" charset="0"/>
              </a:rPr>
              <a:t>NATIONAL EVALUATION CAPACITIES CONFERENCE 2024</a:t>
            </a:r>
            <a:endParaRPr lang="en-ES" sz="1000" b="0" i="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90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 eaLnBrk="1" latinLnBrk="0" hangingPunct="1"/>
            <a:r>
              <a:rPr lang="zh-CN" altLang="en-US" dirty="0"/>
              <a:t>单击此处编辑母版文本样式</a:t>
            </a:r>
          </a:p>
          <a:p>
            <a:pPr lvl="1" eaLnBrk="1" latinLnBrk="0" hangingPunct="1"/>
            <a:r>
              <a:rPr lang="zh-CN" altLang="en-US" dirty="0"/>
              <a:t>二级</a:t>
            </a:r>
          </a:p>
          <a:p>
            <a:pPr lvl="2" eaLnBrk="1" latinLnBrk="0" hangingPunct="1"/>
            <a:r>
              <a:rPr lang="zh-CN" altLang="en-US" dirty="0"/>
              <a:t>三级</a:t>
            </a:r>
          </a:p>
          <a:p>
            <a:pPr lvl="3" eaLnBrk="1" latinLnBrk="0" hangingPunct="1"/>
            <a:r>
              <a:rPr lang="zh-CN" altLang="en-US" dirty="0"/>
              <a:t>四级</a:t>
            </a:r>
          </a:p>
          <a:p>
            <a:pPr lvl="4" eaLnBrk="1" latinLnBrk="0" hangingPunct="1"/>
            <a:r>
              <a:rPr lang="zh-CN" altLang="en-US" dirty="0"/>
              <a:t>五级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51463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B9E19-A8DA-E1B7-FC6A-705DD8F7A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E89FF-DDB6-6A21-473B-ABF3E53D1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CDBFC-B822-C94D-88E1-563140F7F7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1BF78BCC-283B-4C4E-8F57-8AADC62B10CB}" type="datetimeFigureOut">
              <a:rPr lang="en-ES" smtClean="0"/>
              <a:pPr/>
              <a:t>10/10/2024</a:t>
            </a:fld>
            <a:endParaRPr lang="en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FF69B-2C97-5C95-796D-2B135787FA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endParaRPr lang="en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EBD7E-FAE0-323D-CF9E-21505DC56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Proxima Nova" panose="02000506030000020004" pitchFamily="2" charset="0"/>
              </a:defRPr>
            </a:lvl1pPr>
          </a:lstStyle>
          <a:p>
            <a:fld id="{7928CCBB-7E5D-194B-B2B8-3BD4CB5E2B06}" type="slidenum">
              <a:rPr lang="en-ES" smtClean="0"/>
              <a:pPr/>
              <a:t>‹#›</a:t>
            </a:fld>
            <a:endParaRPr lang="en-ES"/>
          </a:p>
        </p:txBody>
      </p:sp>
      <p:pic>
        <p:nvPicPr>
          <p:cNvPr id="9" name="Picture 8" descr="A yellow background with black spots&#10;&#10;Description automatically generated">
            <a:extLst>
              <a:ext uri="{FF2B5EF4-FFF2-40B4-BE49-F238E27FC236}">
                <a16:creationId xmlns:a16="http://schemas.microsoft.com/office/drawing/2014/main" id="{21A4B96A-47EA-FD35-51F2-AC3D154BBAE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2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roxima Nova" panose="0200050603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5BE52-3F5B-87A5-EE90-3A2F98FF8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46" y="2878264"/>
            <a:ext cx="9144000" cy="943991"/>
          </a:xfrm>
        </p:spPr>
        <p:txBody>
          <a:bodyPr>
            <a:noAutofit/>
          </a:bodyPr>
          <a:lstStyle/>
          <a:p>
            <a:r>
              <a:rPr lang="en-US" sz="3200" dirty="0"/>
              <a:t>Trial and Error Learning in China’s International Development Cooperation</a:t>
            </a:r>
            <a:endParaRPr lang="en-ES" sz="32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50DF1A-CAE5-7E1D-5100-C85D5D7A4BA7}"/>
              </a:ext>
            </a:extLst>
          </p:cNvPr>
          <p:cNvSpPr txBox="1">
            <a:spLocks/>
          </p:cNvSpPr>
          <p:nvPr/>
        </p:nvSpPr>
        <p:spPr>
          <a:xfrm>
            <a:off x="1097246" y="3964725"/>
            <a:ext cx="9144000" cy="11139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>
                <a:solidFill>
                  <a:srgbClr val="4E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altLang="zh-CN" sz="2000" b="0" dirty="0">
                <a:solidFill>
                  <a:srgbClr val="523601"/>
                </a:solidFill>
              </a:rPr>
              <a:t>Yu ZHENG, Fudan University</a:t>
            </a:r>
            <a:endParaRPr lang="en-ES" sz="2000" b="0" dirty="0">
              <a:solidFill>
                <a:srgbClr val="523601"/>
              </a:solidFill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3523638-70A8-30F0-161D-537D1258B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59" y="4521705"/>
            <a:ext cx="5252161" cy="13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116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E90527-8BD4-3C9C-2B7B-09BA857D0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864" y="266700"/>
            <a:ext cx="10871200" cy="99060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China’s domestic policy experimentation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22CD9C8-7E27-68B5-167C-D789FF4A7A9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/>
              <a:t>More than half of policy experiments failed to roll out.</a:t>
            </a:r>
            <a:endParaRPr lang="zh-CN" altLang="en-US" sz="24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290A045-8DE6-18E1-3F14-CD1F3157535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1344" y="2085545"/>
            <a:ext cx="7067552" cy="4379234"/>
          </a:xfrm>
          <a:prstGeom prst="rect">
            <a:avLst/>
          </a:prstGeom>
        </p:spPr>
      </p:pic>
      <p:sp>
        <p:nvSpPr>
          <p:cNvPr id="7" name="TextBox 4">
            <a:extLst>
              <a:ext uri="{FF2B5EF4-FFF2-40B4-BE49-F238E27FC236}">
                <a16:creationId xmlns:a16="http://schemas.microsoft.com/office/drawing/2014/main" id="{4C69A964-C461-F53E-BDF3-106A630C608D}"/>
              </a:ext>
            </a:extLst>
          </p:cNvPr>
          <p:cNvSpPr txBox="1"/>
          <p:nvPr/>
        </p:nvSpPr>
        <p:spPr>
          <a:xfrm>
            <a:off x="1360270" y="6561299"/>
            <a:ext cx="25546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Source: Wang and Yang 2021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58656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169F7-7481-46D1-8B31-68B329951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China’s development finance</a:t>
            </a:r>
            <a:endParaRPr lang="zh-CN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795A3-1C69-5C5A-78F9-182FFF740CA3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/>
              <a:t> </a:t>
            </a:r>
            <a:r>
              <a:rPr lang="en-US" altLang="zh-CN" sz="2400" dirty="0"/>
              <a:t>From 2008-2021, Chinese DFIs committed $498 billion in development finance, or approximately 83 percent of the $601 billion lent by the World Bank.</a:t>
            </a:r>
            <a:endParaRPr lang="zh-CN" altLang="en-US" sz="2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9C65A61-ACC7-47CE-5CE3-40D23F539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1303" y="2670771"/>
            <a:ext cx="7285771" cy="342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CFE87D-898A-EF3F-9100-B3C4A01E0F85}"/>
              </a:ext>
            </a:extLst>
          </p:cNvPr>
          <p:cNvSpPr txBox="1"/>
          <p:nvPr/>
        </p:nvSpPr>
        <p:spPr>
          <a:xfrm>
            <a:off x="1362975" y="6257310"/>
            <a:ext cx="53486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dirty="0"/>
              <a:t>Source: Boston University Global Development Policy Center, 2023.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04715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F4B0C-A9AF-102A-F170-1CC420643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Debates on “Patient Capital”</a:t>
            </a:r>
            <a:endParaRPr lang="zh-CN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2329E-3D78-84A8-EB75-FE88B5195E8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sz="3200" dirty="0"/>
              <a:t>Patient capital is a result of</a:t>
            </a:r>
          </a:p>
          <a:p>
            <a:pPr lvl="1"/>
            <a:r>
              <a:rPr lang="en-US" altLang="zh-CN" sz="2800" dirty="0"/>
              <a:t>State-led investment?</a:t>
            </a:r>
          </a:p>
          <a:p>
            <a:pPr lvl="1"/>
            <a:r>
              <a:rPr lang="en-US" altLang="zh-CN" sz="2800" dirty="0"/>
              <a:t>Hybrid financial form that combines aid</a:t>
            </a:r>
            <a:r>
              <a:rPr lang="en-US" altLang="zh-CN" sz="2800"/>
              <a:t>, loan </a:t>
            </a:r>
            <a:r>
              <a:rPr lang="en-US" altLang="zh-CN" sz="2800" dirty="0"/>
              <a:t>and investment?</a:t>
            </a:r>
          </a:p>
          <a:p>
            <a:pPr lvl="1"/>
            <a:r>
              <a:rPr lang="en-US" altLang="zh-CN" sz="2800" dirty="0"/>
              <a:t>Policy learning?</a:t>
            </a:r>
          </a:p>
          <a:p>
            <a:pPr lvl="1"/>
            <a:r>
              <a:rPr lang="en-US" altLang="zh-CN" sz="2800" dirty="0"/>
              <a:t>Or not patient at all?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38646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428E8-A192-B95A-4B0E-2A363E6C6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Emerging risks </a:t>
            </a:r>
            <a:endParaRPr lang="zh-CN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B8474-214C-B0BC-0C07-41DF1437296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Environmental threats</a:t>
            </a:r>
          </a:p>
          <a:p>
            <a:r>
              <a:rPr lang="en-US" altLang="zh-CN" sz="3200" dirty="0"/>
              <a:t>Economic burdens </a:t>
            </a:r>
          </a:p>
          <a:p>
            <a:r>
              <a:rPr lang="en-US" altLang="zh-CN" sz="3200" dirty="0"/>
              <a:t>Debt distress</a:t>
            </a:r>
          </a:p>
        </p:txBody>
      </p:sp>
    </p:spTree>
    <p:extLst>
      <p:ext uri="{BB962C8B-B14F-4D97-AF65-F5344CB8AC3E}">
        <p14:creationId xmlns:p14="http://schemas.microsoft.com/office/powerpoint/2010/main" val="2829596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53917-13B4-9F12-87B7-B895EFB54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Policy learning in China’s development cooperation</a:t>
            </a:r>
            <a:endParaRPr lang="zh-CN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EDCA1-C0B2-B89B-751D-96DC86BEF500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sz="3200" dirty="0"/>
              <a:t>A shift from fossil-fuel projects to low-carbon projects.</a:t>
            </a:r>
          </a:p>
          <a:p>
            <a:pPr lvl="1"/>
            <a:r>
              <a:rPr lang="en-US" altLang="zh-CN" sz="2800" dirty="0"/>
              <a:t>Chinese investment in green energy has increased significantly.</a:t>
            </a:r>
          </a:p>
          <a:p>
            <a:r>
              <a:rPr lang="en-US" altLang="zh-CN" sz="3200" dirty="0"/>
              <a:t>A shift from mega projects to “small yet beautiful”.</a:t>
            </a:r>
          </a:p>
          <a:p>
            <a:pPr lvl="1"/>
            <a:r>
              <a:rPr lang="en-US" altLang="zh-CN" sz="2800" dirty="0"/>
              <a:t>Average amount of Chinese loans has returned to their pre-BRI level </a:t>
            </a:r>
            <a:r>
              <a:rPr lang="en-US" altLang="zh-CN" sz="2800"/>
              <a:t>of value.</a:t>
            </a:r>
            <a:endParaRPr lang="en-US" altLang="zh-CN" sz="2800" dirty="0"/>
          </a:p>
          <a:p>
            <a:r>
              <a:rPr lang="en-US" altLang="zh-CN" sz="3200" dirty="0"/>
              <a:t>A shift from traditional loans to debt swaps and public-private partnerships.</a:t>
            </a:r>
          </a:p>
          <a:p>
            <a:pPr lvl="1"/>
            <a:r>
              <a:rPr lang="en-US" altLang="zh-CN" dirty="0"/>
              <a:t> </a:t>
            </a:r>
            <a:r>
              <a:rPr lang="en-US" altLang="zh-CN" sz="2800" dirty="0"/>
              <a:t>debt-for-nature swaps, debt-for-climate swaps, and sustainability-linked bond issuances.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75062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DA0DD0-B2D6-2EA6-4A23-0C3EDD293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864" y="266700"/>
            <a:ext cx="8544822" cy="990600"/>
          </a:xfrm>
        </p:spPr>
        <p:txBody>
          <a:bodyPr>
            <a:normAutofit/>
          </a:bodyPr>
          <a:lstStyle/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C9561BE-0EFF-5D80-B8AB-6F6CDE6664E6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China’s approach of international development cooperation </a:t>
            </a:r>
            <a:r>
              <a:rPr kumimoji="1" lang="en-US" altLang="zh-CN" sz="3200" dirty="0"/>
              <a:t>resembles its own development experience</a:t>
            </a:r>
            <a:r>
              <a:rPr lang="en-US" altLang="zh-CN" sz="3200" dirty="0"/>
              <a:t>. </a:t>
            </a:r>
          </a:p>
          <a:p>
            <a:pPr lvl="1"/>
            <a:r>
              <a:rPr lang="en-US" altLang="zh-CN" sz="2800" dirty="0"/>
              <a:t>The “state-supported, market-based” framework.</a:t>
            </a:r>
          </a:p>
          <a:p>
            <a:pPr lvl="1"/>
            <a:r>
              <a:rPr lang="en-US" altLang="zh-CN" sz="2800" dirty="0"/>
              <a:t>Competition among local governments and SOEs in international expansion. </a:t>
            </a:r>
          </a:p>
          <a:p>
            <a:pPr lvl="1"/>
            <a:r>
              <a:rPr lang="en-US" altLang="zh-CN" sz="2800" dirty="0"/>
              <a:t>Systematic policy experiments in various forms to facilitate policy learning and adaptation.</a:t>
            </a:r>
          </a:p>
        </p:txBody>
      </p:sp>
    </p:spTree>
    <p:extLst>
      <p:ext uri="{BB962C8B-B14F-4D97-AF65-F5344CB8AC3E}">
        <p14:creationId xmlns:p14="http://schemas.microsoft.com/office/powerpoint/2010/main" val="3883924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 anchorCtr="0">
        <a:normAutofit/>
      </a:bodyPr>
      <a:lstStyle>
        <a:defPPr algn="l">
          <a:defRPr sz="2000" b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4" ma:contentTypeDescription="Create a new document." ma:contentTypeScope="" ma:versionID="2f73d9d1c746264334aff8dc88b4519d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378615aef6f3edec8578205d30bd0aa0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D0D6FF-5DC0-4A4C-B543-9E5307B25F01}">
  <ds:schemaRefs>
    <ds:schemaRef ds:uri="http://schemas.microsoft.com/office/2006/metadata/properties"/>
    <ds:schemaRef ds:uri="http://schemas.microsoft.com/office/infopath/2007/PartnerControls"/>
    <ds:schemaRef ds:uri="45b18546-d2d9-4772-b115-0bba739c21ad"/>
    <ds:schemaRef ds:uri="9d5e6f84-5843-49cc-89a8-d7ee1a915182"/>
    <ds:schemaRef ds:uri="d75abbe9-4b63-46ba-acaa-ae82d37ec5f4"/>
  </ds:schemaRefs>
</ds:datastoreItem>
</file>

<file path=customXml/itemProps2.xml><?xml version="1.0" encoding="utf-8"?>
<ds:datastoreItem xmlns:ds="http://schemas.openxmlformats.org/officeDocument/2006/customXml" ds:itemID="{D37DD702-644E-4DB6-B991-9FA64836E5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7DC42B-A761-4CED-A319-F46662BB9716}"/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238</Words>
  <Application>Microsoft Office PowerPoint</Application>
  <PresentationFormat>Widescreen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Roboto</vt:lpstr>
      <vt:lpstr>Arial</vt:lpstr>
      <vt:lpstr>Proxima Nova</vt:lpstr>
      <vt:lpstr>Office Theme</vt:lpstr>
      <vt:lpstr>Trial and Error Learning in China’s International Development Cooperation</vt:lpstr>
      <vt:lpstr>China’s domestic policy experimentation</vt:lpstr>
      <vt:lpstr>China’s development finance</vt:lpstr>
      <vt:lpstr>Debates on “Patient Capital”</vt:lpstr>
      <vt:lpstr>Emerging risks </vt:lpstr>
      <vt:lpstr>Policy learning in China’s development cooperation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Cronkite</dc:creator>
  <cp:lastModifiedBy>Yu Zheng</cp:lastModifiedBy>
  <cp:revision>5</cp:revision>
  <dcterms:created xsi:type="dcterms:W3CDTF">2024-04-15T11:05:03Z</dcterms:created>
  <dcterms:modified xsi:type="dcterms:W3CDTF">2024-10-09T16:47:51Z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0x010100FF1FFAEF9962944E967B2CAB215BCB79</vt:lpwstr>
  </property>
</Properties>
</file>