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embeddedFontLst>
    <p:embeddedFont>
      <p:font typeface="Proxima Nova"/>
      <p:regular r:id="rId13"/>
      <p:bold r:id="rId14"/>
      <p:italic r:id="rId15"/>
      <p:boldItalic r:id="rId16"/>
    </p:embeddedFont>
    <p:embeddedFont>
      <p:font typeface="Roboto"/>
      <p:regular r:id="rId17"/>
      <p:bold r:id="rId18"/>
      <p:italic r:id="rId19"/>
      <p:boldItalic r:id="rId20"/>
    </p:embeddedFont>
    <p:embeddedFont>
      <p:font typeface="DM Sans"/>
      <p:regular r:id="rId21"/>
      <p:bold r:id="rId22"/>
      <p:italic r:id="rId23"/>
      <p:boldItalic r:id="rId24"/>
    </p:embeddedFont>
    <p:embeddedFont>
      <p:font typeface="Century Gothic"/>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3" roundtripDataSignature="AMtx7miiJse1tvy8DR0q4pN3wAQIib6H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6" Type="http://schemas.openxmlformats.org/officeDocument/2006/relationships/font" Target="fonts/CenturyGothic-bold.fntdata"/><Relationship Id="rId13" Type="http://schemas.openxmlformats.org/officeDocument/2006/relationships/font" Target="fonts/ProximaNova-regular.fntdata"/><Relationship Id="rId18" Type="http://schemas.openxmlformats.org/officeDocument/2006/relationships/font" Target="fonts/Roboto-bold.fntdata"/><Relationship Id="rId21" Type="http://schemas.openxmlformats.org/officeDocument/2006/relationships/font" Target="fonts/DMSans-regular.fntdata"/><Relationship Id="rId3" Type="http://schemas.openxmlformats.org/officeDocument/2006/relationships/slideMaster" Target="slideMasters/slideMaster1.xml"/><Relationship Id="rId34" Type="http://schemas.openxmlformats.org/officeDocument/2006/relationships/customXml" Target="../customXml/item1.xml"/><Relationship Id="rId25" Type="http://schemas.openxmlformats.org/officeDocument/2006/relationships/font" Target="fonts/CenturyGothic-regular.fntdata"/><Relationship Id="rId7" Type="http://schemas.openxmlformats.org/officeDocument/2006/relationships/slide" Target="slides/slide3.xml"/><Relationship Id="rId33" Type="http://customschemas.google.com/relationships/presentationmetadata" Target="metadata"/><Relationship Id="rId12" Type="http://schemas.openxmlformats.org/officeDocument/2006/relationships/slide" Target="slides/slide8.xml"/><Relationship Id="rId17" Type="http://schemas.openxmlformats.org/officeDocument/2006/relationships/font" Target="fonts/Roboto-regular.fntdata"/><Relationship Id="rId20" Type="http://schemas.openxmlformats.org/officeDocument/2006/relationships/font" Target="fonts/Roboto-boldItalic.fntdata"/><Relationship Id="rId2" Type="http://schemas.openxmlformats.org/officeDocument/2006/relationships/presProps" Target="presProps.xml"/><Relationship Id="rId29" Type="http://schemas.openxmlformats.org/officeDocument/2006/relationships/font" Target="fonts/OpenSans-regular.fntdata"/><Relationship Id="rId16" Type="http://schemas.openxmlformats.org/officeDocument/2006/relationships/font" Target="fonts/ProximaNova-boldItalic.fntdata"/><Relationship Id="rId24" Type="http://schemas.openxmlformats.org/officeDocument/2006/relationships/font" Target="fonts/DMSans-boldItalic.fntdata"/><Relationship Id="rId1" Type="http://schemas.openxmlformats.org/officeDocument/2006/relationships/theme" Target="theme/theme2.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font" Target="fonts/OpenSans-boldItalic.fntdata"/><Relationship Id="rId23" Type="http://schemas.openxmlformats.org/officeDocument/2006/relationships/font" Target="fonts/DMSans-italic.fntdata"/><Relationship Id="rId28" Type="http://schemas.openxmlformats.org/officeDocument/2006/relationships/font" Target="fonts/CenturyGothic-boldItalic.fntdata"/><Relationship Id="rId5" Type="http://schemas.openxmlformats.org/officeDocument/2006/relationships/slide" Target="slides/slide1.xml"/><Relationship Id="rId15" Type="http://schemas.openxmlformats.org/officeDocument/2006/relationships/font" Target="fonts/ProximaNova-italic.fntdata"/><Relationship Id="rId31" Type="http://schemas.openxmlformats.org/officeDocument/2006/relationships/font" Target="fonts/OpenSans-italic.fntdata"/><Relationship Id="rId10" Type="http://schemas.openxmlformats.org/officeDocument/2006/relationships/slide" Target="slides/slide6.xml"/><Relationship Id="rId19" Type="http://schemas.openxmlformats.org/officeDocument/2006/relationships/font" Target="fonts/Roboto-italic.fntdata"/><Relationship Id="rId22" Type="http://schemas.openxmlformats.org/officeDocument/2006/relationships/font" Target="fonts/DMSans-bold.fntdata"/><Relationship Id="rId4" Type="http://schemas.openxmlformats.org/officeDocument/2006/relationships/notesMaster" Target="notesMasters/notesMaster1.xml"/><Relationship Id="rId9" Type="http://schemas.openxmlformats.org/officeDocument/2006/relationships/slide" Target="slides/slide5.xml"/><Relationship Id="rId27" Type="http://schemas.openxmlformats.org/officeDocument/2006/relationships/font" Target="fonts/CenturyGothic-italic.fntdata"/><Relationship Id="rId30" Type="http://schemas.openxmlformats.org/officeDocument/2006/relationships/font" Target="fonts/OpenSans-bold.fntdata"/><Relationship Id="rId14" Type="http://schemas.openxmlformats.org/officeDocument/2006/relationships/font" Target="fonts/ProximaNova-bold.fntdata"/><Relationship Id="rId35" Type="http://schemas.openxmlformats.org/officeDocument/2006/relationships/customXml" Target="../customXml/item2.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f97c57a557_0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 name="Google Shape;61;g2f97c57a557_0_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I want to first begin by introducing CLEAR SA</a:t>
            </a:r>
            <a:endParaRPr/>
          </a:p>
          <a:p>
            <a:pPr indent="0" lvl="0" marL="0" rtl="0" algn="l">
              <a:lnSpc>
                <a:spcPct val="100000"/>
              </a:lnSpc>
              <a:spcBef>
                <a:spcPts val="0"/>
              </a:spcBef>
              <a:spcAft>
                <a:spcPts val="0"/>
              </a:spcAft>
              <a:buClr>
                <a:schemeClr val="dk1"/>
              </a:buClr>
              <a:buSzPts val="1400"/>
              <a:buFont typeface="Arial"/>
              <a:buNone/>
            </a:pPr>
            <a:r>
              <a:rPr lang="en-US"/>
              <a:t>Our mission is to institutionalise evidence use by building M&amp;E capacity among users and producers of evidence, we also work directly with the govt on setting up MEL systems and in the region.</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n-US"/>
              <a:t>In terms of geographical spread, we work in India, Bhutan, worked in Bangladesh SL, Nepal Pakistan in past</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n-US"/>
              <a:t>In terms of approach</a:t>
            </a:r>
            <a:endParaRPr/>
          </a:p>
          <a:p>
            <a:pPr indent="-317500" lvl="0" marL="457200" rtl="0" algn="l">
              <a:lnSpc>
                <a:spcPct val="100000"/>
              </a:lnSpc>
              <a:spcBef>
                <a:spcPts val="0"/>
              </a:spcBef>
              <a:spcAft>
                <a:spcPts val="0"/>
              </a:spcAft>
              <a:buSzPts val="1400"/>
              <a:buAutoNum type="arabicPeriod"/>
            </a:pPr>
            <a:r>
              <a:rPr lang="en-US"/>
              <a:t>we first begin with landscaping and diagnostics to understand needs, demands, opportunities in setting up MEL frameworks- this work can look similar to what Florencia spoke on, GEI also has its own M&amp;E Systems Analysis or MESA tool that you can use and customise </a:t>
            </a:r>
            <a:endParaRPr/>
          </a:p>
          <a:p>
            <a:pPr indent="-317500" lvl="0" marL="457200" rtl="0" algn="l">
              <a:lnSpc>
                <a:spcPct val="100000"/>
              </a:lnSpc>
              <a:spcBef>
                <a:spcPts val="0"/>
              </a:spcBef>
              <a:spcAft>
                <a:spcPts val="0"/>
              </a:spcAft>
              <a:buSzPts val="1400"/>
              <a:buAutoNum type="arabicPeriod"/>
            </a:pPr>
            <a:r>
              <a:rPr lang="en-US"/>
              <a:t>This diagnostics will then inform our CB/TA work- typically these are through long term partnerships so that we can provide the handholding it requires to bring up systems level change </a:t>
            </a:r>
            <a:endParaRPr/>
          </a:p>
          <a:p>
            <a:pPr indent="-317500" lvl="0" marL="457200" rtl="0" algn="l">
              <a:lnSpc>
                <a:spcPct val="100000"/>
              </a:lnSpc>
              <a:spcBef>
                <a:spcPts val="0"/>
              </a:spcBef>
              <a:spcAft>
                <a:spcPts val="0"/>
              </a:spcAft>
              <a:buSzPts val="1400"/>
              <a:buAutoNum type="arabicPeriod"/>
            </a:pPr>
            <a:r>
              <a:rPr lang="en-US"/>
              <a:t>we also do work on knowledge dissemination</a:t>
            </a:r>
            <a:endParaRPr/>
          </a:p>
        </p:txBody>
      </p:sp>
      <p:sp>
        <p:nvSpPr>
          <p:cNvPr id="62" name="Google Shape;62;g2f97c57a557_0_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f97c57a557_0_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g2f97c57a557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sz="1100">
                <a:solidFill>
                  <a:srgbClr val="000000"/>
                </a:solidFill>
              </a:rPr>
              <a:t>I want to begin by taking a step back and </a:t>
            </a:r>
            <a:r>
              <a:rPr lang="en-US"/>
              <a:t>set the context- what does gender equality through MEL mean</a:t>
            </a:r>
            <a:r>
              <a:rPr lang="en-US" sz="1100">
                <a:solidFill>
                  <a:srgbClr val="000000"/>
                </a:solidFill>
              </a:rPr>
              <a:t> MEL</a:t>
            </a:r>
            <a:r>
              <a:rPr lang="en-US"/>
              <a:t>?</a:t>
            </a:r>
            <a:endParaRPr sz="1100">
              <a:solidFill>
                <a:srgbClr val="000000"/>
              </a:solidFill>
            </a:endParaRPr>
          </a:p>
          <a:p>
            <a:pPr indent="0" lvl="0" marL="0" rtl="0" algn="l">
              <a:lnSpc>
                <a:spcPct val="100000"/>
              </a:lnSpc>
              <a:spcBef>
                <a:spcPts val="0"/>
              </a:spcBef>
              <a:spcAft>
                <a:spcPts val="0"/>
              </a:spcAft>
              <a:buSzPts val="1400"/>
              <a:buNone/>
            </a:pPr>
            <a:r>
              <a:rPr lang="en-US" sz="1100">
                <a:solidFill>
                  <a:srgbClr val="000000"/>
                </a:solidFill>
              </a:rPr>
              <a:t>So you can do gender blind/gender neutral M&amp;E– </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0" lvl="0" marL="0" rtl="0" algn="l">
              <a:lnSpc>
                <a:spcPct val="100000"/>
              </a:lnSpc>
              <a:spcBef>
                <a:spcPts val="0"/>
              </a:spcBef>
              <a:spcAft>
                <a:spcPts val="0"/>
              </a:spcAft>
              <a:buSzPts val="1400"/>
              <a:buNone/>
            </a:pPr>
            <a:r>
              <a:rPr lang="en-US" sz="1100">
                <a:solidFill>
                  <a:srgbClr val="000000"/>
                </a:solidFill>
              </a:rPr>
              <a:t>Feminist vs gender transformative</a:t>
            </a:r>
            <a:endParaRPr sz="1100">
              <a:solidFill>
                <a:srgbClr val="000000"/>
              </a:solidFill>
            </a:endParaRPr>
          </a:p>
          <a:p>
            <a:pPr indent="0" lvl="0" marL="0" rtl="0" algn="l">
              <a:lnSpc>
                <a:spcPct val="100000"/>
              </a:lnSpc>
              <a:spcBef>
                <a:spcPts val="0"/>
              </a:spcBef>
              <a:spcAft>
                <a:spcPts val="0"/>
              </a:spcAft>
              <a:buSzPts val="1400"/>
              <a:buNone/>
            </a:pPr>
            <a:r>
              <a:rPr lang="en-US">
                <a:solidFill>
                  <a:srgbClr val="0D0D0D"/>
                </a:solidFill>
                <a:highlight>
                  <a:srgbClr val="FFFFFF"/>
                </a:highlight>
                <a:latin typeface="Roboto"/>
                <a:ea typeface="Roboto"/>
                <a:cs typeface="Roboto"/>
                <a:sym typeface="Roboto"/>
              </a:rPr>
              <a:t>In summary, while feminist evaluation and gender transformative evaluation share common goals of promoting gender equality and social justice, they differ in their theoretical orientations, focus areas, and methodologies. Feminist evaluation places a strong emphasis on centering women's experiences and challenging unequal power dynamics, while gender transformative evaluation seeks to transform gender relations and promote broader social change.</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0" lvl="0" marL="0" rtl="0" algn="l">
              <a:lnSpc>
                <a:spcPct val="100000"/>
              </a:lnSpc>
              <a:spcBef>
                <a:spcPts val="0"/>
              </a:spcBef>
              <a:spcAft>
                <a:spcPts val="0"/>
              </a:spcAft>
              <a:buSzPts val="1400"/>
              <a:buNone/>
            </a:pPr>
            <a:r>
              <a:t/>
            </a:r>
            <a:endParaRPr sz="1100">
              <a:solidFill>
                <a:srgbClr val="000000"/>
              </a:solidFill>
            </a:endParaRPr>
          </a:p>
          <a:p>
            <a:pPr indent="-298450" lvl="0" marL="457200" rtl="0" algn="l">
              <a:lnSpc>
                <a:spcPct val="100000"/>
              </a:lnSpc>
              <a:spcBef>
                <a:spcPts val="0"/>
              </a:spcBef>
              <a:spcAft>
                <a:spcPts val="0"/>
              </a:spcAft>
              <a:buClr>
                <a:srgbClr val="000000"/>
              </a:buClr>
              <a:buSzPts val="1100"/>
              <a:buFont typeface="Arial"/>
              <a:buChar char="●"/>
            </a:pPr>
            <a:r>
              <a:t/>
            </a:r>
            <a:endParaRPr sz="1100">
              <a:solidFill>
                <a:srgbClr val="000000"/>
              </a:solidFill>
            </a:endParaRPr>
          </a:p>
          <a:p>
            <a:pPr indent="-298450" lvl="0" marL="45720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Another useful rule of thumb from gender mainstreaming is to categorize programs or policy actions into different categories based on to what extent they incorporated gender. </a:t>
            </a:r>
            <a:endParaRPr/>
          </a:p>
          <a:p>
            <a:pPr indent="-298450" lvl="0" marL="457200" rtl="0" algn="l">
              <a:lnSpc>
                <a:spcPct val="100000"/>
              </a:lnSpc>
              <a:spcBef>
                <a:spcPts val="0"/>
              </a:spcBef>
              <a:spcAft>
                <a:spcPts val="0"/>
              </a:spcAft>
              <a:buClr>
                <a:schemeClr val="dk1"/>
              </a:buClr>
              <a:buSzPts val="1100"/>
              <a:buFont typeface="Calibri"/>
              <a:buChar char="●"/>
            </a:pPr>
            <a:r>
              <a:rPr lang="en-US"/>
              <a:t>[read through the definitions on the screen]</a:t>
            </a:r>
            <a:endParaRPr/>
          </a:p>
          <a:p>
            <a:pPr indent="-298450" lvl="0" marL="457200" rtl="0" algn="l">
              <a:lnSpc>
                <a:spcPct val="100000"/>
              </a:lnSpc>
              <a:spcBef>
                <a:spcPts val="0"/>
              </a:spcBef>
              <a:spcAft>
                <a:spcPts val="0"/>
              </a:spcAft>
              <a:buClr>
                <a:schemeClr val="dk1"/>
              </a:buClr>
              <a:buSzPts val="1100"/>
              <a:buFont typeface="Calibri"/>
              <a:buChar char="●"/>
            </a:pPr>
            <a:r>
              <a:rPr lang="en-US"/>
              <a:t>Example for a gender blind program: imagine an agriculture program introduces a new agricultural technology-- raised bed agriculture. The program is targeted to men farmers, so the implementers of the program assume they don’t need to do a gender analysis. However, in this context, the women typically prepare meals for day laborers that are hired to help on the family farm. Constructing the raised beds takes multiple weeks, and the women in the household must spend multiple additional hours every day cooking for these day laborers. By not taking gender into consideration, this program not only reproduced systems of inequality, but also added costs and burdens that were not accounted for by the program staff.  </a:t>
            </a:r>
            <a:endParaRPr/>
          </a:p>
          <a:p>
            <a:pPr indent="-298450" lvl="0" marL="457200" rtl="0" algn="l">
              <a:lnSpc>
                <a:spcPct val="100000"/>
              </a:lnSpc>
              <a:spcBef>
                <a:spcPts val="0"/>
              </a:spcBef>
              <a:spcAft>
                <a:spcPts val="0"/>
              </a:spcAft>
              <a:buClr>
                <a:schemeClr val="dk1"/>
              </a:buClr>
              <a:buSzPts val="1100"/>
              <a:buFont typeface="Calibri"/>
              <a:buChar char="●"/>
            </a:pPr>
            <a:r>
              <a:rPr lang="en-US"/>
              <a:t>Example for gender aware program: the staff is aware that there is an additional cooking burden, so they pay the women for their time. So this program does take into account gender dynamics, but does not challenge them. In the end, it also reproduces inequality by upholding and validating gendered divisions of labor. </a:t>
            </a:r>
            <a:endParaRPr/>
          </a:p>
          <a:p>
            <a:pPr indent="-298450" lvl="0" marL="457200" rtl="0" algn="l">
              <a:lnSpc>
                <a:spcPct val="100000"/>
              </a:lnSpc>
              <a:spcBef>
                <a:spcPts val="0"/>
              </a:spcBef>
              <a:spcAft>
                <a:spcPts val="0"/>
              </a:spcAft>
              <a:buClr>
                <a:schemeClr val="dk1"/>
              </a:buClr>
              <a:buSzPts val="1100"/>
              <a:buFont typeface="Calibri"/>
              <a:buChar char="●"/>
            </a:pPr>
            <a:r>
              <a:rPr lang="en-US"/>
              <a:t>What would a gender transformative approach look like? Have dialogues with households before the program implementation and discuss that there will be an expectation of both men and women in the household to support the cooking process. I actually met someone in a conference last week who worked on a program that does this. </a:t>
            </a:r>
            <a:endParaRPr/>
          </a:p>
          <a:p>
            <a:pPr indent="-298450" lvl="0" marL="457200" rtl="0" algn="l">
              <a:lnSpc>
                <a:spcPct val="100000"/>
              </a:lnSpc>
              <a:spcBef>
                <a:spcPts val="0"/>
              </a:spcBef>
              <a:spcAft>
                <a:spcPts val="0"/>
              </a:spcAft>
              <a:buClr>
                <a:schemeClr val="dk1"/>
              </a:buClr>
              <a:buSzPts val="1100"/>
              <a:buFont typeface="Calibri"/>
              <a:buChar char="●"/>
            </a:pPr>
            <a:r>
              <a:rPr lang="en-US"/>
              <a:t>Ask audience to share examples of a gender transformative program that they admire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f98f013fe3_0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g2f98f013fe3_0_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n-US"/>
              <a:t>Loans to women dont translate to improvements in econ outcomes/market —--</a:t>
            </a:r>
            <a:r>
              <a:rPr lang="en-US" sz="1100">
                <a:solidFill>
                  <a:srgbClr val="353C3F"/>
                </a:solidFill>
                <a:highlight>
                  <a:srgbClr val="FFFFFF"/>
                </a:highlight>
                <a:latin typeface="Georgia"/>
                <a:ea typeface="Georgia"/>
                <a:cs typeface="Georgia"/>
                <a:sym typeface="Georgia"/>
              </a:rPr>
              <a:t>India, Sri Lanka, and Ghana</a:t>
            </a:r>
            <a:endParaRPr/>
          </a:p>
        </p:txBody>
      </p:sp>
      <p:sp>
        <p:nvSpPr>
          <p:cNvPr id="94" name="Google Shape;94;g2f98f013fe3_0_4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f97c57a557_0_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g2f97c57a557_0_4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So what does the gender transformative MEL systems entail?</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So I want to touch upon a few broad features- with the caveat that this is not an exhaustive list</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This is just to spotlight on a few of our approach we follow in our work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295275" lvl="0" marL="457200" rtl="0" algn="l">
              <a:lnSpc>
                <a:spcPct val="100000"/>
              </a:lnSpc>
              <a:spcBef>
                <a:spcPts val="0"/>
              </a:spcBef>
              <a:spcAft>
                <a:spcPts val="0"/>
              </a:spcAft>
              <a:buClr>
                <a:srgbClr val="444746"/>
              </a:buClr>
              <a:buSzPts val="1050"/>
              <a:buFont typeface="Roboto"/>
              <a:buAutoNum type="arabicParenR"/>
            </a:pPr>
            <a:r>
              <a:rPr lang="en-US" sz="1050">
                <a:solidFill>
                  <a:srgbClr val="444746"/>
                </a:solidFill>
                <a:latin typeface="Roboto"/>
                <a:ea typeface="Roboto"/>
                <a:cs typeface="Roboto"/>
                <a:sym typeface="Roboto"/>
              </a:rPr>
              <a:t>Fist Participatory –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Here the idea is measurements of care and well, ethics etc are imp as well (beyond measuring empowerment etc).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To sum up, here the argument is </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Women and men often experience different levels of wellbeing and access to care due to unequal gender norms, roles, and responsibilities. Measuring these factors allows M&amp;E practitioners to gain insights into the gendered dimensions of wellbeing and care and how they intersect with the social, economic, and political contexts----- Also, assessing wellbeing indicators through a gender lens enables M&amp;E practitioners can uncover disparities between women, men, and gender non-binary individuals in areas such as health, education, employment, and social support.</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p>
          <a:p>
            <a:pPr indent="0" lvl="0" marL="0" rtl="0" algn="l">
              <a:lnSpc>
                <a:spcPct val="100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Ultimately- By generating evidence on the gendered dimensions of wellbeing and care, M&amp;E practitioners can advocate for policy and programmatic changes that advance gender equality, social justice, and human rights.</a:t>
            </a:r>
            <a:endParaRPr sz="1050">
              <a:solidFill>
                <a:srgbClr val="444746"/>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100"/>
          </a:p>
          <a:p>
            <a:pPr indent="0" lvl="0" marL="0" rtl="0" algn="l">
              <a:lnSpc>
                <a:spcPct val="100000"/>
              </a:lnSpc>
              <a:spcBef>
                <a:spcPts val="0"/>
              </a:spcBef>
              <a:spcAft>
                <a:spcPts val="0"/>
              </a:spcAft>
              <a:buClr>
                <a:schemeClr val="dk1"/>
              </a:buClr>
              <a:buSzPts val="1400"/>
              <a:buFont typeface="Arial"/>
              <a:buNone/>
            </a:pPr>
            <a:r>
              <a:rPr lang="en-US" sz="1050">
                <a:solidFill>
                  <a:srgbClr val="444746"/>
                </a:solidFill>
                <a:latin typeface="Roboto"/>
                <a:ea typeface="Roboto"/>
                <a:cs typeface="Roboto"/>
                <a:sym typeface="Roboto"/>
              </a:rPr>
              <a:t>So measuring well being and care enables M&amp;E practitioners can contribute to more equitable and inclusive development outcomes that benefit all genders</a:t>
            </a:r>
            <a:endParaRPr/>
          </a:p>
        </p:txBody>
      </p:sp>
      <p:sp>
        <p:nvSpPr>
          <p:cNvPr id="113" name="Google Shape;113;g2f97c57a557_0_4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0a2764d8a0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30a2764d8a0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when you move from this theoretical to practical side, I want to recognize that this work is hard</a:t>
            </a:r>
            <a:endParaRPr/>
          </a:p>
          <a:p>
            <a:pPr indent="0" lvl="0" marL="0" rtl="0" algn="l">
              <a:lnSpc>
                <a:spcPct val="100000"/>
              </a:lnSpc>
              <a:spcBef>
                <a:spcPts val="0"/>
              </a:spcBef>
              <a:spcAft>
                <a:spcPts val="0"/>
              </a:spcAft>
              <a:buSzPts val="1400"/>
              <a:buNone/>
            </a:pPr>
            <a:r>
              <a:rPr lang="en-US"/>
              <a:t>We face challenges to ensure gender equality through MEL strategies and this can be true in many developed countries as well </a:t>
            </a:r>
            <a:endParaRPr/>
          </a:p>
        </p:txBody>
      </p:sp>
      <p:sp>
        <p:nvSpPr>
          <p:cNvPr id="131" name="Google Shape;131;g30a2764d8a0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f97c57a557_0_1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350">
                <a:solidFill>
                  <a:srgbClr val="4F4D4D"/>
                </a:solidFill>
                <a:highlight>
                  <a:srgbClr val="FFFFFF"/>
                </a:highlight>
                <a:latin typeface="Open Sans"/>
                <a:ea typeface="Open Sans"/>
                <a:cs typeface="Open Sans"/>
                <a:sym typeface="Open Sans"/>
              </a:rPr>
              <a:t>This is conceived as a long-term, government-wide partnership founded on a 360 degree, deeply embedded life-cycle approach which forges linkages between research, capacity building, and policy advisory to enable data use for decisions.</a:t>
            </a:r>
            <a:endParaRPr/>
          </a:p>
        </p:txBody>
      </p:sp>
      <p:sp>
        <p:nvSpPr>
          <p:cNvPr id="139" name="Google Shape;139;g2f97c57a557_0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f97c57a557_0_1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With that thank you Claudia for having me. Appreciate it</a:t>
            </a:r>
            <a:endParaRPr/>
          </a:p>
        </p:txBody>
      </p:sp>
      <p:sp>
        <p:nvSpPr>
          <p:cNvPr id="163" name="Google Shape;163;g2f97c57a557_0_1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6.png"/><Relationship Id="rId4" Type="http://schemas.openxmlformats.org/officeDocument/2006/relationships/image" Target="../media/image18.png"/><Relationship Id="rId5" Type="http://schemas.openxmlformats.org/officeDocument/2006/relationships/image" Target="../media/image14.png"/><Relationship Id="rId6"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2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_01">
  <p:cSld name="1_Cover_01">
    <p:bg>
      <p:bgPr>
        <a:solidFill>
          <a:schemeClr val="lt1"/>
        </a:solidFill>
      </p:bgPr>
    </p:bg>
    <p:spTree>
      <p:nvGrpSpPr>
        <p:cNvPr id="12" name="Shape 12"/>
        <p:cNvGrpSpPr/>
        <p:nvPr/>
      </p:nvGrpSpPr>
      <p:grpSpPr>
        <a:xfrm>
          <a:off x="0" y="0"/>
          <a:ext cx="0" cy="0"/>
          <a:chOff x="0" y="0"/>
          <a:chExt cx="0" cy="0"/>
        </a:xfrm>
      </p:grpSpPr>
      <p:pic>
        <p:nvPicPr>
          <p:cNvPr descr="A yellow background with a yellow border&#10;&#10;Description automatically generated" id="13" name="Google Shape;13;p5"/>
          <p:cNvPicPr preferRelativeResize="0"/>
          <p:nvPr/>
        </p:nvPicPr>
        <p:blipFill rotWithShape="1">
          <a:blip r:embed="rId2">
            <a:alphaModFix/>
          </a:blip>
          <a:srcRect b="0" l="0" r="0" t="0"/>
          <a:stretch/>
        </p:blipFill>
        <p:spPr>
          <a:xfrm>
            <a:off x="0" y="0"/>
            <a:ext cx="12192000" cy="6858000"/>
          </a:xfrm>
          <a:prstGeom prst="rect">
            <a:avLst/>
          </a:prstGeom>
          <a:noFill/>
          <a:ln>
            <a:noFill/>
          </a:ln>
        </p:spPr>
      </p:pic>
      <p:pic>
        <p:nvPicPr>
          <p:cNvPr descr="A black background with yellow circles&#10;&#10;Description automatically generated" id="14" name="Google Shape;14;p5"/>
          <p:cNvPicPr preferRelativeResize="0"/>
          <p:nvPr/>
        </p:nvPicPr>
        <p:blipFill rotWithShape="1">
          <a:blip r:embed="rId3">
            <a:alphaModFix/>
          </a:blip>
          <a:srcRect b="0" l="0" r="0" t="0"/>
          <a:stretch/>
        </p:blipFill>
        <p:spPr>
          <a:xfrm>
            <a:off x="-263508" y="6394614"/>
            <a:ext cx="2348294" cy="594901"/>
          </a:xfrm>
          <a:prstGeom prst="rect">
            <a:avLst/>
          </a:prstGeom>
          <a:noFill/>
          <a:ln>
            <a:noFill/>
          </a:ln>
        </p:spPr>
      </p:pic>
      <p:sp>
        <p:nvSpPr>
          <p:cNvPr id="15" name="Google Shape;15;p5"/>
          <p:cNvSpPr txBox="1"/>
          <p:nvPr>
            <p:ph type="ctrTitle"/>
          </p:nvPr>
        </p:nvSpPr>
        <p:spPr>
          <a:xfrm>
            <a:off x="1097246" y="2993107"/>
            <a:ext cx="9144000" cy="74237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523601"/>
              </a:buClr>
              <a:buSzPts val="4800"/>
              <a:buFont typeface="Roboto"/>
              <a:buNone/>
              <a:defRPr sz="4800">
                <a:solidFill>
                  <a:srgbClr val="52360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5"/>
          <p:cNvSpPr/>
          <p:nvPr/>
        </p:nvSpPr>
        <p:spPr>
          <a:xfrm>
            <a:off x="1193498" y="2478853"/>
            <a:ext cx="954084" cy="306467"/>
          </a:xfrm>
          <a:prstGeom prst="roundRect">
            <a:avLst>
              <a:gd fmla="val 16667" name="adj"/>
            </a:avLst>
          </a:prstGeom>
          <a:noFill/>
          <a:ln cap="flat" cmpd="sng" w="19050">
            <a:solidFill>
              <a:schemeClr val="l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lt1"/>
                </a:solidFill>
                <a:latin typeface="Roboto"/>
                <a:ea typeface="Roboto"/>
                <a:cs typeface="Roboto"/>
                <a:sym typeface="Roboto"/>
              </a:rPr>
              <a:t>STREAM B</a:t>
            </a:r>
            <a:endParaRPr/>
          </a:p>
        </p:txBody>
      </p:sp>
      <p:pic>
        <p:nvPicPr>
          <p:cNvPr descr="A black background with red stars&#10;&#10;Description automatically generated" id="17" name="Google Shape;17;p5"/>
          <p:cNvPicPr preferRelativeResize="0"/>
          <p:nvPr/>
        </p:nvPicPr>
        <p:blipFill rotWithShape="1">
          <a:blip r:embed="rId4">
            <a:alphaModFix/>
          </a:blip>
          <a:srcRect b="0" l="0" r="0" t="0"/>
          <a:stretch/>
        </p:blipFill>
        <p:spPr>
          <a:xfrm>
            <a:off x="1267224" y="188989"/>
            <a:ext cx="661580" cy="1663874"/>
          </a:xfrm>
          <a:prstGeom prst="rect">
            <a:avLst/>
          </a:prstGeom>
          <a:noFill/>
          <a:ln>
            <a:noFill/>
          </a:ln>
        </p:spPr>
      </p:pic>
      <p:pic>
        <p:nvPicPr>
          <p:cNvPr descr="A black and gold pattern&#10;&#10;Description automatically generated" id="18" name="Google Shape;18;p5"/>
          <p:cNvPicPr preferRelativeResize="0"/>
          <p:nvPr/>
        </p:nvPicPr>
        <p:blipFill rotWithShape="1">
          <a:blip r:embed="rId5">
            <a:alphaModFix/>
          </a:blip>
          <a:srcRect b="0" l="0" r="0" t="0"/>
          <a:stretch/>
        </p:blipFill>
        <p:spPr>
          <a:xfrm>
            <a:off x="4432768" y="-225810"/>
            <a:ext cx="3030303" cy="808081"/>
          </a:xfrm>
          <a:prstGeom prst="rect">
            <a:avLst/>
          </a:prstGeom>
          <a:noFill/>
          <a:ln>
            <a:noFill/>
          </a:ln>
        </p:spPr>
      </p:pic>
      <p:pic>
        <p:nvPicPr>
          <p:cNvPr descr="A black background with yellow stars&#10;&#10;Description automatically generated" id="19" name="Google Shape;19;p5"/>
          <p:cNvPicPr preferRelativeResize="0"/>
          <p:nvPr/>
        </p:nvPicPr>
        <p:blipFill rotWithShape="1">
          <a:blip r:embed="rId6">
            <a:alphaModFix/>
          </a:blip>
          <a:srcRect b="0" l="0" r="0" t="0"/>
          <a:stretch/>
        </p:blipFill>
        <p:spPr>
          <a:xfrm>
            <a:off x="1254968" y="188990"/>
            <a:ext cx="661142" cy="166387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Page_Break_01" type="title">
  <p:cSld name="TITLE">
    <p:bg>
      <p:bgPr>
        <a:solidFill>
          <a:schemeClr val="accent3"/>
        </a:solidFill>
      </p:bgPr>
    </p:bg>
    <p:spTree>
      <p:nvGrpSpPr>
        <p:cNvPr id="20" name="Shape 20"/>
        <p:cNvGrpSpPr/>
        <p:nvPr/>
      </p:nvGrpSpPr>
      <p:grpSpPr>
        <a:xfrm>
          <a:off x="0" y="0"/>
          <a:ext cx="0" cy="0"/>
          <a:chOff x="0" y="0"/>
          <a:chExt cx="0" cy="0"/>
        </a:xfrm>
      </p:grpSpPr>
      <p:pic>
        <p:nvPicPr>
          <p:cNvPr descr="A yellow background with a yellow border&#10;&#10;Description automatically generated" id="21" name="Google Shape;21;p6"/>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2" name="Google Shape;22;p6"/>
          <p:cNvSpPr txBox="1"/>
          <p:nvPr>
            <p:ph type="ctrTitle"/>
          </p:nvPr>
        </p:nvSpPr>
        <p:spPr>
          <a:xfrm>
            <a:off x="707571" y="1178895"/>
            <a:ext cx="5257800" cy="173847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523601"/>
              </a:buClr>
              <a:buSzPts val="5000"/>
              <a:buFont typeface="Roboto"/>
              <a:buNone/>
              <a:defRPr sz="5000">
                <a:solidFill>
                  <a:srgbClr val="52360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6"/>
          <p:cNvSpPr txBox="1"/>
          <p:nvPr>
            <p:ph idx="1" type="subTitle"/>
          </p:nvPr>
        </p:nvSpPr>
        <p:spPr>
          <a:xfrm>
            <a:off x="707571" y="771753"/>
            <a:ext cx="5257800" cy="365125"/>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rgbClr val="523601"/>
              </a:buClr>
              <a:buSzPts val="1800"/>
              <a:buNone/>
              <a:defRPr sz="1800">
                <a:solidFill>
                  <a:srgbClr val="523601"/>
                </a:solidFill>
                <a:latin typeface="Roboto"/>
                <a:ea typeface="Roboto"/>
                <a:cs typeface="Roboto"/>
                <a:sym typeface="Robot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A black background with white text&#10;&#10;Description automatically generated" id="24" name="Google Shape;24;p6"/>
          <p:cNvPicPr preferRelativeResize="0"/>
          <p:nvPr/>
        </p:nvPicPr>
        <p:blipFill rotWithShape="1">
          <a:blip r:embed="rId3">
            <a:alphaModFix/>
          </a:blip>
          <a:srcRect b="0" l="0" r="0" t="0"/>
          <a:stretch/>
        </p:blipFill>
        <p:spPr>
          <a:xfrm>
            <a:off x="7822866" y="48793"/>
            <a:ext cx="4369134" cy="113010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ext_01">
  <p:cSld name="3_Text_01">
    <p:spTree>
      <p:nvGrpSpPr>
        <p:cNvPr id="25" name="Shape 25"/>
        <p:cNvGrpSpPr/>
        <p:nvPr/>
      </p:nvGrpSpPr>
      <p:grpSpPr>
        <a:xfrm>
          <a:off x="0" y="0"/>
          <a:ext cx="0" cy="0"/>
          <a:chOff x="0" y="0"/>
          <a:chExt cx="0" cy="0"/>
        </a:xfrm>
      </p:grpSpPr>
      <p:sp>
        <p:nvSpPr>
          <p:cNvPr id="26" name="Google Shape;26;p7"/>
          <p:cNvSpPr txBox="1"/>
          <p:nvPr>
            <p:ph type="title"/>
          </p:nvPr>
        </p:nvSpPr>
        <p:spPr>
          <a:xfrm>
            <a:off x="707572" y="582500"/>
            <a:ext cx="10776856" cy="64724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523601"/>
              </a:buClr>
              <a:buSzPts val="4400"/>
              <a:buFont typeface="Roboto"/>
              <a:buNone/>
              <a:defRPr>
                <a:solidFill>
                  <a:srgbClr val="52360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7"/>
          <p:cNvSpPr txBox="1"/>
          <p:nvPr>
            <p:ph idx="1" type="body"/>
          </p:nvPr>
        </p:nvSpPr>
        <p:spPr>
          <a:xfrm>
            <a:off x="707571" y="1488168"/>
            <a:ext cx="10776857" cy="4351338"/>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523601"/>
              </a:buClr>
              <a:buSzPts val="2800"/>
              <a:buChar char="•"/>
              <a:defRPr>
                <a:solidFill>
                  <a:srgbClr val="523601"/>
                </a:solidFill>
                <a:latin typeface="Roboto"/>
                <a:ea typeface="Roboto"/>
                <a:cs typeface="Roboto"/>
                <a:sym typeface="Roboto"/>
              </a:defRPr>
            </a:lvl1pPr>
            <a:lvl2pPr indent="-381000" lvl="1" marL="914400" algn="l">
              <a:lnSpc>
                <a:spcPct val="90000"/>
              </a:lnSpc>
              <a:spcBef>
                <a:spcPts val="500"/>
              </a:spcBef>
              <a:spcAft>
                <a:spcPts val="0"/>
              </a:spcAft>
              <a:buClr>
                <a:srgbClr val="523601"/>
              </a:buClr>
              <a:buSzPts val="2400"/>
              <a:buChar char="•"/>
              <a:defRPr>
                <a:solidFill>
                  <a:srgbClr val="523601"/>
                </a:solidFill>
                <a:latin typeface="Roboto"/>
                <a:ea typeface="Roboto"/>
                <a:cs typeface="Roboto"/>
                <a:sym typeface="Roboto"/>
              </a:defRPr>
            </a:lvl2pPr>
            <a:lvl3pPr indent="-355600" lvl="2" marL="1371600" algn="l">
              <a:lnSpc>
                <a:spcPct val="90000"/>
              </a:lnSpc>
              <a:spcBef>
                <a:spcPts val="500"/>
              </a:spcBef>
              <a:spcAft>
                <a:spcPts val="0"/>
              </a:spcAft>
              <a:buClr>
                <a:srgbClr val="523601"/>
              </a:buClr>
              <a:buSzPts val="2000"/>
              <a:buChar char="•"/>
              <a:defRPr>
                <a:solidFill>
                  <a:srgbClr val="523601"/>
                </a:solidFill>
                <a:latin typeface="Roboto"/>
                <a:ea typeface="Roboto"/>
                <a:cs typeface="Roboto"/>
                <a:sym typeface="Roboto"/>
              </a:defRPr>
            </a:lvl3pPr>
            <a:lvl4pPr indent="-342900" lvl="3" marL="1828800" algn="l">
              <a:lnSpc>
                <a:spcPct val="90000"/>
              </a:lnSpc>
              <a:spcBef>
                <a:spcPts val="500"/>
              </a:spcBef>
              <a:spcAft>
                <a:spcPts val="0"/>
              </a:spcAft>
              <a:buClr>
                <a:srgbClr val="523601"/>
              </a:buClr>
              <a:buSzPts val="1800"/>
              <a:buChar char="•"/>
              <a:defRPr>
                <a:solidFill>
                  <a:srgbClr val="523601"/>
                </a:solidFill>
                <a:latin typeface="Roboto"/>
                <a:ea typeface="Roboto"/>
                <a:cs typeface="Roboto"/>
                <a:sym typeface="Roboto"/>
              </a:defRPr>
            </a:lvl4pPr>
            <a:lvl5pPr indent="-342900" lvl="4" marL="2286000" algn="l">
              <a:lnSpc>
                <a:spcPct val="90000"/>
              </a:lnSpc>
              <a:spcBef>
                <a:spcPts val="500"/>
              </a:spcBef>
              <a:spcAft>
                <a:spcPts val="0"/>
              </a:spcAft>
              <a:buClr>
                <a:srgbClr val="523601"/>
              </a:buClr>
              <a:buSzPts val="1800"/>
              <a:buChar char="•"/>
              <a:defRPr>
                <a:solidFill>
                  <a:srgbClr val="523601"/>
                </a:solidFill>
                <a:latin typeface="Roboto"/>
                <a:ea typeface="Roboto"/>
                <a:cs typeface="Roboto"/>
                <a:sym typeface="Roboto"/>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28" name="Google Shape;28;p7"/>
          <p:cNvCxnSpPr/>
          <p:nvPr/>
        </p:nvCxnSpPr>
        <p:spPr>
          <a:xfrm>
            <a:off x="0" y="6344625"/>
            <a:ext cx="12192000" cy="0"/>
          </a:xfrm>
          <a:prstGeom prst="straightConnector1">
            <a:avLst/>
          </a:prstGeom>
          <a:noFill/>
          <a:ln cap="flat" cmpd="sng" w="19050">
            <a:solidFill>
              <a:schemeClr val="lt2"/>
            </a:solidFill>
            <a:prstDash val="solid"/>
            <a:miter lim="800000"/>
            <a:headEnd len="sm" w="sm" type="none"/>
            <a:tailEnd len="sm" w="sm" type="none"/>
          </a:ln>
        </p:spPr>
      </p:cxnSp>
      <p:sp>
        <p:nvSpPr>
          <p:cNvPr id="29" name="Google Shape;29;p7"/>
          <p:cNvSpPr txBox="1"/>
          <p:nvPr/>
        </p:nvSpPr>
        <p:spPr>
          <a:xfrm>
            <a:off x="707571" y="6475254"/>
            <a:ext cx="6803571" cy="246221"/>
          </a:xfrm>
          <a:prstGeom prst="rect">
            <a:avLst/>
          </a:prstGeom>
          <a:noFill/>
          <a:ln>
            <a:noFill/>
          </a:ln>
        </p:spPr>
        <p:txBody>
          <a:bodyPr anchorCtr="0" anchor="t" bIns="45700" lIns="0" spcFirstLastPara="1" rIns="91425" wrap="square" tIns="45700">
            <a:spAutoFit/>
          </a:bodyPr>
          <a:lstStyle/>
          <a:p>
            <a:pPr indent="0" lvl="0" marL="0" marR="0" rtl="0" algn="l">
              <a:spcBef>
                <a:spcPts val="0"/>
              </a:spcBef>
              <a:spcAft>
                <a:spcPts val="0"/>
              </a:spcAft>
              <a:buNone/>
            </a:pPr>
            <a:r>
              <a:rPr b="0" i="0" lang="en-US" sz="1000">
                <a:solidFill>
                  <a:schemeClr val="lt1"/>
                </a:solidFill>
                <a:latin typeface="Proxima Nova"/>
                <a:ea typeface="Proxima Nova"/>
                <a:cs typeface="Proxima Nova"/>
                <a:sym typeface="Proxima Nova"/>
              </a:rPr>
              <a:t>NATIONAL EVALUATION CAPACITIES CONFERENCE 2024</a:t>
            </a:r>
            <a:endParaRPr b="0" i="0" sz="1000">
              <a:solidFill>
                <a:schemeClr val="lt1"/>
              </a:solidFill>
              <a:latin typeface="Proxima Nova"/>
              <a:ea typeface="Proxima Nova"/>
              <a:cs typeface="Proxima Nova"/>
              <a:sym typeface="Proxima Nov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_Custom Layout">
  <p:cSld name="25_Custom Layout">
    <p:spTree>
      <p:nvGrpSpPr>
        <p:cNvPr id="30" name="Shape 30"/>
        <p:cNvGrpSpPr/>
        <p:nvPr/>
      </p:nvGrpSpPr>
      <p:grpSpPr>
        <a:xfrm>
          <a:off x="0" y="0"/>
          <a:ext cx="0" cy="0"/>
          <a:chOff x="0" y="0"/>
          <a:chExt cx="0" cy="0"/>
        </a:xfrm>
      </p:grpSpPr>
      <p:sp>
        <p:nvSpPr>
          <p:cNvPr id="31" name="Google Shape;31;g2f97c57a557_0_524"/>
          <p:cNvSpPr txBox="1"/>
          <p:nvPr>
            <p:ph type="title"/>
          </p:nvPr>
        </p:nvSpPr>
        <p:spPr>
          <a:xfrm>
            <a:off x="1177643" y="2934951"/>
            <a:ext cx="7566300" cy="542100"/>
          </a:xfrm>
          <a:prstGeom prst="rect">
            <a:avLst/>
          </a:prstGeom>
          <a:noFill/>
          <a:ln>
            <a:noFill/>
          </a:ln>
        </p:spPr>
        <p:txBody>
          <a:bodyPr anchorCtr="0" anchor="t" bIns="0" lIns="0" spcFirstLastPara="1" rIns="0" wrap="square" tIns="143100">
            <a:noAutofit/>
          </a:bodyPr>
          <a:lstStyle>
            <a:lvl1pPr lvl="0" algn="l">
              <a:lnSpc>
                <a:spcPct val="80000"/>
              </a:lnSpc>
              <a:spcBef>
                <a:spcPts val="0"/>
              </a:spcBef>
              <a:spcAft>
                <a:spcPts val="0"/>
              </a:spcAft>
              <a:buClr>
                <a:schemeClr val="lt2"/>
              </a:buClr>
              <a:buSzPts val="3300"/>
              <a:buFont typeface="DM Sans"/>
              <a:buNone/>
              <a:defRPr sz="4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g2f97c57a557_0_524"/>
          <p:cNvSpPr txBox="1"/>
          <p:nvPr>
            <p:ph idx="1" type="body"/>
          </p:nvPr>
        </p:nvSpPr>
        <p:spPr>
          <a:xfrm>
            <a:off x="1177643" y="3767513"/>
            <a:ext cx="6607500" cy="542100"/>
          </a:xfrm>
          <a:prstGeom prst="rect">
            <a:avLst/>
          </a:prstGeom>
          <a:noFill/>
          <a:ln>
            <a:noFill/>
          </a:ln>
        </p:spPr>
        <p:txBody>
          <a:bodyPr anchorCtr="0" anchor="b" bIns="0" lIns="0" spcFirstLastPara="1" rIns="0" wrap="square" tIns="0">
            <a:normAutofit/>
          </a:bodyPr>
          <a:lstStyle>
            <a:lvl1pPr indent="-228600" lvl="0" marL="457200" algn="l">
              <a:lnSpc>
                <a:spcPct val="150000"/>
              </a:lnSpc>
              <a:spcBef>
                <a:spcPts val="1067"/>
              </a:spcBef>
              <a:spcAft>
                <a:spcPts val="0"/>
              </a:spcAft>
              <a:buClr>
                <a:schemeClr val="lt2"/>
              </a:buClr>
              <a:buSzPts val="2100"/>
              <a:buNone/>
              <a:defRPr/>
            </a:lvl1pPr>
            <a:lvl2pPr indent="-228600" lvl="1" marL="914400" algn="l">
              <a:lnSpc>
                <a:spcPct val="150000"/>
              </a:lnSpc>
              <a:spcBef>
                <a:spcPts val="533"/>
              </a:spcBef>
              <a:spcAft>
                <a:spcPts val="0"/>
              </a:spcAft>
              <a:buClr>
                <a:schemeClr val="lt2"/>
              </a:buClr>
              <a:buSzPts val="1400"/>
              <a:buNone/>
              <a:defRPr/>
            </a:lvl2pPr>
            <a:lvl3pPr indent="-228600" lvl="2" marL="1371600" algn="l">
              <a:lnSpc>
                <a:spcPct val="150000"/>
              </a:lnSpc>
              <a:spcBef>
                <a:spcPts val="533"/>
              </a:spcBef>
              <a:spcAft>
                <a:spcPts val="0"/>
              </a:spcAft>
              <a:buClr>
                <a:schemeClr val="lt2"/>
              </a:buClr>
              <a:buSzPts val="1400"/>
              <a:buNone/>
              <a:defRPr/>
            </a:lvl3pPr>
            <a:lvl4pPr indent="-228600" lvl="3" marL="1828800" algn="l">
              <a:lnSpc>
                <a:spcPct val="150000"/>
              </a:lnSpc>
              <a:spcBef>
                <a:spcPts val="533"/>
              </a:spcBef>
              <a:spcAft>
                <a:spcPts val="0"/>
              </a:spcAft>
              <a:buClr>
                <a:schemeClr val="lt2"/>
              </a:buClr>
              <a:buSzPts val="1400"/>
              <a:buNone/>
              <a:defRPr/>
            </a:lvl4pPr>
            <a:lvl5pPr indent="-228600" lvl="4" marL="2286000" algn="l">
              <a:lnSpc>
                <a:spcPct val="150000"/>
              </a:lnSpc>
              <a:spcBef>
                <a:spcPts val="533"/>
              </a:spcBef>
              <a:spcAft>
                <a:spcPts val="0"/>
              </a:spcAft>
              <a:buClr>
                <a:schemeClr val="lt2"/>
              </a:buClr>
              <a:buSzPts val="1400"/>
              <a:buNone/>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PAL Content Slide">
  <p:cSld name="J-PAL Content Slide">
    <p:spTree>
      <p:nvGrpSpPr>
        <p:cNvPr id="33" name="Shape 33"/>
        <p:cNvGrpSpPr/>
        <p:nvPr/>
      </p:nvGrpSpPr>
      <p:grpSpPr>
        <a:xfrm>
          <a:off x="0" y="0"/>
          <a:ext cx="0" cy="0"/>
          <a:chOff x="0" y="0"/>
          <a:chExt cx="0" cy="0"/>
        </a:xfrm>
      </p:grpSpPr>
      <p:sp>
        <p:nvSpPr>
          <p:cNvPr id="34" name="Google Shape;34;g2f97c57a557_0_527"/>
          <p:cNvSpPr txBox="1"/>
          <p:nvPr>
            <p:ph idx="1" type="body"/>
          </p:nvPr>
        </p:nvSpPr>
        <p:spPr>
          <a:xfrm>
            <a:off x="609600" y="1472183"/>
            <a:ext cx="10972800" cy="470940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360"/>
              </a:spcBef>
              <a:spcAft>
                <a:spcPts val="0"/>
              </a:spcAft>
              <a:buClr>
                <a:schemeClr val="dk1"/>
              </a:buClr>
              <a:buSzPts val="1800"/>
              <a:buChar char="•"/>
              <a:defRPr/>
            </a:lvl1pPr>
            <a:lvl2pPr indent="-342900" lvl="1" marL="914400" algn="l">
              <a:lnSpc>
                <a:spcPct val="110000"/>
              </a:lnSpc>
              <a:spcBef>
                <a:spcPts val="800"/>
              </a:spcBef>
              <a:spcAft>
                <a:spcPts val="0"/>
              </a:spcAft>
              <a:buClr>
                <a:schemeClr val="dk1"/>
              </a:buClr>
              <a:buSzPts val="1800"/>
              <a:buChar char="–"/>
              <a:defRPr/>
            </a:lvl2pPr>
            <a:lvl3pPr indent="-342900" lvl="2" marL="1371600" algn="l">
              <a:lnSpc>
                <a:spcPct val="110000"/>
              </a:lnSpc>
              <a:spcBef>
                <a:spcPts val="800"/>
              </a:spcBef>
              <a:spcAft>
                <a:spcPts val="0"/>
              </a:spcAft>
              <a:buClr>
                <a:schemeClr val="dk1"/>
              </a:buClr>
              <a:buSzPts val="1800"/>
              <a:buChar char="•"/>
              <a:defRPr/>
            </a:lvl3pPr>
            <a:lvl4pPr indent="-342900" lvl="3" marL="1828800" algn="l">
              <a:lnSpc>
                <a:spcPct val="110000"/>
              </a:lnSpc>
              <a:spcBef>
                <a:spcPts val="800"/>
              </a:spcBef>
              <a:spcAft>
                <a:spcPts val="0"/>
              </a:spcAft>
              <a:buClr>
                <a:schemeClr val="dk1"/>
              </a:buClr>
              <a:buSzPts val="1800"/>
              <a:buChar char="–"/>
              <a:defRPr/>
            </a:lvl4pPr>
            <a:lvl5pPr indent="-342900" lvl="4" marL="2286000" algn="l">
              <a:lnSpc>
                <a:spcPct val="110000"/>
              </a:lnSpc>
              <a:spcBef>
                <a:spcPts val="800"/>
              </a:spcBef>
              <a:spcAft>
                <a:spcPts val="0"/>
              </a:spcAft>
              <a:buClr>
                <a:schemeClr val="dk1"/>
              </a:buClr>
              <a:buSzPts val="1800"/>
              <a:buChar char="»"/>
              <a:defRPr/>
            </a:lvl5pPr>
            <a:lvl6pPr indent="-342900" lvl="5" marL="2743200" algn="l">
              <a:lnSpc>
                <a:spcPct val="100000"/>
              </a:lnSpc>
              <a:spcBef>
                <a:spcPts val="80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5" name="Google Shape;35;g2f97c57a557_0_527"/>
          <p:cNvSpPr txBox="1"/>
          <p:nvPr>
            <p:ph type="title"/>
          </p:nvPr>
        </p:nvSpPr>
        <p:spPr>
          <a:xfrm>
            <a:off x="609600" y="195072"/>
            <a:ext cx="10972800" cy="11583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accent1"/>
              </a:buClr>
              <a:buSzPts val="320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g2f97c57a557_0_527"/>
          <p:cNvSpPr txBox="1"/>
          <p:nvPr>
            <p:ph idx="11" type="ftr"/>
          </p:nvPr>
        </p:nvSpPr>
        <p:spPr>
          <a:xfrm>
            <a:off x="609599" y="6446570"/>
            <a:ext cx="9663000" cy="2223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1100" u="none" cap="small" strike="noStrike">
                <a:solidFill>
                  <a:srgbClr val="7F7F7F"/>
                </a:solidFill>
                <a:latin typeface="Arial"/>
                <a:ea typeface="Arial"/>
                <a:cs typeface="Arial"/>
                <a:sym typeface="Arial"/>
              </a:defRPr>
            </a:lvl1pPr>
            <a:lvl2pPr lvl="1"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7" name="Google Shape;37;g2f97c57a557_0_527"/>
          <p:cNvSpPr txBox="1"/>
          <p:nvPr>
            <p:ph idx="12" type="sldNum"/>
          </p:nvPr>
        </p:nvSpPr>
        <p:spPr>
          <a:xfrm>
            <a:off x="10446059" y="6446570"/>
            <a:ext cx="1136400" cy="2223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PAL Content Slide w/ citation">
  <p:cSld name="J-PAL Content Slide w/ citation">
    <p:spTree>
      <p:nvGrpSpPr>
        <p:cNvPr id="38" name="Shape 38"/>
        <p:cNvGrpSpPr/>
        <p:nvPr/>
      </p:nvGrpSpPr>
      <p:grpSpPr>
        <a:xfrm>
          <a:off x="0" y="0"/>
          <a:ext cx="0" cy="0"/>
          <a:chOff x="0" y="0"/>
          <a:chExt cx="0" cy="0"/>
        </a:xfrm>
      </p:grpSpPr>
      <p:sp>
        <p:nvSpPr>
          <p:cNvPr id="39" name="Google Shape;39;g2f97c57a557_0_532"/>
          <p:cNvSpPr txBox="1"/>
          <p:nvPr>
            <p:ph type="title"/>
          </p:nvPr>
        </p:nvSpPr>
        <p:spPr>
          <a:xfrm>
            <a:off x="609600" y="195072"/>
            <a:ext cx="10972800" cy="1158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1"/>
              </a:buClr>
              <a:buSzPts val="3200"/>
              <a:buFont typeface="Century Gothic"/>
              <a:buNone/>
              <a:defRPr b="0" sz="3200" u="none" cap="none">
                <a:solidFill>
                  <a:schemeClr val="accent1"/>
                </a:solidFill>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p:txBody>
      </p:sp>
      <p:sp>
        <p:nvSpPr>
          <p:cNvPr id="40" name="Google Shape;40;g2f97c57a557_0_532"/>
          <p:cNvSpPr txBox="1"/>
          <p:nvPr>
            <p:ph idx="1" type="body"/>
          </p:nvPr>
        </p:nvSpPr>
        <p:spPr>
          <a:xfrm>
            <a:off x="609600" y="1472185"/>
            <a:ext cx="10972800" cy="4130100"/>
          </a:xfrm>
          <a:prstGeom prst="rect">
            <a:avLst/>
          </a:prstGeom>
          <a:noFill/>
          <a:ln>
            <a:noFill/>
          </a:ln>
        </p:spPr>
        <p:txBody>
          <a:bodyPr anchorCtr="0" anchor="t" bIns="45700" lIns="91425" spcFirstLastPara="1" rIns="91425" wrap="square" tIns="45700">
            <a:noAutofit/>
          </a:bodyPr>
          <a:lstStyle>
            <a:lvl1pPr indent="-374650" lvl="0" marL="457200" algn="l">
              <a:lnSpc>
                <a:spcPct val="110000"/>
              </a:lnSpc>
              <a:spcBef>
                <a:spcPts val="400"/>
              </a:spcBef>
              <a:spcAft>
                <a:spcPts val="0"/>
              </a:spcAft>
              <a:buClr>
                <a:schemeClr val="dk1"/>
              </a:buClr>
              <a:buSzPts val="2300"/>
              <a:buChar char="•"/>
              <a:defRPr sz="2300">
                <a:solidFill>
                  <a:schemeClr val="dk1"/>
                </a:solidFill>
              </a:defRPr>
            </a:lvl1pPr>
            <a:lvl2pPr indent="-355600" lvl="1" marL="914400" algn="l">
              <a:lnSpc>
                <a:spcPct val="110000"/>
              </a:lnSpc>
              <a:spcBef>
                <a:spcPts val="400"/>
              </a:spcBef>
              <a:spcAft>
                <a:spcPts val="0"/>
              </a:spcAft>
              <a:buClr>
                <a:schemeClr val="dk1"/>
              </a:buClr>
              <a:buSzPts val="2000"/>
              <a:buChar char="–"/>
              <a:defRPr sz="2000">
                <a:solidFill>
                  <a:schemeClr val="dk1"/>
                </a:solidFill>
              </a:defRPr>
            </a:lvl2pPr>
            <a:lvl3pPr indent="-349250" lvl="2" marL="1371600" algn="l">
              <a:lnSpc>
                <a:spcPct val="110000"/>
              </a:lnSpc>
              <a:spcBef>
                <a:spcPts val="400"/>
              </a:spcBef>
              <a:spcAft>
                <a:spcPts val="0"/>
              </a:spcAft>
              <a:buClr>
                <a:schemeClr val="dk1"/>
              </a:buClr>
              <a:buSzPts val="1900"/>
              <a:buChar char="•"/>
              <a:defRPr sz="1900">
                <a:solidFill>
                  <a:schemeClr val="dk1"/>
                </a:solidFill>
              </a:defRPr>
            </a:lvl3pPr>
            <a:lvl4pPr indent="-330200" lvl="3" marL="1828800" algn="l">
              <a:lnSpc>
                <a:spcPct val="110000"/>
              </a:lnSpc>
              <a:spcBef>
                <a:spcPts val="300"/>
              </a:spcBef>
              <a:spcAft>
                <a:spcPts val="0"/>
              </a:spcAft>
              <a:buClr>
                <a:schemeClr val="dk1"/>
              </a:buClr>
              <a:buSzPts val="1600"/>
              <a:buChar char="–"/>
              <a:defRPr sz="1600">
                <a:solidFill>
                  <a:schemeClr val="dk1"/>
                </a:solidFill>
              </a:defRPr>
            </a:lvl4pPr>
            <a:lvl5pPr indent="-330200" lvl="4" marL="2286000" algn="l">
              <a:lnSpc>
                <a:spcPct val="110000"/>
              </a:lnSpc>
              <a:spcBef>
                <a:spcPts val="300"/>
              </a:spcBef>
              <a:spcAft>
                <a:spcPts val="0"/>
              </a:spcAft>
              <a:buClr>
                <a:schemeClr val="dk1"/>
              </a:buClr>
              <a:buSzPts val="1600"/>
              <a:buChar char="»"/>
              <a:defRPr sz="1600">
                <a:solidFill>
                  <a:schemeClr val="dk1"/>
                </a:solidFill>
              </a:defRPr>
            </a:lvl5pPr>
            <a:lvl6pPr indent="-349250" lvl="5" marL="2743200" algn="l">
              <a:lnSpc>
                <a:spcPct val="110000"/>
              </a:lnSpc>
              <a:spcBef>
                <a:spcPts val="400"/>
              </a:spcBef>
              <a:spcAft>
                <a:spcPts val="0"/>
              </a:spcAft>
              <a:buClr>
                <a:schemeClr val="dk1"/>
              </a:buClr>
              <a:buSzPts val="1900"/>
              <a:buChar char="•"/>
              <a:defRPr/>
            </a:lvl6pPr>
            <a:lvl7pPr indent="-349250" lvl="6" marL="3200400" algn="l">
              <a:lnSpc>
                <a:spcPct val="110000"/>
              </a:lnSpc>
              <a:spcBef>
                <a:spcPts val="800"/>
              </a:spcBef>
              <a:spcAft>
                <a:spcPts val="0"/>
              </a:spcAft>
              <a:buClr>
                <a:schemeClr val="dk1"/>
              </a:buClr>
              <a:buSzPts val="1900"/>
              <a:buChar char="•"/>
              <a:defRPr/>
            </a:lvl7pPr>
            <a:lvl8pPr indent="-349250" lvl="7" marL="3657600" algn="l">
              <a:lnSpc>
                <a:spcPct val="110000"/>
              </a:lnSpc>
              <a:spcBef>
                <a:spcPts val="800"/>
              </a:spcBef>
              <a:spcAft>
                <a:spcPts val="0"/>
              </a:spcAft>
              <a:buClr>
                <a:schemeClr val="dk1"/>
              </a:buClr>
              <a:buSzPts val="1900"/>
              <a:buChar char="•"/>
              <a:defRPr/>
            </a:lvl8pPr>
            <a:lvl9pPr indent="-349250" lvl="8" marL="4114800" algn="l">
              <a:lnSpc>
                <a:spcPct val="110000"/>
              </a:lnSpc>
              <a:spcBef>
                <a:spcPts val="800"/>
              </a:spcBef>
              <a:spcAft>
                <a:spcPts val="800"/>
              </a:spcAft>
              <a:buClr>
                <a:schemeClr val="dk1"/>
              </a:buClr>
              <a:buSzPts val="1900"/>
              <a:buChar char="•"/>
              <a:defRPr/>
            </a:lvl9pPr>
          </a:lstStyle>
          <a:p/>
        </p:txBody>
      </p:sp>
      <p:sp>
        <p:nvSpPr>
          <p:cNvPr id="41" name="Google Shape;41;g2f97c57a557_0_532"/>
          <p:cNvSpPr txBox="1"/>
          <p:nvPr>
            <p:ph idx="11" type="ftr"/>
          </p:nvPr>
        </p:nvSpPr>
        <p:spPr>
          <a:xfrm>
            <a:off x="609599" y="6446569"/>
            <a:ext cx="9663300" cy="2223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900"/>
              <a:buFont typeface="Arial"/>
              <a:buNone/>
              <a:defRPr b="0" i="0" sz="1100" u="none" cap="small" strike="noStrike">
                <a:solidFill>
                  <a:srgbClr val="7F7F7F"/>
                </a:solidFill>
                <a:latin typeface="Arial"/>
                <a:ea typeface="Arial"/>
                <a:cs typeface="Arial"/>
                <a:sym typeface="Arial"/>
              </a:defRPr>
            </a:lvl1pPr>
            <a:lvl2pPr lvl="1"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42" name="Google Shape;42;g2f97c57a557_0_532"/>
          <p:cNvSpPr txBox="1"/>
          <p:nvPr>
            <p:ph idx="12" type="sldNum"/>
          </p:nvPr>
        </p:nvSpPr>
        <p:spPr>
          <a:xfrm>
            <a:off x="10446060" y="6446569"/>
            <a:ext cx="1136400" cy="2223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43" name="Google Shape;43;g2f97c57a557_0_532"/>
          <p:cNvSpPr txBox="1"/>
          <p:nvPr>
            <p:ph idx="2" type="body"/>
          </p:nvPr>
        </p:nvSpPr>
        <p:spPr>
          <a:xfrm>
            <a:off x="609600" y="5602148"/>
            <a:ext cx="10972800" cy="590700"/>
          </a:xfrm>
          <a:prstGeom prst="rect">
            <a:avLst/>
          </a:prstGeom>
          <a:noFill/>
          <a:ln>
            <a:noFill/>
          </a:ln>
        </p:spPr>
        <p:txBody>
          <a:bodyPr anchorCtr="0" anchor="b" bIns="45700" lIns="91425" spcFirstLastPara="1" rIns="91425" wrap="square" tIns="45700">
            <a:noAutofit/>
          </a:bodyPr>
          <a:lstStyle>
            <a:lvl1pPr indent="-228600" lvl="0" marL="457200" algn="l">
              <a:lnSpc>
                <a:spcPct val="110000"/>
              </a:lnSpc>
              <a:spcBef>
                <a:spcPts val="300"/>
              </a:spcBef>
              <a:spcAft>
                <a:spcPts val="0"/>
              </a:spcAft>
              <a:buClr>
                <a:schemeClr val="dk2"/>
              </a:buClr>
              <a:buSzPts val="1500"/>
              <a:buNone/>
              <a:defRPr sz="1500">
                <a:solidFill>
                  <a:schemeClr val="dk2"/>
                </a:solidFill>
              </a:defRPr>
            </a:lvl1pPr>
            <a:lvl2pPr indent="-228600" lvl="1" marL="914400" algn="l">
              <a:lnSpc>
                <a:spcPct val="110000"/>
              </a:lnSpc>
              <a:spcBef>
                <a:spcPts val="800"/>
              </a:spcBef>
              <a:spcAft>
                <a:spcPts val="0"/>
              </a:spcAft>
              <a:buClr>
                <a:schemeClr val="dk1"/>
              </a:buClr>
              <a:buSzPts val="1500"/>
              <a:buNone/>
              <a:defRPr sz="1500"/>
            </a:lvl2pPr>
            <a:lvl3pPr indent="-228600" lvl="2" marL="1371600" algn="l">
              <a:lnSpc>
                <a:spcPct val="110000"/>
              </a:lnSpc>
              <a:spcBef>
                <a:spcPts val="800"/>
              </a:spcBef>
              <a:spcAft>
                <a:spcPts val="0"/>
              </a:spcAft>
              <a:buClr>
                <a:schemeClr val="dk1"/>
              </a:buClr>
              <a:buSzPts val="1500"/>
              <a:buNone/>
              <a:defRPr sz="1500"/>
            </a:lvl3pPr>
            <a:lvl4pPr indent="-228600" lvl="3" marL="1828800" algn="l">
              <a:lnSpc>
                <a:spcPct val="110000"/>
              </a:lnSpc>
              <a:spcBef>
                <a:spcPts val="800"/>
              </a:spcBef>
              <a:spcAft>
                <a:spcPts val="0"/>
              </a:spcAft>
              <a:buClr>
                <a:schemeClr val="dk1"/>
              </a:buClr>
              <a:buSzPts val="1500"/>
              <a:buNone/>
              <a:defRPr sz="1500"/>
            </a:lvl4pPr>
            <a:lvl5pPr indent="-228600" lvl="4" marL="2286000" algn="l">
              <a:lnSpc>
                <a:spcPct val="110000"/>
              </a:lnSpc>
              <a:spcBef>
                <a:spcPts val="800"/>
              </a:spcBef>
              <a:spcAft>
                <a:spcPts val="0"/>
              </a:spcAft>
              <a:buClr>
                <a:schemeClr val="dk1"/>
              </a:buClr>
              <a:buSzPts val="1500"/>
              <a:buNone/>
              <a:defRPr sz="1500"/>
            </a:lvl5pPr>
            <a:lvl6pPr indent="-349250" lvl="5" marL="2743200" algn="l">
              <a:lnSpc>
                <a:spcPct val="110000"/>
              </a:lnSpc>
              <a:spcBef>
                <a:spcPts val="800"/>
              </a:spcBef>
              <a:spcAft>
                <a:spcPts val="0"/>
              </a:spcAft>
              <a:buClr>
                <a:schemeClr val="dk1"/>
              </a:buClr>
              <a:buSzPts val="1900"/>
              <a:buChar char="•"/>
              <a:defRPr/>
            </a:lvl6pPr>
            <a:lvl7pPr indent="-349250" lvl="6" marL="3200400" algn="l">
              <a:lnSpc>
                <a:spcPct val="110000"/>
              </a:lnSpc>
              <a:spcBef>
                <a:spcPts val="800"/>
              </a:spcBef>
              <a:spcAft>
                <a:spcPts val="0"/>
              </a:spcAft>
              <a:buClr>
                <a:schemeClr val="dk1"/>
              </a:buClr>
              <a:buSzPts val="1900"/>
              <a:buChar char="•"/>
              <a:defRPr/>
            </a:lvl7pPr>
            <a:lvl8pPr indent="-349250" lvl="7" marL="3657600" algn="l">
              <a:lnSpc>
                <a:spcPct val="110000"/>
              </a:lnSpc>
              <a:spcBef>
                <a:spcPts val="800"/>
              </a:spcBef>
              <a:spcAft>
                <a:spcPts val="0"/>
              </a:spcAft>
              <a:buClr>
                <a:schemeClr val="dk1"/>
              </a:buClr>
              <a:buSzPts val="1900"/>
              <a:buChar char="•"/>
              <a:defRPr/>
            </a:lvl8pPr>
            <a:lvl9pPr indent="-349250" lvl="8" marL="4114800" algn="l">
              <a:lnSpc>
                <a:spcPct val="110000"/>
              </a:lnSpc>
              <a:spcBef>
                <a:spcPts val="800"/>
              </a:spcBef>
              <a:spcAft>
                <a:spcPts val="800"/>
              </a:spcAft>
              <a:buClr>
                <a:schemeClr val="dk1"/>
              </a:buClr>
              <a:buSzPts val="19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PAL Content Slide 1">
  <p:cSld name="J-PAL Content Slide_1">
    <p:spTree>
      <p:nvGrpSpPr>
        <p:cNvPr id="44" name="Shape 44"/>
        <p:cNvGrpSpPr/>
        <p:nvPr/>
      </p:nvGrpSpPr>
      <p:grpSpPr>
        <a:xfrm>
          <a:off x="0" y="0"/>
          <a:ext cx="0" cy="0"/>
          <a:chOff x="0" y="0"/>
          <a:chExt cx="0" cy="0"/>
        </a:xfrm>
      </p:grpSpPr>
      <p:sp>
        <p:nvSpPr>
          <p:cNvPr id="45" name="Google Shape;45;g2f97c57a557_0_538"/>
          <p:cNvSpPr txBox="1"/>
          <p:nvPr>
            <p:ph idx="1" type="body"/>
          </p:nvPr>
        </p:nvSpPr>
        <p:spPr>
          <a:xfrm>
            <a:off x="609600" y="1472183"/>
            <a:ext cx="10972800" cy="470940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360"/>
              </a:spcBef>
              <a:spcAft>
                <a:spcPts val="0"/>
              </a:spcAft>
              <a:buClr>
                <a:schemeClr val="dk1"/>
              </a:buClr>
              <a:buSzPts val="1800"/>
              <a:buChar char="•"/>
              <a:defRPr/>
            </a:lvl1pPr>
            <a:lvl2pPr indent="-342900" lvl="1" marL="914400" algn="l">
              <a:lnSpc>
                <a:spcPct val="110000"/>
              </a:lnSpc>
              <a:spcBef>
                <a:spcPts val="800"/>
              </a:spcBef>
              <a:spcAft>
                <a:spcPts val="0"/>
              </a:spcAft>
              <a:buClr>
                <a:schemeClr val="dk1"/>
              </a:buClr>
              <a:buSzPts val="1800"/>
              <a:buChar char="–"/>
              <a:defRPr/>
            </a:lvl2pPr>
            <a:lvl3pPr indent="-342900" lvl="2" marL="1371600" algn="l">
              <a:lnSpc>
                <a:spcPct val="110000"/>
              </a:lnSpc>
              <a:spcBef>
                <a:spcPts val="800"/>
              </a:spcBef>
              <a:spcAft>
                <a:spcPts val="0"/>
              </a:spcAft>
              <a:buClr>
                <a:schemeClr val="dk1"/>
              </a:buClr>
              <a:buSzPts val="1800"/>
              <a:buChar char="•"/>
              <a:defRPr/>
            </a:lvl3pPr>
            <a:lvl4pPr indent="-342900" lvl="3" marL="1828800" algn="l">
              <a:lnSpc>
                <a:spcPct val="110000"/>
              </a:lnSpc>
              <a:spcBef>
                <a:spcPts val="800"/>
              </a:spcBef>
              <a:spcAft>
                <a:spcPts val="0"/>
              </a:spcAft>
              <a:buClr>
                <a:schemeClr val="dk1"/>
              </a:buClr>
              <a:buSzPts val="1800"/>
              <a:buChar char="–"/>
              <a:defRPr/>
            </a:lvl4pPr>
            <a:lvl5pPr indent="-342900" lvl="4" marL="2286000" algn="l">
              <a:lnSpc>
                <a:spcPct val="110000"/>
              </a:lnSpc>
              <a:spcBef>
                <a:spcPts val="800"/>
              </a:spcBef>
              <a:spcAft>
                <a:spcPts val="0"/>
              </a:spcAft>
              <a:buClr>
                <a:schemeClr val="dk1"/>
              </a:buClr>
              <a:buSzPts val="1800"/>
              <a:buChar char="»"/>
              <a:defRPr/>
            </a:lvl5pPr>
            <a:lvl6pPr indent="-342900" lvl="5" marL="2743200" algn="l">
              <a:lnSpc>
                <a:spcPct val="100000"/>
              </a:lnSpc>
              <a:spcBef>
                <a:spcPts val="80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46" name="Google Shape;46;g2f97c57a557_0_538"/>
          <p:cNvSpPr txBox="1"/>
          <p:nvPr>
            <p:ph type="title"/>
          </p:nvPr>
        </p:nvSpPr>
        <p:spPr>
          <a:xfrm>
            <a:off x="609600" y="195072"/>
            <a:ext cx="10972800" cy="11583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accent1"/>
              </a:buClr>
              <a:buSzPts val="320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g2f97c57a557_0_538"/>
          <p:cNvSpPr txBox="1"/>
          <p:nvPr>
            <p:ph idx="11" type="ftr"/>
          </p:nvPr>
        </p:nvSpPr>
        <p:spPr>
          <a:xfrm>
            <a:off x="609599" y="6446570"/>
            <a:ext cx="9663000" cy="2223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1100" u="none" cap="small" strike="noStrike">
                <a:solidFill>
                  <a:srgbClr val="7F7F7F"/>
                </a:solidFill>
                <a:latin typeface="Arial"/>
                <a:ea typeface="Arial"/>
                <a:cs typeface="Arial"/>
                <a:sym typeface="Arial"/>
              </a:defRPr>
            </a:lvl1pPr>
            <a:lvl2pPr lvl="1"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8" name="Google Shape;48;g2f97c57a557_0_538"/>
          <p:cNvSpPr txBox="1"/>
          <p:nvPr>
            <p:ph idx="12" type="sldNum"/>
          </p:nvPr>
        </p:nvSpPr>
        <p:spPr>
          <a:xfrm>
            <a:off x="10446059" y="6446570"/>
            <a:ext cx="1136400" cy="2223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7F7F7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p:cSld name="Standard">
    <p:spTree>
      <p:nvGrpSpPr>
        <p:cNvPr id="49" name="Shape 49"/>
        <p:cNvGrpSpPr/>
        <p:nvPr/>
      </p:nvGrpSpPr>
      <p:grpSpPr>
        <a:xfrm>
          <a:off x="0" y="0"/>
          <a:ext cx="0" cy="0"/>
          <a:chOff x="0" y="0"/>
          <a:chExt cx="0" cy="0"/>
        </a:xfrm>
      </p:grpSpPr>
      <p:sp>
        <p:nvSpPr>
          <p:cNvPr id="50" name="Google Shape;50;g2f97c57a557_0_543"/>
          <p:cNvSpPr txBox="1"/>
          <p:nvPr>
            <p:ph type="title"/>
          </p:nvPr>
        </p:nvSpPr>
        <p:spPr>
          <a:xfrm>
            <a:off x="1086927" y="409907"/>
            <a:ext cx="10094700" cy="542100"/>
          </a:xfrm>
          <a:prstGeom prst="rect">
            <a:avLst/>
          </a:prstGeom>
          <a:noFill/>
          <a:ln>
            <a:noFill/>
          </a:ln>
        </p:spPr>
        <p:txBody>
          <a:bodyPr anchorCtr="0" anchor="t" bIns="0" lIns="0" spcFirstLastPara="1" rIns="0" wrap="square" tIns="144000">
            <a:noAutofit/>
          </a:bodyPr>
          <a:lstStyle>
            <a:lvl1pPr lvl="0" algn="l">
              <a:lnSpc>
                <a:spcPct val="8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 name="Google Shape;51;g2f97c57a557_0_543"/>
          <p:cNvSpPr txBox="1"/>
          <p:nvPr>
            <p:ph idx="1" type="body"/>
          </p:nvPr>
        </p:nvSpPr>
        <p:spPr>
          <a:xfrm>
            <a:off x="1087439" y="1208088"/>
            <a:ext cx="10093200" cy="5079900"/>
          </a:xfrm>
          <a:prstGeom prst="rect">
            <a:avLst/>
          </a:prstGeom>
          <a:noFill/>
          <a:ln>
            <a:noFill/>
          </a:ln>
        </p:spPr>
        <p:txBody>
          <a:bodyPr anchorCtr="0" anchor="t" bIns="0" lIns="0" spcFirstLastPara="1" rIns="0" wrap="square" tIns="0">
            <a:normAutofit/>
          </a:bodyPr>
          <a:lstStyle>
            <a:lvl1pPr indent="-228600" lvl="0" marL="457200" algn="l">
              <a:lnSpc>
                <a:spcPct val="150000"/>
              </a:lnSpc>
              <a:spcBef>
                <a:spcPts val="1067"/>
              </a:spcBef>
              <a:spcAft>
                <a:spcPts val="0"/>
              </a:spcAft>
              <a:buClr>
                <a:schemeClr val="dk1"/>
              </a:buClr>
              <a:buSzPts val="1400"/>
              <a:buNone/>
              <a:defRPr/>
            </a:lvl1pPr>
            <a:lvl2pPr indent="-228600" lvl="1" marL="914400" algn="l">
              <a:lnSpc>
                <a:spcPct val="150000"/>
              </a:lnSpc>
              <a:spcBef>
                <a:spcPts val="533"/>
              </a:spcBef>
              <a:spcAft>
                <a:spcPts val="0"/>
              </a:spcAft>
              <a:buClr>
                <a:schemeClr val="dk1"/>
              </a:buClr>
              <a:buSzPts val="1400"/>
              <a:buNone/>
              <a:defRPr/>
            </a:lvl2pPr>
            <a:lvl3pPr indent="-228600" lvl="2" marL="1371600" algn="l">
              <a:lnSpc>
                <a:spcPct val="150000"/>
              </a:lnSpc>
              <a:spcBef>
                <a:spcPts val="533"/>
              </a:spcBef>
              <a:spcAft>
                <a:spcPts val="0"/>
              </a:spcAft>
              <a:buClr>
                <a:schemeClr val="dk1"/>
              </a:buClr>
              <a:buSzPts val="1400"/>
              <a:buNone/>
              <a:defRPr/>
            </a:lvl3pPr>
            <a:lvl4pPr indent="-228600" lvl="3" marL="1828800" algn="l">
              <a:lnSpc>
                <a:spcPct val="150000"/>
              </a:lnSpc>
              <a:spcBef>
                <a:spcPts val="533"/>
              </a:spcBef>
              <a:spcAft>
                <a:spcPts val="0"/>
              </a:spcAft>
              <a:buClr>
                <a:schemeClr val="dk1"/>
              </a:buClr>
              <a:buSzPts val="1400"/>
              <a:buNone/>
              <a:defRPr/>
            </a:lvl4pPr>
            <a:lvl5pPr indent="-228600" lvl="4" marL="2286000" algn="l">
              <a:lnSpc>
                <a:spcPct val="150000"/>
              </a:lnSpc>
              <a:spcBef>
                <a:spcPts val="533"/>
              </a:spcBef>
              <a:spcAft>
                <a:spcPts val="0"/>
              </a:spcAft>
              <a:buClr>
                <a:schemeClr val="dk1"/>
              </a:buClr>
              <a:buSzPts val="1400"/>
              <a:buNone/>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roxima Nova"/>
              <a:buNone/>
              <a:defRPr b="1" i="0" sz="4400" u="none" cap="none" strike="noStrike">
                <a:solidFill>
                  <a:schemeClr val="dk1"/>
                </a:solidFill>
                <a:latin typeface="Proxima Nova"/>
                <a:ea typeface="Proxima Nova"/>
                <a:cs typeface="Proxima Nova"/>
                <a:sym typeface="Proxima Nov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Proxima Nova"/>
                <a:ea typeface="Proxima Nova"/>
                <a:cs typeface="Proxima Nova"/>
                <a:sym typeface="Proxima Nova"/>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Proxima Nova"/>
                <a:ea typeface="Proxima Nova"/>
                <a:cs typeface="Proxima Nova"/>
                <a:sym typeface="Proxima Nova"/>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roxima Nova"/>
                <a:ea typeface="Proxima Nova"/>
                <a:cs typeface="Proxima Nova"/>
                <a:sym typeface="Proxima Nova"/>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xima Nova"/>
                <a:ea typeface="Proxima Nova"/>
                <a:cs typeface="Proxima Nova"/>
                <a:sym typeface="Proxima Nova"/>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xima Nova"/>
                <a:ea typeface="Proxima Nova"/>
                <a:cs typeface="Proxima Nova"/>
                <a:sym typeface="Proxima Nova"/>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oboto"/>
                <a:ea typeface="Roboto"/>
                <a:cs typeface="Roboto"/>
                <a:sym typeface="Roboto"/>
              </a:defRPr>
            </a:lvl9pPr>
          </a:lstStyle>
          <a:p/>
        </p:txBody>
      </p:sp>
      <p:sp>
        <p:nvSpPr>
          <p:cNvPr id="8" name="Google Shape;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2pPr>
            <a:lvl3pPr lvl="2"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3pPr>
            <a:lvl4pPr lvl="3"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4pPr>
            <a:lvl5pPr lvl="4"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5pPr>
            <a:lvl6pPr lvl="5"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6pPr>
            <a:lvl7pPr lvl="6"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7pPr>
            <a:lvl8pPr lvl="7"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8pPr>
            <a:lvl9pPr lvl="8"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9pPr>
          </a:lstStyle>
          <a:p/>
        </p:txBody>
      </p:sp>
      <p:sp>
        <p:nvSpPr>
          <p:cNvPr id="9" name="Google Shape;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2pPr>
            <a:lvl3pPr lvl="2"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3pPr>
            <a:lvl4pPr lvl="3"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4pPr>
            <a:lvl5pPr lvl="4"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5pPr>
            <a:lvl6pPr lvl="5"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6pPr>
            <a:lvl7pPr lvl="6"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7pPr>
            <a:lvl8pPr lvl="7"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8pPr>
            <a:lvl9pPr lvl="8" marR="0" rtl="0" algn="l">
              <a:spcBef>
                <a:spcPts val="0"/>
              </a:spcBef>
              <a:spcAft>
                <a:spcPts val="0"/>
              </a:spcAft>
              <a:buSzPts val="1400"/>
              <a:buNone/>
              <a:defRPr b="0" i="0" sz="1800" u="none" cap="none" strike="noStrike">
                <a:solidFill>
                  <a:schemeClr val="dk1"/>
                </a:solidFill>
                <a:latin typeface="Roboto"/>
                <a:ea typeface="Roboto"/>
                <a:cs typeface="Roboto"/>
                <a:sym typeface="Roboto"/>
              </a:defRPr>
            </a:lvl9pPr>
          </a:lstStyle>
          <a:p/>
        </p:txBody>
      </p:sp>
      <p:sp>
        <p:nvSpPr>
          <p:cNvPr id="10" name="Google Shape;1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Proxima Nova"/>
                <a:ea typeface="Proxima Nova"/>
                <a:cs typeface="Proxima Nova"/>
                <a:sym typeface="Proxima Nova"/>
              </a:defRPr>
            </a:lvl1pPr>
            <a:lvl2pPr indent="0" lvl="1" marL="0" marR="0" rtl="0" algn="r">
              <a:spcBef>
                <a:spcPts val="0"/>
              </a:spcBef>
              <a:buNone/>
              <a:defRPr b="0" i="0" sz="1200" u="none" cap="none" strike="noStrike">
                <a:solidFill>
                  <a:srgbClr val="757575"/>
                </a:solidFill>
                <a:latin typeface="Proxima Nova"/>
                <a:ea typeface="Proxima Nova"/>
                <a:cs typeface="Proxima Nova"/>
                <a:sym typeface="Proxima Nova"/>
              </a:defRPr>
            </a:lvl2pPr>
            <a:lvl3pPr indent="0" lvl="2" marL="0" marR="0" rtl="0" algn="r">
              <a:spcBef>
                <a:spcPts val="0"/>
              </a:spcBef>
              <a:buNone/>
              <a:defRPr b="0" i="0" sz="1200" u="none" cap="none" strike="noStrike">
                <a:solidFill>
                  <a:srgbClr val="757575"/>
                </a:solidFill>
                <a:latin typeface="Proxima Nova"/>
                <a:ea typeface="Proxima Nova"/>
                <a:cs typeface="Proxima Nova"/>
                <a:sym typeface="Proxima Nova"/>
              </a:defRPr>
            </a:lvl3pPr>
            <a:lvl4pPr indent="0" lvl="3" marL="0" marR="0" rtl="0" algn="r">
              <a:spcBef>
                <a:spcPts val="0"/>
              </a:spcBef>
              <a:buNone/>
              <a:defRPr b="0" i="0" sz="1200" u="none" cap="none" strike="noStrike">
                <a:solidFill>
                  <a:srgbClr val="757575"/>
                </a:solidFill>
                <a:latin typeface="Proxima Nova"/>
                <a:ea typeface="Proxima Nova"/>
                <a:cs typeface="Proxima Nova"/>
                <a:sym typeface="Proxima Nova"/>
              </a:defRPr>
            </a:lvl4pPr>
            <a:lvl5pPr indent="0" lvl="4" marL="0" marR="0" rtl="0" algn="r">
              <a:spcBef>
                <a:spcPts val="0"/>
              </a:spcBef>
              <a:buNone/>
              <a:defRPr b="0" i="0" sz="1200" u="none" cap="none" strike="noStrike">
                <a:solidFill>
                  <a:srgbClr val="757575"/>
                </a:solidFill>
                <a:latin typeface="Proxima Nova"/>
                <a:ea typeface="Proxima Nova"/>
                <a:cs typeface="Proxima Nova"/>
                <a:sym typeface="Proxima Nova"/>
              </a:defRPr>
            </a:lvl5pPr>
            <a:lvl6pPr indent="0" lvl="5" marL="0" marR="0" rtl="0" algn="r">
              <a:spcBef>
                <a:spcPts val="0"/>
              </a:spcBef>
              <a:buNone/>
              <a:defRPr b="0" i="0" sz="1200" u="none" cap="none" strike="noStrike">
                <a:solidFill>
                  <a:srgbClr val="757575"/>
                </a:solidFill>
                <a:latin typeface="Proxima Nova"/>
                <a:ea typeface="Proxima Nova"/>
                <a:cs typeface="Proxima Nova"/>
                <a:sym typeface="Proxima Nova"/>
              </a:defRPr>
            </a:lvl6pPr>
            <a:lvl7pPr indent="0" lvl="6" marL="0" marR="0" rtl="0" algn="r">
              <a:spcBef>
                <a:spcPts val="0"/>
              </a:spcBef>
              <a:buNone/>
              <a:defRPr b="0" i="0" sz="1200" u="none" cap="none" strike="noStrike">
                <a:solidFill>
                  <a:srgbClr val="757575"/>
                </a:solidFill>
                <a:latin typeface="Proxima Nova"/>
                <a:ea typeface="Proxima Nova"/>
                <a:cs typeface="Proxima Nova"/>
                <a:sym typeface="Proxima Nova"/>
              </a:defRPr>
            </a:lvl7pPr>
            <a:lvl8pPr indent="0" lvl="7" marL="0" marR="0" rtl="0" algn="r">
              <a:spcBef>
                <a:spcPts val="0"/>
              </a:spcBef>
              <a:buNone/>
              <a:defRPr b="0" i="0" sz="1200" u="none" cap="none" strike="noStrike">
                <a:solidFill>
                  <a:srgbClr val="757575"/>
                </a:solidFill>
                <a:latin typeface="Proxima Nova"/>
                <a:ea typeface="Proxima Nova"/>
                <a:cs typeface="Proxima Nova"/>
                <a:sym typeface="Proxima Nova"/>
              </a:defRPr>
            </a:lvl8pPr>
            <a:lvl9pPr indent="0" lvl="8" marL="0" marR="0" rtl="0" algn="r">
              <a:spcBef>
                <a:spcPts val="0"/>
              </a:spcBef>
              <a:buNone/>
              <a:defRPr b="0" i="0" sz="1200" u="none" cap="none" strike="noStrike">
                <a:solidFill>
                  <a:srgbClr val="75757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US"/>
              <a:t>‹#›</a:t>
            </a:fld>
            <a:endParaRPr/>
          </a:p>
        </p:txBody>
      </p:sp>
      <p:pic>
        <p:nvPicPr>
          <p:cNvPr descr="A yellow background with black spots&#10;&#10;Description automatically generated" id="11" name="Google Shape;11;p4"/>
          <p:cNvPicPr preferRelativeResize="0"/>
          <p:nvPr/>
        </p:nvPicPr>
        <p:blipFill rotWithShape="1">
          <a:blip r:embed="rId1">
            <a:alphaModFix/>
          </a:blip>
          <a:srcRect b="0" l="0" r="0" t="0"/>
          <a:stretch/>
        </p:blipFill>
        <p:spPr>
          <a:xfrm>
            <a:off x="0" y="0"/>
            <a:ext cx="12192000" cy="68580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4.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3.png"/><Relationship Id="rId6" Type="http://schemas.openxmlformats.org/officeDocument/2006/relationships/image" Target="../media/image17.png"/><Relationship Id="rId7" Type="http://schemas.openxmlformats.org/officeDocument/2006/relationships/image" Target="../media/image22.png"/><Relationship Id="rId8"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mailto:smookherjee@poevrtyactionlab.org" TargetMode="External"/><Relationship Id="rId4" Type="http://schemas.openxmlformats.org/officeDocument/2006/relationships/hyperlink" Target="mailto:sohini_m@mit.edu"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
          <p:cNvSpPr txBox="1"/>
          <p:nvPr>
            <p:ph type="ctrTitle"/>
          </p:nvPr>
        </p:nvSpPr>
        <p:spPr>
          <a:xfrm>
            <a:off x="182850" y="3221700"/>
            <a:ext cx="9436500" cy="7425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990"/>
              <a:buFont typeface="Arial"/>
              <a:buNone/>
            </a:pPr>
            <a:r>
              <a:rPr lang="en-US" sz="3220">
                <a:latin typeface="DM Sans"/>
                <a:ea typeface="DM Sans"/>
                <a:cs typeface="DM Sans"/>
                <a:sym typeface="DM Sans"/>
              </a:rPr>
              <a:t>Gender Equality and National M&amp;E systems</a:t>
            </a:r>
            <a:endParaRPr sz="3220">
              <a:latin typeface="DM Sans"/>
              <a:ea typeface="DM Sans"/>
              <a:cs typeface="DM Sans"/>
              <a:sym typeface="DM Sans"/>
            </a:endParaRPr>
          </a:p>
          <a:p>
            <a:pPr indent="0" lvl="0" marL="0" rtl="0" algn="l">
              <a:spcBef>
                <a:spcPts val="0"/>
              </a:spcBef>
              <a:spcAft>
                <a:spcPts val="0"/>
              </a:spcAft>
              <a:buClr>
                <a:schemeClr val="dk1"/>
              </a:buClr>
              <a:buSzPts val="990"/>
              <a:buFont typeface="Arial"/>
              <a:buNone/>
            </a:pPr>
            <a:r>
              <a:rPr lang="en-US" sz="2720">
                <a:latin typeface="DM Sans"/>
                <a:ea typeface="DM Sans"/>
                <a:cs typeface="DM Sans"/>
                <a:sym typeface="DM Sans"/>
              </a:rPr>
              <a:t>What have we learned and where are we heading? </a:t>
            </a:r>
            <a:endParaRPr sz="2720">
              <a:latin typeface="DM Sans"/>
              <a:ea typeface="DM Sans"/>
              <a:cs typeface="DM Sans"/>
              <a:sym typeface="DM Sans"/>
            </a:endParaRPr>
          </a:p>
          <a:p>
            <a:pPr indent="0" lvl="0" marL="0" rtl="0" algn="l">
              <a:spcBef>
                <a:spcPts val="0"/>
              </a:spcBef>
              <a:spcAft>
                <a:spcPts val="0"/>
              </a:spcAft>
              <a:buClr>
                <a:schemeClr val="dk1"/>
              </a:buClr>
              <a:buSzPts val="990"/>
              <a:buFont typeface="Arial"/>
              <a:buNone/>
            </a:pPr>
            <a:r>
              <a:t/>
            </a:r>
            <a:endParaRPr sz="3420">
              <a:latin typeface="DM Sans"/>
              <a:ea typeface="DM Sans"/>
              <a:cs typeface="DM Sans"/>
              <a:sym typeface="DM Sans"/>
            </a:endParaRPr>
          </a:p>
          <a:p>
            <a:pPr indent="0" lvl="0" marL="0" rtl="0" algn="l">
              <a:lnSpc>
                <a:spcPct val="90000"/>
              </a:lnSpc>
              <a:spcBef>
                <a:spcPts val="0"/>
              </a:spcBef>
              <a:spcAft>
                <a:spcPts val="0"/>
              </a:spcAft>
              <a:buClr>
                <a:srgbClr val="523601"/>
              </a:buClr>
              <a:buSzPts val="4320"/>
              <a:buFont typeface="Roboto"/>
              <a:buNone/>
            </a:pPr>
            <a:r>
              <a:t/>
            </a:r>
            <a:endParaRPr sz="3420">
              <a:latin typeface="DM Sans"/>
              <a:ea typeface="DM Sans"/>
              <a:cs typeface="DM Sans"/>
              <a:sym typeface="DM Sans"/>
            </a:endParaRPr>
          </a:p>
        </p:txBody>
      </p:sp>
      <p:sp>
        <p:nvSpPr>
          <p:cNvPr id="57" name="Google Shape;57;p1"/>
          <p:cNvSpPr txBox="1"/>
          <p:nvPr/>
        </p:nvSpPr>
        <p:spPr>
          <a:xfrm>
            <a:off x="411446" y="4279456"/>
            <a:ext cx="9144000" cy="11139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523601"/>
              </a:buClr>
              <a:buSzPts val="2000"/>
              <a:buFont typeface="Roboto"/>
              <a:buNone/>
            </a:pPr>
            <a:r>
              <a:rPr lang="en-US" sz="2000">
                <a:solidFill>
                  <a:srgbClr val="523601"/>
                </a:solidFill>
                <a:latin typeface="DM Sans"/>
                <a:ea typeface="DM Sans"/>
                <a:cs typeface="DM Sans"/>
                <a:sym typeface="DM Sans"/>
              </a:rPr>
              <a:t>Sohini Mookherjee, CLEAR SA</a:t>
            </a:r>
            <a:endParaRPr i="0" sz="2000">
              <a:solidFill>
                <a:srgbClr val="523601"/>
              </a:solidFill>
              <a:latin typeface="DM Sans"/>
              <a:ea typeface="DM Sans"/>
              <a:cs typeface="DM Sans"/>
              <a:sym typeface="DM Sans"/>
            </a:endParaRPr>
          </a:p>
        </p:txBody>
      </p:sp>
      <p:pic>
        <p:nvPicPr>
          <p:cNvPr descr="A black background with white text&#10;&#10;Description automatically generated" id="58" name="Google Shape;58;p1"/>
          <p:cNvPicPr preferRelativeResize="0"/>
          <p:nvPr/>
        </p:nvPicPr>
        <p:blipFill rotWithShape="1">
          <a:blip r:embed="rId3">
            <a:alphaModFix/>
          </a:blip>
          <a:srcRect b="0" l="0" r="0" t="0"/>
          <a:stretch/>
        </p:blipFill>
        <p:spPr>
          <a:xfrm>
            <a:off x="695759" y="4750305"/>
            <a:ext cx="5252161" cy="13585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2f97c57a557_0_12"/>
          <p:cNvSpPr txBox="1"/>
          <p:nvPr>
            <p:ph type="title"/>
          </p:nvPr>
        </p:nvSpPr>
        <p:spPr>
          <a:xfrm>
            <a:off x="518249" y="197964"/>
            <a:ext cx="11155500" cy="11823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Century Gothic"/>
              <a:buNone/>
            </a:pPr>
            <a:r>
              <a:rPr lang="en-US" sz="2800">
                <a:latin typeface="DM Sans"/>
                <a:ea typeface="DM Sans"/>
                <a:cs typeface="DM Sans"/>
                <a:sym typeface="DM Sans"/>
              </a:rPr>
              <a:t>About CLEAR South Asia</a:t>
            </a:r>
            <a:br>
              <a:rPr lang="en-US" sz="2800">
                <a:latin typeface="DM Sans"/>
                <a:ea typeface="DM Sans"/>
                <a:cs typeface="DM Sans"/>
                <a:sym typeface="DM Sans"/>
              </a:rPr>
            </a:br>
            <a:endParaRPr sz="2800">
              <a:latin typeface="DM Sans"/>
              <a:ea typeface="DM Sans"/>
              <a:cs typeface="DM Sans"/>
              <a:sym typeface="DM Sans"/>
            </a:endParaRPr>
          </a:p>
        </p:txBody>
      </p:sp>
      <p:sp>
        <p:nvSpPr>
          <p:cNvPr id="65" name="Google Shape;65;g2f97c57a557_0_12"/>
          <p:cNvSpPr/>
          <p:nvPr/>
        </p:nvSpPr>
        <p:spPr>
          <a:xfrm>
            <a:off x="1005130" y="1253096"/>
            <a:ext cx="10499400" cy="478500"/>
          </a:xfrm>
          <a:prstGeom prst="rect">
            <a:avLst/>
          </a:prstGeom>
          <a:solidFill>
            <a:schemeClr val="accent1"/>
          </a:solidFill>
          <a:ln>
            <a:noFill/>
          </a:ln>
        </p:spPr>
        <p:txBody>
          <a:bodyPr anchorCtr="0" anchor="ctr" bIns="45700" lIns="91425" spcFirstLastPara="1" rIns="91425" wrap="square" tIns="45700">
            <a:noAutofit/>
          </a:bodyPr>
          <a:lstStyle/>
          <a:p>
            <a:pPr indent="0" lvl="0" marL="185737" marR="0" rtl="0" algn="l">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DM Sans"/>
                <a:ea typeface="DM Sans"/>
                <a:cs typeface="DM Sans"/>
                <a:sym typeface="DM Sans"/>
              </a:rPr>
              <a:t>CLEAR South Asia is an implementing partner of GEI </a:t>
            </a:r>
            <a:endParaRPr i="0" sz="1400" u="none" cap="none" strike="noStrike">
              <a:solidFill>
                <a:srgbClr val="000000"/>
              </a:solidFill>
              <a:latin typeface="DM Sans"/>
              <a:ea typeface="DM Sans"/>
              <a:cs typeface="DM Sans"/>
              <a:sym typeface="DM Sans"/>
            </a:endParaRPr>
          </a:p>
        </p:txBody>
      </p:sp>
      <p:sp>
        <p:nvSpPr>
          <p:cNvPr id="66" name="Google Shape;66;g2f97c57a557_0_12"/>
          <p:cNvSpPr/>
          <p:nvPr/>
        </p:nvSpPr>
        <p:spPr>
          <a:xfrm>
            <a:off x="1007475" y="1731600"/>
            <a:ext cx="10487400" cy="1696200"/>
          </a:xfrm>
          <a:prstGeom prst="rect">
            <a:avLst/>
          </a:prstGeom>
          <a:solidFill>
            <a:srgbClr val="FCFCFC"/>
          </a:solidFill>
          <a:ln>
            <a:noFill/>
          </a:ln>
          <a:effectLst>
            <a:outerShdw blurRad="73630" rotWithShape="0" algn="tr" dir="3240000" dist="35670">
              <a:srgbClr val="FFBABA">
                <a:alpha val="27450"/>
              </a:srgbClr>
            </a:outerShdw>
          </a:effectLst>
        </p:spPr>
        <p:txBody>
          <a:bodyPr anchorCtr="0" anchor="ctr" bIns="45700" lIns="91425" spcFirstLastPara="1" rIns="91425" wrap="square" tIns="45700">
            <a:noAutofit/>
          </a:bodyPr>
          <a:lstStyle/>
          <a:p>
            <a:pPr indent="-330200" lvl="0" marL="457200" marR="0" rtl="0" algn="l">
              <a:lnSpc>
                <a:spcPct val="114000"/>
              </a:lnSpc>
              <a:spcBef>
                <a:spcPts val="0"/>
              </a:spcBef>
              <a:spcAft>
                <a:spcPts val="0"/>
              </a:spcAft>
              <a:buClr>
                <a:srgbClr val="585858"/>
              </a:buClr>
              <a:buSzPts val="1600"/>
              <a:buFont typeface="DM Sans"/>
              <a:buChar char="●"/>
            </a:pPr>
            <a:r>
              <a:rPr i="0" lang="en-US" sz="1600" u="none" cap="none" strike="noStrike">
                <a:solidFill>
                  <a:srgbClr val="585858"/>
                </a:solidFill>
                <a:latin typeface="DM Sans"/>
                <a:ea typeface="DM Sans"/>
                <a:cs typeface="DM Sans"/>
                <a:sym typeface="DM Sans"/>
              </a:rPr>
              <a:t>CLEAR SA contributes to institutionalizing evidence-use by building MEL capacity among users and generators of evidence, and support on setting up MEL systems in the governments and in the region.</a:t>
            </a:r>
            <a:endParaRPr i="0" sz="1600" u="none" cap="none" strike="noStrike">
              <a:solidFill>
                <a:srgbClr val="585858"/>
              </a:solidFill>
              <a:latin typeface="DM Sans"/>
              <a:ea typeface="DM Sans"/>
              <a:cs typeface="DM Sans"/>
              <a:sym typeface="DM Sans"/>
            </a:endParaRPr>
          </a:p>
          <a:p>
            <a:pPr indent="-330200" lvl="0" marL="457200" marR="0" rtl="0" algn="l">
              <a:lnSpc>
                <a:spcPct val="114000"/>
              </a:lnSpc>
              <a:spcBef>
                <a:spcPts val="0"/>
              </a:spcBef>
              <a:spcAft>
                <a:spcPts val="0"/>
              </a:spcAft>
              <a:buClr>
                <a:srgbClr val="585858"/>
              </a:buClr>
              <a:buSzPts val="1600"/>
              <a:buFont typeface="DM Sans"/>
              <a:buChar char="●"/>
            </a:pPr>
            <a:r>
              <a:rPr i="0" lang="en-US" sz="1600" u="none" cap="none" strike="noStrike">
                <a:solidFill>
                  <a:srgbClr val="585858"/>
                </a:solidFill>
                <a:latin typeface="DM Sans"/>
                <a:ea typeface="DM Sans"/>
                <a:cs typeface="DM Sans"/>
                <a:sym typeface="DM Sans"/>
              </a:rPr>
              <a:t>Hosted by J-PAL South Asia </a:t>
            </a:r>
            <a:endParaRPr i="0" sz="1600" u="none" cap="none" strike="noStrike">
              <a:solidFill>
                <a:srgbClr val="585858"/>
              </a:solidFill>
              <a:latin typeface="DM Sans"/>
              <a:ea typeface="DM Sans"/>
              <a:cs typeface="DM Sans"/>
              <a:sym typeface="DM Sans"/>
            </a:endParaRPr>
          </a:p>
          <a:p>
            <a:pPr indent="-330200" lvl="0" marL="457200" marR="0" rtl="0" algn="l">
              <a:lnSpc>
                <a:spcPct val="114000"/>
              </a:lnSpc>
              <a:spcBef>
                <a:spcPts val="0"/>
              </a:spcBef>
              <a:spcAft>
                <a:spcPts val="0"/>
              </a:spcAft>
              <a:buClr>
                <a:srgbClr val="585858"/>
              </a:buClr>
              <a:buSzPts val="1600"/>
              <a:buFont typeface="DM Sans"/>
              <a:buChar char="●"/>
            </a:pPr>
            <a:r>
              <a:rPr i="0" lang="en-US" sz="1600" u="none" cap="none" strike="noStrike">
                <a:solidFill>
                  <a:srgbClr val="585858"/>
                </a:solidFill>
                <a:latin typeface="DM Sans"/>
                <a:ea typeface="DM Sans"/>
                <a:cs typeface="DM Sans"/>
                <a:sym typeface="DM Sans"/>
              </a:rPr>
              <a:t>We work in India, Bhutan, have worked in Bangladesh, Sri lanka, Nepal, Pakistan (now a CLEAR PCA center) etc.</a:t>
            </a:r>
            <a:endParaRPr i="0" sz="1600" u="none" cap="none" strike="noStrike">
              <a:solidFill>
                <a:srgbClr val="585858"/>
              </a:solidFill>
              <a:latin typeface="DM Sans"/>
              <a:ea typeface="DM Sans"/>
              <a:cs typeface="DM Sans"/>
              <a:sym typeface="DM Sans"/>
            </a:endParaRPr>
          </a:p>
        </p:txBody>
      </p:sp>
      <p:sp>
        <p:nvSpPr>
          <p:cNvPr id="67" name="Google Shape;67;g2f97c57a557_0_12"/>
          <p:cNvSpPr/>
          <p:nvPr/>
        </p:nvSpPr>
        <p:spPr>
          <a:xfrm>
            <a:off x="1011073" y="3427666"/>
            <a:ext cx="10487400" cy="478500"/>
          </a:xfrm>
          <a:prstGeom prst="rect">
            <a:avLst/>
          </a:prstGeom>
          <a:solidFill>
            <a:schemeClr val="accent1"/>
          </a:solidFill>
          <a:ln>
            <a:noFill/>
          </a:ln>
        </p:spPr>
        <p:txBody>
          <a:bodyPr anchorCtr="0" anchor="ctr" bIns="45700" lIns="91425" spcFirstLastPara="1" rIns="91425" wrap="square" tIns="45700">
            <a:noAutofit/>
          </a:bodyPr>
          <a:lstStyle/>
          <a:p>
            <a:pPr indent="0" lvl="0" marL="185737" marR="0" rtl="0" algn="l">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DM Sans"/>
                <a:ea typeface="DM Sans"/>
                <a:cs typeface="DM Sans"/>
                <a:sym typeface="DM Sans"/>
              </a:rPr>
              <a:t>Our approach to building MEL systems within governments </a:t>
            </a:r>
            <a:endParaRPr i="0" sz="1400" u="none" cap="none" strike="noStrike">
              <a:solidFill>
                <a:srgbClr val="000000"/>
              </a:solidFill>
              <a:latin typeface="DM Sans"/>
              <a:ea typeface="DM Sans"/>
              <a:cs typeface="DM Sans"/>
              <a:sym typeface="DM Sans"/>
            </a:endParaRPr>
          </a:p>
        </p:txBody>
      </p:sp>
      <p:sp>
        <p:nvSpPr>
          <p:cNvPr id="68" name="Google Shape;68;g2f97c57a557_0_12"/>
          <p:cNvSpPr/>
          <p:nvPr/>
        </p:nvSpPr>
        <p:spPr>
          <a:xfrm>
            <a:off x="1009339" y="4300443"/>
            <a:ext cx="2754900" cy="2027100"/>
          </a:xfrm>
          <a:prstGeom prst="rect">
            <a:avLst/>
          </a:prstGeom>
          <a:solidFill>
            <a:srgbClr val="E8FEF6">
              <a:alpha val="8235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3D3D3D"/>
                </a:solidFill>
                <a:latin typeface="DM Sans"/>
                <a:ea typeface="DM Sans"/>
                <a:cs typeface="DM Sans"/>
                <a:sym typeface="DM Sans"/>
              </a:rPr>
              <a:t>Landscaping and Diagnostics</a:t>
            </a:r>
            <a:endParaRPr i="0" sz="14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3D3D3D"/>
                </a:solidFill>
                <a:latin typeface="DM Sans"/>
                <a:ea typeface="DM Sans"/>
                <a:cs typeface="DM Sans"/>
                <a:sym typeface="DM Sans"/>
              </a:rPr>
              <a:t>Identify needs and demands around building MEL (including on gender-transformative) systems</a:t>
            </a:r>
            <a:endParaRPr i="0" sz="1400" u="none" cap="none" strike="noStrike">
              <a:solidFill>
                <a:srgbClr val="000000"/>
              </a:solidFill>
              <a:latin typeface="DM Sans"/>
              <a:ea typeface="DM Sans"/>
              <a:cs typeface="DM Sans"/>
              <a:sym typeface="DM Sans"/>
            </a:endParaRPr>
          </a:p>
        </p:txBody>
      </p:sp>
      <p:sp>
        <p:nvSpPr>
          <p:cNvPr id="69" name="Google Shape;69;g2f97c57a557_0_12"/>
          <p:cNvSpPr/>
          <p:nvPr/>
        </p:nvSpPr>
        <p:spPr>
          <a:xfrm>
            <a:off x="4717530" y="4300443"/>
            <a:ext cx="2754900" cy="2027100"/>
          </a:xfrm>
          <a:prstGeom prst="rect">
            <a:avLst/>
          </a:prstGeom>
          <a:solidFill>
            <a:srgbClr val="E8FEF6">
              <a:alpha val="8235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3D3D3D"/>
                </a:solidFill>
                <a:latin typeface="DM Sans"/>
                <a:ea typeface="DM Sans"/>
                <a:cs typeface="DM Sans"/>
                <a:sym typeface="DM Sans"/>
              </a:rPr>
              <a:t>Capacity Building and Strategic Advisory</a:t>
            </a:r>
            <a:endParaRPr i="0" sz="14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3D3D3D"/>
                </a:solidFill>
                <a:latin typeface="DM Sans"/>
                <a:ea typeface="DM Sans"/>
                <a:cs typeface="DM Sans"/>
                <a:sym typeface="DM Sans"/>
              </a:rPr>
              <a:t>Building capacity and providing advisory (to incorporate a gender lens)</a:t>
            </a:r>
            <a:endParaRPr i="0" sz="1400" u="none" cap="none" strike="noStrike">
              <a:solidFill>
                <a:srgbClr val="000000"/>
              </a:solidFill>
              <a:latin typeface="DM Sans"/>
              <a:ea typeface="DM Sans"/>
              <a:cs typeface="DM Sans"/>
              <a:sym typeface="DM Sans"/>
            </a:endParaRPr>
          </a:p>
        </p:txBody>
      </p:sp>
      <p:sp>
        <p:nvSpPr>
          <p:cNvPr id="70" name="Google Shape;70;g2f97c57a557_0_12"/>
          <p:cNvSpPr/>
          <p:nvPr/>
        </p:nvSpPr>
        <p:spPr>
          <a:xfrm>
            <a:off x="8398196" y="4300443"/>
            <a:ext cx="2754900" cy="2027100"/>
          </a:xfrm>
          <a:prstGeom prst="rect">
            <a:avLst/>
          </a:prstGeom>
          <a:solidFill>
            <a:srgbClr val="E8FEF6">
              <a:alpha val="8235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3D3D3D"/>
                </a:solidFill>
                <a:latin typeface="DM Sans"/>
                <a:ea typeface="DM Sans"/>
                <a:cs typeface="DM Sans"/>
                <a:sym typeface="DM Sans"/>
              </a:rPr>
              <a:t>Knowledge dissemination</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350"/>
              <a:buFont typeface="Arial"/>
              <a:buNone/>
            </a:pPr>
            <a:r>
              <a:rPr i="0" lang="en-US" sz="1350" u="none" cap="none" strike="noStrike">
                <a:solidFill>
                  <a:srgbClr val="3D3D3D"/>
                </a:solidFill>
                <a:latin typeface="DM Sans"/>
                <a:ea typeface="DM Sans"/>
                <a:cs typeface="DM Sans"/>
                <a:sym typeface="DM Sans"/>
              </a:rPr>
              <a:t>Creating public goods to share knowledge and best practices (on gender-transformative M&amp;E and policy)</a:t>
            </a:r>
            <a:endParaRPr i="0" sz="14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p:txBody>
      </p:sp>
      <p:sp>
        <p:nvSpPr>
          <p:cNvPr id="71" name="Google Shape;71;g2f97c57a557_0_12"/>
          <p:cNvSpPr/>
          <p:nvPr/>
        </p:nvSpPr>
        <p:spPr>
          <a:xfrm>
            <a:off x="1784843" y="3987926"/>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 name="Google Shape;72;g2f97c57a557_0_12"/>
          <p:cNvSpPr/>
          <p:nvPr/>
        </p:nvSpPr>
        <p:spPr>
          <a:xfrm>
            <a:off x="5435160" y="3987927"/>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3" name="Google Shape;73;g2f97c57a557_0_12"/>
          <p:cNvSpPr/>
          <p:nvPr/>
        </p:nvSpPr>
        <p:spPr>
          <a:xfrm>
            <a:off x="9085477" y="3998286"/>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Research with solid fill" id="74" name="Google Shape;74;g2f97c57a557_0_12"/>
          <p:cNvPicPr preferRelativeResize="0"/>
          <p:nvPr/>
        </p:nvPicPr>
        <p:blipFill rotWithShape="1">
          <a:blip r:embed="rId3">
            <a:alphaModFix/>
          </a:blip>
          <a:srcRect b="0" l="0" r="0" t="0"/>
          <a:stretch/>
        </p:blipFill>
        <p:spPr>
          <a:xfrm>
            <a:off x="2187431" y="4053633"/>
            <a:ext cx="514338" cy="514338"/>
          </a:xfrm>
          <a:prstGeom prst="rect">
            <a:avLst/>
          </a:prstGeom>
          <a:noFill/>
          <a:ln>
            <a:noFill/>
          </a:ln>
        </p:spPr>
      </p:pic>
      <p:pic>
        <p:nvPicPr>
          <p:cNvPr descr="Idea with solid fill" id="75" name="Google Shape;75;g2f97c57a557_0_12"/>
          <p:cNvPicPr preferRelativeResize="0"/>
          <p:nvPr/>
        </p:nvPicPr>
        <p:blipFill rotWithShape="1">
          <a:blip r:embed="rId4">
            <a:alphaModFix/>
          </a:blip>
          <a:srcRect b="0" l="0" r="0" t="0"/>
          <a:stretch/>
        </p:blipFill>
        <p:spPr>
          <a:xfrm>
            <a:off x="5855670" y="4086472"/>
            <a:ext cx="435593" cy="435593"/>
          </a:xfrm>
          <a:prstGeom prst="rect">
            <a:avLst/>
          </a:prstGeom>
          <a:noFill/>
          <a:ln>
            <a:noFill/>
          </a:ln>
        </p:spPr>
      </p:pic>
      <p:pic>
        <p:nvPicPr>
          <p:cNvPr descr="Folder Search with solid fill" id="76" name="Google Shape;76;g2f97c57a557_0_12"/>
          <p:cNvPicPr preferRelativeResize="0"/>
          <p:nvPr/>
        </p:nvPicPr>
        <p:blipFill rotWithShape="1">
          <a:blip r:embed="rId5">
            <a:alphaModFix/>
          </a:blip>
          <a:srcRect b="0" l="0" r="0" t="0"/>
          <a:stretch/>
        </p:blipFill>
        <p:spPr>
          <a:xfrm>
            <a:off x="9484505" y="4041163"/>
            <a:ext cx="582156" cy="58215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2f97c57a557_0_29"/>
          <p:cNvSpPr txBox="1"/>
          <p:nvPr>
            <p:ph type="title"/>
          </p:nvPr>
        </p:nvSpPr>
        <p:spPr>
          <a:xfrm>
            <a:off x="609600" y="42672"/>
            <a:ext cx="10972800" cy="1158300"/>
          </a:xfrm>
          <a:prstGeom prst="rect">
            <a:avLst/>
          </a:prstGeom>
          <a:noFill/>
          <a:ln>
            <a:noFill/>
          </a:ln>
        </p:spPr>
        <p:txBody>
          <a:bodyPr anchorCtr="0" anchor="ctr" bIns="45700" lIns="91400" spcFirstLastPara="1" rIns="91400" wrap="square" tIns="45700">
            <a:noAutofit/>
          </a:bodyPr>
          <a:lstStyle/>
          <a:p>
            <a:pPr indent="0" lvl="0" marL="0" rtl="0" algn="ctr">
              <a:lnSpc>
                <a:spcPct val="100000"/>
              </a:lnSpc>
              <a:spcBef>
                <a:spcPts val="0"/>
              </a:spcBef>
              <a:spcAft>
                <a:spcPts val="0"/>
              </a:spcAft>
              <a:buSzPts val="4300"/>
              <a:buNone/>
            </a:pPr>
            <a:r>
              <a:rPr b="1" lang="en-US" sz="2800">
                <a:solidFill>
                  <a:schemeClr val="dk1"/>
                </a:solidFill>
                <a:latin typeface="DM Sans"/>
                <a:ea typeface="DM Sans"/>
                <a:cs typeface="DM Sans"/>
                <a:sym typeface="DM Sans"/>
              </a:rPr>
              <a:t>Defining gender equality through MEL strategy</a:t>
            </a:r>
            <a:endParaRPr b="1" sz="2800">
              <a:solidFill>
                <a:schemeClr val="dk1"/>
              </a:solidFill>
              <a:latin typeface="DM Sans"/>
              <a:ea typeface="DM Sans"/>
              <a:cs typeface="DM Sans"/>
              <a:sym typeface="DM Sans"/>
            </a:endParaRPr>
          </a:p>
        </p:txBody>
      </p:sp>
      <p:sp>
        <p:nvSpPr>
          <p:cNvPr id="82" name="Google Shape;82;g2f97c57a557_0_29"/>
          <p:cNvSpPr/>
          <p:nvPr/>
        </p:nvSpPr>
        <p:spPr>
          <a:xfrm>
            <a:off x="763600" y="1208875"/>
            <a:ext cx="3333000" cy="984000"/>
          </a:xfrm>
          <a:prstGeom prst="rect">
            <a:avLst/>
          </a:prstGeom>
          <a:solidFill>
            <a:schemeClr val="accent3"/>
          </a:solidFill>
          <a:ln>
            <a:noFill/>
          </a:ln>
        </p:spPr>
        <p:txBody>
          <a:bodyPr anchorCtr="0" anchor="ctr" bIns="228600" lIns="228600" spcFirstLastPara="1" rIns="228600" wrap="square" tIns="228600">
            <a:noAutofit/>
          </a:bodyPr>
          <a:lstStyle/>
          <a:p>
            <a:pPr indent="0" lvl="0" marL="0" marR="0" rtl="0" algn="l">
              <a:lnSpc>
                <a:spcPct val="100000"/>
              </a:lnSpc>
              <a:spcBef>
                <a:spcPts val="400"/>
              </a:spcBef>
              <a:spcAft>
                <a:spcPts val="300"/>
              </a:spcAft>
              <a:buClr>
                <a:srgbClr val="000000"/>
              </a:buClr>
              <a:buSzPts val="2100"/>
              <a:buFont typeface="Arial"/>
              <a:buNone/>
            </a:pPr>
            <a:r>
              <a:rPr b="1" i="0" lang="en-US" sz="2000" u="none" cap="none" strike="noStrike">
                <a:solidFill>
                  <a:srgbClr val="FFFFFF"/>
                </a:solidFill>
                <a:latin typeface="DM Sans"/>
                <a:ea typeface="DM Sans"/>
                <a:cs typeface="DM Sans"/>
                <a:sym typeface="DM Sans"/>
              </a:rPr>
              <a:t>Gender blind / </a:t>
            </a:r>
            <a:br>
              <a:rPr b="1" i="0" lang="en-US" sz="2000" u="none" cap="none" strike="noStrike">
                <a:solidFill>
                  <a:srgbClr val="FFFFFF"/>
                </a:solidFill>
                <a:latin typeface="DM Sans"/>
                <a:ea typeface="DM Sans"/>
                <a:cs typeface="DM Sans"/>
                <a:sym typeface="DM Sans"/>
              </a:rPr>
            </a:br>
            <a:r>
              <a:rPr b="1" i="0" lang="en-US" sz="2000" u="none" cap="none" strike="noStrike">
                <a:solidFill>
                  <a:srgbClr val="FFFFFF"/>
                </a:solidFill>
                <a:latin typeface="DM Sans"/>
                <a:ea typeface="DM Sans"/>
                <a:cs typeface="DM Sans"/>
                <a:sym typeface="DM Sans"/>
              </a:rPr>
              <a:t>gender neutral</a:t>
            </a:r>
            <a:endParaRPr b="1" i="0" sz="2000" u="none" cap="none" strike="noStrike">
              <a:solidFill>
                <a:srgbClr val="FFFFFF"/>
              </a:solidFill>
              <a:latin typeface="DM Sans"/>
              <a:ea typeface="DM Sans"/>
              <a:cs typeface="DM Sans"/>
              <a:sym typeface="DM Sans"/>
            </a:endParaRPr>
          </a:p>
        </p:txBody>
      </p:sp>
      <p:sp>
        <p:nvSpPr>
          <p:cNvPr id="83" name="Google Shape;83;g2f97c57a557_0_29"/>
          <p:cNvSpPr/>
          <p:nvPr/>
        </p:nvSpPr>
        <p:spPr>
          <a:xfrm>
            <a:off x="4506450" y="1221575"/>
            <a:ext cx="3333000" cy="984000"/>
          </a:xfrm>
          <a:prstGeom prst="rect">
            <a:avLst/>
          </a:prstGeom>
          <a:solidFill>
            <a:schemeClr val="accent1"/>
          </a:solidFill>
          <a:ln>
            <a:noFill/>
          </a:ln>
        </p:spPr>
        <p:txBody>
          <a:bodyPr anchorCtr="0" anchor="ctr" bIns="228600" lIns="228600" spcFirstLastPara="1" rIns="228600" wrap="square" tIns="228600">
            <a:noAutofit/>
          </a:bodyPr>
          <a:lstStyle/>
          <a:p>
            <a:pPr indent="0" lvl="0" marL="0" marR="0" rtl="0" algn="l">
              <a:lnSpc>
                <a:spcPct val="100000"/>
              </a:lnSpc>
              <a:spcBef>
                <a:spcPts val="400"/>
              </a:spcBef>
              <a:spcAft>
                <a:spcPts val="300"/>
              </a:spcAft>
              <a:buClr>
                <a:srgbClr val="000000"/>
              </a:buClr>
              <a:buSzPts val="2100"/>
              <a:buFont typeface="Arial"/>
              <a:buNone/>
            </a:pPr>
            <a:r>
              <a:rPr b="1" i="0" lang="en-US" sz="2000" u="none" cap="none" strike="noStrike">
                <a:solidFill>
                  <a:srgbClr val="FFFFFF"/>
                </a:solidFill>
                <a:latin typeface="DM Sans"/>
                <a:ea typeface="DM Sans"/>
                <a:cs typeface="DM Sans"/>
                <a:sym typeface="DM Sans"/>
              </a:rPr>
              <a:t>Gender aware / </a:t>
            </a:r>
            <a:br>
              <a:rPr b="1" i="0" lang="en-US" sz="2000" u="none" cap="none" strike="noStrike">
                <a:solidFill>
                  <a:srgbClr val="FFFFFF"/>
                </a:solidFill>
                <a:latin typeface="DM Sans"/>
                <a:ea typeface="DM Sans"/>
                <a:cs typeface="DM Sans"/>
                <a:sym typeface="DM Sans"/>
              </a:rPr>
            </a:br>
            <a:r>
              <a:rPr b="1" i="0" lang="en-US" sz="2000" u="none" cap="none" strike="noStrike">
                <a:solidFill>
                  <a:srgbClr val="FFFFFF"/>
                </a:solidFill>
                <a:latin typeface="DM Sans"/>
                <a:ea typeface="DM Sans"/>
                <a:cs typeface="DM Sans"/>
                <a:sym typeface="DM Sans"/>
              </a:rPr>
              <a:t>gender sensitive</a:t>
            </a:r>
            <a:endParaRPr b="1" i="0" sz="2000" u="none" cap="none" strike="noStrike">
              <a:solidFill>
                <a:srgbClr val="FFFFFF"/>
              </a:solidFill>
              <a:latin typeface="DM Sans"/>
              <a:ea typeface="DM Sans"/>
              <a:cs typeface="DM Sans"/>
              <a:sym typeface="DM Sans"/>
            </a:endParaRPr>
          </a:p>
        </p:txBody>
      </p:sp>
      <p:sp>
        <p:nvSpPr>
          <p:cNvPr id="84" name="Google Shape;84;g2f97c57a557_0_29"/>
          <p:cNvSpPr/>
          <p:nvPr/>
        </p:nvSpPr>
        <p:spPr>
          <a:xfrm>
            <a:off x="8249400" y="1208875"/>
            <a:ext cx="3333000" cy="984000"/>
          </a:xfrm>
          <a:prstGeom prst="rect">
            <a:avLst/>
          </a:prstGeom>
          <a:solidFill>
            <a:schemeClr val="accent2"/>
          </a:solidFill>
          <a:ln>
            <a:noFill/>
          </a:ln>
        </p:spPr>
        <p:txBody>
          <a:bodyPr anchorCtr="0" anchor="ctr" bIns="228600" lIns="228600" spcFirstLastPara="1" rIns="228600" wrap="square" tIns="228600">
            <a:noAutofit/>
          </a:bodyPr>
          <a:lstStyle/>
          <a:p>
            <a:pPr indent="0" lvl="0" marL="0" marR="0" rtl="0" algn="l">
              <a:lnSpc>
                <a:spcPct val="100000"/>
              </a:lnSpc>
              <a:spcBef>
                <a:spcPts val="400"/>
              </a:spcBef>
              <a:spcAft>
                <a:spcPts val="300"/>
              </a:spcAft>
              <a:buClr>
                <a:srgbClr val="000000"/>
              </a:buClr>
              <a:buSzPts val="2100"/>
              <a:buFont typeface="Arial"/>
              <a:buNone/>
            </a:pPr>
            <a:r>
              <a:rPr b="1" i="0" lang="en-US" sz="2000" u="none" cap="none" strike="noStrike">
                <a:solidFill>
                  <a:srgbClr val="FFFFFF"/>
                </a:solidFill>
                <a:latin typeface="DM Sans"/>
                <a:ea typeface="DM Sans"/>
                <a:cs typeface="DM Sans"/>
                <a:sym typeface="DM Sans"/>
              </a:rPr>
              <a:t>Gender </a:t>
            </a:r>
            <a:br>
              <a:rPr b="1" i="0" lang="en-US" sz="2000" u="none" cap="none" strike="noStrike">
                <a:solidFill>
                  <a:srgbClr val="FFFFFF"/>
                </a:solidFill>
                <a:latin typeface="DM Sans"/>
                <a:ea typeface="DM Sans"/>
                <a:cs typeface="DM Sans"/>
                <a:sym typeface="DM Sans"/>
              </a:rPr>
            </a:br>
            <a:r>
              <a:rPr b="1" i="0" lang="en-US" sz="2000" u="none" cap="none" strike="noStrike">
                <a:solidFill>
                  <a:srgbClr val="FFFFFF"/>
                </a:solidFill>
                <a:latin typeface="DM Sans"/>
                <a:ea typeface="DM Sans"/>
                <a:cs typeface="DM Sans"/>
                <a:sym typeface="DM Sans"/>
              </a:rPr>
              <a:t>transformative</a:t>
            </a:r>
            <a:endParaRPr b="1" i="0" sz="2000" u="none" cap="none" strike="noStrike">
              <a:solidFill>
                <a:srgbClr val="FFFFFF"/>
              </a:solidFill>
              <a:latin typeface="DM Sans"/>
              <a:ea typeface="DM Sans"/>
              <a:cs typeface="DM Sans"/>
              <a:sym typeface="DM Sans"/>
            </a:endParaRPr>
          </a:p>
        </p:txBody>
      </p:sp>
      <p:sp>
        <p:nvSpPr>
          <p:cNvPr id="85" name="Google Shape;85;g2f97c57a557_0_29"/>
          <p:cNvSpPr txBox="1"/>
          <p:nvPr/>
        </p:nvSpPr>
        <p:spPr>
          <a:xfrm>
            <a:off x="763982" y="2315939"/>
            <a:ext cx="3332400" cy="19263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rgbClr val="000000"/>
                </a:solidFill>
                <a:latin typeface="DM Sans"/>
                <a:ea typeface="DM Sans"/>
                <a:cs typeface="DM Sans"/>
                <a:sym typeface="DM Sans"/>
              </a:rPr>
              <a:t>Does not take gender into consideration</a:t>
            </a:r>
            <a:endParaRPr i="0" sz="1600" u="none" cap="none" strike="noStrike">
              <a:solidFill>
                <a:srgbClr val="000000"/>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t/>
            </a:r>
            <a:endParaRPr i="0" sz="1600" u="none" cap="none" strike="noStrike">
              <a:solidFill>
                <a:schemeClr val="dk1"/>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rgbClr val="000000"/>
                </a:solidFill>
                <a:latin typeface="DM Sans"/>
                <a:ea typeface="DM Sans"/>
                <a:cs typeface="DM Sans"/>
                <a:sym typeface="DM Sans"/>
              </a:rPr>
              <a:t>Can reproduce systems of gender inequality</a:t>
            </a:r>
            <a:endParaRPr i="0" sz="1600" u="none" cap="none" strike="noStrike">
              <a:solidFill>
                <a:srgbClr val="000000"/>
              </a:solidFill>
              <a:latin typeface="DM Sans"/>
              <a:ea typeface="DM Sans"/>
              <a:cs typeface="DM Sans"/>
              <a:sym typeface="DM Sans"/>
            </a:endParaRPr>
          </a:p>
        </p:txBody>
      </p:sp>
      <p:sp>
        <p:nvSpPr>
          <p:cNvPr id="86" name="Google Shape;86;g2f97c57a557_0_29"/>
          <p:cNvSpPr txBox="1"/>
          <p:nvPr/>
        </p:nvSpPr>
        <p:spPr>
          <a:xfrm>
            <a:off x="4506824" y="2315941"/>
            <a:ext cx="3332400" cy="19263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chemeClr val="dk1"/>
                </a:solidFill>
                <a:latin typeface="DM Sans"/>
                <a:ea typeface="DM Sans"/>
                <a:cs typeface="DM Sans"/>
                <a:sym typeface="DM Sans"/>
              </a:rPr>
              <a:t>Takes gender dynamics into consideration</a:t>
            </a:r>
            <a:endParaRPr i="0" sz="1600" u="none" cap="none" strike="noStrike">
              <a:solidFill>
                <a:schemeClr val="dk1"/>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t/>
            </a:r>
            <a:endParaRPr i="0" sz="1600" u="none" cap="none" strike="noStrike">
              <a:solidFill>
                <a:schemeClr val="dk1"/>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chemeClr val="dk1"/>
                </a:solidFill>
                <a:latin typeface="DM Sans"/>
                <a:ea typeface="DM Sans"/>
                <a:cs typeface="DM Sans"/>
                <a:sym typeface="DM Sans"/>
              </a:rPr>
              <a:t>Does not challenge unequal power dynamics based on gender</a:t>
            </a:r>
            <a:endParaRPr i="0" sz="1600" u="none" cap="none" strike="noStrike">
              <a:solidFill>
                <a:schemeClr val="dk1"/>
              </a:solidFill>
              <a:latin typeface="DM Sans"/>
              <a:ea typeface="DM Sans"/>
              <a:cs typeface="DM Sans"/>
              <a:sym typeface="DM Sans"/>
            </a:endParaRPr>
          </a:p>
        </p:txBody>
      </p:sp>
      <p:sp>
        <p:nvSpPr>
          <p:cNvPr id="87" name="Google Shape;87;g2f97c57a557_0_29"/>
          <p:cNvSpPr txBox="1"/>
          <p:nvPr/>
        </p:nvSpPr>
        <p:spPr>
          <a:xfrm>
            <a:off x="8249623" y="2315939"/>
            <a:ext cx="3332400" cy="19263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chemeClr val="dk1"/>
                </a:solidFill>
                <a:latin typeface="DM Sans"/>
                <a:ea typeface="DM Sans"/>
                <a:cs typeface="DM Sans"/>
                <a:sym typeface="DM Sans"/>
              </a:rPr>
              <a:t>Seeks to challenge and transform unequal power structures based on gender</a:t>
            </a:r>
            <a:endParaRPr i="0" sz="1600" u="none" cap="none" strike="noStrike">
              <a:solidFill>
                <a:schemeClr val="dk1"/>
              </a:solidFill>
              <a:latin typeface="DM Sans"/>
              <a:ea typeface="DM Sans"/>
              <a:cs typeface="DM Sans"/>
              <a:sym typeface="DM Sans"/>
            </a:endParaRPr>
          </a:p>
        </p:txBody>
      </p:sp>
      <p:sp>
        <p:nvSpPr>
          <p:cNvPr id="88" name="Google Shape;88;g2f97c57a557_0_29"/>
          <p:cNvSpPr txBox="1"/>
          <p:nvPr/>
        </p:nvSpPr>
        <p:spPr>
          <a:xfrm>
            <a:off x="763925" y="4365400"/>
            <a:ext cx="3332400" cy="22641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500" u="none" cap="none" strike="noStrike">
                <a:solidFill>
                  <a:srgbClr val="000000"/>
                </a:solidFill>
                <a:latin typeface="DM Sans"/>
                <a:ea typeface="DM Sans"/>
                <a:cs typeface="DM Sans"/>
                <a:sym typeface="DM Sans"/>
              </a:rPr>
              <a:t>P</a:t>
            </a:r>
            <a:r>
              <a:rPr i="0" lang="en-US" sz="1600" u="none" cap="none" strike="noStrike">
                <a:solidFill>
                  <a:srgbClr val="000000"/>
                </a:solidFill>
                <a:latin typeface="DM Sans"/>
                <a:ea typeface="DM Sans"/>
                <a:cs typeface="DM Sans"/>
                <a:sym typeface="DM Sans"/>
              </a:rPr>
              <a:t>rograms make choices for adolescent girls and focus on expanding their skills based on existing roles and life choices as defined by the social and gender norms in their context.</a:t>
            </a:r>
            <a:endParaRPr i="0" sz="1600" u="none" cap="none" strike="noStrike">
              <a:solidFill>
                <a:srgbClr val="000000"/>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t/>
            </a:r>
            <a:endParaRPr i="0" sz="1400" u="none" cap="none" strike="noStrike">
              <a:solidFill>
                <a:srgbClr val="000000"/>
              </a:solidFill>
              <a:latin typeface="DM Sans"/>
              <a:ea typeface="DM Sans"/>
              <a:cs typeface="DM Sans"/>
              <a:sym typeface="DM Sans"/>
            </a:endParaRPr>
          </a:p>
          <a:p>
            <a:pPr indent="0" lvl="0" marL="0" marR="177800" rtl="0" algn="l">
              <a:lnSpc>
                <a:spcPct val="110000"/>
              </a:lnSpc>
              <a:spcBef>
                <a:spcPts val="0"/>
              </a:spcBef>
              <a:spcAft>
                <a:spcPts val="0"/>
              </a:spcAft>
              <a:buClr>
                <a:srgbClr val="000000"/>
              </a:buClr>
              <a:buSzPts val="1900"/>
              <a:buFont typeface="Arial"/>
              <a:buNone/>
            </a:pPr>
            <a:r>
              <a:t/>
            </a:r>
            <a:endParaRPr i="0" sz="1400" u="none" cap="none" strike="noStrike">
              <a:solidFill>
                <a:srgbClr val="000000"/>
              </a:solidFill>
              <a:latin typeface="DM Sans"/>
              <a:ea typeface="DM Sans"/>
              <a:cs typeface="DM Sans"/>
              <a:sym typeface="DM Sans"/>
            </a:endParaRPr>
          </a:p>
        </p:txBody>
      </p:sp>
      <p:sp>
        <p:nvSpPr>
          <p:cNvPr id="89" name="Google Shape;89;g2f97c57a557_0_29"/>
          <p:cNvSpPr txBox="1"/>
          <p:nvPr/>
        </p:nvSpPr>
        <p:spPr>
          <a:xfrm>
            <a:off x="4506750" y="4365675"/>
            <a:ext cx="3332400" cy="22641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chemeClr val="dk1"/>
                </a:solidFill>
                <a:latin typeface="DM Sans"/>
                <a:ea typeface="DM Sans"/>
                <a:cs typeface="DM Sans"/>
                <a:sym typeface="DM Sans"/>
              </a:rPr>
              <a:t>Outcomes disaggregated by gender to identify if men and women benefit equally (e.g. men’s income vs. women’s income)</a:t>
            </a:r>
            <a:endParaRPr i="0" sz="1600" u="none" cap="none" strike="noStrike">
              <a:solidFill>
                <a:schemeClr val="dk1"/>
              </a:solidFill>
              <a:latin typeface="DM Sans"/>
              <a:ea typeface="DM Sans"/>
              <a:cs typeface="DM Sans"/>
              <a:sym typeface="DM Sans"/>
            </a:endParaRPr>
          </a:p>
        </p:txBody>
      </p:sp>
      <p:sp>
        <p:nvSpPr>
          <p:cNvPr id="90" name="Google Shape;90;g2f97c57a557_0_29"/>
          <p:cNvSpPr txBox="1"/>
          <p:nvPr/>
        </p:nvSpPr>
        <p:spPr>
          <a:xfrm>
            <a:off x="8249550" y="4365400"/>
            <a:ext cx="3332400" cy="2264100"/>
          </a:xfrm>
          <a:prstGeom prst="rect">
            <a:avLst/>
          </a:prstGeom>
          <a:solidFill>
            <a:schemeClr val="lt1"/>
          </a:solidFill>
          <a:ln>
            <a:noFill/>
          </a:ln>
        </p:spPr>
        <p:txBody>
          <a:bodyPr anchorCtr="0" anchor="t" bIns="228600" lIns="228600" spcFirstLastPara="1" rIns="228600" wrap="square" tIns="228600">
            <a:noAutofit/>
          </a:bodyPr>
          <a:lstStyle/>
          <a:p>
            <a:pPr indent="0" lvl="0" marL="0" marR="177800" rtl="0" algn="l">
              <a:lnSpc>
                <a:spcPct val="110000"/>
              </a:lnSpc>
              <a:spcBef>
                <a:spcPts val="0"/>
              </a:spcBef>
              <a:spcAft>
                <a:spcPts val="0"/>
              </a:spcAft>
              <a:buClr>
                <a:srgbClr val="000000"/>
              </a:buClr>
              <a:buSzPts val="1900"/>
              <a:buFont typeface="Arial"/>
              <a:buNone/>
            </a:pPr>
            <a:r>
              <a:rPr i="0" lang="en-US" sz="1600" u="none" cap="none" strike="noStrike">
                <a:solidFill>
                  <a:schemeClr val="dk1"/>
                </a:solidFill>
                <a:latin typeface="DM Sans"/>
                <a:ea typeface="DM Sans"/>
                <a:cs typeface="DM Sans"/>
                <a:sym typeface="DM Sans"/>
              </a:rPr>
              <a:t>Measures gender-specific outcomes (e.g. women’s decision making, attitudes towards women, etc.)</a:t>
            </a:r>
            <a:endParaRPr i="0" sz="1600" u="none" cap="none" strike="noStrike">
              <a:solidFill>
                <a:schemeClr val="dk1"/>
              </a:solidFill>
              <a:latin typeface="DM Sans"/>
              <a:ea typeface="DM Sans"/>
              <a:cs typeface="DM Sans"/>
              <a:sym typeface="DM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2f98f013fe3_0_40"/>
          <p:cNvSpPr txBox="1"/>
          <p:nvPr>
            <p:ph type="title"/>
          </p:nvPr>
        </p:nvSpPr>
        <p:spPr>
          <a:xfrm>
            <a:off x="518249" y="121764"/>
            <a:ext cx="11155500" cy="11823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Century Gothic"/>
              <a:buNone/>
            </a:pPr>
            <a:r>
              <a:rPr lang="en-US" sz="2800">
                <a:latin typeface="DM Sans"/>
                <a:ea typeface="DM Sans"/>
                <a:cs typeface="DM Sans"/>
                <a:sym typeface="DM Sans"/>
              </a:rPr>
              <a:t>Elements of MEL systems which promote gender equality  </a:t>
            </a:r>
            <a:endParaRPr sz="2800">
              <a:latin typeface="DM Sans"/>
              <a:ea typeface="DM Sans"/>
              <a:cs typeface="DM Sans"/>
              <a:sym typeface="DM Sans"/>
            </a:endParaRPr>
          </a:p>
        </p:txBody>
      </p:sp>
      <p:sp>
        <p:nvSpPr>
          <p:cNvPr id="97" name="Google Shape;97;g2f98f013fe3_0_40"/>
          <p:cNvSpPr/>
          <p:nvPr/>
        </p:nvSpPr>
        <p:spPr>
          <a:xfrm>
            <a:off x="945250" y="1692800"/>
            <a:ext cx="3319200" cy="49287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900" u="none" cap="none" strike="noStrike">
                <a:solidFill>
                  <a:srgbClr val="3D3D3D"/>
                </a:solidFill>
                <a:latin typeface="DM Sans"/>
                <a:ea typeface="DM Sans"/>
                <a:cs typeface="DM Sans"/>
                <a:sym typeface="DM Sans"/>
              </a:rPr>
              <a:t>Gender disaggregation</a:t>
            </a:r>
            <a:endParaRPr i="0" sz="19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114300" marR="0" rtl="0" algn="ctr">
              <a:lnSpc>
                <a:spcPct val="115000"/>
              </a:lnSpc>
              <a:spcBef>
                <a:spcPts val="0"/>
              </a:spcBef>
              <a:spcAft>
                <a:spcPts val="0"/>
              </a:spcAft>
              <a:buClr>
                <a:srgbClr val="000000"/>
              </a:buClr>
              <a:buSzPts val="1200"/>
              <a:buFont typeface="Arial"/>
              <a:buNone/>
            </a:pPr>
            <a:r>
              <a:t/>
            </a:r>
            <a:endParaRPr i="0" sz="1200" u="none" cap="none" strike="noStrike">
              <a:solidFill>
                <a:srgbClr val="3D3D3D"/>
              </a:solidFill>
              <a:latin typeface="DM Sans"/>
              <a:ea typeface="DM Sans"/>
              <a:cs typeface="DM Sans"/>
              <a:sym typeface="DM Sans"/>
            </a:endParaRPr>
          </a:p>
          <a:p>
            <a:pPr indent="0" lvl="0" marL="0" marR="0" rtl="0" algn="l">
              <a:lnSpc>
                <a:spcPct val="115000"/>
              </a:lnSpc>
              <a:spcBef>
                <a:spcPts val="1000"/>
              </a:spcBef>
              <a:spcAft>
                <a:spcPts val="0"/>
              </a:spcAft>
              <a:buClr>
                <a:srgbClr val="000000"/>
              </a:buClr>
              <a:buSzPts val="13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p:txBody>
      </p:sp>
      <p:sp>
        <p:nvSpPr>
          <p:cNvPr id="98" name="Google Shape;98;g2f98f013fe3_0_40"/>
          <p:cNvSpPr/>
          <p:nvPr/>
        </p:nvSpPr>
        <p:spPr>
          <a:xfrm>
            <a:off x="1945095" y="1238405"/>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99" name="Google Shape;99;g2f98f013fe3_0_40"/>
          <p:cNvSpPr/>
          <p:nvPr/>
        </p:nvSpPr>
        <p:spPr>
          <a:xfrm>
            <a:off x="7977150" y="1692800"/>
            <a:ext cx="3319200" cy="49287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800" u="none" cap="none" strike="noStrike">
                <a:solidFill>
                  <a:srgbClr val="3D3D3D"/>
                </a:solidFill>
                <a:latin typeface="DM Sans"/>
                <a:ea typeface="DM Sans"/>
                <a:cs typeface="DM Sans"/>
                <a:sym typeface="DM Sans"/>
              </a:rPr>
              <a:t>Systematic tracking of gender-related outcomes</a:t>
            </a:r>
            <a:endParaRPr i="0" sz="18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9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400" u="none" cap="none" strike="noStrike">
              <a:solidFill>
                <a:srgbClr val="000000"/>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13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1300"/>
              <a:buFont typeface="Arial"/>
              <a:buNone/>
            </a:pPr>
            <a:r>
              <a:t/>
            </a:r>
            <a:endParaRPr i="0" sz="1300" u="none" cap="none" strike="noStrike">
              <a:solidFill>
                <a:srgbClr val="3D3D3D"/>
              </a:solidFill>
              <a:latin typeface="DM Sans"/>
              <a:ea typeface="DM Sans"/>
              <a:cs typeface="DM Sans"/>
              <a:sym typeface="DM Sans"/>
            </a:endParaRPr>
          </a:p>
        </p:txBody>
      </p:sp>
      <p:sp>
        <p:nvSpPr>
          <p:cNvPr id="100" name="Google Shape;100;g2f98f013fe3_0_40"/>
          <p:cNvSpPr/>
          <p:nvPr/>
        </p:nvSpPr>
        <p:spPr>
          <a:xfrm>
            <a:off x="8874062" y="1149730"/>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1" name="Google Shape;101;g2f98f013fe3_0_40"/>
          <p:cNvSpPr/>
          <p:nvPr/>
        </p:nvSpPr>
        <p:spPr>
          <a:xfrm>
            <a:off x="13498944" y="1149730"/>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Decision chart with solid fill" id="102" name="Google Shape;102;g2f98f013fe3_0_40"/>
          <p:cNvPicPr preferRelativeResize="0"/>
          <p:nvPr/>
        </p:nvPicPr>
        <p:blipFill rotWithShape="1">
          <a:blip r:embed="rId3">
            <a:alphaModFix/>
          </a:blip>
          <a:srcRect b="0" l="0" r="0" t="0"/>
          <a:stretch/>
        </p:blipFill>
        <p:spPr>
          <a:xfrm>
            <a:off x="2369406" y="1303873"/>
            <a:ext cx="470891" cy="470891"/>
          </a:xfrm>
          <a:prstGeom prst="rect">
            <a:avLst/>
          </a:prstGeom>
          <a:noFill/>
          <a:ln>
            <a:noFill/>
          </a:ln>
        </p:spPr>
      </p:pic>
      <p:pic>
        <p:nvPicPr>
          <p:cNvPr descr="Statistics with solid fill" id="103" name="Google Shape;103;g2f98f013fe3_0_40"/>
          <p:cNvPicPr preferRelativeResize="0"/>
          <p:nvPr/>
        </p:nvPicPr>
        <p:blipFill rotWithShape="1">
          <a:blip r:embed="rId4">
            <a:alphaModFix/>
          </a:blip>
          <a:srcRect b="0" l="0" r="0" t="0"/>
          <a:stretch/>
        </p:blipFill>
        <p:spPr>
          <a:xfrm>
            <a:off x="9370044" y="1195551"/>
            <a:ext cx="533400" cy="533400"/>
          </a:xfrm>
          <a:prstGeom prst="rect">
            <a:avLst/>
          </a:prstGeom>
          <a:noFill/>
          <a:ln>
            <a:noFill/>
          </a:ln>
        </p:spPr>
      </p:pic>
      <p:sp>
        <p:nvSpPr>
          <p:cNvPr id="104" name="Google Shape;104;g2f98f013fe3_0_40"/>
          <p:cNvSpPr txBox="1"/>
          <p:nvPr/>
        </p:nvSpPr>
        <p:spPr>
          <a:xfrm>
            <a:off x="1033775" y="2881850"/>
            <a:ext cx="3230700" cy="3756600"/>
          </a:xfrm>
          <a:prstGeom prst="rect">
            <a:avLst/>
          </a:prstGeom>
          <a:noFill/>
          <a:ln>
            <a:noFill/>
          </a:ln>
        </p:spPr>
        <p:txBody>
          <a:bodyPr anchorCtr="0" anchor="t" bIns="91425" lIns="91425" spcFirstLastPara="1" rIns="91425" wrap="square" tIns="91425">
            <a:spAutoFit/>
          </a:bodyPr>
          <a:lstStyle/>
          <a:p>
            <a:pPr indent="0" lvl="0" marL="114300" rtl="0" algn="ctr">
              <a:lnSpc>
                <a:spcPct val="115000"/>
              </a:lnSpc>
              <a:spcBef>
                <a:spcPts val="0"/>
              </a:spcBef>
              <a:spcAft>
                <a:spcPts val="0"/>
              </a:spcAft>
              <a:buNone/>
            </a:pPr>
            <a:r>
              <a:rPr lang="en-US" sz="1700">
                <a:solidFill>
                  <a:srgbClr val="3D3D3D"/>
                </a:solidFill>
                <a:latin typeface="DM Sans"/>
                <a:ea typeface="DM Sans"/>
                <a:cs typeface="DM Sans"/>
                <a:sym typeface="DM Sans"/>
              </a:rPr>
              <a:t>Program impacts</a:t>
            </a:r>
            <a:r>
              <a:rPr b="1" lang="en-US" sz="1700">
                <a:solidFill>
                  <a:srgbClr val="3D3D3D"/>
                </a:solidFill>
                <a:latin typeface="DM Sans"/>
                <a:ea typeface="DM Sans"/>
                <a:cs typeface="DM Sans"/>
                <a:sym typeface="DM Sans"/>
              </a:rPr>
              <a:t> may vary by gender. </a:t>
            </a:r>
            <a:r>
              <a:rPr lang="en-US" sz="1700">
                <a:solidFill>
                  <a:srgbClr val="3D3D3D"/>
                </a:solidFill>
                <a:latin typeface="DM Sans"/>
                <a:ea typeface="DM Sans"/>
                <a:cs typeface="DM Sans"/>
                <a:sym typeface="DM Sans"/>
              </a:rPr>
              <a:t>Women/the LGBTQ+ community may benefit less due to prevalent norms. It is important to disaggregate data to track these differences</a:t>
            </a:r>
            <a:endParaRPr sz="1700">
              <a:solidFill>
                <a:srgbClr val="3D3D3D"/>
              </a:solidFill>
              <a:latin typeface="DM Sans"/>
              <a:ea typeface="DM Sans"/>
              <a:cs typeface="DM Sans"/>
              <a:sym typeface="DM Sans"/>
            </a:endParaRPr>
          </a:p>
          <a:p>
            <a:pPr indent="0" lvl="0" marL="114300" rtl="0" algn="ctr">
              <a:lnSpc>
                <a:spcPct val="115000"/>
              </a:lnSpc>
              <a:spcBef>
                <a:spcPts val="0"/>
              </a:spcBef>
              <a:spcAft>
                <a:spcPts val="0"/>
              </a:spcAft>
              <a:buNone/>
            </a:pPr>
            <a:r>
              <a:t/>
            </a:r>
            <a:endParaRPr sz="1700">
              <a:solidFill>
                <a:srgbClr val="3D3D3D"/>
              </a:solidFill>
              <a:latin typeface="DM Sans"/>
              <a:ea typeface="DM Sans"/>
              <a:cs typeface="DM Sans"/>
              <a:sym typeface="DM Sans"/>
            </a:endParaRPr>
          </a:p>
          <a:p>
            <a:pPr indent="0" lvl="0" marL="114300" rtl="0" algn="ctr">
              <a:lnSpc>
                <a:spcPct val="115000"/>
              </a:lnSpc>
              <a:spcBef>
                <a:spcPts val="0"/>
              </a:spcBef>
              <a:spcAft>
                <a:spcPts val="0"/>
              </a:spcAft>
              <a:buNone/>
            </a:pPr>
            <a:r>
              <a:rPr lang="en-US" sz="1700">
                <a:solidFill>
                  <a:srgbClr val="3D3D3D"/>
                </a:solidFill>
                <a:latin typeface="DM Sans"/>
                <a:ea typeface="DM Sans"/>
                <a:cs typeface="DM Sans"/>
                <a:sym typeface="DM Sans"/>
              </a:rPr>
              <a:t>Need for </a:t>
            </a:r>
            <a:r>
              <a:rPr b="1" lang="en-US" sz="1700">
                <a:solidFill>
                  <a:srgbClr val="3D3D3D"/>
                </a:solidFill>
                <a:latin typeface="DM Sans"/>
                <a:ea typeface="DM Sans"/>
                <a:cs typeface="DM Sans"/>
                <a:sym typeface="DM Sans"/>
              </a:rPr>
              <a:t>going beyond gender </a:t>
            </a:r>
            <a:r>
              <a:rPr b="1" lang="en-US" sz="1700">
                <a:solidFill>
                  <a:srgbClr val="3D3D3D"/>
                </a:solidFill>
                <a:latin typeface="DM Sans"/>
                <a:ea typeface="DM Sans"/>
                <a:cs typeface="DM Sans"/>
                <a:sym typeface="DM Sans"/>
              </a:rPr>
              <a:t>disaggregated</a:t>
            </a:r>
            <a:r>
              <a:rPr b="1" lang="en-US" sz="1700">
                <a:solidFill>
                  <a:srgbClr val="3D3D3D"/>
                </a:solidFill>
                <a:latin typeface="DM Sans"/>
                <a:ea typeface="DM Sans"/>
                <a:cs typeface="DM Sans"/>
                <a:sym typeface="DM Sans"/>
              </a:rPr>
              <a:t> data to include intersectional </a:t>
            </a:r>
            <a:r>
              <a:rPr b="1" lang="en-US" sz="1700">
                <a:solidFill>
                  <a:srgbClr val="3D3D3D"/>
                </a:solidFill>
                <a:latin typeface="DM Sans"/>
                <a:ea typeface="DM Sans"/>
                <a:cs typeface="DM Sans"/>
                <a:sym typeface="DM Sans"/>
              </a:rPr>
              <a:t>approach</a:t>
            </a:r>
            <a:r>
              <a:rPr b="1" lang="en-US" sz="1700">
                <a:solidFill>
                  <a:srgbClr val="3D3D3D"/>
                </a:solidFill>
                <a:latin typeface="DM Sans"/>
                <a:ea typeface="DM Sans"/>
                <a:cs typeface="DM Sans"/>
                <a:sym typeface="DM Sans"/>
              </a:rPr>
              <a:t>  </a:t>
            </a:r>
            <a:endParaRPr b="1" sz="1700">
              <a:solidFill>
                <a:srgbClr val="3D3D3D"/>
              </a:solidFill>
              <a:latin typeface="DM Sans"/>
              <a:ea typeface="DM Sans"/>
              <a:cs typeface="DM Sans"/>
              <a:sym typeface="DM Sans"/>
            </a:endParaRPr>
          </a:p>
        </p:txBody>
      </p:sp>
      <p:sp>
        <p:nvSpPr>
          <p:cNvPr id="105" name="Google Shape;105;g2f98f013fe3_0_40"/>
          <p:cNvSpPr txBox="1"/>
          <p:nvPr/>
        </p:nvSpPr>
        <p:spPr>
          <a:xfrm>
            <a:off x="8136750" y="3181225"/>
            <a:ext cx="3000000" cy="2356800"/>
          </a:xfrm>
          <a:prstGeom prst="rect">
            <a:avLst/>
          </a:prstGeom>
          <a:noFill/>
          <a:ln>
            <a:noFill/>
          </a:ln>
        </p:spPr>
        <p:txBody>
          <a:bodyPr anchorCtr="0" anchor="t" bIns="91425" lIns="91425" spcFirstLastPara="1" rIns="91425" wrap="square" tIns="91425">
            <a:spAutoFit/>
          </a:bodyPr>
          <a:lstStyle/>
          <a:p>
            <a:pPr indent="0" lvl="0" marL="0" rtl="0" algn="ctr">
              <a:lnSpc>
                <a:spcPct val="114000"/>
              </a:lnSpc>
              <a:spcBef>
                <a:spcPts val="0"/>
              </a:spcBef>
              <a:spcAft>
                <a:spcPts val="0"/>
              </a:spcAft>
              <a:buNone/>
            </a:pPr>
            <a:r>
              <a:rPr lang="en-US" sz="1800">
                <a:solidFill>
                  <a:srgbClr val="3D3D3D"/>
                </a:solidFill>
                <a:latin typeface="DM Sans"/>
                <a:ea typeface="DM Sans"/>
                <a:cs typeface="DM Sans"/>
                <a:sym typeface="DM Sans"/>
              </a:rPr>
              <a:t>Gender-related</a:t>
            </a:r>
            <a:r>
              <a:rPr lang="en-US" sz="1800">
                <a:solidFill>
                  <a:srgbClr val="3D3D3D"/>
                </a:solidFill>
                <a:latin typeface="DM Sans"/>
                <a:ea typeface="DM Sans"/>
                <a:cs typeface="DM Sans"/>
                <a:sym typeface="DM Sans"/>
                <a:extLst>
                  <a:ext uri="http://customooxmlschemas.google.com/">
                    <go:slidesCustomData xmlns:go="http://customooxmlschemas.google.com/" textRoundtripDataId="0"/>
                  </a:ext>
                </a:extLst>
              </a:rPr>
              <a:t> </a:t>
            </a:r>
            <a:r>
              <a:rPr lang="en-US" sz="1800">
                <a:solidFill>
                  <a:srgbClr val="3D3D3D"/>
                </a:solidFill>
                <a:latin typeface="DM Sans"/>
                <a:ea typeface="DM Sans"/>
                <a:cs typeface="DM Sans"/>
                <a:sym typeface="DM Sans"/>
              </a:rPr>
              <a:t>constructs like </a:t>
            </a:r>
            <a:r>
              <a:rPr b="1" lang="en-US" sz="1800">
                <a:solidFill>
                  <a:srgbClr val="3D3D3D"/>
                </a:solidFill>
                <a:latin typeface="DM Sans"/>
                <a:ea typeface="DM Sans"/>
                <a:cs typeface="DM Sans"/>
                <a:sym typeface="DM Sans"/>
              </a:rPr>
              <a:t>gender norms, attitudes, women’s agency, and empowerment </a:t>
            </a:r>
            <a:r>
              <a:rPr lang="en-US" sz="1800">
                <a:solidFill>
                  <a:srgbClr val="3D3D3D"/>
                </a:solidFill>
                <a:latin typeface="DM Sans"/>
                <a:ea typeface="DM Sans"/>
                <a:cs typeface="DM Sans"/>
                <a:sym typeface="DM Sans"/>
              </a:rPr>
              <a:t>which are often harder to measure, are important to track. </a:t>
            </a:r>
            <a:endParaRPr sz="1800">
              <a:latin typeface="DM Sans"/>
              <a:ea typeface="DM Sans"/>
              <a:cs typeface="DM Sans"/>
              <a:sym typeface="DM Sans"/>
            </a:endParaRPr>
          </a:p>
        </p:txBody>
      </p:sp>
      <p:sp>
        <p:nvSpPr>
          <p:cNvPr id="106" name="Google Shape;106;g2f98f013fe3_0_40"/>
          <p:cNvSpPr/>
          <p:nvPr/>
        </p:nvSpPr>
        <p:spPr>
          <a:xfrm>
            <a:off x="4461200" y="1692800"/>
            <a:ext cx="3319200" cy="4928700"/>
          </a:xfrm>
          <a:prstGeom prst="rect">
            <a:avLst/>
          </a:prstGeom>
          <a:solidFill>
            <a:srgbClr val="E8FEF6">
              <a:alpha val="82750"/>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800" u="none" cap="none" strike="noStrike">
                <a:solidFill>
                  <a:srgbClr val="3D3D3D"/>
                </a:solidFill>
                <a:latin typeface="DM Sans"/>
                <a:ea typeface="DM Sans"/>
                <a:cs typeface="DM Sans"/>
                <a:sym typeface="DM Sans"/>
              </a:rPr>
              <a:t>Cross-Sectoral or Intersectional Approaches</a:t>
            </a:r>
            <a:endParaRPr i="0" sz="1800" u="none" cap="none" strike="noStrike">
              <a:solidFill>
                <a:srgbClr val="3D3D3D"/>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1300"/>
              <a:buFont typeface="Arial"/>
              <a:buNone/>
            </a:pPr>
            <a:r>
              <a:t/>
            </a:r>
            <a:endParaRPr i="0" sz="19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200"/>
              <a:buFont typeface="Arial"/>
              <a:buNone/>
            </a:pPr>
            <a:r>
              <a:t/>
            </a:r>
            <a:endParaRPr i="0" u="none" cap="none" strike="noStrike">
              <a:solidFill>
                <a:srgbClr val="000000"/>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1300"/>
              <a:buFont typeface="Arial"/>
              <a:buNone/>
            </a:pPr>
            <a:r>
              <a:t/>
            </a:r>
            <a:endParaRPr i="0" sz="1300" u="none" cap="none" strike="noStrike">
              <a:solidFill>
                <a:srgbClr val="3D3D3D"/>
              </a:solidFill>
              <a:latin typeface="DM Sans"/>
              <a:ea typeface="DM Sans"/>
              <a:cs typeface="DM Sans"/>
              <a:sym typeface="DM Sans"/>
            </a:endParaRPr>
          </a:p>
        </p:txBody>
      </p:sp>
      <p:sp>
        <p:nvSpPr>
          <p:cNvPr id="107" name="Google Shape;107;g2f98f013fe3_0_40"/>
          <p:cNvSpPr txBox="1"/>
          <p:nvPr/>
        </p:nvSpPr>
        <p:spPr>
          <a:xfrm>
            <a:off x="4695263" y="3095150"/>
            <a:ext cx="3000000" cy="2678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800">
                <a:solidFill>
                  <a:srgbClr val="3D3D3D"/>
                </a:solidFill>
                <a:latin typeface="DM Sans"/>
                <a:ea typeface="DM Sans"/>
                <a:cs typeface="DM Sans"/>
                <a:sym typeface="DM Sans"/>
              </a:rPr>
              <a:t>Developing gender-specific indicators in other sectors (health, environment, labor), and ensuring that programs benefit women/the LGBTQ+ community in different intersectional groups.</a:t>
            </a:r>
            <a:endParaRPr sz="2000"/>
          </a:p>
        </p:txBody>
      </p:sp>
      <p:sp>
        <p:nvSpPr>
          <p:cNvPr id="108" name="Google Shape;108;g2f98f013fe3_0_40"/>
          <p:cNvSpPr/>
          <p:nvPr/>
        </p:nvSpPr>
        <p:spPr>
          <a:xfrm>
            <a:off x="5535512" y="1238405"/>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Venn diagram with solid fill" id="109" name="Google Shape;109;g2f98f013fe3_0_40"/>
          <p:cNvPicPr preferRelativeResize="0"/>
          <p:nvPr/>
        </p:nvPicPr>
        <p:blipFill rotWithShape="1">
          <a:blip r:embed="rId5">
            <a:alphaModFix/>
          </a:blip>
          <a:srcRect b="0" l="0" r="0" t="0"/>
          <a:stretch/>
        </p:blipFill>
        <p:spPr>
          <a:xfrm>
            <a:off x="5919896" y="1336855"/>
            <a:ext cx="457200" cy="457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2f97c57a557_0_42"/>
          <p:cNvSpPr/>
          <p:nvPr/>
        </p:nvSpPr>
        <p:spPr>
          <a:xfrm>
            <a:off x="716650" y="1692800"/>
            <a:ext cx="3319200" cy="4928700"/>
          </a:xfrm>
          <a:prstGeom prst="rect">
            <a:avLst/>
          </a:prstGeom>
          <a:solidFill>
            <a:srgbClr val="E8FEF6">
              <a:alpha val="82750"/>
            </a:srgbClr>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900" u="none" cap="none" strike="noStrike">
                <a:solidFill>
                  <a:srgbClr val="3D3D3D"/>
                </a:solidFill>
                <a:latin typeface="DM Sans"/>
                <a:ea typeface="DM Sans"/>
                <a:cs typeface="DM Sans"/>
                <a:sym typeface="DM Sans"/>
              </a:rPr>
              <a:t>Participatory Approaches</a:t>
            </a:r>
            <a:endParaRPr i="0" sz="19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20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200"/>
              <a:buFont typeface="Arial"/>
              <a:buNone/>
            </a:pPr>
            <a:r>
              <a:t/>
            </a:r>
            <a:endParaRPr i="0" sz="19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900" u="none" cap="none" strike="noStrike">
              <a:solidFill>
                <a:srgbClr val="3D3D3D"/>
              </a:solidFill>
              <a:latin typeface="DM Sans"/>
              <a:ea typeface="DM Sans"/>
              <a:cs typeface="DM Sans"/>
              <a:sym typeface="DM Sans"/>
            </a:endParaRPr>
          </a:p>
        </p:txBody>
      </p:sp>
      <p:sp>
        <p:nvSpPr>
          <p:cNvPr id="116" name="Google Shape;116;g2f97c57a557_0_42"/>
          <p:cNvSpPr/>
          <p:nvPr/>
        </p:nvSpPr>
        <p:spPr>
          <a:xfrm>
            <a:off x="1716495" y="1238405"/>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17" name="Google Shape;117;g2f97c57a557_0_42"/>
          <p:cNvSpPr/>
          <p:nvPr/>
        </p:nvSpPr>
        <p:spPr>
          <a:xfrm>
            <a:off x="4260300" y="1722500"/>
            <a:ext cx="3319200" cy="4869300"/>
          </a:xfrm>
          <a:prstGeom prst="rect">
            <a:avLst/>
          </a:prstGeom>
          <a:solidFill>
            <a:srgbClr val="E8FEF6">
              <a:alpha val="8275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i="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900" u="none" cap="none" strike="noStrike">
                <a:solidFill>
                  <a:srgbClr val="3D3D3D"/>
                </a:solidFill>
                <a:latin typeface="DM Sans"/>
                <a:ea typeface="DM Sans"/>
                <a:cs typeface="DM Sans"/>
                <a:sym typeface="DM Sans"/>
              </a:rPr>
              <a:t>Care and Wellbeing</a:t>
            </a:r>
            <a:endParaRPr i="0" sz="19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5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u="none" cap="none" strike="noStrike">
              <a:solidFill>
                <a:srgbClr val="3D3D3D"/>
              </a:solidFill>
              <a:latin typeface="DM Sans"/>
              <a:ea typeface="DM Sans"/>
              <a:cs typeface="DM Sans"/>
              <a:sym typeface="DM Sans"/>
            </a:endParaRPr>
          </a:p>
        </p:txBody>
      </p:sp>
      <p:sp>
        <p:nvSpPr>
          <p:cNvPr id="118" name="Google Shape;118;g2f97c57a557_0_42"/>
          <p:cNvSpPr/>
          <p:nvPr/>
        </p:nvSpPr>
        <p:spPr>
          <a:xfrm>
            <a:off x="5320869" y="1238405"/>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Group with solid fill" id="119" name="Google Shape;119;g2f97c57a557_0_42"/>
          <p:cNvPicPr preferRelativeResize="0"/>
          <p:nvPr/>
        </p:nvPicPr>
        <p:blipFill rotWithShape="1">
          <a:blip r:embed="rId3">
            <a:alphaModFix/>
          </a:blip>
          <a:srcRect b="0" l="0" r="0" t="0"/>
          <a:stretch/>
        </p:blipFill>
        <p:spPr>
          <a:xfrm>
            <a:off x="2063462" y="1302391"/>
            <a:ext cx="554182" cy="554182"/>
          </a:xfrm>
          <a:prstGeom prst="rect">
            <a:avLst/>
          </a:prstGeom>
          <a:noFill/>
          <a:ln>
            <a:noFill/>
          </a:ln>
        </p:spPr>
      </p:pic>
      <p:pic>
        <p:nvPicPr>
          <p:cNvPr descr="User network with solid fill" id="120" name="Google Shape;120;g2f97c57a557_0_42"/>
          <p:cNvPicPr preferRelativeResize="0"/>
          <p:nvPr/>
        </p:nvPicPr>
        <p:blipFill rotWithShape="1">
          <a:blip r:embed="rId4">
            <a:alphaModFix/>
          </a:blip>
          <a:srcRect b="0" l="0" r="0" t="0"/>
          <a:stretch/>
        </p:blipFill>
        <p:spPr>
          <a:xfrm>
            <a:off x="5737871" y="1336730"/>
            <a:ext cx="485508" cy="485508"/>
          </a:xfrm>
          <a:prstGeom prst="rect">
            <a:avLst/>
          </a:prstGeom>
          <a:noFill/>
          <a:ln>
            <a:noFill/>
          </a:ln>
        </p:spPr>
      </p:pic>
      <p:sp>
        <p:nvSpPr>
          <p:cNvPr id="121" name="Google Shape;121;g2f97c57a557_0_42"/>
          <p:cNvSpPr txBox="1"/>
          <p:nvPr/>
        </p:nvSpPr>
        <p:spPr>
          <a:xfrm>
            <a:off x="914400" y="3399950"/>
            <a:ext cx="3000000" cy="184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800">
                <a:solidFill>
                  <a:srgbClr val="3D3D3D"/>
                </a:solidFill>
                <a:latin typeface="DM Sans"/>
                <a:ea typeface="DM Sans"/>
                <a:cs typeface="DM Sans"/>
                <a:sym typeface="DM Sans"/>
              </a:rPr>
              <a:t>I</a:t>
            </a:r>
            <a:r>
              <a:rPr lang="en-US" sz="1800">
                <a:solidFill>
                  <a:srgbClr val="3D3D3D"/>
                </a:solidFill>
                <a:latin typeface="DM Sans"/>
                <a:ea typeface="DM Sans"/>
                <a:cs typeface="DM Sans"/>
                <a:sym typeface="DM Sans"/>
              </a:rPr>
              <a:t>mportant to tailor measures of norms and agency to a given context, since these constructs can vary greatly by context</a:t>
            </a:r>
            <a:endParaRPr sz="1800"/>
          </a:p>
        </p:txBody>
      </p:sp>
      <p:sp>
        <p:nvSpPr>
          <p:cNvPr id="122" name="Google Shape;122;g2f97c57a557_0_42"/>
          <p:cNvSpPr txBox="1"/>
          <p:nvPr/>
        </p:nvSpPr>
        <p:spPr>
          <a:xfrm>
            <a:off x="4480625" y="3247550"/>
            <a:ext cx="3000000" cy="2401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800">
                <a:solidFill>
                  <a:srgbClr val="3D3D3D"/>
                </a:solidFill>
                <a:latin typeface="DM Sans"/>
                <a:ea typeface="DM Sans"/>
                <a:cs typeface="DM Sans"/>
                <a:sym typeface="DM Sans"/>
              </a:rPr>
              <a:t>Emphasizing and measuring levels of well-being, access to care, and other ethical constructs, to contribute to enhancing the inclusiveness of programing.</a:t>
            </a:r>
            <a:endParaRPr sz="1800">
              <a:solidFill>
                <a:schemeClr val="dk1"/>
              </a:solidFill>
              <a:latin typeface="DM Sans"/>
              <a:ea typeface="DM Sans"/>
              <a:cs typeface="DM Sans"/>
              <a:sym typeface="DM Sans"/>
            </a:endParaRPr>
          </a:p>
        </p:txBody>
      </p:sp>
      <p:sp>
        <p:nvSpPr>
          <p:cNvPr id="123" name="Google Shape;123;g2f97c57a557_0_42"/>
          <p:cNvSpPr/>
          <p:nvPr/>
        </p:nvSpPr>
        <p:spPr>
          <a:xfrm>
            <a:off x="7849200" y="1722500"/>
            <a:ext cx="3519600" cy="48693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rPr b="1" i="0" lang="en-US" sz="1800" u="none" cap="none" strike="noStrike">
                <a:solidFill>
                  <a:srgbClr val="3D3D3D"/>
                </a:solidFill>
                <a:latin typeface="DM Sans"/>
                <a:ea typeface="DM Sans"/>
                <a:cs typeface="DM Sans"/>
                <a:sym typeface="DM Sans"/>
              </a:rPr>
              <a:t>Use of Gender Data and Evidence in Decision Making</a:t>
            </a:r>
            <a:endParaRPr i="0" sz="18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200" u="none" cap="none" strike="noStrike">
              <a:solidFill>
                <a:srgbClr val="000000"/>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1200"/>
              <a:buFont typeface="Arial"/>
              <a:buNone/>
            </a:pPr>
            <a:br>
              <a:rPr i="0" lang="en-US" sz="1200" u="none" cap="none" strike="noStrike">
                <a:solidFill>
                  <a:srgbClr val="000000"/>
                </a:solidFill>
                <a:latin typeface="DM Sans"/>
                <a:ea typeface="DM Sans"/>
                <a:cs typeface="DM Sans"/>
                <a:sym typeface="DM Sans"/>
              </a:rPr>
            </a:br>
            <a:endParaRPr i="0" sz="1200" u="none" cap="none" strike="noStrike">
              <a:solidFill>
                <a:srgbClr val="000000"/>
              </a:solidFill>
              <a:latin typeface="DM Sans"/>
              <a:ea typeface="DM Sans"/>
              <a:cs typeface="DM Sans"/>
              <a:sym typeface="DM Sans"/>
            </a:endParaRPr>
          </a:p>
        </p:txBody>
      </p:sp>
      <p:sp>
        <p:nvSpPr>
          <p:cNvPr id="124" name="Google Shape;124;g2f97c57a557_0_42"/>
          <p:cNvSpPr txBox="1"/>
          <p:nvPr/>
        </p:nvSpPr>
        <p:spPr>
          <a:xfrm>
            <a:off x="7970650" y="3365300"/>
            <a:ext cx="3230700" cy="2040900"/>
          </a:xfrm>
          <a:prstGeom prst="rect">
            <a:avLst/>
          </a:prstGeom>
          <a:noFill/>
          <a:ln>
            <a:noFill/>
          </a:ln>
        </p:spPr>
        <p:txBody>
          <a:bodyPr anchorCtr="0" anchor="t" bIns="91425" lIns="91425" spcFirstLastPara="1" rIns="91425" wrap="square" tIns="91425">
            <a:spAutoFit/>
          </a:bodyPr>
          <a:lstStyle/>
          <a:p>
            <a:pPr indent="0" lvl="0" marL="0" rtl="0" algn="ctr">
              <a:lnSpc>
                <a:spcPct val="114000"/>
              </a:lnSpc>
              <a:spcBef>
                <a:spcPts val="0"/>
              </a:spcBef>
              <a:spcAft>
                <a:spcPts val="0"/>
              </a:spcAft>
              <a:buNone/>
            </a:pPr>
            <a:r>
              <a:rPr lang="en-US" sz="1800">
                <a:solidFill>
                  <a:srgbClr val="3D3D3D"/>
                </a:solidFill>
                <a:latin typeface="DM Sans"/>
                <a:ea typeface="DM Sans"/>
                <a:cs typeface="DM Sans"/>
                <a:sym typeface="DM Sans"/>
              </a:rPr>
              <a:t>Beyond generating gender data and evidence, there is a need to </a:t>
            </a:r>
            <a:r>
              <a:rPr b="1" lang="en-US" sz="1800">
                <a:solidFill>
                  <a:srgbClr val="3D3D3D"/>
                </a:solidFill>
                <a:latin typeface="DM Sans"/>
                <a:ea typeface="DM Sans"/>
                <a:cs typeface="DM Sans"/>
                <a:sym typeface="DM Sans"/>
              </a:rPr>
              <a:t>build feedback loops and ensure that data and evidence informs decision making</a:t>
            </a:r>
            <a:endParaRPr sz="1800">
              <a:latin typeface="DM Sans"/>
              <a:ea typeface="DM Sans"/>
              <a:cs typeface="DM Sans"/>
              <a:sym typeface="DM Sans"/>
            </a:endParaRPr>
          </a:p>
        </p:txBody>
      </p:sp>
      <p:sp>
        <p:nvSpPr>
          <p:cNvPr id="125" name="Google Shape;125;g2f97c57a557_0_42"/>
          <p:cNvSpPr/>
          <p:nvPr/>
        </p:nvSpPr>
        <p:spPr>
          <a:xfrm>
            <a:off x="8849062" y="1266968"/>
            <a:ext cx="1319514" cy="625033"/>
          </a:xfrm>
          <a:prstGeom prst="flowChartPreparation">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Gears with solid fill" id="126" name="Google Shape;126;g2f97c57a557_0_42"/>
          <p:cNvPicPr preferRelativeResize="0"/>
          <p:nvPr/>
        </p:nvPicPr>
        <p:blipFill rotWithShape="1">
          <a:blip r:embed="rId5">
            <a:alphaModFix/>
          </a:blip>
          <a:srcRect b="0" l="0" r="0" t="0"/>
          <a:stretch/>
        </p:blipFill>
        <p:spPr>
          <a:xfrm>
            <a:off x="9267401" y="1350884"/>
            <a:ext cx="457200" cy="457200"/>
          </a:xfrm>
          <a:prstGeom prst="rect">
            <a:avLst/>
          </a:prstGeom>
          <a:noFill/>
          <a:ln>
            <a:noFill/>
          </a:ln>
        </p:spPr>
      </p:pic>
      <p:sp>
        <p:nvSpPr>
          <p:cNvPr id="127" name="Google Shape;127;g2f97c57a557_0_42"/>
          <p:cNvSpPr txBox="1"/>
          <p:nvPr>
            <p:ph type="title"/>
          </p:nvPr>
        </p:nvSpPr>
        <p:spPr>
          <a:xfrm>
            <a:off x="518249" y="121764"/>
            <a:ext cx="11155500" cy="11823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accent1"/>
              </a:buClr>
              <a:buSzPts val="3200"/>
              <a:buFont typeface="Century Gothic"/>
              <a:buNone/>
            </a:pPr>
            <a:r>
              <a:rPr lang="en-US" sz="2800">
                <a:latin typeface="DM Sans"/>
                <a:ea typeface="DM Sans"/>
                <a:cs typeface="DM Sans"/>
                <a:sym typeface="DM Sans"/>
              </a:rPr>
              <a:t>Elements of MEL systems which promote gender equality  </a:t>
            </a:r>
            <a:endParaRPr sz="2800">
              <a:latin typeface="DM Sans"/>
              <a:ea typeface="DM Sans"/>
              <a:cs typeface="DM Sans"/>
              <a:sym typeface="DM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0a2764d8a0_0_1"/>
          <p:cNvSpPr txBox="1"/>
          <p:nvPr>
            <p:ph type="title"/>
          </p:nvPr>
        </p:nvSpPr>
        <p:spPr>
          <a:xfrm>
            <a:off x="262925" y="112850"/>
            <a:ext cx="11528400" cy="11583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sz="2800">
                <a:latin typeface="DM Sans"/>
                <a:ea typeface="DM Sans"/>
                <a:cs typeface="DM Sans"/>
                <a:sym typeface="DM Sans"/>
              </a:rPr>
              <a:t>Challenges to gender equality through MEL strategy </a:t>
            </a:r>
            <a:endParaRPr sz="2800">
              <a:latin typeface="DM Sans"/>
              <a:ea typeface="DM Sans"/>
              <a:cs typeface="DM Sans"/>
              <a:sym typeface="DM Sans"/>
            </a:endParaRPr>
          </a:p>
          <a:p>
            <a:pPr indent="0" lvl="0" marL="0" rtl="0" algn="ctr">
              <a:lnSpc>
                <a:spcPct val="100000"/>
              </a:lnSpc>
              <a:spcBef>
                <a:spcPts val="0"/>
              </a:spcBef>
              <a:spcAft>
                <a:spcPts val="0"/>
              </a:spcAft>
              <a:buSzPts val="3200"/>
              <a:buNone/>
            </a:pPr>
            <a:r>
              <a:rPr lang="en-US" sz="2800">
                <a:latin typeface="DM Sans"/>
                <a:ea typeface="DM Sans"/>
                <a:cs typeface="DM Sans"/>
                <a:sym typeface="DM Sans"/>
              </a:rPr>
              <a:t>in many developing countries</a:t>
            </a:r>
            <a:endParaRPr sz="2800">
              <a:latin typeface="DM Sans"/>
              <a:ea typeface="DM Sans"/>
              <a:cs typeface="DM Sans"/>
              <a:sym typeface="DM Sans"/>
            </a:endParaRPr>
          </a:p>
        </p:txBody>
      </p:sp>
      <p:sp>
        <p:nvSpPr>
          <p:cNvPr id="134" name="Google Shape;134;g30a2764d8a0_0_1"/>
          <p:cNvSpPr txBox="1"/>
          <p:nvPr/>
        </p:nvSpPr>
        <p:spPr>
          <a:xfrm>
            <a:off x="457200" y="1524000"/>
            <a:ext cx="11276400" cy="24090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360"/>
              </a:spcBef>
              <a:spcAft>
                <a:spcPts val="0"/>
              </a:spcAft>
              <a:buNone/>
            </a:pPr>
            <a:r>
              <a:rPr b="1" lang="en-US" sz="2500">
                <a:solidFill>
                  <a:schemeClr val="dk1"/>
                </a:solidFill>
                <a:latin typeface="DM Sans"/>
                <a:ea typeface="DM Sans"/>
                <a:cs typeface="DM Sans"/>
                <a:sym typeface="DM Sans"/>
              </a:rPr>
              <a:t>Inadequate data and indicators</a:t>
            </a:r>
            <a:endParaRPr sz="2500">
              <a:solidFill>
                <a:schemeClr val="dk1"/>
              </a:solidFill>
              <a:latin typeface="DM Sans"/>
              <a:ea typeface="DM Sans"/>
              <a:cs typeface="DM Sans"/>
              <a:sym typeface="DM Sans"/>
            </a:endParaRPr>
          </a:p>
          <a:p>
            <a:pPr indent="-342900" lvl="1" marL="914400" rtl="0" algn="l">
              <a:lnSpc>
                <a:spcPct val="110000"/>
              </a:lnSpc>
              <a:spcBef>
                <a:spcPts val="0"/>
              </a:spcBef>
              <a:spcAft>
                <a:spcPts val="0"/>
              </a:spcAft>
              <a:buClr>
                <a:schemeClr val="dk1"/>
              </a:buClr>
              <a:buSzPts val="1800"/>
              <a:buFont typeface="DM Sans"/>
              <a:buAutoNum type="alphaLcPeriod"/>
            </a:pPr>
            <a:r>
              <a:rPr lang="en-US" sz="1800">
                <a:solidFill>
                  <a:schemeClr val="dk1"/>
                </a:solidFill>
                <a:latin typeface="DM Sans"/>
                <a:ea typeface="DM Sans"/>
                <a:cs typeface="DM Sans"/>
                <a:sym typeface="DM Sans"/>
              </a:rPr>
              <a:t>Existing data systems may lack gender-disaggregated data- Indicators may not capture the complexities of gender dynamics and inequalities. </a:t>
            </a:r>
            <a:endParaRPr sz="1800">
              <a:solidFill>
                <a:schemeClr val="dk1"/>
              </a:solidFill>
              <a:latin typeface="DM Sans"/>
              <a:ea typeface="DM Sans"/>
              <a:cs typeface="DM Sans"/>
              <a:sym typeface="DM Sans"/>
            </a:endParaRPr>
          </a:p>
          <a:p>
            <a:pPr indent="-342900" lvl="1" marL="914400" rtl="0" algn="l">
              <a:lnSpc>
                <a:spcPct val="110000"/>
              </a:lnSpc>
              <a:spcBef>
                <a:spcPts val="0"/>
              </a:spcBef>
              <a:spcAft>
                <a:spcPts val="0"/>
              </a:spcAft>
              <a:buClr>
                <a:schemeClr val="dk1"/>
              </a:buClr>
              <a:buSzPts val="1800"/>
              <a:buAutoNum type="alphaLcPeriod"/>
            </a:pPr>
            <a:r>
              <a:rPr lang="en-US" sz="1800">
                <a:solidFill>
                  <a:schemeClr val="dk1"/>
                </a:solidFill>
                <a:latin typeface="DM Sans"/>
                <a:ea typeface="DM Sans"/>
                <a:cs typeface="DM Sans"/>
                <a:sym typeface="DM Sans"/>
              </a:rPr>
              <a:t>Data quality -</a:t>
            </a:r>
            <a:r>
              <a:rPr b="1" lang="en-US" sz="1800">
                <a:solidFill>
                  <a:schemeClr val="dk1"/>
                </a:solidFill>
                <a:latin typeface="DM Sans"/>
                <a:ea typeface="DM Sans"/>
                <a:cs typeface="DM Sans"/>
                <a:sym typeface="DM Sans"/>
              </a:rPr>
              <a:t> </a:t>
            </a:r>
            <a:r>
              <a:rPr lang="en-US" sz="1800">
                <a:solidFill>
                  <a:schemeClr val="dk1"/>
                </a:solidFill>
                <a:latin typeface="DM Sans"/>
                <a:ea typeface="DM Sans"/>
                <a:cs typeface="DM Sans"/>
                <a:sym typeface="DM Sans"/>
              </a:rPr>
              <a:t>Issues like incomplete or inaccurate data, can undermine the credibility and usefulness of MEL findings.</a:t>
            </a:r>
            <a:endParaRPr sz="1800">
              <a:solidFill>
                <a:schemeClr val="dk1"/>
              </a:solidFill>
              <a:latin typeface="DM Sans"/>
              <a:ea typeface="DM Sans"/>
              <a:cs typeface="DM Sans"/>
              <a:sym typeface="DM Sans"/>
            </a:endParaRPr>
          </a:p>
          <a:p>
            <a:pPr indent="-342900" lvl="1" marL="914400" rtl="0" algn="l">
              <a:lnSpc>
                <a:spcPct val="110000"/>
              </a:lnSpc>
              <a:spcBef>
                <a:spcPts val="0"/>
              </a:spcBef>
              <a:spcAft>
                <a:spcPts val="0"/>
              </a:spcAft>
              <a:buClr>
                <a:schemeClr val="dk1"/>
              </a:buClr>
              <a:buSzPts val="1800"/>
              <a:buFont typeface="DM Sans"/>
              <a:buAutoNum type="alphaLcPeriod"/>
            </a:pPr>
            <a:r>
              <a:rPr lang="en-US" sz="1800">
                <a:solidFill>
                  <a:schemeClr val="dk1"/>
                </a:solidFill>
                <a:latin typeface="DM Sans"/>
                <a:ea typeface="DM Sans"/>
                <a:cs typeface="DM Sans"/>
                <a:sym typeface="DM Sans"/>
              </a:rPr>
              <a:t>Developing gender-sensitive indicators + collecting sex-disaggregated data can be resource-intensive and require capacity-building efforts.</a:t>
            </a:r>
            <a:endParaRPr/>
          </a:p>
        </p:txBody>
      </p:sp>
      <p:sp>
        <p:nvSpPr>
          <p:cNvPr id="135" name="Google Shape;135;g30a2764d8a0_0_1"/>
          <p:cNvSpPr txBox="1"/>
          <p:nvPr/>
        </p:nvSpPr>
        <p:spPr>
          <a:xfrm>
            <a:off x="381000" y="3886200"/>
            <a:ext cx="11276400" cy="11898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360"/>
              </a:spcBef>
              <a:spcAft>
                <a:spcPts val="0"/>
              </a:spcAft>
              <a:buNone/>
            </a:pPr>
            <a:r>
              <a:rPr b="1" lang="en-US" sz="2500">
                <a:solidFill>
                  <a:schemeClr val="dk1"/>
                </a:solidFill>
                <a:latin typeface="DM Sans"/>
                <a:ea typeface="DM Sans"/>
                <a:cs typeface="DM Sans"/>
                <a:sym typeface="DM Sans"/>
              </a:rPr>
              <a:t>Resistance to change </a:t>
            </a:r>
            <a:endParaRPr b="1" sz="2500">
              <a:solidFill>
                <a:schemeClr val="dk1"/>
              </a:solidFill>
              <a:latin typeface="DM Sans"/>
              <a:ea typeface="DM Sans"/>
              <a:cs typeface="DM Sans"/>
              <a:sym typeface="DM Sans"/>
            </a:endParaRPr>
          </a:p>
          <a:p>
            <a:pPr indent="-342900" lvl="1" marL="914400" rtl="0" algn="l">
              <a:lnSpc>
                <a:spcPct val="110000"/>
              </a:lnSpc>
              <a:spcBef>
                <a:spcPts val="0"/>
              </a:spcBef>
              <a:spcAft>
                <a:spcPts val="0"/>
              </a:spcAft>
              <a:buClr>
                <a:schemeClr val="dk1"/>
              </a:buClr>
              <a:buSzPts val="1800"/>
              <a:buFont typeface="DM Sans"/>
              <a:buAutoNum type="alphaLcPeriod" startAt="2"/>
            </a:pPr>
            <a:r>
              <a:rPr lang="en-US" sz="1800">
                <a:solidFill>
                  <a:schemeClr val="dk1"/>
                </a:solidFill>
                <a:latin typeface="DM Sans"/>
                <a:ea typeface="DM Sans"/>
                <a:cs typeface="DM Sans"/>
                <a:sym typeface="DM Sans"/>
              </a:rPr>
              <a:t>Overcoming resistance requires strong leadership and advocacy efforts, culturally sensitive strategies and long-term engagement with communities</a:t>
            </a:r>
            <a:endParaRPr/>
          </a:p>
        </p:txBody>
      </p:sp>
      <p:sp>
        <p:nvSpPr>
          <p:cNvPr id="136" name="Google Shape;136;g30a2764d8a0_0_1"/>
          <p:cNvSpPr txBox="1"/>
          <p:nvPr/>
        </p:nvSpPr>
        <p:spPr>
          <a:xfrm>
            <a:off x="381000" y="5105400"/>
            <a:ext cx="11156700" cy="11898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360"/>
              </a:spcBef>
              <a:spcAft>
                <a:spcPts val="0"/>
              </a:spcAft>
              <a:buNone/>
            </a:pPr>
            <a:r>
              <a:rPr b="1" lang="en-US" sz="2500">
                <a:solidFill>
                  <a:schemeClr val="dk1"/>
                </a:solidFill>
                <a:latin typeface="DM Sans"/>
                <a:ea typeface="DM Sans"/>
                <a:cs typeface="DM Sans"/>
                <a:sym typeface="DM Sans"/>
              </a:rPr>
              <a:t>Ethical considerations </a:t>
            </a:r>
            <a:endParaRPr b="1" sz="2500">
              <a:solidFill>
                <a:schemeClr val="dk1"/>
              </a:solidFill>
              <a:latin typeface="DM Sans"/>
              <a:ea typeface="DM Sans"/>
              <a:cs typeface="DM Sans"/>
              <a:sym typeface="DM Sans"/>
            </a:endParaRPr>
          </a:p>
          <a:p>
            <a:pPr indent="-342900" lvl="1" marL="914400" rtl="0" algn="l">
              <a:lnSpc>
                <a:spcPct val="110000"/>
              </a:lnSpc>
              <a:spcBef>
                <a:spcPts val="0"/>
              </a:spcBef>
              <a:spcAft>
                <a:spcPts val="0"/>
              </a:spcAft>
              <a:buClr>
                <a:schemeClr val="dk1"/>
              </a:buClr>
              <a:buSzPts val="1800"/>
              <a:buFont typeface="DM Sans"/>
              <a:buAutoNum type="alphaLcPeriod" startAt="2"/>
            </a:pPr>
            <a:r>
              <a:rPr lang="en-US" sz="1800">
                <a:solidFill>
                  <a:schemeClr val="dk1"/>
                </a:solidFill>
                <a:latin typeface="DM Sans"/>
                <a:ea typeface="DM Sans"/>
                <a:cs typeface="DM Sans"/>
                <a:sym typeface="DM Sans"/>
              </a:rPr>
              <a:t>Privacy, confidentiality, and safety, particularly when working with vulnerable or marginalized gender groups.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f97c57a557_0_111"/>
          <p:cNvSpPr txBox="1"/>
          <p:nvPr>
            <p:ph type="title"/>
          </p:nvPr>
        </p:nvSpPr>
        <p:spPr>
          <a:xfrm>
            <a:off x="1086927" y="257507"/>
            <a:ext cx="10094700" cy="542100"/>
          </a:xfrm>
          <a:prstGeom prst="rect">
            <a:avLst/>
          </a:prstGeom>
          <a:noFill/>
          <a:ln>
            <a:noFill/>
          </a:ln>
        </p:spPr>
        <p:txBody>
          <a:bodyPr anchorCtr="0" anchor="t" bIns="0" lIns="0" spcFirstLastPara="1" rIns="0" wrap="square" tIns="144000">
            <a:noAutofit/>
          </a:bodyPr>
          <a:lstStyle/>
          <a:p>
            <a:pPr indent="0" lvl="0" marL="0" rtl="0" algn="ctr">
              <a:lnSpc>
                <a:spcPct val="80000"/>
              </a:lnSpc>
              <a:spcBef>
                <a:spcPts val="0"/>
              </a:spcBef>
              <a:spcAft>
                <a:spcPts val="0"/>
              </a:spcAft>
              <a:buSzPts val="1400"/>
              <a:buNone/>
            </a:pPr>
            <a:r>
              <a:rPr lang="en-US" sz="2800">
                <a:latin typeface="DM Sans"/>
                <a:ea typeface="DM Sans"/>
                <a:cs typeface="DM Sans"/>
                <a:sym typeface="DM Sans"/>
              </a:rPr>
              <a:t>Gender Impact Labs</a:t>
            </a:r>
            <a:endParaRPr sz="2800">
              <a:latin typeface="DM Sans"/>
              <a:ea typeface="DM Sans"/>
              <a:cs typeface="DM Sans"/>
              <a:sym typeface="DM Sans"/>
            </a:endParaRPr>
          </a:p>
        </p:txBody>
      </p:sp>
      <p:sp>
        <p:nvSpPr>
          <p:cNvPr id="142" name="Google Shape;142;g2f97c57a557_0_111"/>
          <p:cNvSpPr txBox="1"/>
          <p:nvPr>
            <p:ph idx="1" type="body"/>
          </p:nvPr>
        </p:nvSpPr>
        <p:spPr>
          <a:xfrm>
            <a:off x="815975" y="1040526"/>
            <a:ext cx="10756800" cy="774000"/>
          </a:xfrm>
          <a:prstGeom prst="rect">
            <a:avLst/>
          </a:prstGeom>
          <a:noFill/>
          <a:ln>
            <a:noFill/>
          </a:ln>
        </p:spPr>
        <p:txBody>
          <a:bodyPr anchorCtr="0" anchor="t" bIns="0" lIns="0" spcFirstLastPara="1" rIns="0" wrap="square" tIns="0">
            <a:normAutofit/>
          </a:bodyPr>
          <a:lstStyle/>
          <a:p>
            <a:pPr indent="0" lvl="0" marL="266700" rtl="0" algn="ctr">
              <a:lnSpc>
                <a:spcPct val="150000"/>
              </a:lnSpc>
              <a:spcBef>
                <a:spcPts val="1067"/>
              </a:spcBef>
              <a:spcAft>
                <a:spcPts val="0"/>
              </a:spcAft>
              <a:buSzPts val="1647"/>
              <a:buNone/>
            </a:pPr>
            <a:r>
              <a:rPr b="1" lang="en-US" sz="2000">
                <a:latin typeface="DM Sans"/>
                <a:ea typeface="DM Sans"/>
                <a:cs typeface="DM Sans"/>
                <a:sym typeface="DM Sans"/>
              </a:rPr>
              <a:t>Embedding impact labs focusing on gender in National and State-level and Rural Development Departments to enable gender-transformative policymaking</a:t>
            </a:r>
            <a:endParaRPr sz="2000">
              <a:latin typeface="DM Sans"/>
              <a:ea typeface="DM Sans"/>
              <a:cs typeface="DM Sans"/>
              <a:sym typeface="DM Sans"/>
            </a:endParaRPr>
          </a:p>
        </p:txBody>
      </p:sp>
      <p:sp>
        <p:nvSpPr>
          <p:cNvPr id="143" name="Google Shape;143;g2f97c57a557_0_111"/>
          <p:cNvSpPr/>
          <p:nvPr/>
        </p:nvSpPr>
        <p:spPr>
          <a:xfrm>
            <a:off x="1088967" y="2036097"/>
            <a:ext cx="1508400" cy="44121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Diagnostic Studies</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To understand policy challenges faced by governments in implementing and evaluating gender-transformative policies</a:t>
            </a:r>
            <a:endParaRPr i="0" sz="1300" u="none" cap="none" strike="noStrike">
              <a:solidFill>
                <a:srgbClr val="000000"/>
              </a:solidFill>
              <a:latin typeface="DM Sans"/>
              <a:ea typeface="DM Sans"/>
              <a:cs typeface="DM Sans"/>
              <a:sym typeface="DM Sans"/>
            </a:endParaRPr>
          </a:p>
        </p:txBody>
      </p:sp>
      <p:sp>
        <p:nvSpPr>
          <p:cNvPr id="144" name="Google Shape;144;g2f97c57a557_0_111"/>
          <p:cNvSpPr/>
          <p:nvPr/>
        </p:nvSpPr>
        <p:spPr>
          <a:xfrm>
            <a:off x="2863452" y="2036098"/>
            <a:ext cx="1508400" cy="43566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Pilots and Impact Evaluations</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To understand the impact of policies to benefit women, particularly through self-help groups, in rural India</a:t>
            </a:r>
            <a:endParaRPr i="0" sz="1300" u="none" cap="none" strike="noStrike">
              <a:solidFill>
                <a:srgbClr val="000000"/>
              </a:solidFill>
              <a:latin typeface="DM Sans"/>
              <a:ea typeface="DM Sans"/>
              <a:cs typeface="DM Sans"/>
              <a:sym typeface="DM Sans"/>
            </a:endParaRPr>
          </a:p>
        </p:txBody>
      </p:sp>
      <p:sp>
        <p:nvSpPr>
          <p:cNvPr id="145" name="Google Shape;145;g2f97c57a557_0_111"/>
          <p:cNvSpPr/>
          <p:nvPr/>
        </p:nvSpPr>
        <p:spPr>
          <a:xfrm>
            <a:off x="4637937" y="2063748"/>
            <a:ext cx="1508400" cy="43566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Analyzing Administrative Data</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To generate insights that could inform governments’ work to build gender-transformative policy</a:t>
            </a:r>
            <a:endParaRPr i="0" sz="1300" u="none" cap="none" strike="noStrike">
              <a:solidFill>
                <a:srgbClr val="000000"/>
              </a:solidFill>
              <a:latin typeface="DM Sans"/>
              <a:ea typeface="DM Sans"/>
              <a:cs typeface="DM Sans"/>
              <a:sym typeface="DM Sans"/>
            </a:endParaRPr>
          </a:p>
        </p:txBody>
      </p:sp>
      <p:sp>
        <p:nvSpPr>
          <p:cNvPr id="146" name="Google Shape;146;g2f97c57a557_0_111"/>
          <p:cNvSpPr/>
          <p:nvPr/>
        </p:nvSpPr>
        <p:spPr>
          <a:xfrm>
            <a:off x="8186907" y="2091398"/>
            <a:ext cx="1508400" cy="43566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Enabling Data and Evidence Use</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Sharing knowledge and enabling scale ups of evidence-based programs to benefit women and girls</a:t>
            </a:r>
            <a:endParaRPr i="0" sz="1300" u="none" cap="none" strike="noStrike">
              <a:solidFill>
                <a:srgbClr val="000000"/>
              </a:solidFill>
              <a:latin typeface="DM Sans"/>
              <a:ea typeface="DM Sans"/>
              <a:cs typeface="DM Sans"/>
              <a:sym typeface="DM Sans"/>
            </a:endParaRPr>
          </a:p>
        </p:txBody>
      </p:sp>
      <p:sp>
        <p:nvSpPr>
          <p:cNvPr id="147" name="Google Shape;147;g2f97c57a557_0_111"/>
          <p:cNvSpPr/>
          <p:nvPr/>
        </p:nvSpPr>
        <p:spPr>
          <a:xfrm>
            <a:off x="9961392" y="2091398"/>
            <a:ext cx="1508400" cy="43566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Capacity Building</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Conducting training to build capacity of government stakeholders in conducting gender-transformative M&amp;E</a:t>
            </a:r>
            <a:endParaRPr i="0" sz="1300" u="none" cap="none" strike="noStrike">
              <a:solidFill>
                <a:srgbClr val="000000"/>
              </a:solidFill>
              <a:latin typeface="DM Sans"/>
              <a:ea typeface="DM Sans"/>
              <a:cs typeface="DM Sans"/>
              <a:sym typeface="DM Sans"/>
            </a:endParaRPr>
          </a:p>
        </p:txBody>
      </p:sp>
      <p:sp>
        <p:nvSpPr>
          <p:cNvPr id="148" name="Google Shape;148;g2f97c57a557_0_111"/>
          <p:cNvSpPr/>
          <p:nvPr/>
        </p:nvSpPr>
        <p:spPr>
          <a:xfrm>
            <a:off x="6412422" y="2063748"/>
            <a:ext cx="1508400" cy="4356600"/>
          </a:xfrm>
          <a:prstGeom prst="rect">
            <a:avLst/>
          </a:prstGeom>
          <a:solidFill>
            <a:srgbClr val="E8FEF6">
              <a:alpha val="82350"/>
            </a:srgbClr>
          </a:solidFill>
          <a:ln>
            <a:noFill/>
          </a:ln>
        </p:spPr>
        <p:txBody>
          <a:bodyPr anchorCtr="0" anchor="t"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400"/>
              <a:buFont typeface="Arial"/>
              <a:buNone/>
            </a:pPr>
            <a:r>
              <a:rPr b="1" i="0" lang="en-US" sz="1300" u="none" cap="none" strike="noStrike">
                <a:solidFill>
                  <a:srgbClr val="3D3D3D"/>
                </a:solidFill>
                <a:latin typeface="DM Sans"/>
                <a:ea typeface="DM Sans"/>
                <a:cs typeface="DM Sans"/>
                <a:sym typeface="DM Sans"/>
              </a:rPr>
              <a:t>Targeted Strategic Advisory</a:t>
            </a:r>
            <a:endParaRPr i="0" sz="1300" u="none" cap="none" strike="noStrike">
              <a:solidFill>
                <a:srgbClr val="000000"/>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t/>
            </a:r>
            <a:endParaRPr b="1" i="0" sz="1300" u="none" cap="none" strike="noStrike">
              <a:solidFill>
                <a:srgbClr val="3D3D3D"/>
              </a:solidFill>
              <a:latin typeface="DM Sans"/>
              <a:ea typeface="DM Sans"/>
              <a:cs typeface="DM Sans"/>
              <a:sym typeface="DM Sans"/>
            </a:endParaRPr>
          </a:p>
          <a:p>
            <a:pPr indent="0" lvl="0" marL="0" marR="0" rtl="0" algn="l">
              <a:lnSpc>
                <a:spcPct val="114000"/>
              </a:lnSpc>
              <a:spcBef>
                <a:spcPts val="0"/>
              </a:spcBef>
              <a:spcAft>
                <a:spcPts val="0"/>
              </a:spcAft>
              <a:buClr>
                <a:srgbClr val="000000"/>
              </a:buClr>
              <a:buSzPts val="13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l">
              <a:lnSpc>
                <a:spcPct val="114000"/>
              </a:lnSpc>
              <a:spcBef>
                <a:spcPts val="0"/>
              </a:spcBef>
              <a:spcAft>
                <a:spcPts val="0"/>
              </a:spcAft>
              <a:buClr>
                <a:srgbClr val="000000"/>
              </a:buClr>
              <a:buSzPts val="1200"/>
              <a:buFont typeface="Arial"/>
              <a:buNone/>
            </a:pPr>
            <a:r>
              <a:t/>
            </a:r>
            <a:endParaRPr i="0" sz="1300" u="none" cap="none" strike="noStrike">
              <a:solidFill>
                <a:srgbClr val="3D3D3D"/>
              </a:solidFill>
              <a:latin typeface="DM Sans"/>
              <a:ea typeface="DM Sans"/>
              <a:cs typeface="DM Sans"/>
              <a:sym typeface="DM Sans"/>
            </a:endParaRPr>
          </a:p>
          <a:p>
            <a:pPr indent="0" lvl="0" marL="0" marR="0" rtl="0" algn="ctr">
              <a:lnSpc>
                <a:spcPct val="114000"/>
              </a:lnSpc>
              <a:spcBef>
                <a:spcPts val="0"/>
              </a:spcBef>
              <a:spcAft>
                <a:spcPts val="0"/>
              </a:spcAft>
              <a:buClr>
                <a:srgbClr val="000000"/>
              </a:buClr>
              <a:buSzPts val="1200"/>
              <a:buFont typeface="Arial"/>
              <a:buNone/>
            </a:pPr>
            <a:r>
              <a:rPr i="0" lang="en-US" sz="1300" u="none" cap="none" strike="noStrike">
                <a:solidFill>
                  <a:srgbClr val="3D3D3D"/>
                </a:solidFill>
                <a:latin typeface="DM Sans"/>
                <a:ea typeface="DM Sans"/>
                <a:cs typeface="DM Sans"/>
                <a:sym typeface="DM Sans"/>
              </a:rPr>
              <a:t>To help departments tailor their approaches to be more gender-transformative</a:t>
            </a:r>
            <a:endParaRPr i="0" sz="1300" u="none" cap="none" strike="noStrike">
              <a:solidFill>
                <a:srgbClr val="000000"/>
              </a:solidFill>
              <a:latin typeface="DM Sans"/>
              <a:ea typeface="DM Sans"/>
              <a:cs typeface="DM Sans"/>
              <a:sym typeface="DM Sans"/>
            </a:endParaRPr>
          </a:p>
        </p:txBody>
      </p:sp>
      <p:sp>
        <p:nvSpPr>
          <p:cNvPr id="149" name="Google Shape;149;g2f97c57a557_0_111"/>
          <p:cNvSpPr/>
          <p:nvPr/>
        </p:nvSpPr>
        <p:spPr>
          <a:xfrm>
            <a:off x="1494714"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0" name="Google Shape;150;g2f97c57a557_0_111"/>
          <p:cNvSpPr/>
          <p:nvPr/>
        </p:nvSpPr>
        <p:spPr>
          <a:xfrm>
            <a:off x="3264715"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1" name="Google Shape;151;g2f97c57a557_0_111"/>
          <p:cNvSpPr/>
          <p:nvPr/>
        </p:nvSpPr>
        <p:spPr>
          <a:xfrm>
            <a:off x="5034716"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2" name="Google Shape;152;g2f97c57a557_0_111"/>
          <p:cNvSpPr/>
          <p:nvPr/>
        </p:nvSpPr>
        <p:spPr>
          <a:xfrm>
            <a:off x="6804717"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3" name="Google Shape;153;g2f97c57a557_0_111"/>
          <p:cNvSpPr/>
          <p:nvPr/>
        </p:nvSpPr>
        <p:spPr>
          <a:xfrm>
            <a:off x="8574718"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4" name="Google Shape;154;g2f97c57a557_0_111"/>
          <p:cNvSpPr/>
          <p:nvPr/>
        </p:nvSpPr>
        <p:spPr>
          <a:xfrm>
            <a:off x="10344719" y="3181680"/>
            <a:ext cx="758400" cy="7233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Meeting with solid fill" id="155" name="Google Shape;155;g2f97c57a557_0_111"/>
          <p:cNvPicPr preferRelativeResize="0"/>
          <p:nvPr/>
        </p:nvPicPr>
        <p:blipFill rotWithShape="1">
          <a:blip r:embed="rId3">
            <a:alphaModFix/>
          </a:blip>
          <a:srcRect b="0" l="0" r="0" t="0"/>
          <a:stretch/>
        </p:blipFill>
        <p:spPr>
          <a:xfrm>
            <a:off x="1611754" y="3289278"/>
            <a:ext cx="494745" cy="494745"/>
          </a:xfrm>
          <a:prstGeom prst="rect">
            <a:avLst/>
          </a:prstGeom>
          <a:noFill/>
          <a:ln>
            <a:noFill/>
          </a:ln>
        </p:spPr>
      </p:pic>
      <p:pic>
        <p:nvPicPr>
          <p:cNvPr descr="Teacher with solid fill" id="156" name="Google Shape;156;g2f97c57a557_0_111"/>
          <p:cNvPicPr preferRelativeResize="0"/>
          <p:nvPr/>
        </p:nvPicPr>
        <p:blipFill rotWithShape="1">
          <a:blip r:embed="rId4">
            <a:alphaModFix/>
          </a:blip>
          <a:srcRect b="0" l="0" r="0" t="0"/>
          <a:stretch/>
        </p:blipFill>
        <p:spPr>
          <a:xfrm>
            <a:off x="10499249" y="3321764"/>
            <a:ext cx="396074" cy="396074"/>
          </a:xfrm>
          <a:prstGeom prst="rect">
            <a:avLst/>
          </a:prstGeom>
          <a:noFill/>
          <a:ln>
            <a:noFill/>
          </a:ln>
        </p:spPr>
      </p:pic>
      <p:pic>
        <p:nvPicPr>
          <p:cNvPr descr="Presentation with pie chart with solid fill" id="157" name="Google Shape;157;g2f97c57a557_0_111"/>
          <p:cNvPicPr preferRelativeResize="0"/>
          <p:nvPr/>
        </p:nvPicPr>
        <p:blipFill rotWithShape="1">
          <a:blip r:embed="rId5">
            <a:alphaModFix/>
          </a:blip>
          <a:srcRect b="0" l="0" r="0" t="0"/>
          <a:stretch/>
        </p:blipFill>
        <p:spPr>
          <a:xfrm>
            <a:off x="5201313" y="3321764"/>
            <a:ext cx="433684" cy="433684"/>
          </a:xfrm>
          <a:prstGeom prst="rect">
            <a:avLst/>
          </a:prstGeom>
          <a:noFill/>
          <a:ln>
            <a:noFill/>
          </a:ln>
        </p:spPr>
      </p:pic>
      <p:pic>
        <p:nvPicPr>
          <p:cNvPr descr="Business Growth with solid fill" id="158" name="Google Shape;158;g2f97c57a557_0_111"/>
          <p:cNvPicPr preferRelativeResize="0"/>
          <p:nvPr/>
        </p:nvPicPr>
        <p:blipFill rotWithShape="1">
          <a:blip r:embed="rId6">
            <a:alphaModFix/>
          </a:blip>
          <a:srcRect b="0" l="0" r="0" t="0"/>
          <a:stretch/>
        </p:blipFill>
        <p:spPr>
          <a:xfrm>
            <a:off x="8763526" y="3321764"/>
            <a:ext cx="421387" cy="421387"/>
          </a:xfrm>
          <a:prstGeom prst="rect">
            <a:avLst/>
          </a:prstGeom>
          <a:noFill/>
          <a:ln>
            <a:noFill/>
          </a:ln>
        </p:spPr>
      </p:pic>
      <p:pic>
        <p:nvPicPr>
          <p:cNvPr descr="Chat with solid fill" id="159" name="Google Shape;159;g2f97c57a557_0_111"/>
          <p:cNvPicPr preferRelativeResize="0"/>
          <p:nvPr/>
        </p:nvPicPr>
        <p:blipFill rotWithShape="1">
          <a:blip r:embed="rId7">
            <a:alphaModFix/>
          </a:blip>
          <a:srcRect b="0" l="0" r="0" t="0"/>
          <a:stretch/>
        </p:blipFill>
        <p:spPr>
          <a:xfrm>
            <a:off x="6925537" y="3289278"/>
            <a:ext cx="494745" cy="494745"/>
          </a:xfrm>
          <a:prstGeom prst="rect">
            <a:avLst/>
          </a:prstGeom>
          <a:noFill/>
          <a:ln>
            <a:noFill/>
          </a:ln>
        </p:spPr>
      </p:pic>
      <p:pic>
        <p:nvPicPr>
          <p:cNvPr descr="Disconnected with solid fill" id="160" name="Google Shape;160;g2f97c57a557_0_111"/>
          <p:cNvPicPr preferRelativeResize="0"/>
          <p:nvPr/>
        </p:nvPicPr>
        <p:blipFill rotWithShape="1">
          <a:blip r:embed="rId8">
            <a:alphaModFix/>
          </a:blip>
          <a:srcRect b="0" l="0" r="0" t="0"/>
          <a:stretch/>
        </p:blipFill>
        <p:spPr>
          <a:xfrm>
            <a:off x="3326179" y="3261525"/>
            <a:ext cx="583068" cy="58306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64" name="Shape 164"/>
        <p:cNvGrpSpPr/>
        <p:nvPr/>
      </p:nvGrpSpPr>
      <p:grpSpPr>
        <a:xfrm>
          <a:off x="0" y="0"/>
          <a:ext cx="0" cy="0"/>
          <a:chOff x="0" y="0"/>
          <a:chExt cx="0" cy="0"/>
        </a:xfrm>
      </p:grpSpPr>
      <p:sp>
        <p:nvSpPr>
          <p:cNvPr id="165" name="Google Shape;165;g2f97c57a557_0_140"/>
          <p:cNvSpPr txBox="1"/>
          <p:nvPr>
            <p:ph type="title"/>
          </p:nvPr>
        </p:nvSpPr>
        <p:spPr>
          <a:xfrm>
            <a:off x="1575225" y="2749725"/>
            <a:ext cx="9266100" cy="762300"/>
          </a:xfrm>
          <a:prstGeom prst="rect">
            <a:avLst/>
          </a:prstGeom>
          <a:noFill/>
          <a:ln>
            <a:noFill/>
          </a:ln>
        </p:spPr>
        <p:txBody>
          <a:bodyPr anchorCtr="0" anchor="t" bIns="0" lIns="0" spcFirstLastPara="1" rIns="0" wrap="square" tIns="143100">
            <a:noAutofit/>
          </a:bodyPr>
          <a:lstStyle/>
          <a:p>
            <a:pPr indent="0" lvl="0" marL="0" rtl="0" algn="l">
              <a:lnSpc>
                <a:spcPct val="80000"/>
              </a:lnSpc>
              <a:spcBef>
                <a:spcPts val="0"/>
              </a:spcBef>
              <a:spcAft>
                <a:spcPts val="0"/>
              </a:spcAft>
              <a:buClr>
                <a:schemeClr val="lt2"/>
              </a:buClr>
              <a:buSzPts val="3300"/>
              <a:buFont typeface="DM Sans"/>
              <a:buNone/>
            </a:pPr>
            <a:r>
              <a:rPr lang="en-US" sz="3600">
                <a:latin typeface="DM Sans"/>
                <a:ea typeface="DM Sans"/>
                <a:cs typeface="DM Sans"/>
                <a:sym typeface="DM Sans"/>
              </a:rPr>
              <a:t>Thank you!</a:t>
            </a:r>
            <a:endParaRPr>
              <a:latin typeface="DM Sans"/>
              <a:ea typeface="DM Sans"/>
              <a:cs typeface="DM Sans"/>
              <a:sym typeface="DM Sans"/>
            </a:endParaRPr>
          </a:p>
        </p:txBody>
      </p:sp>
      <p:sp>
        <p:nvSpPr>
          <p:cNvPr id="166" name="Google Shape;166;g2f97c57a557_0_140"/>
          <p:cNvSpPr txBox="1"/>
          <p:nvPr>
            <p:ph idx="1" type="body"/>
          </p:nvPr>
        </p:nvSpPr>
        <p:spPr>
          <a:xfrm>
            <a:off x="1697375" y="5653318"/>
            <a:ext cx="9266100" cy="441900"/>
          </a:xfrm>
          <a:prstGeom prst="rect">
            <a:avLst/>
          </a:prstGeom>
          <a:noFill/>
          <a:ln>
            <a:noFill/>
          </a:ln>
        </p:spPr>
        <p:txBody>
          <a:bodyPr anchorCtr="0" anchor="b" bIns="0" lIns="0" spcFirstLastPara="1" rIns="0" wrap="square" tIns="0">
            <a:noAutofit/>
          </a:bodyPr>
          <a:lstStyle/>
          <a:p>
            <a:pPr indent="0" lvl="0" marL="0" rtl="0" algn="l">
              <a:lnSpc>
                <a:spcPct val="150000"/>
              </a:lnSpc>
              <a:spcBef>
                <a:spcPts val="1067"/>
              </a:spcBef>
              <a:spcAft>
                <a:spcPts val="0"/>
              </a:spcAft>
              <a:buSzPts val="2100"/>
              <a:buNone/>
            </a:pPr>
            <a:r>
              <a:rPr lang="en-US" sz="2500" u="sng">
                <a:latin typeface="DM Sans"/>
                <a:ea typeface="DM Sans"/>
                <a:cs typeface="DM Sans"/>
                <a:sym typeface="DM Sans"/>
                <a:hlinkClick r:id="rId3"/>
              </a:rPr>
              <a:t>smookherjee@povertyactionlab.org</a:t>
            </a:r>
            <a:endParaRPr sz="2500">
              <a:latin typeface="DM Sans"/>
              <a:ea typeface="DM Sans"/>
              <a:cs typeface="DM Sans"/>
              <a:sym typeface="DM Sans"/>
            </a:endParaRPr>
          </a:p>
          <a:p>
            <a:pPr indent="0" lvl="0" marL="0" rtl="0" algn="l">
              <a:lnSpc>
                <a:spcPct val="150000"/>
              </a:lnSpc>
              <a:spcBef>
                <a:spcPts val="1067"/>
              </a:spcBef>
              <a:spcAft>
                <a:spcPts val="0"/>
              </a:spcAft>
              <a:buSzPts val="2100"/>
              <a:buNone/>
            </a:pPr>
            <a:r>
              <a:rPr lang="en-US" sz="2500" u="sng">
                <a:latin typeface="DM Sans"/>
                <a:ea typeface="DM Sans"/>
                <a:cs typeface="DM Sans"/>
                <a:sym typeface="DM Sans"/>
                <a:hlinkClick r:id="rId4"/>
              </a:rPr>
              <a:t>sohini_m@mit.edu</a:t>
            </a:r>
            <a:endParaRPr sz="2500">
              <a:latin typeface="DM Sans"/>
              <a:ea typeface="DM Sans"/>
              <a:cs typeface="DM Sans"/>
              <a:sym typeface="DM Sans"/>
            </a:endParaRPr>
          </a:p>
          <a:p>
            <a:pPr indent="0" lvl="0" marL="0" rtl="0" algn="l">
              <a:lnSpc>
                <a:spcPct val="150000"/>
              </a:lnSpc>
              <a:spcBef>
                <a:spcPts val="1067"/>
              </a:spcBef>
              <a:spcAft>
                <a:spcPts val="0"/>
              </a:spcAft>
              <a:buSzPts val="2100"/>
              <a:buNone/>
            </a:pPr>
            <a:r>
              <a:t/>
            </a:r>
            <a:endParaRPr sz="2500">
              <a:solidFill>
                <a:srgbClr val="BAFFE6"/>
              </a:solidFill>
              <a:latin typeface="DM Sans"/>
              <a:ea typeface="DM Sans"/>
              <a:cs typeface="DM Sans"/>
              <a:sym typeface="DM Sans"/>
            </a:endParaRPr>
          </a:p>
          <a:p>
            <a:pPr indent="0" lvl="0" marL="0" rtl="0" algn="l">
              <a:lnSpc>
                <a:spcPct val="150000"/>
              </a:lnSpc>
              <a:spcBef>
                <a:spcPts val="1067"/>
              </a:spcBef>
              <a:spcAft>
                <a:spcPts val="0"/>
              </a:spcAft>
              <a:buSzPts val="2100"/>
              <a:buNone/>
            </a:pPr>
            <a:r>
              <a:t/>
            </a:r>
            <a:endParaRPr sz="2500">
              <a:solidFill>
                <a:srgbClr val="BAFFE6"/>
              </a:solidFill>
              <a:latin typeface="DM Sans"/>
              <a:ea typeface="DM Sans"/>
              <a:cs typeface="DM Sans"/>
              <a:sym typeface="DM Sans"/>
            </a:endParaRPr>
          </a:p>
        </p:txBody>
      </p:sp>
      <p:sp>
        <p:nvSpPr>
          <p:cNvPr id="167" name="Google Shape;167;g2f97c57a557_0_140"/>
          <p:cNvSpPr/>
          <p:nvPr/>
        </p:nvSpPr>
        <p:spPr>
          <a:xfrm>
            <a:off x="1303625" y="3932103"/>
            <a:ext cx="79500" cy="994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67"/>
              <a:buFont typeface="Arial"/>
              <a:buNone/>
            </a:pPr>
            <a:r>
              <a:t/>
            </a:r>
            <a:endParaRPr b="0" i="0" sz="1867" u="none" cap="none" strike="noStrike">
              <a:solidFill>
                <a:srgbClr val="F7F7F7"/>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68561D-D1EC-4206-AE6D-0EEAC7327BEE}"/>
</file>

<file path=customXml/itemProps2.xml><?xml version="1.0" encoding="utf-8"?>
<ds:datastoreItem xmlns:ds="http://schemas.openxmlformats.org/officeDocument/2006/customXml" ds:itemID="{9F53068C-6AE1-407F-AD62-5643B2B23E0D}"/>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2024-04-15T11:05:03Z</dcterms:created>
  <dc:creator>Ana Cronkite</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0x010100618C2D754CFBDC479F9C3F7079FAF270</vt:lpwstr>
  </property>
</Properties>
</file>