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Masters/slideMaster2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</p:sldMasterIdLst>
  <p:sldIdLst>
    <p:sldId id="256" r:id="rId3"/>
    <p:sldId id="257" r:id="rId4"/>
    <p:sldId id="270" r:id="rId5"/>
    <p:sldId id="271" r:id="rId6"/>
    <p:sldId id="272" r:id="rId7"/>
    <p:sldId id="258" r:id="rId8"/>
    <p:sldId id="273" r:id="rId9"/>
    <p:sldId id="274" r:id="rId10"/>
    <p:sldId id="275" r:id="rId11"/>
    <p:sldId id="277" r:id="rId12"/>
    <p:sldId id="278" r:id="rId13"/>
  </p:sldIdLst>
  <p:sldSz cx="9144000" cy="5143500" type="screen16x9"/>
  <p:notesSz cx="9144000" cy="51435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917"/>
    <a:srgbClr val="FFFF00"/>
    <a:srgbClr val="BD50FA"/>
    <a:srgbClr val="9893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45" autoAdjust="0"/>
    <p:restoredTop sz="94660"/>
  </p:normalViewPr>
  <p:slideViewPr>
    <p:cSldViewPr>
      <p:cViewPr varScale="1">
        <p:scale>
          <a:sx n="123" d="100"/>
          <a:sy n="123" d="100"/>
        </p:scale>
        <p:origin x="115" y="2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ustomXml" Target="../customXml/item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customXml" Target="../customXml/item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3575" y="2025073"/>
            <a:ext cx="3283585" cy="409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4B3768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rgbClr val="383744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83744"/>
                </a:solidFill>
                <a:latin typeface="Arial MT"/>
                <a:cs typeface="Arial MT"/>
              </a:defRPr>
            </a:lvl1pPr>
          </a:lstStyle>
          <a:p>
            <a:pPr marL="108585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403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7445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772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84294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7179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513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7545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4B3768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900" b="0" i="0">
                <a:solidFill>
                  <a:srgbClr val="383744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83744"/>
                </a:solidFill>
                <a:latin typeface="Arial MT"/>
                <a:cs typeface="Arial MT"/>
              </a:defRPr>
            </a:lvl1pPr>
          </a:lstStyle>
          <a:p>
            <a:pPr marL="108585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4B3768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32850" y="1171050"/>
            <a:ext cx="2847340" cy="349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83744"/>
                </a:solidFill>
                <a:latin typeface="Arial MT"/>
                <a:cs typeface="Arial MT"/>
              </a:defRPr>
            </a:lvl1pPr>
          </a:lstStyle>
          <a:p>
            <a:pPr marL="108585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rgbClr val="4B3768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83744"/>
                </a:solidFill>
                <a:latin typeface="Arial MT"/>
                <a:cs typeface="Arial MT"/>
              </a:defRPr>
            </a:lvl1pPr>
          </a:lstStyle>
          <a:p>
            <a:pPr marL="108585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1479450" y="3299200"/>
            <a:ext cx="6185535" cy="614045"/>
          </a:xfrm>
          <a:custGeom>
            <a:avLst/>
            <a:gdLst/>
            <a:ahLst/>
            <a:cxnLst/>
            <a:rect l="l" t="t" r="r" b="b"/>
            <a:pathLst>
              <a:path w="6185534" h="614045">
                <a:moveTo>
                  <a:pt x="6185099" y="613499"/>
                </a:moveTo>
                <a:lnTo>
                  <a:pt x="0" y="613499"/>
                </a:lnTo>
                <a:lnTo>
                  <a:pt x="0" y="0"/>
                </a:lnTo>
                <a:lnTo>
                  <a:pt x="6185099" y="0"/>
                </a:lnTo>
                <a:lnTo>
                  <a:pt x="6185099" y="613499"/>
                </a:lnTo>
                <a:close/>
              </a:path>
            </a:pathLst>
          </a:custGeom>
          <a:solidFill>
            <a:srgbClr val="F1F01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383744"/>
                </a:solidFill>
                <a:latin typeface="Arial MT"/>
                <a:cs typeface="Arial MT"/>
              </a:defRPr>
            </a:lvl1pPr>
          </a:lstStyle>
          <a:p>
            <a:pPr marL="108585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987635"/>
            <a:ext cx="9144000" cy="127450"/>
          </a:xfrm>
          <a:prstGeom prst="rect">
            <a:avLst/>
          </a:prstGeom>
          <a:solidFill>
            <a:srgbClr val="0568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983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4059"/>
            <a:ext cx="9144000" cy="197048"/>
          </a:xfrm>
          <a:prstGeom prst="rect">
            <a:avLst/>
          </a:prstGeom>
          <a:solidFill>
            <a:srgbClr val="0568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3113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5762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9634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alphaModFix amt="10000"/>
            <a:lum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halkSketch/>
                    </a14:imgEffect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rcRect/>
          <a:stretch>
            <a:fillRect l="12000" t="51000" r="22000" b="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3999" cy="514349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24758" y="505248"/>
            <a:ext cx="739140" cy="409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rgbClr val="4B3768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4725" y="1195647"/>
            <a:ext cx="6351905" cy="18103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rgbClr val="383744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10/13/2024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56125" y="4778067"/>
            <a:ext cx="230624" cy="167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rgbClr val="383744"/>
                </a:solidFill>
                <a:latin typeface="Arial MT"/>
                <a:cs typeface="Arial MT"/>
              </a:defRPr>
            </a:lvl1pPr>
          </a:lstStyle>
          <a:p>
            <a:pPr marL="108585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50" dirty="0"/>
              <a:t>‹#›</a:t>
            </a:fld>
            <a:endParaRPr spc="-5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ChalkSketch/>
                    </a14:imgEffect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rcRect/>
          <a:stretch>
            <a:fillRect l="12000" t="51000" r="22000" b="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fld id="{278B2B4B-4FEA-4F26-A410-24217D93E493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10/13/2024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/>
            <a:fld id="{C71F1DD2-A122-40B5-B907-F1441D01F2ED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pPr defTabSz="685800"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362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f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1447800" y="2114550"/>
            <a:ext cx="5985164" cy="1014380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165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GB" sz="2800" b="1" dirty="0" smtClean="0">
                <a:solidFill>
                  <a:schemeClr val="tx2"/>
                </a:solidFill>
                <a:latin typeface="Arial Black" panose="020B0A04020102020204" pitchFamily="34" charset="0"/>
                <a:cs typeface="Arial MT"/>
              </a:rPr>
              <a:t>YOUTH AND EVALUATION</a:t>
            </a: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GB" b="1" dirty="0" smtClean="0">
                <a:solidFill>
                  <a:schemeClr val="tx2"/>
                </a:solidFill>
                <a:latin typeface="Arial Black" panose="020B0A04020102020204" pitchFamily="34" charset="0"/>
                <a:cs typeface="Arial MT"/>
              </a:rPr>
              <a:t>MENTORS AND YOUNG EVALUATORS ENGAGEMENT TOWARDS 4IR </a:t>
            </a:r>
            <a:endParaRPr b="1" dirty="0">
              <a:solidFill>
                <a:schemeClr val="tx2"/>
              </a:solidFill>
              <a:latin typeface="Arial Black" panose="020B0A04020102020204" pitchFamily="34" charset="0"/>
              <a:cs typeface="Arial MT"/>
            </a:endParaRPr>
          </a:p>
        </p:txBody>
      </p:sp>
      <p:sp>
        <p:nvSpPr>
          <p:cNvPr id="9" name="object 4"/>
          <p:cNvSpPr txBox="1"/>
          <p:nvPr/>
        </p:nvSpPr>
        <p:spPr>
          <a:xfrm>
            <a:off x="381000" y="3638550"/>
            <a:ext cx="6948054" cy="1175963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130"/>
              </a:spcBef>
            </a:pPr>
            <a:r>
              <a:rPr lang="en-GB" sz="1600" b="1" dirty="0" smtClean="0">
                <a:solidFill>
                  <a:srgbClr val="383744"/>
                </a:solidFill>
                <a:latin typeface="Arial Black" panose="020B0A04020102020204" pitchFamily="34" charset="0"/>
                <a:cs typeface="Arial MT"/>
              </a:rPr>
              <a:t>Presented by: </a:t>
            </a:r>
          </a:p>
          <a:p>
            <a:pPr algn="l">
              <a:lnSpc>
                <a:spcPct val="100000"/>
              </a:lnSpc>
              <a:spcBef>
                <a:spcPts val="130"/>
              </a:spcBef>
            </a:pPr>
            <a:r>
              <a:rPr lang="en-GB" sz="1600" b="1" dirty="0" smtClean="0">
                <a:solidFill>
                  <a:srgbClr val="383744"/>
                </a:solidFill>
                <a:latin typeface="Arial MT"/>
                <a:cs typeface="Arial MT"/>
              </a:rPr>
              <a:t>Ms. Sakina B. Mwinyimkuu</a:t>
            </a:r>
          </a:p>
          <a:p>
            <a:pPr algn="l">
              <a:lnSpc>
                <a:spcPct val="100000"/>
              </a:lnSpc>
              <a:spcBef>
                <a:spcPts val="130"/>
              </a:spcBef>
            </a:pPr>
            <a:endParaRPr lang="en-GB" sz="1600" b="1" dirty="0" smtClean="0">
              <a:solidFill>
                <a:srgbClr val="383744"/>
              </a:solidFill>
              <a:latin typeface="Arial MT"/>
              <a:cs typeface="Arial MT"/>
            </a:endParaRPr>
          </a:p>
          <a:p>
            <a:pPr algn="l">
              <a:lnSpc>
                <a:spcPct val="100000"/>
              </a:lnSpc>
              <a:spcBef>
                <a:spcPts val="130"/>
              </a:spcBef>
            </a:pPr>
            <a:r>
              <a:rPr lang="en-GB" sz="1200" b="1" dirty="0" smtClean="0">
                <a:solidFill>
                  <a:srgbClr val="383744"/>
                </a:solidFill>
                <a:latin typeface="Arial MT"/>
                <a:cs typeface="Arial MT"/>
              </a:rPr>
              <a:t>Director of Performance Monitoring and Evaluation</a:t>
            </a:r>
          </a:p>
          <a:p>
            <a:pPr algn="l">
              <a:lnSpc>
                <a:spcPct val="100000"/>
              </a:lnSpc>
              <a:spcBef>
                <a:spcPts val="130"/>
              </a:spcBef>
            </a:pPr>
            <a:r>
              <a:rPr lang="en-GB" sz="1200" b="1" dirty="0" smtClean="0">
                <a:solidFill>
                  <a:srgbClr val="383744"/>
                </a:solidFill>
                <a:latin typeface="Arial MT"/>
                <a:cs typeface="Arial MT"/>
              </a:rPr>
              <a:t>Prime Minister’s Office – policy Parliament and Coordination (TANZANIA)</a:t>
            </a:r>
            <a:endParaRPr sz="1200" b="1" dirty="0">
              <a:latin typeface="Arial MT"/>
              <a:cs typeface="Arial MT"/>
            </a:endParaRPr>
          </a:p>
        </p:txBody>
      </p:sp>
      <p:pic>
        <p:nvPicPr>
          <p:cNvPr id="10" name="Picture 9" descr="NEC 202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09550"/>
            <a:ext cx="8812040" cy="15571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3864231" y="2225099"/>
            <a:ext cx="1895568" cy="695010"/>
            <a:chOff x="2752798" y="4653590"/>
            <a:chExt cx="1891498" cy="827260"/>
          </a:xfrm>
          <a:solidFill>
            <a:schemeClr val="accent4">
              <a:lumMod val="75000"/>
            </a:schemeClr>
          </a:solidFill>
        </p:grpSpPr>
        <p:sp>
          <p:nvSpPr>
            <p:cNvPr id="34" name="Rectangle 33"/>
            <p:cNvSpPr/>
            <p:nvPr/>
          </p:nvSpPr>
          <p:spPr>
            <a:xfrm>
              <a:off x="2752799" y="4899660"/>
              <a:ext cx="1891497" cy="342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/>
              <a:endParaRPr lang="en-US">
                <a:latin typeface="Century Gothic" panose="020B0502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2752798" y="5004269"/>
              <a:ext cx="1891497" cy="4765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/>
              <a:endParaRPr lang="en-US">
                <a:latin typeface="Century Gothic" panose="020B0502020202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2752799" y="4653590"/>
              <a:ext cx="1891497" cy="4765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/>
              <a:endParaRPr lang="en-US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951123" y="1681126"/>
            <a:ext cx="1721784" cy="631292"/>
            <a:chOff x="2752798" y="4653590"/>
            <a:chExt cx="1891498" cy="827260"/>
          </a:xfrm>
          <a:solidFill>
            <a:srgbClr val="002060"/>
          </a:solidFill>
        </p:grpSpPr>
        <p:sp>
          <p:nvSpPr>
            <p:cNvPr id="41" name="Rectangle 40"/>
            <p:cNvSpPr/>
            <p:nvPr/>
          </p:nvSpPr>
          <p:spPr>
            <a:xfrm>
              <a:off x="2752799" y="4899660"/>
              <a:ext cx="1891497" cy="3429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/>
              <a:endParaRPr lang="en-US">
                <a:latin typeface="Century Gothic" panose="020B0502020202020204" pitchFamily="34" charset="0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2752798" y="5004269"/>
              <a:ext cx="1891497" cy="4765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/>
              <a:endParaRPr lang="en-US">
                <a:latin typeface="Century Gothic" panose="020B0502020202020204" pitchFamily="34" charset="0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2752799" y="4653590"/>
              <a:ext cx="1891497" cy="47658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457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914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371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18288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22860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27432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32004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3657600" marR="0" indent="0" algn="l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/>
              <a:endParaRPr lang="en-US">
                <a:latin typeface="Century Gothic" panose="020B0502020202020204" pitchFamily="34" charset="0"/>
              </a:endParaRPr>
            </a:p>
          </p:txBody>
        </p:sp>
      </p:grpSp>
      <p:sp>
        <p:nvSpPr>
          <p:cNvPr id="48" name="Rectangle 47"/>
          <p:cNvSpPr/>
          <p:nvPr/>
        </p:nvSpPr>
        <p:spPr>
          <a:xfrm>
            <a:off x="5759799" y="2429350"/>
            <a:ext cx="1287076" cy="286508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 flipH="1">
            <a:off x="2664046" y="1868903"/>
            <a:ext cx="1287076" cy="260868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2354351" y="1783337"/>
            <a:ext cx="432000" cy="432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6815531" y="2329604"/>
            <a:ext cx="486000" cy="486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72906" y="869260"/>
            <a:ext cx="319169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5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Recommendations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5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Mentorship and Internship Programs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500" dirty="0" err="1" smtClean="0">
                <a:latin typeface="Century Gothic" panose="020B0502020202020204" pitchFamily="34" charset="0"/>
                <a:ea typeface="Calibri" panose="020F0502020204030204" pitchFamily="34" charset="0"/>
              </a:rPr>
              <a:t>Continous</a:t>
            </a:r>
            <a:r>
              <a:rPr lang="en-GB" sz="15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 Training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5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Peer Learning Networks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5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Professional certification and accreditation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5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Access to financial resources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5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Collaboration with Universities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5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Continuous Professional development</a:t>
            </a:r>
            <a:endParaRPr lang="en-US" sz="1500" dirty="0">
              <a:latin typeface="Century Gothic" panose="020B0502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8758" y="2230586"/>
            <a:ext cx="357547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500" b="1" dirty="0" err="1" smtClean="0">
                <a:solidFill>
                  <a:srgbClr val="0070C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Concl</a:t>
            </a:r>
            <a:r>
              <a:rPr lang="en-GB" sz="1500" b="1" dirty="0" smtClean="0">
                <a:solidFill>
                  <a:srgbClr val="0070C0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: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5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Youth are agent of change,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5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The pace of 4</a:t>
            </a:r>
            <a:r>
              <a:rPr lang="en-GB" sz="1500" baseline="300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th</a:t>
            </a:r>
            <a:r>
              <a:rPr lang="en-GB" sz="15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 IR is very fast and needs fresh and dynamic mind set to move with the pace. 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5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Let the youth take a lead and give them opportunity to explore what ever suit to build a better tomorrow of their choice</a:t>
            </a:r>
            <a:endParaRPr lang="en-US" sz="1500" dirty="0">
              <a:latin typeface="Century Gothic" panose="020B0502020202020204" pitchFamily="34" charset="0"/>
            </a:endParaRPr>
          </a:p>
        </p:txBody>
      </p:sp>
      <p:sp>
        <p:nvSpPr>
          <p:cNvPr id="18" name="object 5"/>
          <p:cNvSpPr txBox="1">
            <a:spLocks/>
          </p:cNvSpPr>
          <p:nvPr/>
        </p:nvSpPr>
        <p:spPr>
          <a:xfrm>
            <a:off x="1062346" y="278791"/>
            <a:ext cx="5984529" cy="331053"/>
          </a:xfrm>
          <a:prstGeom prst="rect">
            <a:avLst/>
          </a:prstGeom>
          <a:solidFill>
            <a:srgbClr val="F1F013"/>
          </a:solidFill>
        </p:spPr>
        <p:txBody>
          <a:bodyPr vert="horz" wrap="square" lIns="0" tIns="0" rIns="0" bIns="0" rtlCol="0">
            <a:spAutoFit/>
          </a:bodyPr>
          <a:lstStyle>
            <a:lvl1pPr>
              <a:defRPr sz="2500" b="0" i="0">
                <a:solidFill>
                  <a:srgbClr val="4B3768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marL="60960" marR="0" lvl="0" indent="0" algn="just" defTabSz="914400" eaLnBrk="1" fontAlgn="auto" latinLnBrk="0" hangingPunct="1">
              <a:lnSpc>
                <a:spcPct val="150000"/>
              </a:lnSpc>
              <a:spcBef>
                <a:spcPts val="305"/>
              </a:spcBef>
              <a:spcAft>
                <a:spcPts val="0"/>
              </a:spcAft>
              <a:buClrTx/>
              <a:buSzTx/>
              <a:buFontTx/>
              <a:buNone/>
              <a:tabLst>
                <a:tab pos="469265" algn="l"/>
              </a:tabLst>
              <a:defRPr/>
            </a:pPr>
            <a:r>
              <a:rPr lang="en-GB" sz="1600" spc="-105" dirty="0" smtClean="0"/>
              <a:t>Recommendations &amp; Conclusion</a:t>
            </a:r>
            <a:endParaRPr lang="en-GB" sz="1600" spc="-105" dirty="0"/>
          </a:p>
        </p:txBody>
      </p:sp>
      <p:sp>
        <p:nvSpPr>
          <p:cNvPr id="19" name="object 4"/>
          <p:cNvSpPr txBox="1"/>
          <p:nvPr/>
        </p:nvSpPr>
        <p:spPr>
          <a:xfrm>
            <a:off x="152400" y="242545"/>
            <a:ext cx="457200" cy="4095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GB" sz="2500" spc="-130" dirty="0">
                <a:solidFill>
                  <a:srgbClr val="4B3768"/>
                </a:solidFill>
                <a:latin typeface="Arial Black"/>
                <a:cs typeface="Arial Black"/>
              </a:rPr>
              <a:t>5</a:t>
            </a:r>
            <a:r>
              <a:rPr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.</a:t>
            </a:r>
            <a:endParaRPr sz="2500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66401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209550"/>
            <a:ext cx="713530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spcBef>
                <a:spcPct val="0"/>
              </a:spcBef>
              <a:spcAft>
                <a:spcPct val="0"/>
              </a:spcAft>
              <a:defRPr kumimoji="0" sz="1400" b="0" i="0" u="none" strike="noStrike" cap="none" normalizeH="0" noProof="0">
                <a:solidFill>
                  <a:srgbClr val="000000"/>
                </a:solidFill>
                <a:uLnTx/>
                <a:uFillTx/>
                <a:latin typeface="Arial" pitchFamily="34" charset="0"/>
                <a:ea typeface="Arial" pitchFamily="34" charset="0"/>
                <a:cs typeface="Arial" pitchFamily="34" charset="0"/>
                <a:sym typeface="Arial" pitchFamily="34" charset="0"/>
              </a:defRPr>
            </a:pPr>
            <a:r>
              <a:rPr lang="en-GB" sz="48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" pitchFamily="34" charset="0"/>
                <a:cs typeface="Arial" pitchFamily="34" charset="0"/>
              </a:rPr>
              <a:t>Xie</a:t>
            </a:r>
            <a:r>
              <a:rPr lang="en-GB" sz="4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" pitchFamily="34" charset="0"/>
                <a:cs typeface="Arial" pitchFamily="34" charset="0"/>
              </a:rPr>
              <a:t> </a:t>
            </a:r>
            <a:r>
              <a:rPr lang="en-GB" sz="48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" pitchFamily="34" charset="0"/>
                <a:cs typeface="Arial" pitchFamily="34" charset="0"/>
              </a:rPr>
              <a:t>Xie</a:t>
            </a:r>
            <a:endParaRPr lang="en-GB" sz="4800" b="1" i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Arial" pitchFamily="34" charset="0"/>
              <a:cs typeface="Arial" pitchFamily="34" charset="0"/>
            </a:endParaRPr>
          </a:p>
          <a:p>
            <a:pPr lvl="1" algn="ctr">
              <a:spcBef>
                <a:spcPct val="0"/>
              </a:spcBef>
              <a:spcAft>
                <a:spcPct val="0"/>
              </a:spcAft>
              <a:defRPr kumimoji="0" sz="1400" b="0" i="0" u="none" strike="noStrike" cap="none" normalizeH="0" noProof="0">
                <a:solidFill>
                  <a:srgbClr val="000000"/>
                </a:solidFill>
                <a:uLnTx/>
                <a:uFillTx/>
                <a:latin typeface="Arial" pitchFamily="34" charset="0"/>
                <a:ea typeface="Arial" pitchFamily="34" charset="0"/>
                <a:cs typeface="Arial" pitchFamily="34" charset="0"/>
                <a:sym typeface="Arial" pitchFamily="34" charset="0"/>
              </a:defRPr>
            </a:pPr>
            <a:r>
              <a:rPr lang="en-GB" sz="4800" b="1" i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" pitchFamily="34" charset="0"/>
                <a:cs typeface="Arial" pitchFamily="34" charset="0"/>
              </a:rPr>
              <a:t>Ahsante</a:t>
            </a:r>
            <a:r>
              <a:rPr lang="en-GB" sz="4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" pitchFamily="34" charset="0"/>
                <a:cs typeface="Arial" pitchFamily="34" charset="0"/>
              </a:rPr>
              <a:t> sana</a:t>
            </a:r>
            <a:endParaRPr lang="en-GB" sz="4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Arial" pitchFamily="34" charset="0"/>
              <a:cs typeface="Arial" pitchFamily="34" charset="0"/>
            </a:endParaRPr>
          </a:p>
          <a:p>
            <a:pPr lvl="1" algn="ctr">
              <a:spcBef>
                <a:spcPct val="0"/>
              </a:spcBef>
              <a:spcAft>
                <a:spcPct val="0"/>
              </a:spcAft>
              <a:defRPr kumimoji="0" sz="1400" b="0" i="0" u="none" strike="noStrike" cap="none" normalizeH="0" noProof="0">
                <a:solidFill>
                  <a:srgbClr val="000000"/>
                </a:solidFill>
                <a:uLnTx/>
                <a:uFillTx/>
                <a:latin typeface="Arial" pitchFamily="34" charset="0"/>
                <a:ea typeface="Arial" pitchFamily="34" charset="0"/>
                <a:cs typeface="Arial" pitchFamily="34" charset="0"/>
                <a:sym typeface="Arial" pitchFamily="34" charset="0"/>
              </a:defRPr>
            </a:pPr>
            <a:r>
              <a:rPr lang="en-GB" sz="4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" pitchFamily="34" charset="0"/>
                <a:cs typeface="Arial" pitchFamily="34" charset="0"/>
              </a:rPr>
              <a:t>Thank </a:t>
            </a:r>
            <a:r>
              <a:rPr lang="en-GB" sz="48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" pitchFamily="34" charset="0"/>
                <a:cs typeface="Arial" pitchFamily="34" charset="0"/>
              </a:rPr>
              <a:t>you</a:t>
            </a:r>
          </a:p>
          <a:p>
            <a:pPr lvl="1" algn="ctr">
              <a:spcBef>
                <a:spcPct val="0"/>
              </a:spcBef>
              <a:spcAft>
                <a:spcPct val="0"/>
              </a:spcAft>
              <a:defRPr kumimoji="0" sz="1400" b="0" i="0" u="none" strike="noStrike" cap="none" normalizeH="0" noProof="0">
                <a:solidFill>
                  <a:srgbClr val="000000"/>
                </a:solidFill>
                <a:uLnTx/>
                <a:uFillTx/>
                <a:latin typeface="Arial" pitchFamily="34" charset="0"/>
                <a:ea typeface="Arial" pitchFamily="34" charset="0"/>
                <a:cs typeface="Arial" pitchFamily="34" charset="0"/>
                <a:sym typeface="Arial" pitchFamily="34" charset="0"/>
              </a:defRPr>
            </a:pPr>
            <a:r>
              <a:rPr lang="en-GB" sz="48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Arial" pitchFamily="34" charset="0"/>
                <a:cs typeface="Arial" pitchFamily="34" charset="0"/>
              </a:rPr>
              <a:t>Merci beaucoup</a:t>
            </a:r>
            <a:endParaRPr lang="en-US" sz="4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Arial" pitchFamily="34" charset="0"/>
              <a:cs typeface="Arial" pitchFamily="34" charset="0"/>
            </a:endParaRPr>
          </a:p>
        </p:txBody>
      </p:sp>
      <p:sp>
        <p:nvSpPr>
          <p:cNvPr id="10" name="object 4"/>
          <p:cNvSpPr txBox="1"/>
          <p:nvPr/>
        </p:nvSpPr>
        <p:spPr>
          <a:xfrm>
            <a:off x="304800" y="3790950"/>
            <a:ext cx="6948054" cy="114518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wrap="square" lIns="0" tIns="16510" rIns="0" bIns="0" rtlCol="0">
            <a:spAutoFit/>
          </a:bodyPr>
          <a:lstStyle/>
          <a:p>
            <a:pPr algn="l">
              <a:lnSpc>
                <a:spcPct val="100000"/>
              </a:lnSpc>
              <a:spcBef>
                <a:spcPts val="130"/>
              </a:spcBef>
            </a:pPr>
            <a:r>
              <a:rPr lang="en-GB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Black" panose="020B0A04020102020204" pitchFamily="34" charset="0"/>
                <a:cs typeface="Arial MT"/>
              </a:rPr>
              <a:t>Contacts: </a:t>
            </a:r>
          </a:p>
          <a:p>
            <a:pPr algn="l">
              <a:lnSpc>
                <a:spcPct val="100000"/>
              </a:lnSpc>
              <a:spcBef>
                <a:spcPts val="130"/>
              </a:spcBef>
            </a:pPr>
            <a:r>
              <a:rPr lang="en-GB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MT"/>
                <a:cs typeface="Arial MT"/>
              </a:rPr>
              <a:t>Ms. Sakina B. Mwinyimkuu</a:t>
            </a:r>
          </a:p>
          <a:p>
            <a:pPr algn="l">
              <a:lnSpc>
                <a:spcPct val="100000"/>
              </a:lnSpc>
              <a:spcBef>
                <a:spcPts val="130"/>
              </a:spcBef>
            </a:pPr>
            <a:r>
              <a:rPr lang="en-GB" sz="11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MT"/>
                <a:cs typeface="Arial MT"/>
              </a:rPr>
              <a:t>Director of Performance Monitoring and Evaluation</a:t>
            </a:r>
          </a:p>
          <a:p>
            <a:pPr algn="l">
              <a:lnSpc>
                <a:spcPct val="100000"/>
              </a:lnSpc>
              <a:spcBef>
                <a:spcPts val="130"/>
              </a:spcBef>
            </a:pPr>
            <a:r>
              <a:rPr lang="en-GB" sz="11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MT"/>
                <a:cs typeface="Arial MT"/>
              </a:rPr>
              <a:t>Prime Minister’s Office – Policy, Parliament and Coordination (TANZANIA)</a:t>
            </a:r>
          </a:p>
          <a:p>
            <a:pPr algn="l">
              <a:lnSpc>
                <a:spcPct val="100000"/>
              </a:lnSpc>
              <a:spcBef>
                <a:spcPts val="130"/>
              </a:spcBef>
            </a:pPr>
            <a:r>
              <a:rPr lang="en-GB" sz="16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rial MT"/>
                <a:cs typeface="Arial MT"/>
              </a:rPr>
              <a:t>claratone@gmail.com</a:t>
            </a:r>
          </a:p>
        </p:txBody>
      </p:sp>
    </p:spTree>
    <p:extLst>
      <p:ext uri="{BB962C8B-B14F-4D97-AF65-F5344CB8AC3E}">
        <p14:creationId xmlns:p14="http://schemas.microsoft.com/office/powerpoint/2010/main" val="238912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8600" y="1783606"/>
            <a:ext cx="4191000" cy="23442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wrap="square" lIns="0" tIns="12700" rIns="0" bIns="0" numCol="1" rtlCol="0">
            <a:spAutoFit/>
          </a:bodyPr>
          <a:lstStyle/>
          <a:p>
            <a:pPr marL="469265" indent="-408305" algn="just">
              <a:lnSpc>
                <a:spcPct val="150000"/>
              </a:lnSpc>
              <a:spcBef>
                <a:spcPts val="1505"/>
              </a:spcBef>
              <a:buFont typeface="Wingdings" panose="05000000000000000000" pitchFamily="2" charset="2"/>
              <a:buChar char="q"/>
              <a:tabLst>
                <a:tab pos="469265" algn="l"/>
              </a:tabLst>
            </a:pPr>
            <a:r>
              <a:rPr lang="en-GB" sz="1600" spc="-10" dirty="0" smtClean="0">
                <a:solidFill>
                  <a:srgbClr val="383744"/>
                </a:solidFill>
                <a:latin typeface="Arial Black"/>
                <a:cs typeface="Arial Black"/>
              </a:rPr>
              <a:t>Introduction</a:t>
            </a:r>
            <a:endParaRPr sz="1600" dirty="0">
              <a:latin typeface="Arial Black"/>
              <a:cs typeface="Arial Black"/>
            </a:endParaRPr>
          </a:p>
          <a:p>
            <a:pPr marL="469265" indent="-408305" algn="just">
              <a:lnSpc>
                <a:spcPct val="150000"/>
              </a:lnSpc>
              <a:spcBef>
                <a:spcPts val="305"/>
              </a:spcBef>
              <a:buFont typeface="Wingdings" panose="05000000000000000000" pitchFamily="2" charset="2"/>
              <a:buChar char="q"/>
              <a:tabLst>
                <a:tab pos="469265" algn="l"/>
              </a:tabLst>
            </a:pPr>
            <a:r>
              <a:rPr lang="en-GB" sz="1600" spc="-155" dirty="0" smtClean="0">
                <a:solidFill>
                  <a:srgbClr val="383744"/>
                </a:solidFill>
                <a:latin typeface="Arial Black"/>
                <a:cs typeface="Arial Black"/>
              </a:rPr>
              <a:t>Opportunities &amp; Challenges for  Youth in Evaluation during digital age</a:t>
            </a:r>
          </a:p>
          <a:p>
            <a:pPr marL="469265" indent="-408305" algn="just">
              <a:lnSpc>
                <a:spcPct val="150000"/>
              </a:lnSpc>
              <a:spcBef>
                <a:spcPts val="305"/>
              </a:spcBef>
              <a:buFont typeface="Wingdings" panose="05000000000000000000" pitchFamily="2" charset="2"/>
              <a:buChar char="q"/>
              <a:tabLst>
                <a:tab pos="469265" algn="l"/>
              </a:tabLst>
            </a:pPr>
            <a:r>
              <a:rPr lang="en-GB" sz="1600" spc="-114" dirty="0" smtClean="0">
                <a:solidFill>
                  <a:srgbClr val="383744"/>
                </a:solidFill>
                <a:latin typeface="Arial Black"/>
                <a:cs typeface="Arial Black"/>
              </a:rPr>
              <a:t>Evaluation Professional Development Pathways</a:t>
            </a:r>
          </a:p>
          <a:p>
            <a:pPr marL="469265" indent="-408305" algn="just">
              <a:lnSpc>
                <a:spcPct val="150000"/>
              </a:lnSpc>
              <a:spcBef>
                <a:spcPts val="305"/>
              </a:spcBef>
              <a:buFont typeface="Wingdings" panose="05000000000000000000" pitchFamily="2" charset="2"/>
              <a:buChar char="q"/>
              <a:tabLst>
                <a:tab pos="469265" algn="l"/>
              </a:tabLst>
            </a:pPr>
            <a:endParaRPr sz="1600" dirty="0">
              <a:latin typeface="Arial Black"/>
              <a:cs typeface="Arial Black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08585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50" dirty="0"/>
              <a:t>2</a:t>
            </a:fld>
            <a:endParaRPr spc="-50"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38400" y="1341109"/>
            <a:ext cx="4191000" cy="371897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20"/>
              </a:lnSpc>
            </a:pPr>
            <a:r>
              <a:rPr lang="en-GB" spc="-105" dirty="0" smtClean="0"/>
              <a:t>Presentation Layout</a:t>
            </a:r>
            <a:endParaRPr spc="-150" dirty="0"/>
          </a:p>
        </p:txBody>
      </p:sp>
      <p:sp>
        <p:nvSpPr>
          <p:cNvPr id="12" name="object 2"/>
          <p:cNvSpPr txBox="1"/>
          <p:nvPr/>
        </p:nvSpPr>
        <p:spPr>
          <a:xfrm>
            <a:off x="4759030" y="1780685"/>
            <a:ext cx="4080169" cy="23442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vert="horz" wrap="square" lIns="0" tIns="12700" rIns="0" bIns="0" numCol="1" rtlCol="0">
            <a:spAutoFit/>
          </a:bodyPr>
          <a:lstStyle/>
          <a:p>
            <a:pPr marL="469265" indent="-408305" algn="just">
              <a:lnSpc>
                <a:spcPct val="150000"/>
              </a:lnSpc>
              <a:spcBef>
                <a:spcPts val="305"/>
              </a:spcBef>
              <a:buFont typeface="Wingdings" panose="05000000000000000000" pitchFamily="2" charset="2"/>
              <a:buChar char="q"/>
              <a:tabLst>
                <a:tab pos="469265" algn="l"/>
              </a:tabLst>
            </a:pPr>
            <a:r>
              <a:rPr lang="en-GB" sz="1600" spc="-114" dirty="0" smtClean="0">
                <a:solidFill>
                  <a:srgbClr val="383744"/>
                </a:solidFill>
                <a:latin typeface="Arial Black"/>
                <a:cs typeface="Arial Black"/>
              </a:rPr>
              <a:t>Why </a:t>
            </a:r>
            <a:r>
              <a:rPr lang="en-GB" sz="1600" spc="-114" dirty="0">
                <a:solidFill>
                  <a:srgbClr val="383744"/>
                </a:solidFill>
                <a:latin typeface="Arial Black"/>
                <a:cs typeface="Arial Black"/>
              </a:rPr>
              <a:t>Young Evaluators' </a:t>
            </a:r>
            <a:r>
              <a:rPr lang="en-GB" sz="1600" spc="-114" dirty="0" smtClean="0">
                <a:solidFill>
                  <a:srgbClr val="383744"/>
                </a:solidFill>
                <a:latin typeface="Arial Black"/>
                <a:cs typeface="Arial Black"/>
              </a:rPr>
              <a:t>ECD </a:t>
            </a:r>
            <a:r>
              <a:rPr lang="en-GB" sz="1600" spc="-114" dirty="0">
                <a:solidFill>
                  <a:srgbClr val="383744"/>
                </a:solidFill>
                <a:latin typeface="Arial Black"/>
                <a:cs typeface="Arial Black"/>
              </a:rPr>
              <a:t>is Key in the </a:t>
            </a:r>
            <a:r>
              <a:rPr lang="en-GB" sz="1600" spc="-114" dirty="0" smtClean="0">
                <a:solidFill>
                  <a:srgbClr val="383744"/>
                </a:solidFill>
                <a:latin typeface="Arial Black"/>
                <a:cs typeface="Arial Black"/>
              </a:rPr>
              <a:t>4IR</a:t>
            </a:r>
            <a:endParaRPr sz="1600" spc="-114" dirty="0">
              <a:solidFill>
                <a:srgbClr val="383744"/>
              </a:solidFill>
              <a:latin typeface="Arial Black"/>
              <a:cs typeface="Arial Black"/>
            </a:endParaRPr>
          </a:p>
          <a:p>
            <a:pPr marL="469265" indent="-408305" algn="just">
              <a:lnSpc>
                <a:spcPct val="150000"/>
              </a:lnSpc>
              <a:spcBef>
                <a:spcPts val="305"/>
              </a:spcBef>
              <a:buFont typeface="Wingdings" panose="05000000000000000000" pitchFamily="2" charset="2"/>
              <a:buChar char="q"/>
              <a:tabLst>
                <a:tab pos="469265" algn="l"/>
              </a:tabLst>
            </a:pPr>
            <a:r>
              <a:rPr lang="en-GB" sz="1600" spc="-145" dirty="0" smtClean="0">
                <a:solidFill>
                  <a:srgbClr val="383744"/>
                </a:solidFill>
                <a:latin typeface="Arial Black"/>
                <a:cs typeface="Arial Black"/>
              </a:rPr>
              <a:t>How Young evaluators can empower themselves in the 4IR</a:t>
            </a:r>
          </a:p>
          <a:p>
            <a:pPr marL="469265" indent="-408305" algn="just">
              <a:lnSpc>
                <a:spcPct val="150000"/>
              </a:lnSpc>
              <a:spcBef>
                <a:spcPts val="305"/>
              </a:spcBef>
              <a:buFont typeface="Wingdings" panose="05000000000000000000" pitchFamily="2" charset="2"/>
              <a:buChar char="q"/>
              <a:tabLst>
                <a:tab pos="469265" algn="l"/>
              </a:tabLst>
            </a:pPr>
            <a:r>
              <a:rPr lang="en-GB" sz="1600" spc="-145" dirty="0" smtClean="0">
                <a:solidFill>
                  <a:srgbClr val="383744"/>
                </a:solidFill>
                <a:latin typeface="Arial Black"/>
                <a:cs typeface="Arial Black"/>
              </a:rPr>
              <a:t>Conclusion</a:t>
            </a:r>
          </a:p>
          <a:p>
            <a:pPr marL="469265" indent="-408305" algn="just">
              <a:lnSpc>
                <a:spcPct val="150000"/>
              </a:lnSpc>
              <a:spcBef>
                <a:spcPts val="305"/>
              </a:spcBef>
              <a:buFont typeface="Wingdings" panose="05000000000000000000" pitchFamily="2" charset="2"/>
              <a:buChar char="q"/>
              <a:tabLst>
                <a:tab pos="469265" algn="l"/>
              </a:tabLst>
            </a:pPr>
            <a:endParaRPr lang="en-GB" sz="1600" spc="-145" dirty="0" smtClean="0">
              <a:solidFill>
                <a:srgbClr val="383744"/>
              </a:solidFill>
              <a:latin typeface="Arial Black"/>
              <a:cs typeface="Arial Black"/>
            </a:endParaRPr>
          </a:p>
        </p:txBody>
      </p:sp>
      <p:pic>
        <p:nvPicPr>
          <p:cNvPr id="6" name="Picture 5" descr="NEC 202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2963"/>
            <a:ext cx="8763000" cy="1113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7750" y="1504950"/>
            <a:ext cx="6351905" cy="2215991"/>
          </a:xfrm>
        </p:spPr>
        <p:txBody>
          <a:bodyPr/>
          <a:lstStyle/>
          <a:p>
            <a:pPr algn="ctr"/>
            <a:r>
              <a:rPr lang="en-GB" sz="2400" b="1" i="1" dirty="0" smtClean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“The </a:t>
            </a:r>
            <a:r>
              <a:rPr lang="en-GB" sz="2400" b="1" i="1" dirty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current supply of skilled Monitoring and Evaluation (M&amp;E) professionals - especially in lower income and fragile countries of the world - </a:t>
            </a:r>
            <a:r>
              <a:rPr lang="en-GB" sz="2400" b="1" i="1" dirty="0">
                <a:solidFill>
                  <a:schemeClr val="accent2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is </a:t>
            </a:r>
            <a:r>
              <a:rPr lang="en-GB" sz="2400" b="1" i="1" dirty="0" smtClean="0">
                <a:solidFill>
                  <a:schemeClr val="accent2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insufficient</a:t>
            </a:r>
            <a:r>
              <a:rPr lang="en-GB" sz="2400" b="1" i="1" dirty="0" smtClean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</a:p>
          <a:p>
            <a:pPr algn="ctr"/>
            <a:endParaRPr lang="en-GB" sz="2400" b="1" dirty="0" smtClean="0">
              <a:solidFill>
                <a:srgbClr val="343A40"/>
              </a:solidFill>
              <a:latin typeface="DM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2400" dirty="0" smtClean="0"/>
              <a:t> </a:t>
            </a:r>
            <a:r>
              <a:rPr lang="en-GB" sz="2400" dirty="0"/>
              <a:t>GEI, </a:t>
            </a:r>
            <a:r>
              <a:rPr lang="en-GB" sz="2400" dirty="0" smtClean="0"/>
              <a:t>2022 </a:t>
            </a:r>
            <a:endParaRPr lang="en-GB" sz="2400" dirty="0"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38200" y="524086"/>
            <a:ext cx="3031575" cy="371897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20"/>
              </a:lnSpc>
            </a:pPr>
            <a:r>
              <a:rPr lang="en-GB" spc="-50" dirty="0" smtClean="0">
                <a:solidFill>
                  <a:schemeClr val="bg1"/>
                </a:solidFill>
              </a:rPr>
              <a:t>Introduction</a:t>
            </a:r>
            <a:endParaRPr spc="-50" dirty="0">
              <a:solidFill>
                <a:schemeClr val="bg1"/>
              </a:solidFill>
            </a:endParaRPr>
          </a:p>
        </p:txBody>
      </p:sp>
      <p:sp>
        <p:nvSpPr>
          <p:cNvPr id="6" name="object 4"/>
          <p:cNvSpPr txBox="1"/>
          <p:nvPr/>
        </p:nvSpPr>
        <p:spPr>
          <a:xfrm>
            <a:off x="333342" y="505248"/>
            <a:ext cx="305435" cy="4095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GB"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1</a:t>
            </a:r>
            <a:r>
              <a:rPr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.</a:t>
            </a:r>
            <a:endParaRPr sz="2500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47584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76350"/>
            <a:ext cx="7162800" cy="3323987"/>
          </a:xfrm>
        </p:spPr>
        <p:txBody>
          <a:bodyPr/>
          <a:lstStyle/>
          <a:p>
            <a:pPr algn="ctr"/>
            <a:r>
              <a:rPr lang="en-GB" sz="2400" b="1" dirty="0" smtClean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GB" sz="2400" b="1" i="1" dirty="0" smtClean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Investing </a:t>
            </a:r>
            <a:r>
              <a:rPr lang="en-GB" sz="2400" b="1" i="1" dirty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in building the </a:t>
            </a:r>
            <a:r>
              <a:rPr lang="en-GB" sz="2400" b="1" i="1" dirty="0">
                <a:solidFill>
                  <a:schemeClr val="accent2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capacity of a new generation of local evaluators </a:t>
            </a:r>
            <a:r>
              <a:rPr lang="en-GB" sz="2400" b="1" i="1" dirty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is essential to strengthening developing country </a:t>
            </a:r>
            <a:r>
              <a:rPr lang="en-GB" sz="2400" b="1" i="1" dirty="0" smtClean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M&amp;E ecosystems </a:t>
            </a:r>
            <a:r>
              <a:rPr lang="en-GB" sz="2400" b="1" i="1" dirty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and creating opportunities for </a:t>
            </a:r>
            <a:r>
              <a:rPr lang="en-GB" sz="2400" b="1" i="1" dirty="0">
                <a:solidFill>
                  <a:schemeClr val="accent2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new and diverse voices</a:t>
            </a:r>
            <a:r>
              <a:rPr lang="en-GB" sz="2400" b="1" i="1" dirty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 to enter the </a:t>
            </a:r>
            <a:r>
              <a:rPr lang="en-GB" sz="2400" b="1" i="1" dirty="0" smtClean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field”</a:t>
            </a:r>
          </a:p>
          <a:p>
            <a:pPr algn="ctr"/>
            <a:endParaRPr lang="en-GB" sz="2400" b="1" dirty="0">
              <a:solidFill>
                <a:srgbClr val="343A40"/>
              </a:solidFill>
              <a:latin typeface="DM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GB" sz="2400" b="1" dirty="0">
                <a:solidFill>
                  <a:srgbClr val="343A40"/>
                </a:solidFill>
                <a:latin typeface="DM Sans"/>
                <a:ea typeface="Calibri" panose="020F0502020204030204" pitchFamily="34" charset="0"/>
                <a:cs typeface="Times New Roman" panose="02020603050405020304" pitchFamily="18" charset="0"/>
              </a:rPr>
              <a:t>GEI, 2022 </a:t>
            </a:r>
            <a:endParaRPr lang="en-GB" sz="2400" b="1" dirty="0" smtClean="0">
              <a:solidFill>
                <a:srgbClr val="343A40"/>
              </a:solidFill>
              <a:latin typeface="DM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GB" sz="2400" b="1" dirty="0">
              <a:solidFill>
                <a:srgbClr val="343A40"/>
              </a:solidFill>
              <a:latin typeface="DM Sans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r>
              <a:rPr lang="en-GB" sz="2400" b="1" dirty="0">
                <a:solidFill>
                  <a:srgbClr val="343A4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Youth are not only evaluators but also </a:t>
            </a:r>
            <a:r>
              <a:rPr lang="en-GB" sz="2400" b="1" dirty="0">
                <a:solidFill>
                  <a:srgbClr val="00206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agents of change</a:t>
            </a:r>
          </a:p>
        </p:txBody>
      </p:sp>
      <p:sp>
        <p:nvSpPr>
          <p:cNvPr id="4" name="object 5"/>
          <p:cNvSpPr txBox="1">
            <a:spLocks noGrp="1"/>
          </p:cNvSpPr>
          <p:nvPr>
            <p:ph type="title"/>
          </p:nvPr>
        </p:nvSpPr>
        <p:spPr>
          <a:xfrm>
            <a:off x="762000" y="504804"/>
            <a:ext cx="3031575" cy="371897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20"/>
              </a:lnSpc>
            </a:pPr>
            <a:r>
              <a:rPr lang="en-GB" spc="-50" dirty="0" smtClean="0">
                <a:solidFill>
                  <a:schemeClr val="bg1"/>
                </a:solidFill>
              </a:rPr>
              <a:t>Introduction</a:t>
            </a:r>
            <a:endParaRPr spc="-50" dirty="0">
              <a:solidFill>
                <a:schemeClr val="bg1"/>
              </a:solidFill>
            </a:endParaRPr>
          </a:p>
        </p:txBody>
      </p:sp>
      <p:sp>
        <p:nvSpPr>
          <p:cNvPr id="6" name="object 4"/>
          <p:cNvSpPr txBox="1"/>
          <p:nvPr/>
        </p:nvSpPr>
        <p:spPr>
          <a:xfrm>
            <a:off x="333342" y="505248"/>
            <a:ext cx="305435" cy="4095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GB"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1</a:t>
            </a:r>
            <a:r>
              <a:rPr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.</a:t>
            </a:r>
            <a:endParaRPr sz="2500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48304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5634" y="927521"/>
            <a:ext cx="8458200" cy="1477969"/>
          </a:xfrm>
          <a:prstGeom prst="rect">
            <a:avLst/>
          </a:prstGeom>
          <a:ln w="9524">
            <a:solidFill>
              <a:srgbClr val="000000"/>
            </a:solidFill>
          </a:ln>
        </p:spPr>
        <p:txBody>
          <a:bodyPr vert="horz" wrap="square" lIns="0" tIns="76835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605"/>
              </a:spcBef>
            </a:pPr>
            <a:r>
              <a:rPr lang="en-GB" sz="1300" dirty="0" smtClean="0">
                <a:solidFill>
                  <a:srgbClr val="383744"/>
                </a:solidFill>
                <a:latin typeface="Arial MT"/>
                <a:cs typeface="Arial MT"/>
              </a:rPr>
              <a:t>Youth, representing a significant portion of the </a:t>
            </a:r>
            <a:r>
              <a:rPr lang="en-GB" sz="1300" dirty="0" smtClean="0">
                <a:solidFill>
                  <a:schemeClr val="accent2"/>
                </a:solidFill>
                <a:latin typeface="Arial MT"/>
                <a:cs typeface="Arial MT"/>
              </a:rPr>
              <a:t>global population</a:t>
            </a:r>
            <a:r>
              <a:rPr lang="en-GB" sz="1300" dirty="0" smtClean="0">
                <a:solidFill>
                  <a:srgbClr val="383744"/>
                </a:solidFill>
                <a:latin typeface="Arial MT"/>
                <a:cs typeface="Arial MT"/>
              </a:rPr>
              <a:t>, bring unique insights, energy, and innovation to the field; </a:t>
            </a:r>
          </a:p>
          <a:p>
            <a:pPr marL="198755" marR="319405" algn="just">
              <a:lnSpc>
                <a:spcPct val="100000"/>
              </a:lnSpc>
              <a:spcBef>
                <a:spcPts val="10"/>
              </a:spcBef>
              <a:tabLst>
                <a:tab pos="542925" algn="l"/>
              </a:tabLst>
            </a:pPr>
            <a:endParaRPr sz="1300" dirty="0">
              <a:latin typeface="Arial MT"/>
              <a:cs typeface="Arial MT"/>
            </a:endParaRPr>
          </a:p>
          <a:p>
            <a:pPr marL="542925" marR="231775" indent="-344170" algn="just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542925" algn="l"/>
              </a:tabLst>
            </a:pPr>
            <a:r>
              <a:rPr lang="en-GB" sz="1300" dirty="0" smtClean="0">
                <a:solidFill>
                  <a:srgbClr val="383744"/>
                </a:solidFill>
                <a:latin typeface="Arial MT"/>
                <a:cs typeface="Arial MT"/>
              </a:rPr>
              <a:t>The growing </a:t>
            </a:r>
            <a:r>
              <a:rPr lang="en-GB" sz="1300" dirty="0" smtClean="0">
                <a:solidFill>
                  <a:schemeClr val="accent2"/>
                </a:solidFill>
                <a:latin typeface="Arial MT"/>
                <a:cs typeface="Arial MT"/>
              </a:rPr>
              <a:t>complexity of global challenges</a:t>
            </a:r>
            <a:r>
              <a:rPr lang="en-GB" sz="1300" dirty="0" smtClean="0">
                <a:solidFill>
                  <a:srgbClr val="383744"/>
                </a:solidFill>
                <a:latin typeface="Arial MT"/>
                <a:cs typeface="Arial MT"/>
              </a:rPr>
              <a:t>, the inclusion of diverse perspectives in evaluation is paramount; </a:t>
            </a:r>
          </a:p>
          <a:p>
            <a:pPr marL="542925" marR="231775" indent="-344170" algn="just">
              <a:lnSpc>
                <a:spcPct val="100000"/>
              </a:lnSpc>
              <a:buFont typeface="Wingdings" panose="05000000000000000000" pitchFamily="2" charset="2"/>
              <a:buChar char="q"/>
              <a:tabLst>
                <a:tab pos="542925" algn="l"/>
              </a:tabLst>
            </a:pPr>
            <a:r>
              <a:rPr lang="en-GB" sz="1300" dirty="0" smtClean="0">
                <a:solidFill>
                  <a:srgbClr val="383744"/>
                </a:solidFill>
                <a:latin typeface="Arial MT"/>
                <a:cs typeface="Arial MT"/>
              </a:rPr>
              <a:t>Despite its importance, the field has traditionally been dominated by </a:t>
            </a:r>
            <a:r>
              <a:rPr lang="en-GB" sz="1300" dirty="0" smtClean="0">
                <a:solidFill>
                  <a:schemeClr val="accent2"/>
                </a:solidFill>
                <a:latin typeface="Arial MT"/>
                <a:cs typeface="Arial MT"/>
              </a:rPr>
              <a:t>experienced professionals,</a:t>
            </a:r>
            <a:r>
              <a:rPr lang="en-GB" sz="1300" dirty="0" smtClean="0">
                <a:solidFill>
                  <a:srgbClr val="383744"/>
                </a:solidFill>
                <a:latin typeface="Arial MT"/>
                <a:cs typeface="Arial MT"/>
              </a:rPr>
              <a:t> with </a:t>
            </a:r>
            <a:r>
              <a:rPr lang="en-GB" sz="1300" i="1" dirty="0" smtClean="0">
                <a:solidFill>
                  <a:schemeClr val="accent2"/>
                </a:solidFill>
                <a:latin typeface="Arial MT"/>
                <a:cs typeface="Arial MT"/>
              </a:rPr>
              <a:t>limited opportunities for young people </a:t>
            </a:r>
            <a:r>
              <a:rPr lang="en-GB" sz="1200" i="1" dirty="0" smtClean="0">
                <a:solidFill>
                  <a:schemeClr val="tx1"/>
                </a:solidFill>
                <a:latin typeface="Arial MT"/>
                <a:cs typeface="Arial MT"/>
              </a:rPr>
              <a:t>(small % involved are under 30)</a:t>
            </a:r>
            <a:endParaRPr sz="1200" i="1" dirty="0">
              <a:solidFill>
                <a:schemeClr val="tx1"/>
              </a:solidFill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2390" y="130357"/>
            <a:ext cx="305435" cy="4095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GB"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1</a:t>
            </a:r>
            <a:r>
              <a:rPr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.</a:t>
            </a:r>
            <a:endParaRPr sz="2500" dirty="0">
              <a:latin typeface="Arial Black"/>
              <a:cs typeface="Arial Black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72434" y="149197"/>
            <a:ext cx="5503428" cy="336374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920"/>
              </a:lnSpc>
            </a:pPr>
            <a:r>
              <a:rPr lang="en-GB" sz="1700" spc="-50" dirty="0" smtClean="0">
                <a:solidFill>
                  <a:schemeClr val="bg1"/>
                </a:solidFill>
              </a:rPr>
              <a:t>Introduction</a:t>
            </a:r>
            <a:endParaRPr lang="en-GB" sz="1700" spc="-50" dirty="0">
              <a:solidFill>
                <a:schemeClr val="bg1"/>
              </a:solidFill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08585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50" dirty="0"/>
              <a:t>5</a:t>
            </a:fld>
            <a:endParaRPr spc="-50" dirty="0"/>
          </a:p>
        </p:txBody>
      </p:sp>
      <p:sp>
        <p:nvSpPr>
          <p:cNvPr id="9" name="object 2"/>
          <p:cNvSpPr txBox="1"/>
          <p:nvPr/>
        </p:nvSpPr>
        <p:spPr>
          <a:xfrm>
            <a:off x="304852" y="2466178"/>
            <a:ext cx="8458200" cy="243207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4">
            <a:solidFill>
              <a:srgbClr val="000000"/>
            </a:solidFill>
          </a:ln>
        </p:spPr>
        <p:txBody>
          <a:bodyPr vert="horz" wrap="square" lIns="0" tIns="76835" rIns="0" bIns="0" rtlCol="0">
            <a:spAutoFit/>
          </a:bodyPr>
          <a:lstStyle/>
          <a:p>
            <a:pPr marL="371475" indent="-285750">
              <a:spcBef>
                <a:spcPts val="605"/>
              </a:spcBef>
              <a:buFont typeface="Wingdings" panose="05000000000000000000" pitchFamily="2" charset="2"/>
              <a:buChar char="q"/>
            </a:pPr>
            <a:r>
              <a:rPr lang="en-GB" sz="1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MT"/>
                <a:cs typeface="Arial MT"/>
              </a:rPr>
              <a:t>Youth are the ones to determine a better tomorrow</a:t>
            </a:r>
          </a:p>
          <a:p>
            <a:pPr marL="371475" indent="-285750">
              <a:spcBef>
                <a:spcPts val="605"/>
              </a:spcBef>
              <a:buFont typeface="Wingdings" panose="05000000000000000000" pitchFamily="2" charset="2"/>
              <a:buChar char="q"/>
            </a:pPr>
            <a:r>
              <a:rPr lang="en-GB" sz="1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MT"/>
                <a:cs typeface="Arial MT"/>
              </a:rPr>
              <a:t>Involving youth in evaluation helps bridge generational gaps and ensure are inclusive</a:t>
            </a:r>
          </a:p>
          <a:p>
            <a:pPr marL="371475" indent="-285750">
              <a:lnSpc>
                <a:spcPct val="100000"/>
              </a:lnSpc>
              <a:spcBef>
                <a:spcPts val="605"/>
              </a:spcBef>
              <a:buFont typeface="Wingdings" panose="05000000000000000000" pitchFamily="2" charset="2"/>
              <a:buChar char="q"/>
            </a:pPr>
            <a:r>
              <a:rPr lang="en-GB" sz="1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MT"/>
                <a:cs typeface="Arial MT"/>
              </a:rPr>
              <a:t>Their fresh mind-sets bring creative solutions and innovative methods that can make evaluations more efficient, comprehensive, and accessible. </a:t>
            </a:r>
          </a:p>
          <a:p>
            <a:pPr marL="371475" indent="-285750">
              <a:lnSpc>
                <a:spcPct val="100000"/>
              </a:lnSpc>
              <a:spcBef>
                <a:spcPts val="605"/>
              </a:spcBef>
              <a:buFont typeface="Wingdings" panose="05000000000000000000" pitchFamily="2" charset="2"/>
              <a:buChar char="q"/>
            </a:pPr>
            <a:r>
              <a:rPr lang="en-GB" sz="1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MT"/>
                <a:cs typeface="Arial MT"/>
              </a:rPr>
              <a:t>Being skilled in leveraging social media and other digital platforms for outreach and dissemination of evaluation findings is key at this 4IR</a:t>
            </a:r>
            <a:endParaRPr lang="en-GB" sz="1300" dirty="0">
              <a:solidFill>
                <a:schemeClr val="accent1">
                  <a:lumMod val="20000"/>
                  <a:lumOff val="80000"/>
                </a:schemeClr>
              </a:solidFill>
              <a:latin typeface="Arial MT"/>
              <a:cs typeface="Arial MT"/>
            </a:endParaRPr>
          </a:p>
          <a:p>
            <a:pPr marL="371475" indent="-285750">
              <a:lnSpc>
                <a:spcPct val="100000"/>
              </a:lnSpc>
              <a:spcBef>
                <a:spcPts val="605"/>
              </a:spcBef>
              <a:buFont typeface="Wingdings" panose="05000000000000000000" pitchFamily="2" charset="2"/>
              <a:buChar char="q"/>
            </a:pPr>
            <a:r>
              <a:rPr lang="en-GB" sz="13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MT"/>
                <a:cs typeface="Arial MT"/>
              </a:rPr>
              <a:t>Young evaluators are often more attuned to long-term implications and are motivated to ensure that development efforts contribute to lasting positive change.</a:t>
            </a:r>
          </a:p>
          <a:p>
            <a:pPr marL="371475" indent="-285750">
              <a:lnSpc>
                <a:spcPct val="100000"/>
              </a:lnSpc>
              <a:spcBef>
                <a:spcPts val="605"/>
              </a:spcBef>
              <a:buFont typeface="Wingdings" panose="05000000000000000000" pitchFamily="2" charset="2"/>
              <a:buChar char="q"/>
            </a:pPr>
            <a:r>
              <a:rPr lang="en-GB" sz="12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MT"/>
                <a:cs typeface="Arial MT"/>
              </a:rPr>
              <a:t>Involving Youth in Evaluation of Programs and Projects will enhance the ownership and acceptance of evaluation findings, leading to more effective implementation of recommendations.</a:t>
            </a:r>
            <a:endParaRPr sz="1200" i="1" dirty="0">
              <a:solidFill>
                <a:schemeClr val="accent1">
                  <a:lumMod val="20000"/>
                  <a:lumOff val="80000"/>
                </a:schemeClr>
              </a:solidFill>
              <a:latin typeface="Arial MT"/>
              <a:cs typeface="Arial MT"/>
            </a:endParaRPr>
          </a:p>
        </p:txBody>
      </p:sp>
    </p:spTree>
    <p:extLst>
      <p:ext uri="{BB962C8B-B14F-4D97-AF65-F5344CB8AC3E}">
        <p14:creationId xmlns:p14="http://schemas.microsoft.com/office/powerpoint/2010/main" val="26157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54122" y="316307"/>
            <a:ext cx="305435" cy="4095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GB"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2</a:t>
            </a:r>
            <a:r>
              <a:rPr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.</a:t>
            </a:r>
            <a:endParaRPr sz="2500" dirty="0">
              <a:latin typeface="Arial Black"/>
              <a:cs typeface="Arial Black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838200" y="338138"/>
            <a:ext cx="5241376" cy="413831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0" rIns="0" bIns="0" rtlCol="0">
            <a:spAutoFit/>
          </a:bodyPr>
          <a:lstStyle/>
          <a:p>
            <a:pPr marL="60960" marR="0" lvl="0" algn="just" defTabSz="914400" eaLnBrk="1" fontAlgn="auto" latinLnBrk="0" hangingPunct="1">
              <a:lnSpc>
                <a:spcPct val="150000"/>
              </a:lnSpc>
              <a:spcBef>
                <a:spcPts val="305"/>
              </a:spcBef>
              <a:spcAft>
                <a:spcPts val="0"/>
              </a:spcAft>
              <a:buClrTx/>
              <a:buSzTx/>
              <a:tabLst>
                <a:tab pos="469265" algn="l"/>
              </a:tabLst>
              <a:defRPr/>
            </a:pPr>
            <a:r>
              <a:rPr lang="en-GB" sz="2000" spc="-114" dirty="0" smtClean="0">
                <a:solidFill>
                  <a:srgbClr val="383744"/>
                </a:solidFill>
              </a:rPr>
              <a:t>Opportunities and Challenges</a:t>
            </a:r>
            <a:endParaRPr lang="en-GB" sz="2000" spc="-114" dirty="0">
              <a:solidFill>
                <a:srgbClr val="383744"/>
              </a:solidFill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635" rIns="0" bIns="0" rtlCol="0">
            <a:spAutoFit/>
          </a:bodyPr>
          <a:lstStyle/>
          <a:p>
            <a:pPr marL="108585">
              <a:lnSpc>
                <a:spcPct val="100000"/>
              </a:lnSpc>
              <a:spcBef>
                <a:spcPts val="5"/>
              </a:spcBef>
            </a:pPr>
            <a:fld id="{81D60167-4931-47E6-BA6A-407CBD079E47}" type="slidenum">
              <a:rPr spc="-50" dirty="0"/>
              <a:t>6</a:t>
            </a:fld>
            <a:endParaRPr spc="-50" dirty="0"/>
          </a:p>
        </p:txBody>
      </p:sp>
      <p:sp>
        <p:nvSpPr>
          <p:cNvPr id="10" name="object 10"/>
          <p:cNvSpPr txBox="1"/>
          <p:nvPr/>
        </p:nvSpPr>
        <p:spPr>
          <a:xfrm>
            <a:off x="142453" y="1170525"/>
            <a:ext cx="3810000" cy="3647793"/>
          </a:xfrm>
          <a:prstGeom prst="rect">
            <a:avLst/>
          </a:prstGeom>
          <a:solidFill>
            <a:srgbClr val="FFFFFF"/>
          </a:solidFill>
          <a:ln w="9524">
            <a:solidFill>
              <a:srgbClr val="383744"/>
            </a:solidFill>
          </a:ln>
        </p:spPr>
        <p:txBody>
          <a:bodyPr vert="horz" wrap="square" lIns="0" tIns="76835" rIns="0" bIns="0" rtlCol="0">
            <a:spAutoFit/>
          </a:bodyPr>
          <a:lstStyle/>
          <a:p>
            <a:pPr marL="85725" marR="203200">
              <a:spcBef>
                <a:spcPts val="605"/>
              </a:spcBef>
            </a:pPr>
            <a:r>
              <a:rPr lang="en-GB" sz="1700" u="heavy" spc="-20" dirty="0">
                <a:solidFill>
                  <a:srgbClr val="383744"/>
                </a:solidFill>
                <a:uFill>
                  <a:solidFill>
                    <a:srgbClr val="383744"/>
                  </a:solidFill>
                </a:uFill>
                <a:latin typeface="Arial Black"/>
                <a:cs typeface="Arial Black"/>
              </a:rPr>
              <a:t>Opportunities </a:t>
            </a:r>
            <a:r>
              <a:rPr lang="en-GB" sz="1700" u="heavy" spc="-20" dirty="0" smtClean="0">
                <a:solidFill>
                  <a:srgbClr val="383744"/>
                </a:solidFill>
                <a:uFill>
                  <a:solidFill>
                    <a:srgbClr val="383744"/>
                  </a:solidFill>
                </a:uFill>
                <a:latin typeface="Arial Black"/>
                <a:cs typeface="Arial Black"/>
              </a:rPr>
              <a:t>for YEEs</a:t>
            </a:r>
            <a:endParaRPr sz="1500" dirty="0">
              <a:latin typeface="Arial MT"/>
              <a:cs typeface="Arial MT"/>
            </a:endParaRPr>
          </a:p>
          <a:p>
            <a:pPr marL="542925" marR="923925" indent="-387985" algn="just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542925" algn="l"/>
              </a:tabLst>
            </a:pPr>
            <a:r>
              <a:rPr lang="en-GB" sz="1200" dirty="0" smtClean="0">
                <a:solidFill>
                  <a:srgbClr val="383744"/>
                </a:solidFill>
                <a:latin typeface="Arial MT"/>
                <a:cs typeface="Arial MT"/>
              </a:rPr>
              <a:t>Technological advancements, such as data analytics and digital &amp; social media platforms</a:t>
            </a:r>
          </a:p>
          <a:p>
            <a:pPr marL="542925" marR="923925" indent="-387985" algn="just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542925" algn="l"/>
              </a:tabLst>
            </a:pPr>
            <a:r>
              <a:rPr lang="en-GB" sz="1200" dirty="0" smtClean="0">
                <a:solidFill>
                  <a:srgbClr val="383744"/>
                </a:solidFill>
                <a:latin typeface="Arial MT"/>
                <a:cs typeface="Arial MT"/>
              </a:rPr>
              <a:t>The </a:t>
            </a:r>
            <a:r>
              <a:rPr lang="en-GB" sz="1200" dirty="0" smtClean="0">
                <a:solidFill>
                  <a:srgbClr val="C00000"/>
                </a:solidFill>
                <a:latin typeface="Arial MT"/>
                <a:cs typeface="Arial MT"/>
              </a:rPr>
              <a:t>Fourth Industrial Revolution (4IR) </a:t>
            </a:r>
            <a:r>
              <a:rPr lang="en-GB" sz="1200" dirty="0" smtClean="0">
                <a:solidFill>
                  <a:srgbClr val="383744"/>
                </a:solidFill>
                <a:latin typeface="Arial MT"/>
                <a:cs typeface="Arial MT"/>
              </a:rPr>
              <a:t>is characterized by rapid advancements in technology and youth have capacity on that</a:t>
            </a:r>
          </a:p>
          <a:p>
            <a:pPr marL="542925" marR="923925" indent="-387985" algn="just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542925" algn="l"/>
              </a:tabLst>
            </a:pPr>
            <a:r>
              <a:rPr lang="en-GB" sz="1200" spc="-10" dirty="0" smtClean="0">
                <a:solidFill>
                  <a:srgbClr val="383744"/>
                </a:solidFill>
                <a:latin typeface="Arial MT"/>
                <a:cs typeface="Arial MT"/>
              </a:rPr>
              <a:t>increasing </a:t>
            </a:r>
            <a:r>
              <a:rPr lang="en-GB" sz="1200" spc="-10" dirty="0" smtClean="0">
                <a:solidFill>
                  <a:srgbClr val="C00000"/>
                </a:solidFill>
                <a:latin typeface="Arial MT"/>
                <a:cs typeface="Arial MT"/>
              </a:rPr>
              <a:t>demand for diverse and culturally</a:t>
            </a:r>
            <a:r>
              <a:rPr lang="en-GB" sz="1200" spc="-10" dirty="0" smtClean="0">
                <a:solidFill>
                  <a:srgbClr val="383744"/>
                </a:solidFill>
                <a:latin typeface="Arial MT"/>
                <a:cs typeface="Arial MT"/>
              </a:rPr>
              <a:t> competent evaluators </a:t>
            </a:r>
          </a:p>
          <a:p>
            <a:pPr marL="542925" marR="923925" indent="-387985" algn="just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542925" algn="l"/>
              </a:tabLst>
            </a:pPr>
            <a:r>
              <a:rPr lang="en-GB" sz="1200" dirty="0" smtClean="0">
                <a:latin typeface="Arial MT"/>
                <a:cs typeface="Arial MT"/>
              </a:rPr>
              <a:t>global movements and initiatives, such as the SDGs, AU Agenda, Turin Agenda </a:t>
            </a:r>
            <a:r>
              <a:rPr lang="en-GB" sz="1200" dirty="0" err="1" smtClean="0">
                <a:latin typeface="Arial MT"/>
                <a:cs typeface="Arial MT"/>
              </a:rPr>
              <a:t>etc</a:t>
            </a:r>
            <a:endParaRPr lang="en-GB" sz="1200" dirty="0" smtClean="0">
              <a:latin typeface="Arial MT"/>
              <a:cs typeface="Arial MT"/>
            </a:endParaRPr>
          </a:p>
          <a:p>
            <a:pPr marL="542925" marR="923925" indent="-387985" algn="just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542925" algn="l"/>
              </a:tabLst>
            </a:pPr>
            <a:r>
              <a:rPr lang="en-GB" sz="1200" dirty="0" smtClean="0">
                <a:latin typeface="Arial MT"/>
                <a:cs typeface="Arial MT"/>
              </a:rPr>
              <a:t>Evidence of youth-led evaluation projects demonstrate the potential of young evaluators</a:t>
            </a:r>
            <a:r>
              <a:rPr lang="en-GB" sz="1200" i="1" dirty="0" smtClean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 </a:t>
            </a:r>
            <a:r>
              <a:rPr lang="en-GB" sz="1400" i="1" dirty="0" smtClean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- </a:t>
            </a:r>
            <a:r>
              <a:rPr lang="en-GB" sz="1100" i="1" dirty="0" smtClean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UNEG </a:t>
            </a:r>
            <a:r>
              <a:rPr lang="en-GB" sz="1100" i="1" dirty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2020 report shows that 20% of evaluation projects involved young people as team members </a:t>
            </a:r>
            <a:endParaRPr sz="1100" i="1" dirty="0">
              <a:solidFill>
                <a:schemeClr val="accent6">
                  <a:lumMod val="50000"/>
                </a:schemeClr>
              </a:solidFill>
              <a:latin typeface="Arial MT"/>
              <a:cs typeface="Arial MT"/>
            </a:endParaRPr>
          </a:p>
        </p:txBody>
      </p:sp>
      <p:sp>
        <p:nvSpPr>
          <p:cNvPr id="13" name="object 10"/>
          <p:cNvSpPr txBox="1"/>
          <p:nvPr/>
        </p:nvSpPr>
        <p:spPr>
          <a:xfrm>
            <a:off x="4038601" y="1162743"/>
            <a:ext cx="5029200" cy="3955570"/>
          </a:xfrm>
          <a:prstGeom prst="rect">
            <a:avLst/>
          </a:prstGeom>
          <a:solidFill>
            <a:srgbClr val="FFFFFF"/>
          </a:solidFill>
          <a:ln w="9524">
            <a:solidFill>
              <a:srgbClr val="383744"/>
            </a:solidFill>
          </a:ln>
        </p:spPr>
        <p:txBody>
          <a:bodyPr vert="horz" wrap="square" lIns="0" tIns="76835" rIns="0" bIns="0" rtlCol="0">
            <a:spAutoFit/>
          </a:bodyPr>
          <a:lstStyle/>
          <a:p>
            <a:pPr marL="85725" marR="203200">
              <a:spcBef>
                <a:spcPts val="605"/>
              </a:spcBef>
            </a:pPr>
            <a:r>
              <a:rPr lang="en-GB" sz="1700" u="heavy" spc="-20" dirty="0" smtClean="0">
                <a:solidFill>
                  <a:srgbClr val="383744"/>
                </a:solidFill>
                <a:uFill>
                  <a:solidFill>
                    <a:srgbClr val="383744"/>
                  </a:solidFill>
                </a:uFill>
                <a:latin typeface="Arial Black"/>
                <a:cs typeface="Arial Black"/>
              </a:rPr>
              <a:t>Challenges for YEEs</a:t>
            </a:r>
            <a:endParaRPr sz="1500" dirty="0">
              <a:latin typeface="Arial MT"/>
              <a:cs typeface="Arial MT"/>
            </a:endParaRPr>
          </a:p>
          <a:p>
            <a:pPr marL="542925" marR="923925" indent="-387985" algn="just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542925" algn="l"/>
              </a:tabLst>
            </a:pPr>
            <a:r>
              <a:rPr lang="en-GB" sz="1400" dirty="0" smtClean="0">
                <a:solidFill>
                  <a:srgbClr val="383744"/>
                </a:solidFill>
                <a:latin typeface="Arial MT"/>
                <a:cs typeface="Arial MT"/>
              </a:rPr>
              <a:t>lack of experience – </a:t>
            </a:r>
            <a:r>
              <a:rPr lang="en-GB" sz="1100" i="1" dirty="0" smtClean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small number are involved ref. UNEG </a:t>
            </a:r>
            <a:r>
              <a:rPr lang="en-GB" sz="1100" i="1" dirty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2020 report </a:t>
            </a:r>
            <a:r>
              <a:rPr lang="en-GB" sz="1400" dirty="0" smtClean="0">
                <a:solidFill>
                  <a:srgbClr val="383744"/>
                </a:solidFill>
                <a:latin typeface="Arial MT"/>
                <a:cs typeface="Arial MT"/>
              </a:rPr>
              <a:t>This </a:t>
            </a:r>
            <a:r>
              <a:rPr lang="en-GB" sz="1400" dirty="0">
                <a:solidFill>
                  <a:srgbClr val="383744"/>
                </a:solidFill>
                <a:latin typeface="Arial MT"/>
                <a:cs typeface="Arial MT"/>
              </a:rPr>
              <a:t>also supported by survey conducted by AEA in 2021 showed</a:t>
            </a:r>
            <a:r>
              <a:rPr lang="en-GB" sz="1500" dirty="0">
                <a:solidFill>
                  <a:srgbClr val="383744"/>
                </a:solidFill>
                <a:latin typeface="Arial MT"/>
                <a:cs typeface="Arial MT"/>
              </a:rPr>
              <a:t> </a:t>
            </a:r>
            <a:r>
              <a:rPr lang="en-GB" sz="1100" i="1" dirty="0" smtClean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that 45% of young respondents indicated that limited professional experience was a significant barrier to securing evaluation roles</a:t>
            </a:r>
            <a:endParaRPr lang="en-GB" sz="1100" i="1" dirty="0">
              <a:solidFill>
                <a:schemeClr val="accent6">
                  <a:lumMod val="50000"/>
                </a:schemeClr>
              </a:solidFill>
              <a:latin typeface="Arial MT"/>
              <a:cs typeface="Arial MT"/>
            </a:endParaRPr>
          </a:p>
          <a:p>
            <a:pPr marL="542925" marR="923925" indent="-387985" algn="just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542925" algn="l"/>
              </a:tabLst>
            </a:pPr>
            <a:r>
              <a:rPr lang="en-GB" sz="1400" dirty="0">
                <a:solidFill>
                  <a:srgbClr val="383744"/>
                </a:solidFill>
                <a:latin typeface="Arial MT"/>
                <a:cs typeface="Arial MT"/>
              </a:rPr>
              <a:t>limited access to mentorship and professional networks,- </a:t>
            </a:r>
            <a:r>
              <a:rPr lang="en-GB" sz="1100" i="1" dirty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IDEAs in 2022 shows only 15% of its members were under 35 years </a:t>
            </a:r>
            <a:r>
              <a:rPr lang="en-GB" sz="1100" i="1" dirty="0" smtClean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old </a:t>
            </a:r>
            <a:r>
              <a:rPr lang="en-GB" sz="1400" dirty="0">
                <a:solidFill>
                  <a:srgbClr val="383744"/>
                </a:solidFill>
                <a:latin typeface="Arial MT"/>
                <a:cs typeface="Arial MT"/>
              </a:rPr>
              <a:t>But also, AEA survey in 2021 showed</a:t>
            </a:r>
            <a:r>
              <a:rPr lang="en-GB" sz="1500" dirty="0">
                <a:solidFill>
                  <a:srgbClr val="383744"/>
                </a:solidFill>
                <a:latin typeface="Arial MT"/>
                <a:cs typeface="Arial MT"/>
              </a:rPr>
              <a:t> </a:t>
            </a:r>
            <a:r>
              <a:rPr lang="en-GB" sz="1100" i="1" dirty="0" smtClean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that 38% reported difficulty in finding mentors to guide their career development</a:t>
            </a:r>
            <a:endParaRPr lang="en-GB" sz="1100" i="1" dirty="0">
              <a:solidFill>
                <a:schemeClr val="accent6">
                  <a:lumMod val="50000"/>
                </a:schemeClr>
              </a:solidFill>
              <a:latin typeface="Arial MT"/>
              <a:cs typeface="Arial MT"/>
            </a:endParaRPr>
          </a:p>
          <a:p>
            <a:pPr marL="542925" marR="923925" indent="-387985" algn="just">
              <a:spcBef>
                <a:spcPts val="10"/>
              </a:spcBef>
              <a:buAutoNum type="arabicPeriod"/>
              <a:tabLst>
                <a:tab pos="542925" algn="l"/>
              </a:tabLst>
            </a:pPr>
            <a:r>
              <a:rPr lang="en-GB" sz="1400" dirty="0">
                <a:solidFill>
                  <a:srgbClr val="383744"/>
                </a:solidFill>
                <a:latin typeface="Arial MT"/>
                <a:cs typeface="Arial MT"/>
              </a:rPr>
              <a:t>Financial constraints, including the high cost of education and training </a:t>
            </a:r>
            <a:r>
              <a:rPr lang="en-GB" sz="1500" dirty="0" smtClean="0">
                <a:solidFill>
                  <a:srgbClr val="383744"/>
                </a:solidFill>
                <a:latin typeface="Arial MT"/>
                <a:cs typeface="Arial MT"/>
              </a:rPr>
              <a:t>-</a:t>
            </a:r>
            <a:r>
              <a:rPr lang="en-GB" sz="1100" i="1" dirty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25% of participants at IPDET 2021 were young professionals under </a:t>
            </a:r>
            <a:r>
              <a:rPr lang="en-GB" sz="1100" i="1" dirty="0" smtClean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30 </a:t>
            </a:r>
            <a:r>
              <a:rPr lang="en-GB" sz="1400" dirty="0">
                <a:solidFill>
                  <a:srgbClr val="383744"/>
                </a:solidFill>
                <a:latin typeface="Arial MT"/>
                <a:cs typeface="Arial MT"/>
              </a:rPr>
              <a:t>also supported by AEA findings </a:t>
            </a:r>
            <a:r>
              <a:rPr lang="en-GB" sz="1100" i="1" dirty="0" smtClean="0">
                <a:solidFill>
                  <a:schemeClr val="accent6">
                    <a:lumMod val="50000"/>
                  </a:schemeClr>
                </a:solidFill>
                <a:latin typeface="Arial MT"/>
                <a:cs typeface="Arial MT"/>
              </a:rPr>
              <a:t>that 30% cited the high cost of evaluation training programs  </a:t>
            </a:r>
            <a:endParaRPr lang="en-GB" sz="1100" i="1" dirty="0">
              <a:solidFill>
                <a:schemeClr val="accent6">
                  <a:lumMod val="50000"/>
                </a:schemeClr>
              </a:solidFill>
              <a:latin typeface="Arial MT"/>
              <a:cs typeface="Arial MT"/>
            </a:endParaRPr>
          </a:p>
          <a:p>
            <a:pPr marL="542925" marR="923925" indent="-387985" algn="just">
              <a:lnSpc>
                <a:spcPct val="100000"/>
              </a:lnSpc>
              <a:spcBef>
                <a:spcPts val="10"/>
              </a:spcBef>
              <a:buAutoNum type="arabicPeriod"/>
              <a:tabLst>
                <a:tab pos="542925" algn="l"/>
              </a:tabLst>
            </a:pPr>
            <a:endParaRPr sz="1200" i="1" dirty="0">
              <a:solidFill>
                <a:schemeClr val="accent6">
                  <a:lumMod val="50000"/>
                </a:schemeClr>
              </a:solidFill>
              <a:latin typeface="Arial MT"/>
              <a:cs typeface="Arial M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oogle Shape;1242;p36"/>
          <p:cNvGrpSpPr/>
          <p:nvPr/>
        </p:nvGrpSpPr>
        <p:grpSpPr>
          <a:xfrm>
            <a:off x="357188" y="998461"/>
            <a:ext cx="2015499" cy="3773564"/>
            <a:chOff x="555475" y="1105275"/>
            <a:chExt cx="1443900" cy="3626750"/>
          </a:xfrm>
        </p:grpSpPr>
        <p:sp>
          <p:nvSpPr>
            <p:cNvPr id="24" name="Google Shape;1243;p36"/>
            <p:cNvSpPr/>
            <p:nvPr/>
          </p:nvSpPr>
          <p:spPr>
            <a:xfrm rot="10800000">
              <a:off x="615475" y="1485450"/>
              <a:ext cx="1323600" cy="2898600"/>
            </a:xfrm>
            <a:prstGeom prst="roundRect">
              <a:avLst>
                <a:gd name="adj" fmla="val 50000"/>
              </a:avLst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30" name="Google Shape;1244;p36"/>
            <p:cNvSpPr/>
            <p:nvPr/>
          </p:nvSpPr>
          <p:spPr>
            <a:xfrm>
              <a:off x="555475" y="1105275"/>
              <a:ext cx="1443900" cy="1443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31" name="Google Shape;1245;p36"/>
            <p:cNvSpPr/>
            <p:nvPr/>
          </p:nvSpPr>
          <p:spPr>
            <a:xfrm rot="18900000">
              <a:off x="1095934" y="2264316"/>
              <a:ext cx="363170" cy="363170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33" name="Google Shape;1246;p36"/>
            <p:cNvSpPr/>
            <p:nvPr/>
          </p:nvSpPr>
          <p:spPr>
            <a:xfrm>
              <a:off x="716025" y="1265826"/>
              <a:ext cx="1122600" cy="11226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11000"/>
                </a:srgbClr>
              </a:outerShdw>
            </a:effectLst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34" name="Google Shape;1247;p36"/>
            <p:cNvSpPr/>
            <p:nvPr/>
          </p:nvSpPr>
          <p:spPr>
            <a:xfrm>
              <a:off x="949375" y="4075925"/>
              <a:ext cx="655800" cy="6561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11000"/>
                </a:srgbClr>
              </a:outerShdw>
            </a:effectLst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100"/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" sz="2100" b="1" dirty="0">
                  <a:solidFill>
                    <a:schemeClr val="tx1"/>
                  </a:solidFill>
                  <a:latin typeface="Century Gothic" panose="020B0502020202020204" pitchFamily="34" charset="0"/>
                  <a:ea typeface="Fira Sans Medium"/>
                  <a:cs typeface="Fira Sans Medium"/>
                  <a:sym typeface="Fira Sans Medium"/>
                </a:rPr>
                <a:t>1</a:t>
              </a:r>
              <a:endParaRPr sz="2100" b="1" dirty="0">
                <a:solidFill>
                  <a:schemeClr val="tx1"/>
                </a:solidFill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37" name="Google Shape;1250;p36"/>
            <p:cNvSpPr txBox="1"/>
            <p:nvPr/>
          </p:nvSpPr>
          <p:spPr>
            <a:xfrm>
              <a:off x="616075" y="2866951"/>
              <a:ext cx="1306760" cy="86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lvl="0" algn="ctr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1400" b="1" dirty="0">
                  <a:latin typeface="Century Gothic" panose="020B0502020202020204" pitchFamily="34" charset="0"/>
                  <a:sym typeface="Arial" pitchFamily="34" charset="0"/>
                </a:rPr>
                <a:t>Education and training </a:t>
              </a:r>
              <a:r>
                <a:rPr lang="en-GB" sz="1400" b="1" dirty="0" smtClean="0">
                  <a:latin typeface="Century Gothic" panose="020B0502020202020204" pitchFamily="34" charset="0"/>
                  <a:sym typeface="Arial" pitchFamily="34" charset="0"/>
                </a:rPr>
                <a:t>programs</a:t>
              </a:r>
            </a:p>
            <a:p>
              <a:pPr lvl="0" algn="ctr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1100" i="1" dirty="0" smtClean="0">
                  <a:latin typeface="Century Gothic" panose="020B0502020202020204" pitchFamily="34" charset="0"/>
                  <a:sym typeface="Arial" pitchFamily="34" charset="0"/>
                </a:rPr>
                <a:t>(Both formal &amp; Informal)</a:t>
              </a:r>
              <a:endParaRPr sz="1100" i="1" dirty="0">
                <a:latin typeface="Century Gothic" panose="020B0502020202020204" pitchFamily="34" charset="0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39" name="Google Shape;1252;p36"/>
          <p:cNvGrpSpPr/>
          <p:nvPr/>
        </p:nvGrpSpPr>
        <p:grpSpPr>
          <a:xfrm>
            <a:off x="2497761" y="1031131"/>
            <a:ext cx="2015500" cy="3773564"/>
            <a:chOff x="2751858" y="1105275"/>
            <a:chExt cx="1443900" cy="3626750"/>
          </a:xfrm>
        </p:grpSpPr>
        <p:sp>
          <p:nvSpPr>
            <p:cNvPr id="40" name="Google Shape;1253;p36"/>
            <p:cNvSpPr/>
            <p:nvPr/>
          </p:nvSpPr>
          <p:spPr>
            <a:xfrm rot="10800000">
              <a:off x="2811858" y="1485450"/>
              <a:ext cx="1323600" cy="2898600"/>
            </a:xfrm>
            <a:prstGeom prst="roundRect">
              <a:avLst>
                <a:gd name="adj" fmla="val 50000"/>
              </a:avLst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41" name="Google Shape;1254;p36"/>
            <p:cNvSpPr/>
            <p:nvPr/>
          </p:nvSpPr>
          <p:spPr>
            <a:xfrm>
              <a:off x="2751858" y="1105275"/>
              <a:ext cx="1443900" cy="14439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42" name="Google Shape;1255;p36"/>
            <p:cNvSpPr/>
            <p:nvPr/>
          </p:nvSpPr>
          <p:spPr>
            <a:xfrm rot="18900000">
              <a:off x="3292318" y="2264316"/>
              <a:ext cx="363170" cy="363170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43" name="Google Shape;1256;p36"/>
            <p:cNvSpPr/>
            <p:nvPr/>
          </p:nvSpPr>
          <p:spPr>
            <a:xfrm>
              <a:off x="2912408" y="1265826"/>
              <a:ext cx="1122600" cy="11226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11000"/>
                </a:srgbClr>
              </a:outerShdw>
            </a:effectLst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44" name="Google Shape;1257;p36"/>
            <p:cNvSpPr/>
            <p:nvPr/>
          </p:nvSpPr>
          <p:spPr>
            <a:xfrm>
              <a:off x="3145758" y="4075925"/>
              <a:ext cx="655800" cy="6561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11000"/>
                </a:srgbClr>
              </a:outerShdw>
            </a:effectLst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100"/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" sz="21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Fira Sans Medium"/>
                  <a:cs typeface="Fira Sans Medium"/>
                  <a:sym typeface="Fira Sans Medium"/>
                </a:rPr>
                <a:t>2</a:t>
              </a:r>
              <a:endParaRPr sz="2100" b="1" dirty="0"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</p:grpSp>
      <p:grpSp>
        <p:nvGrpSpPr>
          <p:cNvPr id="54" name="Google Shape;1267;p36"/>
          <p:cNvGrpSpPr/>
          <p:nvPr/>
        </p:nvGrpSpPr>
        <p:grpSpPr>
          <a:xfrm>
            <a:off x="4720837" y="1014379"/>
            <a:ext cx="2015499" cy="3773564"/>
            <a:chOff x="4948242" y="1105275"/>
            <a:chExt cx="1443900" cy="3626750"/>
          </a:xfrm>
        </p:grpSpPr>
        <p:sp>
          <p:nvSpPr>
            <p:cNvPr id="55" name="Google Shape;1268;p36"/>
            <p:cNvSpPr/>
            <p:nvPr/>
          </p:nvSpPr>
          <p:spPr>
            <a:xfrm rot="10800000">
              <a:off x="5008242" y="1485450"/>
              <a:ext cx="1323600" cy="2898600"/>
            </a:xfrm>
            <a:prstGeom prst="roundRect">
              <a:avLst>
                <a:gd name="adj" fmla="val 50000"/>
              </a:avLst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56" name="Google Shape;1269;p36"/>
            <p:cNvSpPr/>
            <p:nvPr/>
          </p:nvSpPr>
          <p:spPr>
            <a:xfrm>
              <a:off x="4948242" y="1105275"/>
              <a:ext cx="1443900" cy="1443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57" name="Google Shape;1270;p36"/>
            <p:cNvSpPr/>
            <p:nvPr/>
          </p:nvSpPr>
          <p:spPr>
            <a:xfrm rot="18900000">
              <a:off x="5488701" y="2291780"/>
              <a:ext cx="363170" cy="363170"/>
            </a:xfrm>
            <a:prstGeom prst="rtTriangle">
              <a:avLst/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58" name="Google Shape;1271;p36"/>
            <p:cNvSpPr/>
            <p:nvPr/>
          </p:nvSpPr>
          <p:spPr>
            <a:xfrm>
              <a:off x="5108792" y="1265826"/>
              <a:ext cx="1122600" cy="11226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11000"/>
                </a:srgbClr>
              </a:outerShdw>
            </a:effectLst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59" name="Google Shape;1272;p36"/>
            <p:cNvSpPr/>
            <p:nvPr/>
          </p:nvSpPr>
          <p:spPr>
            <a:xfrm>
              <a:off x="5342142" y="4075925"/>
              <a:ext cx="655800" cy="6561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11000"/>
                </a:srgbClr>
              </a:outerShdw>
            </a:effectLst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100"/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" sz="2100" b="1" dirty="0">
                  <a:solidFill>
                    <a:schemeClr val="tx1"/>
                  </a:solidFill>
                  <a:latin typeface="Century Gothic" panose="020B0502020202020204" pitchFamily="34" charset="0"/>
                  <a:ea typeface="Fira Sans Medium"/>
                  <a:cs typeface="Fira Sans Medium"/>
                  <a:sym typeface="Fira Sans Medium"/>
                </a:rPr>
                <a:t>3</a:t>
              </a:r>
              <a:endParaRPr sz="2100" b="1" dirty="0">
                <a:solidFill>
                  <a:schemeClr val="tx1"/>
                </a:solidFill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  <p:grpSp>
          <p:nvGrpSpPr>
            <p:cNvPr id="60" name="Google Shape;1273;p36"/>
            <p:cNvGrpSpPr/>
            <p:nvPr/>
          </p:nvGrpSpPr>
          <p:grpSpPr>
            <a:xfrm>
              <a:off x="5412888" y="1569696"/>
              <a:ext cx="514581" cy="486923"/>
              <a:chOff x="-1592325" y="3957400"/>
              <a:chExt cx="293025" cy="277275"/>
            </a:xfrm>
          </p:grpSpPr>
          <p:sp>
            <p:nvSpPr>
              <p:cNvPr id="64" name="Google Shape;1274;p36"/>
              <p:cNvSpPr/>
              <p:nvPr/>
            </p:nvSpPr>
            <p:spPr>
              <a:xfrm>
                <a:off x="-1591550" y="3957400"/>
                <a:ext cx="292250" cy="68550"/>
              </a:xfrm>
              <a:custGeom>
                <a:avLst/>
                <a:gdLst/>
                <a:ahLst/>
                <a:cxnLst/>
                <a:rect l="l" t="t" r="r" b="b"/>
                <a:pathLst>
                  <a:path w="11690" h="2742" extrusionOk="0">
                    <a:moveTo>
                      <a:pt x="9894" y="1355"/>
                    </a:moveTo>
                    <a:cubicBezTo>
                      <a:pt x="10335" y="1355"/>
                      <a:pt x="10366" y="2017"/>
                      <a:pt x="9894" y="2017"/>
                    </a:cubicBezTo>
                    <a:lnTo>
                      <a:pt x="5798" y="2017"/>
                    </a:lnTo>
                    <a:cubicBezTo>
                      <a:pt x="5778" y="2019"/>
                      <a:pt x="5759" y="2021"/>
                      <a:pt x="5741" y="2021"/>
                    </a:cubicBezTo>
                    <a:cubicBezTo>
                      <a:pt x="5326" y="2021"/>
                      <a:pt x="5345" y="1355"/>
                      <a:pt x="5798" y="1355"/>
                    </a:cubicBezTo>
                    <a:close/>
                    <a:moveTo>
                      <a:pt x="1671" y="1355"/>
                    </a:moveTo>
                    <a:cubicBezTo>
                      <a:pt x="1860" y="1355"/>
                      <a:pt x="2017" y="1513"/>
                      <a:pt x="2017" y="1702"/>
                    </a:cubicBezTo>
                    <a:cubicBezTo>
                      <a:pt x="2017" y="1891"/>
                      <a:pt x="1860" y="2048"/>
                      <a:pt x="1671" y="2048"/>
                    </a:cubicBezTo>
                    <a:cubicBezTo>
                      <a:pt x="1482" y="2048"/>
                      <a:pt x="1324" y="1891"/>
                      <a:pt x="1324" y="1702"/>
                    </a:cubicBezTo>
                    <a:cubicBezTo>
                      <a:pt x="1356" y="1513"/>
                      <a:pt x="1513" y="1355"/>
                      <a:pt x="1671" y="1355"/>
                    </a:cubicBezTo>
                    <a:close/>
                    <a:moveTo>
                      <a:pt x="3057" y="1355"/>
                    </a:moveTo>
                    <a:cubicBezTo>
                      <a:pt x="3246" y="1355"/>
                      <a:pt x="3404" y="1513"/>
                      <a:pt x="3404" y="1702"/>
                    </a:cubicBezTo>
                    <a:cubicBezTo>
                      <a:pt x="3404" y="1891"/>
                      <a:pt x="3246" y="2048"/>
                      <a:pt x="3057" y="2048"/>
                    </a:cubicBezTo>
                    <a:cubicBezTo>
                      <a:pt x="2836" y="2048"/>
                      <a:pt x="2679" y="1891"/>
                      <a:pt x="2679" y="1702"/>
                    </a:cubicBezTo>
                    <a:cubicBezTo>
                      <a:pt x="2679" y="1513"/>
                      <a:pt x="2836" y="1355"/>
                      <a:pt x="3057" y="1355"/>
                    </a:cubicBezTo>
                    <a:close/>
                    <a:moveTo>
                      <a:pt x="4412" y="1355"/>
                    </a:moveTo>
                    <a:cubicBezTo>
                      <a:pt x="4632" y="1355"/>
                      <a:pt x="4790" y="1513"/>
                      <a:pt x="4790" y="1702"/>
                    </a:cubicBezTo>
                    <a:cubicBezTo>
                      <a:pt x="4790" y="1891"/>
                      <a:pt x="4632" y="2048"/>
                      <a:pt x="4412" y="2048"/>
                    </a:cubicBezTo>
                    <a:cubicBezTo>
                      <a:pt x="4223" y="2048"/>
                      <a:pt x="4065" y="1891"/>
                      <a:pt x="4065" y="1702"/>
                    </a:cubicBezTo>
                    <a:cubicBezTo>
                      <a:pt x="4065" y="1513"/>
                      <a:pt x="4223" y="1355"/>
                      <a:pt x="4412" y="1355"/>
                    </a:cubicBezTo>
                    <a:close/>
                    <a:moveTo>
                      <a:pt x="1041" y="0"/>
                    </a:moveTo>
                    <a:cubicBezTo>
                      <a:pt x="474" y="0"/>
                      <a:pt x="1" y="473"/>
                      <a:pt x="1" y="1040"/>
                    </a:cubicBezTo>
                    <a:lnTo>
                      <a:pt x="1" y="2741"/>
                    </a:lnTo>
                    <a:lnTo>
                      <a:pt x="11689" y="2741"/>
                    </a:lnTo>
                    <a:lnTo>
                      <a:pt x="11689" y="1040"/>
                    </a:lnTo>
                    <a:cubicBezTo>
                      <a:pt x="11689" y="505"/>
                      <a:pt x="11154" y="0"/>
                      <a:pt x="10618" y="0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68569" tIns="68569" rIns="68569" bIns="6856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defRPr lang="en-US"/>
                </a:defPPr>
              </a:lstStyle>
              <a:p>
                <a:pPr algn="ctr" rtl="0">
                  <a:spcBef>
                    <a:spcPct val="0"/>
                  </a:spcBef>
                  <a:spcAft>
                    <a:spcPct val="0"/>
                  </a:spcAft>
                  <a:defRPr kumimoji="0" sz="1400" b="0" i="0" u="none" strike="noStrike" cap="none" normalizeH="0" noProof="0">
                    <a:solidFill>
                      <a:srgbClr val="000000"/>
                    </a:solidFill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  <a:sym typeface="Arial" pitchFamily="34" charset="0"/>
                  </a:defRPr>
                </a:pPr>
                <a:endParaRPr sz="15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65" name="Google Shape;1275;p36"/>
              <p:cNvSpPr/>
              <p:nvPr/>
            </p:nvSpPr>
            <p:spPr>
              <a:xfrm>
                <a:off x="-1592325" y="4043250"/>
                <a:ext cx="291450" cy="171725"/>
              </a:xfrm>
              <a:custGeom>
                <a:avLst/>
                <a:gdLst/>
                <a:ahLst/>
                <a:cxnLst/>
                <a:rect l="l" t="t" r="r" b="b"/>
                <a:pathLst>
                  <a:path w="11658" h="6867" extrusionOk="0">
                    <a:moveTo>
                      <a:pt x="0" y="0"/>
                    </a:moveTo>
                    <a:lnTo>
                      <a:pt x="0" y="5829"/>
                    </a:lnTo>
                    <a:cubicBezTo>
                      <a:pt x="0" y="6396"/>
                      <a:pt x="473" y="6869"/>
                      <a:pt x="1040" y="6869"/>
                    </a:cubicBezTo>
                    <a:lnTo>
                      <a:pt x="2867" y="6869"/>
                    </a:lnTo>
                    <a:lnTo>
                      <a:pt x="2647" y="6616"/>
                    </a:lnTo>
                    <a:cubicBezTo>
                      <a:pt x="2521" y="6522"/>
                      <a:pt x="2521" y="6270"/>
                      <a:pt x="2647" y="6144"/>
                    </a:cubicBezTo>
                    <a:lnTo>
                      <a:pt x="2993" y="5797"/>
                    </a:lnTo>
                    <a:cubicBezTo>
                      <a:pt x="2962" y="5734"/>
                      <a:pt x="2930" y="5608"/>
                      <a:pt x="2867" y="5482"/>
                    </a:cubicBezTo>
                    <a:lnTo>
                      <a:pt x="2363" y="5482"/>
                    </a:lnTo>
                    <a:cubicBezTo>
                      <a:pt x="2174" y="5482"/>
                      <a:pt x="2017" y="5325"/>
                      <a:pt x="2017" y="5136"/>
                    </a:cubicBezTo>
                    <a:lnTo>
                      <a:pt x="2017" y="3750"/>
                    </a:lnTo>
                    <a:cubicBezTo>
                      <a:pt x="2017" y="3561"/>
                      <a:pt x="2174" y="3403"/>
                      <a:pt x="2363" y="3403"/>
                    </a:cubicBezTo>
                    <a:lnTo>
                      <a:pt x="2867" y="3403"/>
                    </a:lnTo>
                    <a:cubicBezTo>
                      <a:pt x="2930" y="3277"/>
                      <a:pt x="2962" y="3214"/>
                      <a:pt x="2993" y="3088"/>
                    </a:cubicBezTo>
                    <a:lnTo>
                      <a:pt x="2647" y="2741"/>
                    </a:lnTo>
                    <a:cubicBezTo>
                      <a:pt x="2521" y="2615"/>
                      <a:pt x="2521" y="2363"/>
                      <a:pt x="2647" y="2269"/>
                    </a:cubicBezTo>
                    <a:lnTo>
                      <a:pt x="3624" y="1261"/>
                    </a:lnTo>
                    <a:cubicBezTo>
                      <a:pt x="3687" y="1213"/>
                      <a:pt x="3773" y="1190"/>
                      <a:pt x="3860" y="1190"/>
                    </a:cubicBezTo>
                    <a:cubicBezTo>
                      <a:pt x="3946" y="1190"/>
                      <a:pt x="4033" y="1213"/>
                      <a:pt x="4096" y="1261"/>
                    </a:cubicBezTo>
                    <a:lnTo>
                      <a:pt x="4443" y="1639"/>
                    </a:lnTo>
                    <a:cubicBezTo>
                      <a:pt x="4537" y="1576"/>
                      <a:pt x="4663" y="1544"/>
                      <a:pt x="4758" y="1513"/>
                    </a:cubicBezTo>
                    <a:lnTo>
                      <a:pt x="4758" y="1009"/>
                    </a:lnTo>
                    <a:cubicBezTo>
                      <a:pt x="4758" y="788"/>
                      <a:pt x="4915" y="631"/>
                      <a:pt x="5136" y="631"/>
                    </a:cubicBezTo>
                    <a:lnTo>
                      <a:pt x="6490" y="631"/>
                    </a:lnTo>
                    <a:cubicBezTo>
                      <a:pt x="6711" y="631"/>
                      <a:pt x="6869" y="788"/>
                      <a:pt x="6869" y="1009"/>
                    </a:cubicBezTo>
                    <a:lnTo>
                      <a:pt x="6869" y="1513"/>
                    </a:lnTo>
                    <a:cubicBezTo>
                      <a:pt x="6963" y="1544"/>
                      <a:pt x="7058" y="1576"/>
                      <a:pt x="7184" y="1639"/>
                    </a:cubicBezTo>
                    <a:lnTo>
                      <a:pt x="7530" y="1261"/>
                    </a:lnTo>
                    <a:cubicBezTo>
                      <a:pt x="7593" y="1213"/>
                      <a:pt x="7680" y="1190"/>
                      <a:pt x="7766" y="1190"/>
                    </a:cubicBezTo>
                    <a:cubicBezTo>
                      <a:pt x="7853" y="1190"/>
                      <a:pt x="7940" y="1213"/>
                      <a:pt x="8003" y="1261"/>
                    </a:cubicBezTo>
                    <a:lnTo>
                      <a:pt x="8979" y="2269"/>
                    </a:lnTo>
                    <a:cubicBezTo>
                      <a:pt x="9105" y="2363"/>
                      <a:pt x="9105" y="2615"/>
                      <a:pt x="8979" y="2741"/>
                    </a:cubicBezTo>
                    <a:lnTo>
                      <a:pt x="8633" y="3088"/>
                    </a:lnTo>
                    <a:cubicBezTo>
                      <a:pt x="8664" y="3151"/>
                      <a:pt x="8696" y="3277"/>
                      <a:pt x="8759" y="3403"/>
                    </a:cubicBezTo>
                    <a:lnTo>
                      <a:pt x="9263" y="3403"/>
                    </a:lnTo>
                    <a:cubicBezTo>
                      <a:pt x="9452" y="3403"/>
                      <a:pt x="9609" y="3561"/>
                      <a:pt x="9609" y="3750"/>
                    </a:cubicBezTo>
                    <a:lnTo>
                      <a:pt x="9609" y="5136"/>
                    </a:lnTo>
                    <a:cubicBezTo>
                      <a:pt x="9609" y="5325"/>
                      <a:pt x="9452" y="5482"/>
                      <a:pt x="9263" y="5482"/>
                    </a:cubicBezTo>
                    <a:lnTo>
                      <a:pt x="8759" y="5482"/>
                    </a:lnTo>
                    <a:cubicBezTo>
                      <a:pt x="8727" y="5608"/>
                      <a:pt x="8664" y="5671"/>
                      <a:pt x="8633" y="5797"/>
                    </a:cubicBezTo>
                    <a:lnTo>
                      <a:pt x="8979" y="6144"/>
                    </a:lnTo>
                    <a:cubicBezTo>
                      <a:pt x="9105" y="6270"/>
                      <a:pt x="9105" y="6522"/>
                      <a:pt x="8979" y="6616"/>
                    </a:cubicBezTo>
                    <a:lnTo>
                      <a:pt x="8759" y="6869"/>
                    </a:lnTo>
                    <a:lnTo>
                      <a:pt x="10586" y="6869"/>
                    </a:lnTo>
                    <a:cubicBezTo>
                      <a:pt x="11153" y="6869"/>
                      <a:pt x="11657" y="6396"/>
                      <a:pt x="11657" y="5829"/>
                    </a:cubicBezTo>
                    <a:lnTo>
                      <a:pt x="11657" y="0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68569" tIns="68569" rIns="68569" bIns="6856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defRPr lang="en-US"/>
                </a:defPPr>
              </a:lstStyle>
              <a:p>
                <a:pPr algn="ctr" rtl="0">
                  <a:spcBef>
                    <a:spcPct val="0"/>
                  </a:spcBef>
                  <a:spcAft>
                    <a:spcPct val="0"/>
                  </a:spcAft>
                  <a:defRPr kumimoji="0" sz="1400" b="0" i="0" u="none" strike="noStrike" cap="none" normalizeH="0" noProof="0">
                    <a:solidFill>
                      <a:srgbClr val="000000"/>
                    </a:solidFill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  <a:sym typeface="Arial" pitchFamily="34" charset="0"/>
                  </a:defRPr>
                </a:pPr>
                <a:endParaRPr sz="15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66" name="Google Shape;1276;p36"/>
              <p:cNvSpPr/>
              <p:nvPr/>
            </p:nvSpPr>
            <p:spPr>
              <a:xfrm>
                <a:off x="-1471825" y="4129100"/>
                <a:ext cx="51225" cy="51225"/>
              </a:xfrm>
              <a:custGeom>
                <a:avLst/>
                <a:gdLst/>
                <a:ahLst/>
                <a:cxnLst/>
                <a:rect l="l" t="t" r="r" b="b"/>
                <a:pathLst>
                  <a:path w="2049" h="2049" extrusionOk="0">
                    <a:moveTo>
                      <a:pt x="1009" y="1"/>
                    </a:moveTo>
                    <a:cubicBezTo>
                      <a:pt x="442" y="1"/>
                      <a:pt x="1" y="473"/>
                      <a:pt x="1" y="1009"/>
                    </a:cubicBezTo>
                    <a:cubicBezTo>
                      <a:pt x="1" y="1576"/>
                      <a:pt x="442" y="2048"/>
                      <a:pt x="1009" y="2048"/>
                    </a:cubicBezTo>
                    <a:cubicBezTo>
                      <a:pt x="1576" y="2048"/>
                      <a:pt x="2049" y="1576"/>
                      <a:pt x="2049" y="1009"/>
                    </a:cubicBezTo>
                    <a:cubicBezTo>
                      <a:pt x="2049" y="473"/>
                      <a:pt x="1576" y="1"/>
                      <a:pt x="1009" y="1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68569" tIns="68569" rIns="68569" bIns="6856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defRPr lang="en-US"/>
                </a:defPPr>
              </a:lstStyle>
              <a:p>
                <a:pPr algn="ctr" rtl="0">
                  <a:spcBef>
                    <a:spcPct val="0"/>
                  </a:spcBef>
                  <a:spcAft>
                    <a:spcPct val="0"/>
                  </a:spcAft>
                  <a:defRPr kumimoji="0" sz="1400" b="0" i="0" u="none" strike="noStrike" cap="none" normalizeH="0" noProof="0">
                    <a:solidFill>
                      <a:srgbClr val="000000"/>
                    </a:solidFill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  <a:sym typeface="Arial" pitchFamily="34" charset="0"/>
                  </a:defRPr>
                </a:pPr>
                <a:endParaRPr sz="15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67" name="Google Shape;1277;p36"/>
              <p:cNvSpPr/>
              <p:nvPr/>
            </p:nvSpPr>
            <p:spPr>
              <a:xfrm>
                <a:off x="-1526175" y="4077900"/>
                <a:ext cx="156775" cy="156775"/>
              </a:xfrm>
              <a:custGeom>
                <a:avLst/>
                <a:gdLst/>
                <a:ahLst/>
                <a:cxnLst/>
                <a:rect l="l" t="t" r="r" b="b"/>
                <a:pathLst>
                  <a:path w="6271" h="6271" extrusionOk="0">
                    <a:moveTo>
                      <a:pt x="3183" y="1418"/>
                    </a:moveTo>
                    <a:cubicBezTo>
                      <a:pt x="4128" y="1418"/>
                      <a:pt x="4884" y="2175"/>
                      <a:pt x="4884" y="3120"/>
                    </a:cubicBezTo>
                    <a:cubicBezTo>
                      <a:pt x="4884" y="4033"/>
                      <a:pt x="4128" y="4821"/>
                      <a:pt x="3183" y="4821"/>
                    </a:cubicBezTo>
                    <a:cubicBezTo>
                      <a:pt x="2238" y="4821"/>
                      <a:pt x="1482" y="4065"/>
                      <a:pt x="1482" y="3120"/>
                    </a:cubicBezTo>
                    <a:cubicBezTo>
                      <a:pt x="1482" y="2175"/>
                      <a:pt x="2238" y="1418"/>
                      <a:pt x="3183" y="1418"/>
                    </a:cubicBezTo>
                    <a:close/>
                    <a:moveTo>
                      <a:pt x="2805" y="1"/>
                    </a:moveTo>
                    <a:lnTo>
                      <a:pt x="2805" y="442"/>
                    </a:lnTo>
                    <a:cubicBezTo>
                      <a:pt x="2805" y="599"/>
                      <a:pt x="2679" y="725"/>
                      <a:pt x="2521" y="757"/>
                    </a:cubicBezTo>
                    <a:cubicBezTo>
                      <a:pt x="2332" y="788"/>
                      <a:pt x="2080" y="914"/>
                      <a:pt x="1891" y="1040"/>
                    </a:cubicBezTo>
                    <a:cubicBezTo>
                      <a:pt x="1847" y="1063"/>
                      <a:pt x="1794" y="1073"/>
                      <a:pt x="1739" y="1073"/>
                    </a:cubicBezTo>
                    <a:cubicBezTo>
                      <a:pt x="1639" y="1073"/>
                      <a:pt x="1531" y="1038"/>
                      <a:pt x="1450" y="977"/>
                    </a:cubicBezTo>
                    <a:lnTo>
                      <a:pt x="1135" y="662"/>
                    </a:lnTo>
                    <a:lnTo>
                      <a:pt x="662" y="1135"/>
                    </a:lnTo>
                    <a:lnTo>
                      <a:pt x="978" y="1450"/>
                    </a:lnTo>
                    <a:cubicBezTo>
                      <a:pt x="1104" y="1576"/>
                      <a:pt x="1104" y="1733"/>
                      <a:pt x="1041" y="1891"/>
                    </a:cubicBezTo>
                    <a:cubicBezTo>
                      <a:pt x="915" y="2080"/>
                      <a:pt x="820" y="2301"/>
                      <a:pt x="757" y="2521"/>
                    </a:cubicBezTo>
                    <a:cubicBezTo>
                      <a:pt x="726" y="2679"/>
                      <a:pt x="599" y="2805"/>
                      <a:pt x="442" y="2805"/>
                    </a:cubicBezTo>
                    <a:lnTo>
                      <a:pt x="1" y="2805"/>
                    </a:lnTo>
                    <a:lnTo>
                      <a:pt x="1" y="3466"/>
                    </a:lnTo>
                    <a:lnTo>
                      <a:pt x="442" y="3466"/>
                    </a:lnTo>
                    <a:cubicBezTo>
                      <a:pt x="599" y="3466"/>
                      <a:pt x="726" y="3592"/>
                      <a:pt x="757" y="3750"/>
                    </a:cubicBezTo>
                    <a:cubicBezTo>
                      <a:pt x="789" y="3939"/>
                      <a:pt x="915" y="4191"/>
                      <a:pt x="1041" y="4380"/>
                    </a:cubicBezTo>
                    <a:cubicBezTo>
                      <a:pt x="1104" y="4506"/>
                      <a:pt x="1072" y="4695"/>
                      <a:pt x="978" y="4821"/>
                    </a:cubicBezTo>
                    <a:lnTo>
                      <a:pt x="662" y="5136"/>
                    </a:lnTo>
                    <a:lnTo>
                      <a:pt x="1135" y="5609"/>
                    </a:lnTo>
                    <a:lnTo>
                      <a:pt x="1450" y="5294"/>
                    </a:lnTo>
                    <a:cubicBezTo>
                      <a:pt x="1524" y="5220"/>
                      <a:pt x="1609" y="5189"/>
                      <a:pt x="1698" y="5189"/>
                    </a:cubicBezTo>
                    <a:cubicBezTo>
                      <a:pt x="1761" y="5189"/>
                      <a:pt x="1826" y="5204"/>
                      <a:pt x="1891" y="5230"/>
                    </a:cubicBezTo>
                    <a:cubicBezTo>
                      <a:pt x="2080" y="5357"/>
                      <a:pt x="2301" y="5451"/>
                      <a:pt x="2521" y="5514"/>
                    </a:cubicBezTo>
                    <a:cubicBezTo>
                      <a:pt x="2679" y="5546"/>
                      <a:pt x="2805" y="5672"/>
                      <a:pt x="2805" y="5829"/>
                    </a:cubicBezTo>
                    <a:lnTo>
                      <a:pt x="2805" y="6270"/>
                    </a:lnTo>
                    <a:lnTo>
                      <a:pt x="3466" y="6270"/>
                    </a:lnTo>
                    <a:lnTo>
                      <a:pt x="3466" y="5829"/>
                    </a:lnTo>
                    <a:cubicBezTo>
                      <a:pt x="3466" y="5672"/>
                      <a:pt x="3592" y="5546"/>
                      <a:pt x="3750" y="5514"/>
                    </a:cubicBezTo>
                    <a:cubicBezTo>
                      <a:pt x="3939" y="5483"/>
                      <a:pt x="4160" y="5357"/>
                      <a:pt x="4380" y="5230"/>
                    </a:cubicBezTo>
                    <a:cubicBezTo>
                      <a:pt x="4414" y="5208"/>
                      <a:pt x="4463" y="5198"/>
                      <a:pt x="4517" y="5198"/>
                    </a:cubicBezTo>
                    <a:cubicBezTo>
                      <a:pt x="4615" y="5198"/>
                      <a:pt x="4729" y="5232"/>
                      <a:pt x="4790" y="5294"/>
                    </a:cubicBezTo>
                    <a:lnTo>
                      <a:pt x="5105" y="5609"/>
                    </a:lnTo>
                    <a:lnTo>
                      <a:pt x="5577" y="5136"/>
                    </a:lnTo>
                    <a:lnTo>
                      <a:pt x="5262" y="4821"/>
                    </a:lnTo>
                    <a:cubicBezTo>
                      <a:pt x="5168" y="4695"/>
                      <a:pt x="5168" y="4537"/>
                      <a:pt x="5231" y="4380"/>
                    </a:cubicBezTo>
                    <a:cubicBezTo>
                      <a:pt x="5357" y="4191"/>
                      <a:pt x="5420" y="3970"/>
                      <a:pt x="5514" y="3750"/>
                    </a:cubicBezTo>
                    <a:cubicBezTo>
                      <a:pt x="5546" y="3592"/>
                      <a:pt x="5672" y="3466"/>
                      <a:pt x="5829" y="3466"/>
                    </a:cubicBezTo>
                    <a:lnTo>
                      <a:pt x="6270" y="3466"/>
                    </a:lnTo>
                    <a:lnTo>
                      <a:pt x="6270" y="2773"/>
                    </a:lnTo>
                    <a:lnTo>
                      <a:pt x="5829" y="2773"/>
                    </a:lnTo>
                    <a:cubicBezTo>
                      <a:pt x="5672" y="2773"/>
                      <a:pt x="5546" y="2647"/>
                      <a:pt x="5514" y="2490"/>
                    </a:cubicBezTo>
                    <a:cubicBezTo>
                      <a:pt x="5483" y="2301"/>
                      <a:pt x="5357" y="2049"/>
                      <a:pt x="5231" y="1859"/>
                    </a:cubicBezTo>
                    <a:cubicBezTo>
                      <a:pt x="5168" y="1733"/>
                      <a:pt x="5199" y="1544"/>
                      <a:pt x="5262" y="1418"/>
                    </a:cubicBezTo>
                    <a:lnTo>
                      <a:pt x="5577" y="1103"/>
                    </a:lnTo>
                    <a:lnTo>
                      <a:pt x="5105" y="631"/>
                    </a:lnTo>
                    <a:lnTo>
                      <a:pt x="4790" y="946"/>
                    </a:lnTo>
                    <a:cubicBezTo>
                      <a:pt x="4739" y="1013"/>
                      <a:pt x="4670" y="1045"/>
                      <a:pt x="4593" y="1045"/>
                    </a:cubicBezTo>
                    <a:cubicBezTo>
                      <a:pt x="4526" y="1045"/>
                      <a:pt x="4453" y="1021"/>
                      <a:pt x="4380" y="977"/>
                    </a:cubicBezTo>
                    <a:cubicBezTo>
                      <a:pt x="4160" y="883"/>
                      <a:pt x="3971" y="788"/>
                      <a:pt x="3750" y="725"/>
                    </a:cubicBezTo>
                    <a:cubicBezTo>
                      <a:pt x="3592" y="662"/>
                      <a:pt x="3466" y="568"/>
                      <a:pt x="3466" y="410"/>
                    </a:cubicBezTo>
                    <a:lnTo>
                      <a:pt x="3466" y="1"/>
                    </a:ln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68569" tIns="68569" rIns="68569" bIns="6856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defRPr lang="en-US"/>
                </a:defPPr>
              </a:lstStyle>
              <a:p>
                <a:pPr algn="ctr" rtl="0">
                  <a:spcBef>
                    <a:spcPct val="0"/>
                  </a:spcBef>
                  <a:spcAft>
                    <a:spcPct val="0"/>
                  </a:spcAft>
                  <a:defRPr kumimoji="0" sz="1400" b="0" i="0" u="none" strike="noStrike" cap="none" normalizeH="0" noProof="0">
                    <a:solidFill>
                      <a:srgbClr val="000000"/>
                    </a:solidFill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  <a:sym typeface="Arial" pitchFamily="34" charset="0"/>
                  </a:defRPr>
                </a:pPr>
                <a:endParaRPr sz="1500"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62" name="Google Shape;1279;p36"/>
            <p:cNvSpPr txBox="1"/>
            <p:nvPr/>
          </p:nvSpPr>
          <p:spPr>
            <a:xfrm>
              <a:off x="5052954" y="3049184"/>
              <a:ext cx="1323000" cy="86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lvl="0" algn="ctr"/>
              <a:r>
                <a:rPr lang="en-GB" sz="13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</a:rPr>
                <a:t>Professional organizations and networks </a:t>
              </a:r>
              <a:endParaRPr lang="en-GB" sz="1300" b="1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</a:endParaRPr>
            </a:p>
            <a:p>
              <a:pPr lvl="0" algn="ctr"/>
              <a:r>
                <a:rPr lang="en-GB" sz="900" i="1" dirty="0" smtClean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</a:rPr>
                <a:t>(</a:t>
              </a:r>
              <a:r>
                <a:rPr lang="en-GB" sz="900" i="1" dirty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</a:rPr>
                <a:t>National VOPEs, IDEAS, AfrEA, provide </a:t>
              </a:r>
              <a:r>
                <a:rPr lang="en-GB" sz="900" i="1" dirty="0" smtClean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</a:rPr>
                <a:t>platforms networking, mentorship, and continuous learning) </a:t>
              </a:r>
              <a:endParaRPr lang="en-US" sz="900" i="1" dirty="0">
                <a:solidFill>
                  <a:srgbClr val="000000"/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8" name="Google Shape;1281;p36"/>
          <p:cNvGrpSpPr/>
          <p:nvPr/>
        </p:nvGrpSpPr>
        <p:grpSpPr>
          <a:xfrm>
            <a:off x="6931577" y="1031131"/>
            <a:ext cx="2015498" cy="3773564"/>
            <a:chOff x="7144625" y="1105275"/>
            <a:chExt cx="1443900" cy="3626750"/>
          </a:xfrm>
        </p:grpSpPr>
        <p:sp>
          <p:nvSpPr>
            <p:cNvPr id="69" name="Google Shape;1282;p36"/>
            <p:cNvSpPr/>
            <p:nvPr/>
          </p:nvSpPr>
          <p:spPr>
            <a:xfrm rot="10800000">
              <a:off x="7204625" y="1485450"/>
              <a:ext cx="1323600" cy="2898600"/>
            </a:xfrm>
            <a:prstGeom prst="roundRect">
              <a:avLst>
                <a:gd name="adj" fmla="val 50000"/>
              </a:avLst>
            </a:prstGeom>
            <a:solidFill>
              <a:srgbClr val="F3F3F3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70" name="Google Shape;1283;p36"/>
            <p:cNvSpPr/>
            <p:nvPr/>
          </p:nvSpPr>
          <p:spPr>
            <a:xfrm>
              <a:off x="7144625" y="1105275"/>
              <a:ext cx="1443900" cy="14439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71" name="Google Shape;1284;p36"/>
            <p:cNvSpPr/>
            <p:nvPr/>
          </p:nvSpPr>
          <p:spPr>
            <a:xfrm rot="18900000">
              <a:off x="7685084" y="2291780"/>
              <a:ext cx="363170" cy="363170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72" name="Google Shape;1285;p36"/>
            <p:cNvSpPr/>
            <p:nvPr/>
          </p:nvSpPr>
          <p:spPr>
            <a:xfrm>
              <a:off x="7305175" y="1265826"/>
              <a:ext cx="1122600" cy="11226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11000"/>
                </a:srgbClr>
              </a:outerShdw>
            </a:effectLst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500">
                <a:latin typeface="Century Gothic" panose="020B0502020202020204" pitchFamily="34" charset="0"/>
              </a:endParaRPr>
            </a:p>
          </p:txBody>
        </p:sp>
        <p:sp>
          <p:nvSpPr>
            <p:cNvPr id="73" name="Google Shape;1286;p36"/>
            <p:cNvSpPr/>
            <p:nvPr/>
          </p:nvSpPr>
          <p:spPr>
            <a:xfrm>
              <a:off x="7538525" y="4075925"/>
              <a:ext cx="655800" cy="6561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outerShdw blurRad="57150" dist="19050" dir="5400000" algn="bl" rotWithShape="0">
                <a:srgbClr val="000000">
                  <a:alpha val="11000"/>
                </a:srgbClr>
              </a:outerShdw>
            </a:effectLst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100"/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" sz="2100" b="1" dirty="0">
                  <a:solidFill>
                    <a:srgbClr val="FFFFFF"/>
                  </a:solidFill>
                  <a:latin typeface="Century Gothic" panose="020B0502020202020204" pitchFamily="34" charset="0"/>
                  <a:ea typeface="Fira Sans Medium"/>
                  <a:cs typeface="Fira Sans Medium"/>
                  <a:sym typeface="Fira Sans Medium"/>
                </a:rPr>
                <a:t>4</a:t>
              </a:r>
              <a:endParaRPr sz="2100" b="1" dirty="0"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  <p:grpSp>
          <p:nvGrpSpPr>
            <p:cNvPr id="74" name="Google Shape;1287;p36"/>
            <p:cNvGrpSpPr/>
            <p:nvPr/>
          </p:nvGrpSpPr>
          <p:grpSpPr>
            <a:xfrm>
              <a:off x="7643015" y="1603247"/>
              <a:ext cx="446825" cy="447954"/>
              <a:chOff x="-61783348" y="3743950"/>
              <a:chExt cx="316650" cy="317450"/>
            </a:xfrm>
          </p:grpSpPr>
          <p:sp>
            <p:nvSpPr>
              <p:cNvPr id="78" name="Google Shape;1288;p36"/>
              <p:cNvSpPr/>
              <p:nvPr/>
            </p:nvSpPr>
            <p:spPr>
              <a:xfrm>
                <a:off x="-61783348" y="3743950"/>
                <a:ext cx="316650" cy="317450"/>
              </a:xfrm>
              <a:custGeom>
                <a:avLst/>
                <a:gdLst/>
                <a:ahLst/>
                <a:cxnLst/>
                <a:rect l="l" t="t" r="r" b="b"/>
                <a:pathLst>
                  <a:path w="12666" h="12698" extrusionOk="0">
                    <a:moveTo>
                      <a:pt x="379" y="1"/>
                    </a:moveTo>
                    <a:cubicBezTo>
                      <a:pt x="158" y="1"/>
                      <a:pt x="1" y="190"/>
                      <a:pt x="1" y="410"/>
                    </a:cubicBezTo>
                    <a:lnTo>
                      <a:pt x="1" y="12256"/>
                    </a:lnTo>
                    <a:cubicBezTo>
                      <a:pt x="1" y="12508"/>
                      <a:pt x="190" y="12697"/>
                      <a:pt x="379" y="12697"/>
                    </a:cubicBezTo>
                    <a:lnTo>
                      <a:pt x="12256" y="12697"/>
                    </a:lnTo>
                    <a:cubicBezTo>
                      <a:pt x="12477" y="12697"/>
                      <a:pt x="12666" y="12508"/>
                      <a:pt x="12666" y="12256"/>
                    </a:cubicBezTo>
                    <a:cubicBezTo>
                      <a:pt x="12634" y="12067"/>
                      <a:pt x="12477" y="11878"/>
                      <a:pt x="12256" y="11878"/>
                    </a:cubicBezTo>
                    <a:lnTo>
                      <a:pt x="820" y="11878"/>
                    </a:lnTo>
                    <a:lnTo>
                      <a:pt x="820" y="410"/>
                    </a:lnTo>
                    <a:cubicBezTo>
                      <a:pt x="820" y="158"/>
                      <a:pt x="631" y="1"/>
                      <a:pt x="379" y="1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68569" tIns="68569" rIns="68569" bIns="6856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defRPr lang="en-US"/>
                </a:defPPr>
              </a:lstStyle>
              <a:p>
                <a:pPr algn="ctr" rtl="0">
                  <a:spcBef>
                    <a:spcPct val="0"/>
                  </a:spcBef>
                  <a:spcAft>
                    <a:spcPct val="0"/>
                  </a:spcAft>
                  <a:defRPr kumimoji="0" sz="1400" b="0" i="0" u="none" strike="noStrike" cap="none" normalizeH="0" noProof="0">
                    <a:solidFill>
                      <a:srgbClr val="000000"/>
                    </a:solidFill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  <a:sym typeface="Arial" pitchFamily="34" charset="0"/>
                  </a:defRPr>
                </a:pPr>
                <a:endParaRPr sz="150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79" name="Google Shape;1289;p36"/>
              <p:cNvSpPr/>
              <p:nvPr/>
            </p:nvSpPr>
            <p:spPr>
              <a:xfrm>
                <a:off x="-61739227" y="3833750"/>
                <a:ext cx="272525" cy="149675"/>
              </a:xfrm>
              <a:custGeom>
                <a:avLst/>
                <a:gdLst/>
                <a:ahLst/>
                <a:cxnLst/>
                <a:rect l="l" t="t" r="r" b="b"/>
                <a:pathLst>
                  <a:path w="10901" h="5987" extrusionOk="0">
                    <a:moveTo>
                      <a:pt x="9641" y="0"/>
                    </a:moveTo>
                    <a:cubicBezTo>
                      <a:pt x="8979" y="0"/>
                      <a:pt x="8444" y="536"/>
                      <a:pt x="8444" y="1229"/>
                    </a:cubicBezTo>
                    <a:cubicBezTo>
                      <a:pt x="8444" y="1418"/>
                      <a:pt x="8475" y="1575"/>
                      <a:pt x="8538" y="1733"/>
                    </a:cubicBezTo>
                    <a:lnTo>
                      <a:pt x="6900" y="3403"/>
                    </a:lnTo>
                    <a:cubicBezTo>
                      <a:pt x="6742" y="3308"/>
                      <a:pt x="6553" y="3277"/>
                      <a:pt x="6396" y="3277"/>
                    </a:cubicBezTo>
                    <a:cubicBezTo>
                      <a:pt x="6238" y="3277"/>
                      <a:pt x="6018" y="3308"/>
                      <a:pt x="5860" y="3403"/>
                    </a:cubicBezTo>
                    <a:lnTo>
                      <a:pt x="5041" y="2552"/>
                    </a:lnTo>
                    <a:cubicBezTo>
                      <a:pt x="5136" y="2395"/>
                      <a:pt x="5167" y="2206"/>
                      <a:pt x="5167" y="2048"/>
                    </a:cubicBezTo>
                    <a:cubicBezTo>
                      <a:pt x="5167" y="1386"/>
                      <a:pt x="4600" y="819"/>
                      <a:pt x="3938" y="819"/>
                    </a:cubicBezTo>
                    <a:cubicBezTo>
                      <a:pt x="3277" y="819"/>
                      <a:pt x="2710" y="1386"/>
                      <a:pt x="2710" y="2048"/>
                    </a:cubicBezTo>
                    <a:cubicBezTo>
                      <a:pt x="2710" y="2237"/>
                      <a:pt x="2773" y="2395"/>
                      <a:pt x="2836" y="2552"/>
                    </a:cubicBezTo>
                    <a:lnTo>
                      <a:pt x="1733" y="3655"/>
                    </a:lnTo>
                    <a:cubicBezTo>
                      <a:pt x="1575" y="3592"/>
                      <a:pt x="1386" y="3560"/>
                      <a:pt x="1229" y="3560"/>
                    </a:cubicBezTo>
                    <a:cubicBezTo>
                      <a:pt x="567" y="3560"/>
                      <a:pt x="0" y="4096"/>
                      <a:pt x="0" y="4757"/>
                    </a:cubicBezTo>
                    <a:cubicBezTo>
                      <a:pt x="0" y="5451"/>
                      <a:pt x="567" y="5986"/>
                      <a:pt x="1229" y="5986"/>
                    </a:cubicBezTo>
                    <a:cubicBezTo>
                      <a:pt x="1891" y="5986"/>
                      <a:pt x="2458" y="5451"/>
                      <a:pt x="2458" y="4757"/>
                    </a:cubicBezTo>
                    <a:cubicBezTo>
                      <a:pt x="2458" y="4568"/>
                      <a:pt x="2395" y="4411"/>
                      <a:pt x="2332" y="4253"/>
                    </a:cubicBezTo>
                    <a:lnTo>
                      <a:pt x="3434" y="3151"/>
                    </a:lnTo>
                    <a:cubicBezTo>
                      <a:pt x="3592" y="3214"/>
                      <a:pt x="3781" y="3277"/>
                      <a:pt x="3938" y="3277"/>
                    </a:cubicBezTo>
                    <a:cubicBezTo>
                      <a:pt x="4096" y="3277"/>
                      <a:pt x="4285" y="3214"/>
                      <a:pt x="4442" y="3151"/>
                    </a:cubicBezTo>
                    <a:lnTo>
                      <a:pt x="5293" y="3970"/>
                    </a:lnTo>
                    <a:cubicBezTo>
                      <a:pt x="5199" y="4127"/>
                      <a:pt x="5167" y="4348"/>
                      <a:pt x="5167" y="4505"/>
                    </a:cubicBezTo>
                    <a:cubicBezTo>
                      <a:pt x="5167" y="5167"/>
                      <a:pt x="5703" y="5703"/>
                      <a:pt x="6396" y="5703"/>
                    </a:cubicBezTo>
                    <a:cubicBezTo>
                      <a:pt x="7057" y="5703"/>
                      <a:pt x="7593" y="5167"/>
                      <a:pt x="7593" y="4505"/>
                    </a:cubicBezTo>
                    <a:cubicBezTo>
                      <a:pt x="7593" y="4285"/>
                      <a:pt x="7561" y="4127"/>
                      <a:pt x="7498" y="3970"/>
                    </a:cubicBezTo>
                    <a:lnTo>
                      <a:pt x="9137" y="2332"/>
                    </a:lnTo>
                    <a:cubicBezTo>
                      <a:pt x="9294" y="2395"/>
                      <a:pt x="9483" y="2458"/>
                      <a:pt x="9641" y="2458"/>
                    </a:cubicBezTo>
                    <a:cubicBezTo>
                      <a:pt x="10334" y="2458"/>
                      <a:pt x="10901" y="1890"/>
                      <a:pt x="10901" y="1229"/>
                    </a:cubicBezTo>
                    <a:cubicBezTo>
                      <a:pt x="10901" y="536"/>
                      <a:pt x="10334" y="0"/>
                      <a:pt x="9641" y="0"/>
                    </a:cubicBezTo>
                    <a:close/>
                  </a:path>
                </a:pathLst>
              </a:custGeom>
              <a:solidFill>
                <a:srgbClr val="B7B7B7"/>
              </a:solidFill>
              <a:ln>
                <a:noFill/>
              </a:ln>
            </p:spPr>
            <p:txBody>
              <a:bodyPr spcFirstLastPara="1" wrap="square" lIns="68569" tIns="68569" rIns="68569" bIns="68569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defRPr lang="en-US"/>
                </a:defPPr>
              </a:lstStyle>
              <a:p>
                <a:pPr algn="ctr" rtl="0">
                  <a:spcBef>
                    <a:spcPct val="0"/>
                  </a:spcBef>
                  <a:spcAft>
                    <a:spcPct val="0"/>
                  </a:spcAft>
                  <a:defRPr kumimoji="0" sz="1400" b="0" i="0" u="none" strike="noStrike" cap="none" normalizeH="0" noProof="0">
                    <a:solidFill>
                      <a:srgbClr val="000000"/>
                    </a:solidFill>
                    <a:uLnTx/>
                    <a:uFillTx/>
                    <a:latin typeface="Arial" pitchFamily="34" charset="0"/>
                    <a:ea typeface="Arial" pitchFamily="34" charset="0"/>
                    <a:cs typeface="Arial" pitchFamily="34" charset="0"/>
                    <a:sym typeface="Arial" pitchFamily="34" charset="0"/>
                  </a:defRPr>
                </a:pPr>
                <a:endParaRPr sz="1500">
                  <a:latin typeface="Century Gothic" panose="020B0502020202020204" pitchFamily="34" charset="0"/>
                </a:endParaRPr>
              </a:p>
            </p:txBody>
          </p:sp>
        </p:grpSp>
        <p:sp>
          <p:nvSpPr>
            <p:cNvPr id="76" name="Google Shape;1291;p36"/>
            <p:cNvSpPr txBox="1"/>
            <p:nvPr/>
          </p:nvSpPr>
          <p:spPr>
            <a:xfrm>
              <a:off x="7233312" y="2909532"/>
              <a:ext cx="1323000" cy="86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lvl="0" algn="ctr"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100"/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1500" b="1" dirty="0" smtClean="0">
                  <a:latin typeface="Century Gothic" panose="020B0502020202020204" pitchFamily="34" charset="0"/>
                  <a:sym typeface="Arial" pitchFamily="34" charset="0"/>
                </a:rPr>
                <a:t>Volunteering</a:t>
              </a:r>
            </a:p>
            <a:p>
              <a:pPr lvl="0" algn="ctr">
                <a:spcBef>
                  <a:spcPct val="0"/>
                </a:spcBef>
                <a:spcAft>
                  <a:spcPct val="0"/>
                </a:spcAft>
                <a:buClr>
                  <a:schemeClr val="dk1"/>
                </a:buClr>
                <a:buSzPts val="1100"/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900" i="1" dirty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without compromising the quality of services</a:t>
              </a:r>
              <a:endParaRPr sz="900" i="1" dirty="0">
                <a:solidFill>
                  <a:srgbClr val="000000"/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  <a:sym typeface="Fira Sans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040" y="1497601"/>
            <a:ext cx="629857" cy="629857"/>
          </a:xfrm>
          <a:prstGeom prst="rect">
            <a:avLst/>
          </a:prstGeom>
        </p:spPr>
      </p:pic>
      <p:sp>
        <p:nvSpPr>
          <p:cNvPr id="81" name="Google Shape;1291;p36"/>
          <p:cNvSpPr txBox="1"/>
          <p:nvPr/>
        </p:nvSpPr>
        <p:spPr>
          <a:xfrm>
            <a:off x="2624438" y="2982518"/>
            <a:ext cx="1846738" cy="895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69" tIns="68569" rIns="68569" bIns="68569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/>
            </a:defPPr>
          </a:lstStyle>
          <a:p>
            <a:pPr lvl="0" algn="ctr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defRPr kumimoji="0" sz="1400" b="0" i="0" u="none" strike="noStrike" cap="none" normalizeH="0" noProof="0">
                <a:solidFill>
                  <a:srgbClr val="000000"/>
                </a:solidFill>
                <a:uLnTx/>
                <a:uFillTx/>
                <a:latin typeface="Arial" pitchFamily="34" charset="0"/>
                <a:ea typeface="Arial" pitchFamily="34" charset="0"/>
                <a:cs typeface="Arial" pitchFamily="34" charset="0"/>
                <a:sym typeface="Arial" pitchFamily="34" charset="0"/>
              </a:defRPr>
            </a:pPr>
            <a:r>
              <a:rPr lang="en-GB" sz="1400" b="1" dirty="0">
                <a:solidFill>
                  <a:srgbClr val="000000"/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  <a:sym typeface="Arial" pitchFamily="34" charset="0"/>
              </a:rPr>
              <a:t>Internships and fellowships </a:t>
            </a:r>
            <a:endParaRPr lang="en-GB" sz="1400" b="1" dirty="0" smtClean="0">
              <a:solidFill>
                <a:srgbClr val="000000"/>
              </a:solidFill>
              <a:latin typeface="Century Gothic" panose="020B0502020202020204" pitchFamily="34" charset="0"/>
              <a:ea typeface="Arial" pitchFamily="34" charset="0"/>
              <a:cs typeface="Arial" pitchFamily="34" charset="0"/>
              <a:sym typeface="Arial" pitchFamily="34" charset="0"/>
            </a:endParaRPr>
          </a:p>
          <a:p>
            <a:pPr lvl="0" algn="ctr">
              <a:spcBef>
                <a:spcPct val="0"/>
              </a:spcBef>
              <a:spcAft>
                <a:spcPct val="0"/>
              </a:spcAft>
              <a:buClr>
                <a:schemeClr val="dk1"/>
              </a:buClr>
              <a:buSzPts val="1100"/>
              <a:defRPr kumimoji="0" sz="1400" b="0" i="0" u="none" strike="noStrike" cap="none" normalizeH="0" noProof="0">
                <a:solidFill>
                  <a:srgbClr val="000000"/>
                </a:solidFill>
                <a:uLnTx/>
                <a:uFillTx/>
                <a:latin typeface="Arial" pitchFamily="34" charset="0"/>
                <a:ea typeface="Arial" pitchFamily="34" charset="0"/>
                <a:cs typeface="Arial" pitchFamily="34" charset="0"/>
                <a:sym typeface="Arial" pitchFamily="34" charset="0"/>
              </a:defRPr>
            </a:pPr>
            <a:r>
              <a:rPr lang="en-GB" sz="1000" i="1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  <a:sym typeface="Arial" pitchFamily="34" charset="0"/>
              </a:rPr>
              <a:t>(hands-on </a:t>
            </a:r>
            <a:r>
              <a:rPr lang="en-GB" sz="1000" i="1" dirty="0">
                <a:solidFill>
                  <a:srgbClr val="000000"/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  <a:sym typeface="Arial" pitchFamily="34" charset="0"/>
              </a:rPr>
              <a:t>experience and exposure to real-world evaluation </a:t>
            </a:r>
            <a:r>
              <a:rPr lang="en-GB" sz="1000" i="1" dirty="0" smtClean="0">
                <a:solidFill>
                  <a:srgbClr val="000000"/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  <a:sym typeface="Arial" pitchFamily="34" charset="0"/>
              </a:rPr>
              <a:t>projects)</a:t>
            </a:r>
            <a:endParaRPr sz="1000" i="1" dirty="0">
              <a:solidFill>
                <a:srgbClr val="000000"/>
              </a:solidFill>
              <a:latin typeface="Century Gothic" panose="020B0502020202020204" pitchFamily="34" charset="0"/>
              <a:ea typeface="Arial" pitchFamily="34" charset="0"/>
              <a:cs typeface="Arial" pitchFamily="34" charset="0"/>
              <a:sym typeface="Fira San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284" y="1475282"/>
            <a:ext cx="528953" cy="528953"/>
          </a:xfrm>
          <a:prstGeom prst="rect">
            <a:avLst/>
          </a:prstGeom>
        </p:spPr>
      </p:pic>
      <p:sp>
        <p:nvSpPr>
          <p:cNvPr id="45" name="object 3"/>
          <p:cNvSpPr txBox="1">
            <a:spLocks/>
          </p:cNvSpPr>
          <p:nvPr/>
        </p:nvSpPr>
        <p:spPr>
          <a:xfrm>
            <a:off x="860006" y="143625"/>
            <a:ext cx="5181540" cy="346505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spAutoFit/>
          </a:bodyPr>
          <a:lstStyle>
            <a:lvl1pPr>
              <a:defRPr sz="2500" b="0" i="0">
                <a:solidFill>
                  <a:srgbClr val="4B3768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>
              <a:lnSpc>
                <a:spcPts val="2920"/>
              </a:lnSpc>
            </a:pPr>
            <a:r>
              <a:rPr lang="en-GB" sz="2000" spc="-105" dirty="0" smtClean="0">
                <a:solidFill>
                  <a:schemeClr val="bg1"/>
                </a:solidFill>
              </a:rPr>
              <a:t>Professional </a:t>
            </a:r>
            <a:r>
              <a:rPr lang="en-GB" sz="2000" spc="-105" dirty="0">
                <a:solidFill>
                  <a:schemeClr val="bg1"/>
                </a:solidFill>
              </a:rPr>
              <a:t>Development </a:t>
            </a:r>
            <a:r>
              <a:rPr lang="en-GB" sz="2000" spc="-105" dirty="0" smtClean="0">
                <a:solidFill>
                  <a:schemeClr val="bg1"/>
                </a:solidFill>
              </a:rPr>
              <a:t>Pathways</a:t>
            </a:r>
            <a:endParaRPr lang="en-GB" sz="2000" spc="-105" dirty="0">
              <a:solidFill>
                <a:schemeClr val="bg1"/>
              </a:solidFill>
            </a:endParaRPr>
          </a:p>
        </p:txBody>
      </p:sp>
      <p:sp>
        <p:nvSpPr>
          <p:cNvPr id="47" name="object 4"/>
          <p:cNvSpPr txBox="1"/>
          <p:nvPr/>
        </p:nvSpPr>
        <p:spPr>
          <a:xfrm>
            <a:off x="227218" y="115747"/>
            <a:ext cx="427443" cy="40011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GB"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3</a:t>
            </a:r>
            <a:r>
              <a:rPr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.</a:t>
            </a:r>
            <a:endParaRPr sz="2500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298546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alphaModFix amt="1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6411" y="627420"/>
            <a:ext cx="865070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85800" rtl="0"/>
            <a:r>
              <a:rPr lang="en-GB" sz="1350" kern="1200" dirty="0">
                <a:solidFill>
                  <a:prstClr val="black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+mn-cs"/>
              </a:rPr>
              <a:t>    </a:t>
            </a:r>
            <a:r>
              <a:rPr lang="en-GB" sz="1350" kern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+mn-cs"/>
              </a:rPr>
              <a:t>The field of evaluation plays a critical role in assessing the effectiveness of programs and policies, driving improvement, and ensuring accountability.</a:t>
            </a:r>
            <a:endParaRPr lang="en-US" sz="1350" kern="1200" dirty="0">
              <a:solidFill>
                <a:prstClr val="black"/>
              </a:solidFill>
              <a:latin typeface="Century Gothic" panose="020B050202020202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474" y="1225460"/>
            <a:ext cx="898758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685800" rtl="0"/>
            <a:r>
              <a:rPr lang="en-GB" sz="1350" kern="1200" dirty="0">
                <a:solidFill>
                  <a:prstClr val="black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+mn-cs"/>
              </a:rPr>
              <a:t>    </a:t>
            </a:r>
            <a:r>
              <a:rPr lang="en-GB" sz="1350" kern="1200" dirty="0" smtClean="0">
                <a:solidFill>
                  <a:prstClr val="black"/>
                </a:solidFill>
                <a:latin typeface="Century Gothic" panose="020B0502020202020204" pitchFamily="34" charset="0"/>
                <a:ea typeface="Calibri" panose="020F0502020204030204" pitchFamily="34" charset="0"/>
                <a:cs typeface="+mn-cs"/>
              </a:rPr>
              <a:t>In the 4IR Youth ECD is important so that we can build a future where the voices of young evaluators are integral to shaping effective and impactful evaluation </a:t>
            </a:r>
            <a:endParaRPr lang="en-US" sz="1350" kern="1200" dirty="0">
              <a:solidFill>
                <a:prstClr val="black"/>
              </a:solidFill>
              <a:latin typeface="Century Gothic" panose="020B050202020202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209982" y="1805941"/>
            <a:ext cx="3461750" cy="42141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889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17736" y="1805941"/>
            <a:ext cx="566533" cy="421412"/>
          </a:xfrm>
          <a:prstGeom prst="rect">
            <a:avLst/>
          </a:prstGeom>
          <a:gradFill>
            <a:gsLst>
              <a:gs pos="53000">
                <a:schemeClr val="bg1">
                  <a:alpha val="60000"/>
                </a:schemeClr>
              </a:gs>
              <a:gs pos="0">
                <a:srgbClr val="FFFFFF">
                  <a:alpha val="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4188528" y="1593714"/>
            <a:ext cx="40500" cy="880957"/>
          </a:xfrm>
          <a:prstGeom prst="ellipse">
            <a:avLst/>
          </a:prstGeom>
          <a:solidFill>
            <a:schemeClr val="tx1">
              <a:lumMod val="85000"/>
              <a:lumOff val="15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17737" y="1593714"/>
            <a:ext cx="191042" cy="880956"/>
          </a:xfrm>
          <a:prstGeom prst="rect">
            <a:avLst/>
          </a:prstGeom>
          <a:solidFill>
            <a:srgbClr val="E5E6E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581295" y="1388706"/>
            <a:ext cx="1254973" cy="1249274"/>
            <a:chOff x="11272340" y="1358793"/>
            <a:chExt cx="2218796" cy="2208718"/>
          </a:xfrm>
          <a:gradFill flip="none" rotWithShape="1">
            <a:gsLst>
              <a:gs pos="50000">
                <a:srgbClr val="FFFFFF">
                  <a:alpha val="0"/>
                </a:srgb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22" name="Freeform 21"/>
            <p:cNvSpPr/>
            <p:nvPr/>
          </p:nvSpPr>
          <p:spPr>
            <a:xfrm>
              <a:off x="11272340" y="1358793"/>
              <a:ext cx="1105963" cy="2208718"/>
            </a:xfrm>
            <a:custGeom>
              <a:avLst/>
              <a:gdLst>
                <a:gd name="connsiteX0" fmla="*/ 1104359 w 1105964"/>
                <a:gd name="connsiteY0" fmla="*/ 0 h 2208718"/>
                <a:gd name="connsiteX1" fmla="*/ 1105964 w 1105964"/>
                <a:gd name="connsiteY1" fmla="*/ 162 h 2208718"/>
                <a:gd name="connsiteX2" fmla="*/ 1105964 w 1105964"/>
                <a:gd name="connsiteY2" fmla="*/ 2208556 h 2208718"/>
                <a:gd name="connsiteX3" fmla="*/ 1104359 w 1105964"/>
                <a:gd name="connsiteY3" fmla="*/ 2208718 h 2208718"/>
                <a:gd name="connsiteX4" fmla="*/ 0 w 1105964"/>
                <a:gd name="connsiteY4" fmla="*/ 1104359 h 2208718"/>
                <a:gd name="connsiteX5" fmla="*/ 1104359 w 1105964"/>
                <a:gd name="connsiteY5" fmla="*/ 0 h 2208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5964" h="2208718">
                  <a:moveTo>
                    <a:pt x="1104359" y="0"/>
                  </a:moveTo>
                  <a:lnTo>
                    <a:pt x="1105964" y="162"/>
                  </a:lnTo>
                  <a:lnTo>
                    <a:pt x="1105964" y="2208556"/>
                  </a:lnTo>
                  <a:lnTo>
                    <a:pt x="1104359" y="2208718"/>
                  </a:lnTo>
                  <a:cubicBezTo>
                    <a:pt x="494438" y="2208718"/>
                    <a:pt x="0" y="1714280"/>
                    <a:pt x="0" y="1104359"/>
                  </a:cubicBezTo>
                  <a:cubicBezTo>
                    <a:pt x="0" y="494438"/>
                    <a:pt x="494438" y="0"/>
                    <a:pt x="110435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60949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121898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82848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243797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304746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365696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426645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487594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 defTabSz="914240">
                <a:defRPr kumimoji="0" sz="2400" b="0" i="0" u="none" strike="noStrike" cap="none" spc="0" normalizeH="0" baseline="0" noProof="0">
                  <a:solidFill>
                    <a:srgbClr val="FFFFFF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 rot="10800000">
              <a:off x="12385172" y="1358793"/>
              <a:ext cx="1105964" cy="2208718"/>
            </a:xfrm>
            <a:custGeom>
              <a:avLst/>
              <a:gdLst>
                <a:gd name="connsiteX0" fmla="*/ 1104359 w 1105964"/>
                <a:gd name="connsiteY0" fmla="*/ 0 h 2208718"/>
                <a:gd name="connsiteX1" fmla="*/ 1105964 w 1105964"/>
                <a:gd name="connsiteY1" fmla="*/ 162 h 2208718"/>
                <a:gd name="connsiteX2" fmla="*/ 1105964 w 1105964"/>
                <a:gd name="connsiteY2" fmla="*/ 2208556 h 2208718"/>
                <a:gd name="connsiteX3" fmla="*/ 1104359 w 1105964"/>
                <a:gd name="connsiteY3" fmla="*/ 2208718 h 2208718"/>
                <a:gd name="connsiteX4" fmla="*/ 0 w 1105964"/>
                <a:gd name="connsiteY4" fmla="*/ 1104359 h 2208718"/>
                <a:gd name="connsiteX5" fmla="*/ 1104359 w 1105964"/>
                <a:gd name="connsiteY5" fmla="*/ 0 h 2208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5964" h="2208718">
                  <a:moveTo>
                    <a:pt x="1104359" y="0"/>
                  </a:moveTo>
                  <a:lnTo>
                    <a:pt x="1105964" y="162"/>
                  </a:lnTo>
                  <a:lnTo>
                    <a:pt x="1105964" y="2208556"/>
                  </a:lnTo>
                  <a:lnTo>
                    <a:pt x="1104359" y="2208718"/>
                  </a:lnTo>
                  <a:cubicBezTo>
                    <a:pt x="494438" y="2208718"/>
                    <a:pt x="0" y="1714280"/>
                    <a:pt x="0" y="1104359"/>
                  </a:cubicBezTo>
                  <a:cubicBezTo>
                    <a:pt x="0" y="494438"/>
                    <a:pt x="494438" y="0"/>
                    <a:pt x="1104359" y="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60949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121898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82848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243797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304746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365696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426645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487594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 defTabSz="914240">
                <a:defRPr kumimoji="0" sz="2400" b="0" i="0" u="none" strike="noStrike" cap="none" spc="0" normalizeH="0" baseline="0" noProof="0">
                  <a:solidFill>
                    <a:srgbClr val="FFFFFF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3816552" y="2689686"/>
            <a:ext cx="3485615" cy="421412"/>
          </a:xfrm>
          <a:prstGeom prst="rect">
            <a:avLst/>
          </a:prstGeom>
          <a:solidFill>
            <a:srgbClr val="BD50FA"/>
          </a:solidFill>
          <a:ln>
            <a:noFill/>
          </a:ln>
          <a:effectLst>
            <a:outerShdw blurRad="889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612059" y="2689705"/>
            <a:ext cx="566533" cy="421412"/>
          </a:xfrm>
          <a:prstGeom prst="rect">
            <a:avLst/>
          </a:prstGeom>
          <a:gradFill>
            <a:gsLst>
              <a:gs pos="53000">
                <a:schemeClr val="bg1">
                  <a:alpha val="60000"/>
                </a:schemeClr>
              </a:gs>
              <a:gs pos="0">
                <a:srgbClr val="FFFFFF">
                  <a:alpha val="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782851" y="2477478"/>
            <a:ext cx="40500" cy="880957"/>
          </a:xfrm>
          <a:prstGeom prst="ellipse">
            <a:avLst/>
          </a:prstGeom>
          <a:solidFill>
            <a:schemeClr val="tx1">
              <a:lumMod val="85000"/>
              <a:lumOff val="15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612060" y="2477478"/>
            <a:ext cx="191042" cy="880956"/>
          </a:xfrm>
          <a:prstGeom prst="rect">
            <a:avLst/>
          </a:prstGeom>
          <a:solidFill>
            <a:srgbClr val="E7E7E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black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3176356" y="2274991"/>
            <a:ext cx="1254971" cy="1249274"/>
            <a:chOff x="11272343" y="1358793"/>
            <a:chExt cx="2218793" cy="2208718"/>
          </a:xfrm>
          <a:gradFill flip="none" rotWithShape="1">
            <a:gsLst>
              <a:gs pos="50000">
                <a:srgbClr val="FFFFFF">
                  <a:alpha val="0"/>
                </a:srgb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33" name="Freeform 32"/>
            <p:cNvSpPr/>
            <p:nvPr/>
          </p:nvSpPr>
          <p:spPr>
            <a:xfrm>
              <a:off x="11272343" y="1358793"/>
              <a:ext cx="1105964" cy="2208718"/>
            </a:xfrm>
            <a:custGeom>
              <a:avLst/>
              <a:gdLst>
                <a:gd name="connsiteX0" fmla="*/ 1104359 w 1105964"/>
                <a:gd name="connsiteY0" fmla="*/ 0 h 2208718"/>
                <a:gd name="connsiteX1" fmla="*/ 1105964 w 1105964"/>
                <a:gd name="connsiteY1" fmla="*/ 162 h 2208718"/>
                <a:gd name="connsiteX2" fmla="*/ 1105964 w 1105964"/>
                <a:gd name="connsiteY2" fmla="*/ 2208556 h 2208718"/>
                <a:gd name="connsiteX3" fmla="*/ 1104359 w 1105964"/>
                <a:gd name="connsiteY3" fmla="*/ 2208718 h 2208718"/>
                <a:gd name="connsiteX4" fmla="*/ 0 w 1105964"/>
                <a:gd name="connsiteY4" fmla="*/ 1104359 h 2208718"/>
                <a:gd name="connsiteX5" fmla="*/ 1104359 w 1105964"/>
                <a:gd name="connsiteY5" fmla="*/ 0 h 2208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5964" h="2208718">
                  <a:moveTo>
                    <a:pt x="1104359" y="0"/>
                  </a:moveTo>
                  <a:lnTo>
                    <a:pt x="1105964" y="162"/>
                  </a:lnTo>
                  <a:lnTo>
                    <a:pt x="1105964" y="2208556"/>
                  </a:lnTo>
                  <a:lnTo>
                    <a:pt x="1104359" y="2208718"/>
                  </a:lnTo>
                  <a:cubicBezTo>
                    <a:pt x="494438" y="2208718"/>
                    <a:pt x="0" y="1714280"/>
                    <a:pt x="0" y="1104359"/>
                  </a:cubicBezTo>
                  <a:cubicBezTo>
                    <a:pt x="0" y="494438"/>
                    <a:pt x="494438" y="0"/>
                    <a:pt x="110435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60949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121898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82848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243797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304746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365696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426645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487594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 defTabSz="914240">
                <a:defRPr kumimoji="0" sz="2400" b="0" i="0" u="none" strike="noStrike" cap="none" spc="0" normalizeH="0" baseline="0" noProof="0">
                  <a:solidFill>
                    <a:srgbClr val="FFFFFF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pPr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>
            <a:xfrm rot="10800000">
              <a:off x="12385172" y="1358793"/>
              <a:ext cx="1105964" cy="2208718"/>
            </a:xfrm>
            <a:custGeom>
              <a:avLst/>
              <a:gdLst>
                <a:gd name="connsiteX0" fmla="*/ 1104359 w 1105964"/>
                <a:gd name="connsiteY0" fmla="*/ 0 h 2208718"/>
                <a:gd name="connsiteX1" fmla="*/ 1105964 w 1105964"/>
                <a:gd name="connsiteY1" fmla="*/ 162 h 2208718"/>
                <a:gd name="connsiteX2" fmla="*/ 1105964 w 1105964"/>
                <a:gd name="connsiteY2" fmla="*/ 2208556 h 2208718"/>
                <a:gd name="connsiteX3" fmla="*/ 1104359 w 1105964"/>
                <a:gd name="connsiteY3" fmla="*/ 2208718 h 2208718"/>
                <a:gd name="connsiteX4" fmla="*/ 0 w 1105964"/>
                <a:gd name="connsiteY4" fmla="*/ 1104359 h 2208718"/>
                <a:gd name="connsiteX5" fmla="*/ 1104359 w 1105964"/>
                <a:gd name="connsiteY5" fmla="*/ 0 h 2208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5964" h="2208718">
                  <a:moveTo>
                    <a:pt x="1104359" y="0"/>
                  </a:moveTo>
                  <a:lnTo>
                    <a:pt x="1105964" y="162"/>
                  </a:lnTo>
                  <a:lnTo>
                    <a:pt x="1105964" y="2208556"/>
                  </a:lnTo>
                  <a:lnTo>
                    <a:pt x="1104359" y="2208718"/>
                  </a:lnTo>
                  <a:cubicBezTo>
                    <a:pt x="494438" y="2208718"/>
                    <a:pt x="0" y="1714280"/>
                    <a:pt x="0" y="1104359"/>
                  </a:cubicBezTo>
                  <a:cubicBezTo>
                    <a:pt x="0" y="494438"/>
                    <a:pt x="494438" y="0"/>
                    <a:pt x="1104359" y="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60949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121898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82848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243797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304746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365696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426645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487594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 defTabSz="914240">
                <a:defRPr kumimoji="0" sz="2400" b="0" i="0" u="none" strike="noStrike" cap="none" spc="0" normalizeH="0" baseline="0" noProof="0">
                  <a:solidFill>
                    <a:srgbClr val="FFFFFF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pPr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3388651" y="3577504"/>
            <a:ext cx="3504090" cy="42141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889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200512" y="3578828"/>
            <a:ext cx="566533" cy="421200"/>
          </a:xfrm>
          <a:prstGeom prst="rect">
            <a:avLst/>
          </a:prstGeom>
          <a:gradFill>
            <a:gsLst>
              <a:gs pos="53000">
                <a:schemeClr val="bg1">
                  <a:alpha val="60000"/>
                </a:schemeClr>
              </a:gs>
              <a:gs pos="0">
                <a:srgbClr val="FFFFFF">
                  <a:alpha val="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3368596" y="3363900"/>
            <a:ext cx="40500" cy="880957"/>
          </a:xfrm>
          <a:prstGeom prst="ellipse">
            <a:avLst/>
          </a:prstGeom>
          <a:solidFill>
            <a:schemeClr val="tx1">
              <a:lumMod val="85000"/>
              <a:lumOff val="15000"/>
              <a:alpha val="1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197805" y="3363899"/>
            <a:ext cx="191042" cy="880956"/>
          </a:xfrm>
          <a:prstGeom prst="rect">
            <a:avLst/>
          </a:prstGeom>
          <a:solidFill>
            <a:srgbClr val="E9E9E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black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2762143" y="3169766"/>
            <a:ext cx="1254971" cy="1249274"/>
            <a:chOff x="11272343" y="1358793"/>
            <a:chExt cx="2218793" cy="2208718"/>
          </a:xfrm>
          <a:gradFill flip="none" rotWithShape="1">
            <a:gsLst>
              <a:gs pos="50000">
                <a:srgbClr val="FFFFFF">
                  <a:alpha val="0"/>
                </a:srgb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43" name="Freeform 42"/>
            <p:cNvSpPr/>
            <p:nvPr/>
          </p:nvSpPr>
          <p:spPr>
            <a:xfrm>
              <a:off x="11272343" y="1358793"/>
              <a:ext cx="1105964" cy="2208718"/>
            </a:xfrm>
            <a:custGeom>
              <a:avLst/>
              <a:gdLst>
                <a:gd name="connsiteX0" fmla="*/ 1104359 w 1105964"/>
                <a:gd name="connsiteY0" fmla="*/ 0 h 2208718"/>
                <a:gd name="connsiteX1" fmla="*/ 1105964 w 1105964"/>
                <a:gd name="connsiteY1" fmla="*/ 162 h 2208718"/>
                <a:gd name="connsiteX2" fmla="*/ 1105964 w 1105964"/>
                <a:gd name="connsiteY2" fmla="*/ 2208556 h 2208718"/>
                <a:gd name="connsiteX3" fmla="*/ 1104359 w 1105964"/>
                <a:gd name="connsiteY3" fmla="*/ 2208718 h 2208718"/>
                <a:gd name="connsiteX4" fmla="*/ 0 w 1105964"/>
                <a:gd name="connsiteY4" fmla="*/ 1104359 h 2208718"/>
                <a:gd name="connsiteX5" fmla="*/ 1104359 w 1105964"/>
                <a:gd name="connsiteY5" fmla="*/ 0 h 2208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5964" h="2208718">
                  <a:moveTo>
                    <a:pt x="1104359" y="0"/>
                  </a:moveTo>
                  <a:lnTo>
                    <a:pt x="1105964" y="162"/>
                  </a:lnTo>
                  <a:lnTo>
                    <a:pt x="1105964" y="2208556"/>
                  </a:lnTo>
                  <a:lnTo>
                    <a:pt x="1104359" y="2208718"/>
                  </a:lnTo>
                  <a:cubicBezTo>
                    <a:pt x="494438" y="2208718"/>
                    <a:pt x="0" y="1714280"/>
                    <a:pt x="0" y="1104359"/>
                  </a:cubicBezTo>
                  <a:cubicBezTo>
                    <a:pt x="0" y="494438"/>
                    <a:pt x="494438" y="0"/>
                    <a:pt x="110435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60949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121898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82848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243797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304746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365696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426645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487594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 defTabSz="914240">
                <a:defRPr kumimoji="0" sz="2400" b="0" i="0" u="none" strike="noStrike" cap="none" spc="0" normalizeH="0" baseline="0" noProof="0">
                  <a:solidFill>
                    <a:srgbClr val="FFFFFF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pPr>
              <a:endParaRPr lang="en-US" sz="1800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/>
            <p:nvPr/>
          </p:nvSpPr>
          <p:spPr>
            <a:xfrm rot="10800000">
              <a:off x="12385172" y="1358793"/>
              <a:ext cx="1105964" cy="2208718"/>
            </a:xfrm>
            <a:custGeom>
              <a:avLst/>
              <a:gdLst>
                <a:gd name="connsiteX0" fmla="*/ 1104359 w 1105964"/>
                <a:gd name="connsiteY0" fmla="*/ 0 h 2208718"/>
                <a:gd name="connsiteX1" fmla="*/ 1105964 w 1105964"/>
                <a:gd name="connsiteY1" fmla="*/ 162 h 2208718"/>
                <a:gd name="connsiteX2" fmla="*/ 1105964 w 1105964"/>
                <a:gd name="connsiteY2" fmla="*/ 2208556 h 2208718"/>
                <a:gd name="connsiteX3" fmla="*/ 1104359 w 1105964"/>
                <a:gd name="connsiteY3" fmla="*/ 2208718 h 2208718"/>
                <a:gd name="connsiteX4" fmla="*/ 0 w 1105964"/>
                <a:gd name="connsiteY4" fmla="*/ 1104359 h 2208718"/>
                <a:gd name="connsiteX5" fmla="*/ 1104359 w 1105964"/>
                <a:gd name="connsiteY5" fmla="*/ 0 h 2208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5964" h="2208718">
                  <a:moveTo>
                    <a:pt x="1104359" y="0"/>
                  </a:moveTo>
                  <a:lnTo>
                    <a:pt x="1105964" y="162"/>
                  </a:lnTo>
                  <a:lnTo>
                    <a:pt x="1105964" y="2208556"/>
                  </a:lnTo>
                  <a:lnTo>
                    <a:pt x="1104359" y="2208718"/>
                  </a:lnTo>
                  <a:cubicBezTo>
                    <a:pt x="494438" y="2208718"/>
                    <a:pt x="0" y="1714280"/>
                    <a:pt x="0" y="1104359"/>
                  </a:cubicBezTo>
                  <a:cubicBezTo>
                    <a:pt x="0" y="494438"/>
                    <a:pt x="494438" y="0"/>
                    <a:pt x="1104359" y="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60949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121898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82848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243797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304746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365696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426645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487594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 defTabSz="914240">
                <a:defRPr kumimoji="0" sz="2400" b="0" i="0" u="none" strike="noStrike" cap="none" spc="0" normalizeH="0" baseline="0" noProof="0">
                  <a:solidFill>
                    <a:srgbClr val="FFFFFF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pPr>
              <a:endParaRPr 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45" name="Rectangle 44"/>
          <p:cNvSpPr/>
          <p:nvPr/>
        </p:nvSpPr>
        <p:spPr>
          <a:xfrm>
            <a:off x="2926683" y="4466048"/>
            <a:ext cx="3455764" cy="421412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outerShdw blurRad="88900" sx="103000" sy="103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2755890" y="4466048"/>
            <a:ext cx="566533" cy="421412"/>
          </a:xfrm>
          <a:prstGeom prst="rect">
            <a:avLst/>
          </a:prstGeom>
          <a:gradFill>
            <a:gsLst>
              <a:gs pos="53000">
                <a:schemeClr val="bg1">
                  <a:alpha val="60000"/>
                </a:schemeClr>
              </a:gs>
              <a:gs pos="0">
                <a:srgbClr val="FFFFFF">
                  <a:alpha val="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1pPr>
            <a:lvl2pPr marL="60949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2pPr>
            <a:lvl3pPr marL="121898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3pPr>
            <a:lvl4pPr marL="182848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4pPr>
            <a:lvl5pPr marL="243797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5pPr>
            <a:lvl6pPr marL="304746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6pPr>
            <a:lvl7pPr marL="3656960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7pPr>
            <a:lvl8pPr marL="4266453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8pPr>
            <a:lvl9pPr marL="4875947" marR="0" indent="0" algn="l" defTabSz="121898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400" b="0" i="0" u="none" strike="noStrike" kern="1200" cap="none" spc="0" normalizeH="0" baseline="0" noProof="0">
                <a:solidFill>
                  <a:schemeClr val="lt1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lvl9pPr>
          </a:lstStyle>
          <a:p>
            <a:pPr algn="ctr" defTabSz="914240">
              <a:defRPr kumimoji="0" sz="2400" b="0" i="0" u="none" strike="noStrike" cap="none" spc="0" normalizeH="0" baseline="0" noProof="0">
                <a:solidFill>
                  <a:srgbClr val="FFFFFF"/>
                </a:solidFill>
                <a:uLnTx/>
                <a:uFillTx/>
                <a:latin typeface="Calibri"/>
                <a:ea typeface="Arial" pitchFamily="34" charset="0"/>
                <a:cs typeface="Arial" pitchFamily="34" charset="0"/>
                <a:sym typeface="Wingdings"/>
              </a:defRPr>
            </a:pPr>
            <a:endParaRPr lang="en-US" sz="1800">
              <a:solidFill>
                <a:prstClr val="black"/>
              </a:solidFill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1973685" y="4015217"/>
            <a:ext cx="1254971" cy="1249274"/>
            <a:chOff x="11272343" y="1358793"/>
            <a:chExt cx="2218793" cy="2208718"/>
          </a:xfrm>
          <a:gradFill flip="none" rotWithShape="1">
            <a:gsLst>
              <a:gs pos="50000">
                <a:srgbClr val="FFFFFF">
                  <a:alpha val="0"/>
                </a:srgb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</p:grpSpPr>
        <p:sp>
          <p:nvSpPr>
            <p:cNvPr id="51" name="Freeform 50"/>
            <p:cNvSpPr/>
            <p:nvPr/>
          </p:nvSpPr>
          <p:spPr>
            <a:xfrm>
              <a:off x="11272343" y="1358793"/>
              <a:ext cx="1105964" cy="2208718"/>
            </a:xfrm>
            <a:custGeom>
              <a:avLst/>
              <a:gdLst>
                <a:gd name="connsiteX0" fmla="*/ 1104359 w 1105964"/>
                <a:gd name="connsiteY0" fmla="*/ 0 h 2208718"/>
                <a:gd name="connsiteX1" fmla="*/ 1105964 w 1105964"/>
                <a:gd name="connsiteY1" fmla="*/ 162 h 2208718"/>
                <a:gd name="connsiteX2" fmla="*/ 1105964 w 1105964"/>
                <a:gd name="connsiteY2" fmla="*/ 2208556 h 2208718"/>
                <a:gd name="connsiteX3" fmla="*/ 1104359 w 1105964"/>
                <a:gd name="connsiteY3" fmla="*/ 2208718 h 2208718"/>
                <a:gd name="connsiteX4" fmla="*/ 0 w 1105964"/>
                <a:gd name="connsiteY4" fmla="*/ 1104359 h 2208718"/>
                <a:gd name="connsiteX5" fmla="*/ 1104359 w 1105964"/>
                <a:gd name="connsiteY5" fmla="*/ 0 h 2208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5964" h="2208718">
                  <a:moveTo>
                    <a:pt x="1104359" y="0"/>
                  </a:moveTo>
                  <a:lnTo>
                    <a:pt x="1105964" y="162"/>
                  </a:lnTo>
                  <a:lnTo>
                    <a:pt x="1105964" y="2208556"/>
                  </a:lnTo>
                  <a:lnTo>
                    <a:pt x="1104359" y="2208718"/>
                  </a:lnTo>
                  <a:cubicBezTo>
                    <a:pt x="494438" y="2208718"/>
                    <a:pt x="0" y="1714280"/>
                    <a:pt x="0" y="1104359"/>
                  </a:cubicBezTo>
                  <a:cubicBezTo>
                    <a:pt x="0" y="494438"/>
                    <a:pt x="494438" y="0"/>
                    <a:pt x="110435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60949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121898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82848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243797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304746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365696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426645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487594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 defTabSz="914240">
                <a:defRPr kumimoji="0" sz="2400" b="0" i="0" u="none" strike="noStrike" cap="none" spc="0" normalizeH="0" baseline="0" noProof="0">
                  <a:solidFill>
                    <a:srgbClr val="FFFFFF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 rot="10800000">
              <a:off x="12385172" y="1358793"/>
              <a:ext cx="1105964" cy="2208718"/>
            </a:xfrm>
            <a:custGeom>
              <a:avLst/>
              <a:gdLst>
                <a:gd name="connsiteX0" fmla="*/ 1104359 w 1105964"/>
                <a:gd name="connsiteY0" fmla="*/ 0 h 2208718"/>
                <a:gd name="connsiteX1" fmla="*/ 1105964 w 1105964"/>
                <a:gd name="connsiteY1" fmla="*/ 162 h 2208718"/>
                <a:gd name="connsiteX2" fmla="*/ 1105964 w 1105964"/>
                <a:gd name="connsiteY2" fmla="*/ 2208556 h 2208718"/>
                <a:gd name="connsiteX3" fmla="*/ 1104359 w 1105964"/>
                <a:gd name="connsiteY3" fmla="*/ 2208718 h 2208718"/>
                <a:gd name="connsiteX4" fmla="*/ 0 w 1105964"/>
                <a:gd name="connsiteY4" fmla="*/ 1104359 h 2208718"/>
                <a:gd name="connsiteX5" fmla="*/ 1104359 w 1105964"/>
                <a:gd name="connsiteY5" fmla="*/ 0 h 2208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05964" h="2208718">
                  <a:moveTo>
                    <a:pt x="1104359" y="0"/>
                  </a:moveTo>
                  <a:lnTo>
                    <a:pt x="1105964" y="162"/>
                  </a:lnTo>
                  <a:lnTo>
                    <a:pt x="1105964" y="2208556"/>
                  </a:lnTo>
                  <a:lnTo>
                    <a:pt x="1104359" y="2208718"/>
                  </a:lnTo>
                  <a:cubicBezTo>
                    <a:pt x="494438" y="2208718"/>
                    <a:pt x="0" y="1714280"/>
                    <a:pt x="0" y="1104359"/>
                  </a:cubicBezTo>
                  <a:cubicBezTo>
                    <a:pt x="0" y="494438"/>
                    <a:pt x="494438" y="0"/>
                    <a:pt x="1104359" y="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1pPr>
              <a:lvl2pPr marL="60949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2pPr>
              <a:lvl3pPr marL="121898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3pPr>
              <a:lvl4pPr marL="182848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4pPr>
              <a:lvl5pPr marL="243797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5pPr>
              <a:lvl6pPr marL="304746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6pPr>
              <a:lvl7pPr marL="3656960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7pPr>
              <a:lvl8pPr marL="4266453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8pPr>
              <a:lvl9pPr marL="4875947" marR="0" indent="0" algn="l" defTabSz="1218987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2400" b="0" i="0" u="none" strike="noStrike" kern="1200" cap="none" spc="0" normalizeH="0" baseline="0" noProof="0">
                  <a:solidFill>
                    <a:schemeClr val="lt1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lvl9pPr>
            </a:lstStyle>
            <a:p>
              <a:pPr algn="ctr" defTabSz="914240">
                <a:defRPr kumimoji="0" sz="2400" b="0" i="0" u="none" strike="noStrike" cap="none" spc="0" normalizeH="0" baseline="0" noProof="0">
                  <a:solidFill>
                    <a:srgbClr val="FFFFFF"/>
                  </a:solidFill>
                  <a:uLnTx/>
                  <a:uFillTx/>
                  <a:latin typeface="Calibri"/>
                  <a:ea typeface="Arial" pitchFamily="34" charset="0"/>
                  <a:cs typeface="Arial" pitchFamily="34" charset="0"/>
                  <a:sym typeface="Wingdings"/>
                </a:defRPr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59" name="Rectangle 58"/>
          <p:cNvSpPr/>
          <p:nvPr/>
        </p:nvSpPr>
        <p:spPr>
          <a:xfrm>
            <a:off x="4954247" y="1827103"/>
            <a:ext cx="1577676" cy="21929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</a:lstStyle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GB" sz="825" b="1" kern="1200" dirty="0">
                <a:solidFill>
                  <a:prstClr val="white"/>
                </a:solidFill>
                <a:latin typeface="Arial" pitchFamily="34" charset="0"/>
                <a:ea typeface="+mn-ea"/>
                <a:cs typeface="Arial" pitchFamily="34" charset="0"/>
              </a:rPr>
              <a:t>Building Future-Proof Skills</a:t>
            </a:r>
            <a:endParaRPr lang="en-US" sz="825" b="1" kern="1200" dirty="0">
              <a:solidFill>
                <a:prstClr val="white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431326" y="1949960"/>
            <a:ext cx="3166877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</a:lstStyle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GB" sz="600" kern="1200" dirty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rapid pace of technological change </a:t>
            </a:r>
            <a:r>
              <a:rPr lang="en-GB" sz="600" kern="1200" dirty="0" smtClean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 needs </a:t>
            </a:r>
            <a:r>
              <a:rPr lang="en-GB" sz="600" kern="1200" dirty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continuous </a:t>
            </a:r>
            <a:r>
              <a:rPr lang="en-GB" sz="600" kern="1200" dirty="0" smtClean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learning</a:t>
            </a:r>
          </a:p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GB" sz="600" kern="1200" dirty="0" smtClean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investing </a:t>
            </a:r>
            <a:r>
              <a:rPr lang="en-GB" sz="600" kern="1200" dirty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in the evaluation capacity of young </a:t>
            </a:r>
            <a:r>
              <a:rPr lang="en-GB" sz="600" kern="1200" dirty="0" smtClean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evaluators is a paramount</a:t>
            </a:r>
            <a:endParaRPr lang="en-US" sz="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605771" y="2711242"/>
            <a:ext cx="1729961" cy="21929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</a:lstStyle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GB" sz="825" b="1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rPr>
              <a:t>Fostering Global Collaboration</a:t>
            </a:r>
            <a:endParaRPr lang="en-US" sz="825" b="1" kern="1200" dirty="0">
              <a:solidFill>
                <a:schemeClr val="tx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4173320" y="2834099"/>
            <a:ext cx="3202039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</a:lstStyle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GB" sz="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engage in international networks, share </a:t>
            </a:r>
            <a:r>
              <a:rPr lang="en-GB" sz="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knowledge </a:t>
            </a:r>
          </a:p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GB" sz="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 </a:t>
            </a:r>
            <a:r>
              <a:rPr lang="en-GB" sz="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cultural competence, crucial for conducting evaluations in diverse </a:t>
            </a:r>
            <a:r>
              <a:rPr lang="en-GB" sz="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contexts</a:t>
            </a:r>
            <a:endParaRPr lang="en-US" sz="600" kern="1200" dirty="0">
              <a:solidFill>
                <a:schemeClr val="tx1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229028" y="3598446"/>
            <a:ext cx="1277914" cy="21929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</a:lstStyle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GB" sz="825" b="1" kern="1200" dirty="0">
                <a:solidFill>
                  <a:schemeClr val="tx2"/>
                </a:solidFill>
                <a:latin typeface="Arial" pitchFamily="34" charset="0"/>
                <a:ea typeface="+mn-ea"/>
                <a:cs typeface="Arial" pitchFamily="34" charset="0"/>
              </a:rPr>
              <a:t>Scaling up Innovation</a:t>
            </a:r>
            <a:endParaRPr lang="en-US" sz="825" b="1" kern="1200" dirty="0">
              <a:solidFill>
                <a:schemeClr val="tx2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782851" y="3721303"/>
            <a:ext cx="3109890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</a:lstStyle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GB" sz="6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more adaptable to new technologies and digital </a:t>
            </a:r>
            <a:r>
              <a:rPr lang="en-GB" sz="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tools </a:t>
            </a:r>
          </a:p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GB" sz="6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capacity to Handling </a:t>
            </a:r>
            <a:r>
              <a:rPr lang="en-GB" sz="600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Big Data</a:t>
            </a:r>
            <a:endParaRPr lang="en-US" sz="600" kern="1200" dirty="0">
              <a:solidFill>
                <a:schemeClr val="tx2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704341" y="4426991"/>
            <a:ext cx="2103461" cy="21929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</a:lstStyle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GB" sz="825" b="1" kern="1200" dirty="0" smtClean="0">
                <a:solidFill>
                  <a:prstClr val="white"/>
                </a:solidFill>
                <a:latin typeface="Arial" pitchFamily="34" charset="0"/>
                <a:ea typeface="+mn-ea"/>
                <a:cs typeface="Arial" pitchFamily="34" charset="0"/>
              </a:rPr>
              <a:t>Explore </a:t>
            </a:r>
            <a:r>
              <a:rPr lang="en-GB" sz="825" b="1" kern="1200" dirty="0">
                <a:solidFill>
                  <a:prstClr val="white"/>
                </a:solidFill>
                <a:latin typeface="Arial" pitchFamily="34" charset="0"/>
                <a:ea typeface="+mn-ea"/>
                <a:cs typeface="Arial" pitchFamily="34" charset="0"/>
              </a:rPr>
              <a:t>Entrepreneurial Opportunities</a:t>
            </a:r>
            <a:endParaRPr lang="en-US" sz="825" b="1" kern="1200" dirty="0">
              <a:solidFill>
                <a:prstClr val="white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075464" y="4570921"/>
            <a:ext cx="3306983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</a:lstStyle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GB" sz="600" kern="1200" dirty="0">
                <a:solidFill>
                  <a:prstClr val="white"/>
                </a:solidFill>
                <a:latin typeface="+mn-lt"/>
                <a:ea typeface="+mn-ea"/>
                <a:cs typeface="+mn-cs"/>
              </a:rPr>
              <a:t>Consider entrepreneurial avenues within the evaluation field, such as offering consulting services, developing evaluation tools or software, or participating in innovative evaluation projects</a:t>
            </a:r>
            <a:endParaRPr lang="en-US" sz="60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075464" y="1891538"/>
            <a:ext cx="753732" cy="21929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</a:lstStyle>
          <a:p>
            <a:pPr marL="342900" lvl="1"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US" sz="825" b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Why</a:t>
            </a:r>
            <a:endParaRPr lang="en-US" sz="825" kern="12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002636" y="2867576"/>
            <a:ext cx="407484" cy="21929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</a:lstStyle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US" sz="825" b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Why</a:t>
            </a:r>
            <a:endParaRPr lang="en-US" sz="825" kern="12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2618206" y="3690107"/>
            <a:ext cx="407484" cy="21929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</a:lstStyle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US" sz="825" b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Why</a:t>
            </a:r>
            <a:endParaRPr lang="en-US" sz="825" kern="12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2245931" y="4586472"/>
            <a:ext cx="407484" cy="21929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</a:lstStyle>
          <a:p>
            <a:pPr algn="l" defTabSz="914240" rtl="0">
              <a:defRPr kumimoji="0" sz="2400" b="0" i="0" normalizeH="0" noProof="0">
                <a:solidFill>
                  <a:srgbClr val="000000"/>
                </a:solidFill>
                <a:uLnTx/>
                <a:uFillTx/>
                <a:latin typeface="+mn-lt"/>
                <a:ea typeface="+mn-ea"/>
                <a:cs typeface="+mn-cs"/>
              </a:defRPr>
            </a:pPr>
            <a:r>
              <a:rPr lang="en-US" sz="825" b="1" kern="1200" dirty="0" smtClean="0">
                <a:solidFill>
                  <a:srgbClr val="000000"/>
                </a:solidFill>
                <a:latin typeface="Arial" pitchFamily="34" charset="0"/>
                <a:ea typeface="+mn-ea"/>
                <a:cs typeface="Arial" pitchFamily="34" charset="0"/>
              </a:rPr>
              <a:t>Why</a:t>
            </a:r>
            <a:endParaRPr lang="en-US" sz="825" kern="1200" dirty="0">
              <a:solidFill>
                <a:srgbClr val="00000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1" name="Bent Arrow 70"/>
          <p:cNvSpPr/>
          <p:nvPr/>
        </p:nvSpPr>
        <p:spPr>
          <a:xfrm>
            <a:off x="156411" y="554770"/>
            <a:ext cx="240632" cy="264695"/>
          </a:xfrm>
          <a:prstGeom prst="ben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rtl="0"/>
            <a:endParaRPr lang="en-US" sz="1350" kern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2" name="Bent Arrow 71"/>
          <p:cNvSpPr/>
          <p:nvPr/>
        </p:nvSpPr>
        <p:spPr>
          <a:xfrm>
            <a:off x="90474" y="1209797"/>
            <a:ext cx="240632" cy="264695"/>
          </a:xfrm>
          <a:prstGeom prst="ben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rtl="0"/>
            <a:endParaRPr lang="en-US" sz="1350" kern="120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object 5"/>
          <p:cNvSpPr txBox="1">
            <a:spLocks/>
          </p:cNvSpPr>
          <p:nvPr/>
        </p:nvSpPr>
        <p:spPr>
          <a:xfrm>
            <a:off x="1025073" y="34959"/>
            <a:ext cx="5241376" cy="372410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0" rIns="0" bIns="0" rtlCol="0">
            <a:spAutoFit/>
          </a:bodyPr>
          <a:lstStyle>
            <a:lvl1pPr>
              <a:defRPr sz="2500" b="0" i="0">
                <a:solidFill>
                  <a:srgbClr val="4B3768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marL="60960" marR="0" lvl="0" indent="0" algn="just" defTabSz="914400" eaLnBrk="1" fontAlgn="auto" latinLnBrk="0" hangingPunct="1">
              <a:lnSpc>
                <a:spcPct val="150000"/>
              </a:lnSpc>
              <a:spcBef>
                <a:spcPts val="305"/>
              </a:spcBef>
              <a:spcAft>
                <a:spcPts val="0"/>
              </a:spcAft>
              <a:buClrTx/>
              <a:buSzTx/>
              <a:buFontTx/>
              <a:buNone/>
              <a:tabLst>
                <a:tab pos="469265" algn="l"/>
              </a:tabLst>
              <a:defRPr/>
            </a:pPr>
            <a:r>
              <a:rPr lang="en-GB" sz="1800" spc="-105" dirty="0"/>
              <a:t>Why Young Evaluators' ECD is Key in the 4IR</a:t>
            </a:r>
          </a:p>
        </p:txBody>
      </p:sp>
      <p:sp>
        <p:nvSpPr>
          <p:cNvPr id="53" name="object 4"/>
          <p:cNvSpPr txBox="1"/>
          <p:nvPr/>
        </p:nvSpPr>
        <p:spPr>
          <a:xfrm>
            <a:off x="424752" y="71327"/>
            <a:ext cx="305435" cy="4095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GB"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4</a:t>
            </a:r>
            <a:r>
              <a:rPr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.</a:t>
            </a:r>
            <a:endParaRPr sz="2500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26762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alphaModFix amt="10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oogle Shape;1202;p35"/>
          <p:cNvGrpSpPr/>
          <p:nvPr/>
        </p:nvGrpSpPr>
        <p:grpSpPr>
          <a:xfrm>
            <a:off x="807504" y="904225"/>
            <a:ext cx="7888386" cy="664654"/>
            <a:chOff x="4409905" y="635765"/>
            <a:chExt cx="4204110" cy="1005249"/>
          </a:xfrm>
        </p:grpSpPr>
        <p:sp>
          <p:nvSpPr>
            <p:cNvPr id="13" name="Google Shape;1203;p35"/>
            <p:cNvSpPr/>
            <p:nvPr/>
          </p:nvSpPr>
          <p:spPr>
            <a:xfrm>
              <a:off x="5015469" y="793962"/>
              <a:ext cx="3598546" cy="688855"/>
            </a:xfrm>
            <a:custGeom>
              <a:avLst/>
              <a:gdLst/>
              <a:ahLst/>
              <a:cxnLst/>
              <a:rect l="l" t="t" r="r" b="b"/>
              <a:pathLst>
                <a:path w="162188" h="31047" extrusionOk="0">
                  <a:moveTo>
                    <a:pt x="0" y="1"/>
                  </a:moveTo>
                  <a:lnTo>
                    <a:pt x="0" y="31046"/>
                  </a:lnTo>
                  <a:lnTo>
                    <a:pt x="146665" y="31046"/>
                  </a:lnTo>
                  <a:cubicBezTo>
                    <a:pt x="155264" y="31046"/>
                    <a:pt x="162188" y="24087"/>
                    <a:pt x="162188" y="15524"/>
                  </a:cubicBezTo>
                  <a:cubicBezTo>
                    <a:pt x="162188" y="6961"/>
                    <a:pt x="155264" y="1"/>
                    <a:pt x="146665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14" name="Google Shape;1204;p35"/>
            <p:cNvSpPr/>
            <p:nvPr/>
          </p:nvSpPr>
          <p:spPr>
            <a:xfrm>
              <a:off x="4409905" y="635765"/>
              <a:ext cx="1030831" cy="1005249"/>
            </a:xfrm>
            <a:custGeom>
              <a:avLst/>
              <a:gdLst/>
              <a:ahLst/>
              <a:cxnLst/>
              <a:rect l="l" t="t" r="r" b="b"/>
              <a:pathLst>
                <a:path w="46460" h="45307" extrusionOk="0">
                  <a:moveTo>
                    <a:pt x="23373" y="4496"/>
                  </a:moveTo>
                  <a:cubicBezTo>
                    <a:pt x="23492" y="4498"/>
                    <a:pt x="23597" y="4509"/>
                    <a:pt x="23613" y="4541"/>
                  </a:cubicBezTo>
                  <a:cubicBezTo>
                    <a:pt x="23616" y="4544"/>
                    <a:pt x="23614" y="4546"/>
                    <a:pt x="23607" y="4546"/>
                  </a:cubicBezTo>
                  <a:cubicBezTo>
                    <a:pt x="23576" y="4546"/>
                    <a:pt x="23450" y="4514"/>
                    <a:pt x="23373" y="4496"/>
                  </a:cubicBezTo>
                  <a:close/>
                  <a:moveTo>
                    <a:pt x="21614" y="4795"/>
                  </a:moveTo>
                  <a:cubicBezTo>
                    <a:pt x="21612" y="4796"/>
                    <a:pt x="21610" y="4796"/>
                    <a:pt x="21609" y="4796"/>
                  </a:cubicBezTo>
                  <a:cubicBezTo>
                    <a:pt x="21611" y="4796"/>
                    <a:pt x="21612" y="4795"/>
                    <a:pt x="21614" y="4795"/>
                  </a:cubicBezTo>
                  <a:close/>
                  <a:moveTo>
                    <a:pt x="24984" y="5154"/>
                  </a:moveTo>
                  <a:lnTo>
                    <a:pt x="24984" y="5154"/>
                  </a:lnTo>
                  <a:cubicBezTo>
                    <a:pt x="25014" y="5179"/>
                    <a:pt x="25043" y="5205"/>
                    <a:pt x="25071" y="5233"/>
                  </a:cubicBezTo>
                  <a:cubicBezTo>
                    <a:pt x="25060" y="5222"/>
                    <a:pt x="25022" y="5188"/>
                    <a:pt x="24984" y="5154"/>
                  </a:cubicBezTo>
                  <a:close/>
                  <a:moveTo>
                    <a:pt x="5104" y="21374"/>
                  </a:moveTo>
                  <a:cubicBezTo>
                    <a:pt x="5073" y="21447"/>
                    <a:pt x="5032" y="21526"/>
                    <a:pt x="5030" y="21526"/>
                  </a:cubicBezTo>
                  <a:cubicBezTo>
                    <a:pt x="5029" y="21526"/>
                    <a:pt x="5047" y="21486"/>
                    <a:pt x="5102" y="21375"/>
                  </a:cubicBezTo>
                  <a:cubicBezTo>
                    <a:pt x="5103" y="21375"/>
                    <a:pt x="5103" y="21374"/>
                    <a:pt x="5104" y="21374"/>
                  </a:cubicBezTo>
                  <a:close/>
                  <a:moveTo>
                    <a:pt x="4884" y="22031"/>
                  </a:moveTo>
                  <a:cubicBezTo>
                    <a:pt x="4884" y="22031"/>
                    <a:pt x="4849" y="22180"/>
                    <a:pt x="4838" y="22253"/>
                  </a:cubicBezTo>
                  <a:lnTo>
                    <a:pt x="4838" y="22253"/>
                  </a:lnTo>
                  <a:cubicBezTo>
                    <a:pt x="4840" y="22144"/>
                    <a:pt x="4851" y="22048"/>
                    <a:pt x="4884" y="22031"/>
                  </a:cubicBezTo>
                  <a:close/>
                  <a:moveTo>
                    <a:pt x="41124" y="23162"/>
                  </a:moveTo>
                  <a:lnTo>
                    <a:pt x="41124" y="23162"/>
                  </a:lnTo>
                  <a:cubicBezTo>
                    <a:pt x="41097" y="23226"/>
                    <a:pt x="41090" y="23252"/>
                    <a:pt x="41092" y="23252"/>
                  </a:cubicBezTo>
                  <a:cubicBezTo>
                    <a:pt x="41094" y="23252"/>
                    <a:pt x="41111" y="23213"/>
                    <a:pt x="41124" y="23162"/>
                  </a:cubicBezTo>
                  <a:close/>
                  <a:moveTo>
                    <a:pt x="5030" y="23775"/>
                  </a:moveTo>
                  <a:cubicBezTo>
                    <a:pt x="5032" y="23775"/>
                    <a:pt x="5076" y="23861"/>
                    <a:pt x="5107" y="23936"/>
                  </a:cubicBezTo>
                  <a:lnTo>
                    <a:pt x="5107" y="23936"/>
                  </a:lnTo>
                  <a:cubicBezTo>
                    <a:pt x="5106" y="23933"/>
                    <a:pt x="5104" y="23929"/>
                    <a:pt x="5102" y="23926"/>
                  </a:cubicBezTo>
                  <a:cubicBezTo>
                    <a:pt x="5047" y="23815"/>
                    <a:pt x="5029" y="23775"/>
                    <a:pt x="5030" y="23775"/>
                  </a:cubicBezTo>
                  <a:close/>
                  <a:moveTo>
                    <a:pt x="40898" y="24024"/>
                  </a:moveTo>
                  <a:lnTo>
                    <a:pt x="40898" y="24024"/>
                  </a:lnTo>
                  <a:cubicBezTo>
                    <a:pt x="40894" y="24029"/>
                    <a:pt x="40889" y="24032"/>
                    <a:pt x="40885" y="24035"/>
                  </a:cubicBezTo>
                  <a:cubicBezTo>
                    <a:pt x="40889" y="24032"/>
                    <a:pt x="40894" y="24028"/>
                    <a:pt x="40898" y="24024"/>
                  </a:cubicBezTo>
                  <a:close/>
                  <a:moveTo>
                    <a:pt x="25106" y="40073"/>
                  </a:moveTo>
                  <a:cubicBezTo>
                    <a:pt x="25109" y="40073"/>
                    <a:pt x="25072" y="40100"/>
                    <a:pt x="24961" y="40177"/>
                  </a:cubicBezTo>
                  <a:cubicBezTo>
                    <a:pt x="24944" y="40184"/>
                    <a:pt x="24927" y="40191"/>
                    <a:pt x="24911" y="40199"/>
                  </a:cubicBezTo>
                  <a:lnTo>
                    <a:pt x="24911" y="40199"/>
                  </a:lnTo>
                  <a:cubicBezTo>
                    <a:pt x="24966" y="40163"/>
                    <a:pt x="25101" y="40073"/>
                    <a:pt x="25106" y="40073"/>
                  </a:cubicBezTo>
                  <a:close/>
                  <a:moveTo>
                    <a:pt x="21609" y="40542"/>
                  </a:moveTo>
                  <a:cubicBezTo>
                    <a:pt x="21609" y="40542"/>
                    <a:pt x="21664" y="40569"/>
                    <a:pt x="21724" y="40599"/>
                  </a:cubicBezTo>
                  <a:lnTo>
                    <a:pt x="21724" y="40599"/>
                  </a:lnTo>
                  <a:cubicBezTo>
                    <a:pt x="21670" y="40580"/>
                    <a:pt x="21628" y="40561"/>
                    <a:pt x="21609" y="40542"/>
                  </a:cubicBezTo>
                  <a:close/>
                  <a:moveTo>
                    <a:pt x="22401" y="40748"/>
                  </a:moveTo>
                  <a:cubicBezTo>
                    <a:pt x="22400" y="40748"/>
                    <a:pt x="22415" y="40755"/>
                    <a:pt x="22438" y="40762"/>
                  </a:cubicBezTo>
                  <a:lnTo>
                    <a:pt x="22438" y="40762"/>
                  </a:lnTo>
                  <a:cubicBezTo>
                    <a:pt x="22413" y="40752"/>
                    <a:pt x="22402" y="40748"/>
                    <a:pt x="22401" y="40748"/>
                  </a:cubicBezTo>
                  <a:close/>
                  <a:moveTo>
                    <a:pt x="23317" y="4495"/>
                  </a:moveTo>
                  <a:cubicBezTo>
                    <a:pt x="23323" y="4495"/>
                    <a:pt x="23329" y="4495"/>
                    <a:pt x="23336" y="4495"/>
                  </a:cubicBezTo>
                  <a:lnTo>
                    <a:pt x="23336" y="4495"/>
                  </a:lnTo>
                  <a:cubicBezTo>
                    <a:pt x="23359" y="4504"/>
                    <a:pt x="23401" y="4519"/>
                    <a:pt x="23467" y="4541"/>
                  </a:cubicBezTo>
                  <a:cubicBezTo>
                    <a:pt x="23577" y="4541"/>
                    <a:pt x="23722" y="4577"/>
                    <a:pt x="23832" y="4614"/>
                  </a:cubicBezTo>
                  <a:cubicBezTo>
                    <a:pt x="23904" y="4632"/>
                    <a:pt x="24084" y="4695"/>
                    <a:pt x="24207" y="4736"/>
                  </a:cubicBezTo>
                  <a:lnTo>
                    <a:pt x="24207" y="4736"/>
                  </a:lnTo>
                  <a:cubicBezTo>
                    <a:pt x="24311" y="4786"/>
                    <a:pt x="24485" y="4866"/>
                    <a:pt x="24524" y="4905"/>
                  </a:cubicBezTo>
                  <a:cubicBezTo>
                    <a:pt x="24659" y="4950"/>
                    <a:pt x="24780" y="5009"/>
                    <a:pt x="24887" y="5081"/>
                  </a:cubicBezTo>
                  <a:lnTo>
                    <a:pt x="24887" y="5081"/>
                  </a:lnTo>
                  <a:cubicBezTo>
                    <a:pt x="24901" y="5099"/>
                    <a:pt x="24935" y="5134"/>
                    <a:pt x="24998" y="5197"/>
                  </a:cubicBezTo>
                  <a:lnTo>
                    <a:pt x="25253" y="5415"/>
                  </a:lnTo>
                  <a:cubicBezTo>
                    <a:pt x="25289" y="5488"/>
                    <a:pt x="25326" y="5525"/>
                    <a:pt x="25399" y="5561"/>
                  </a:cubicBezTo>
                  <a:lnTo>
                    <a:pt x="26455" y="6618"/>
                  </a:lnTo>
                  <a:lnTo>
                    <a:pt x="30536" y="10735"/>
                  </a:lnTo>
                  <a:lnTo>
                    <a:pt x="39427" y="19590"/>
                  </a:lnTo>
                  <a:cubicBezTo>
                    <a:pt x="39682" y="19845"/>
                    <a:pt x="39937" y="20100"/>
                    <a:pt x="40192" y="20355"/>
                  </a:cubicBezTo>
                  <a:lnTo>
                    <a:pt x="40265" y="20464"/>
                  </a:lnTo>
                  <a:cubicBezTo>
                    <a:pt x="40302" y="20501"/>
                    <a:pt x="40338" y="20537"/>
                    <a:pt x="40375" y="20574"/>
                  </a:cubicBezTo>
                  <a:lnTo>
                    <a:pt x="40375" y="20574"/>
                  </a:lnTo>
                  <a:cubicBezTo>
                    <a:pt x="40375" y="20647"/>
                    <a:pt x="40776" y="21120"/>
                    <a:pt x="40812" y="21230"/>
                  </a:cubicBezTo>
                  <a:cubicBezTo>
                    <a:pt x="40860" y="21302"/>
                    <a:pt x="40877" y="21343"/>
                    <a:pt x="40893" y="21383"/>
                  </a:cubicBezTo>
                  <a:lnTo>
                    <a:pt x="40893" y="21383"/>
                  </a:lnTo>
                  <a:cubicBezTo>
                    <a:pt x="40931" y="21582"/>
                    <a:pt x="40999" y="21755"/>
                    <a:pt x="41067" y="21958"/>
                  </a:cubicBezTo>
                  <a:cubicBezTo>
                    <a:pt x="41067" y="22031"/>
                    <a:pt x="41103" y="22104"/>
                    <a:pt x="41103" y="22177"/>
                  </a:cubicBezTo>
                  <a:cubicBezTo>
                    <a:pt x="41105" y="22184"/>
                    <a:pt x="41107" y="22190"/>
                    <a:pt x="41109" y="22197"/>
                  </a:cubicBezTo>
                  <a:lnTo>
                    <a:pt x="41109" y="22197"/>
                  </a:lnTo>
                  <a:cubicBezTo>
                    <a:pt x="41119" y="22372"/>
                    <a:pt x="41140" y="22558"/>
                    <a:pt x="41140" y="22724"/>
                  </a:cubicBezTo>
                  <a:lnTo>
                    <a:pt x="41140" y="23051"/>
                  </a:lnTo>
                  <a:cubicBezTo>
                    <a:pt x="41140" y="23088"/>
                    <a:pt x="41133" y="23128"/>
                    <a:pt x="41124" y="23162"/>
                  </a:cubicBezTo>
                  <a:lnTo>
                    <a:pt x="41124" y="23162"/>
                  </a:lnTo>
                  <a:cubicBezTo>
                    <a:pt x="41129" y="23150"/>
                    <a:pt x="41134" y="23138"/>
                    <a:pt x="41140" y="23124"/>
                  </a:cubicBezTo>
                  <a:cubicBezTo>
                    <a:pt x="41161" y="23088"/>
                    <a:pt x="41176" y="23061"/>
                    <a:pt x="41186" y="23042"/>
                  </a:cubicBezTo>
                  <a:lnTo>
                    <a:pt x="41186" y="23042"/>
                  </a:lnTo>
                  <a:cubicBezTo>
                    <a:pt x="41167" y="23083"/>
                    <a:pt x="41140" y="23150"/>
                    <a:pt x="41140" y="23197"/>
                  </a:cubicBezTo>
                  <a:cubicBezTo>
                    <a:pt x="41140" y="23343"/>
                    <a:pt x="41103" y="23416"/>
                    <a:pt x="41067" y="23525"/>
                  </a:cubicBezTo>
                  <a:cubicBezTo>
                    <a:pt x="41046" y="23567"/>
                    <a:pt x="41026" y="23702"/>
                    <a:pt x="40991" y="23825"/>
                  </a:cubicBezTo>
                  <a:lnTo>
                    <a:pt x="40991" y="23825"/>
                  </a:lnTo>
                  <a:cubicBezTo>
                    <a:pt x="40976" y="23839"/>
                    <a:pt x="40953" y="23870"/>
                    <a:pt x="40921" y="23926"/>
                  </a:cubicBezTo>
                  <a:cubicBezTo>
                    <a:pt x="40885" y="24035"/>
                    <a:pt x="40812" y="24145"/>
                    <a:pt x="40739" y="24290"/>
                  </a:cubicBezTo>
                  <a:cubicBezTo>
                    <a:pt x="40703" y="24400"/>
                    <a:pt x="40630" y="24473"/>
                    <a:pt x="40593" y="24545"/>
                  </a:cubicBezTo>
                  <a:cubicBezTo>
                    <a:pt x="40583" y="24561"/>
                    <a:pt x="40569" y="24580"/>
                    <a:pt x="40554" y="24599"/>
                  </a:cubicBezTo>
                  <a:lnTo>
                    <a:pt x="40554" y="24599"/>
                  </a:lnTo>
                  <a:cubicBezTo>
                    <a:pt x="40498" y="24644"/>
                    <a:pt x="40291" y="24858"/>
                    <a:pt x="40265" y="24910"/>
                  </a:cubicBezTo>
                  <a:lnTo>
                    <a:pt x="40229" y="24946"/>
                  </a:lnTo>
                  <a:cubicBezTo>
                    <a:pt x="39937" y="25238"/>
                    <a:pt x="39682" y="25493"/>
                    <a:pt x="39391" y="25784"/>
                  </a:cubicBezTo>
                  <a:lnTo>
                    <a:pt x="30500" y="34639"/>
                  </a:lnTo>
                  <a:lnTo>
                    <a:pt x="26382" y="38756"/>
                  </a:lnTo>
                  <a:lnTo>
                    <a:pt x="25362" y="39777"/>
                  </a:lnTo>
                  <a:lnTo>
                    <a:pt x="25143" y="39995"/>
                  </a:lnTo>
                  <a:cubicBezTo>
                    <a:pt x="25112" y="40026"/>
                    <a:pt x="24948" y="40164"/>
                    <a:pt x="24901" y="40204"/>
                  </a:cubicBezTo>
                  <a:lnTo>
                    <a:pt x="24901" y="40204"/>
                  </a:lnTo>
                  <a:cubicBezTo>
                    <a:pt x="24746" y="40275"/>
                    <a:pt x="24617" y="40372"/>
                    <a:pt x="24488" y="40469"/>
                  </a:cubicBezTo>
                  <a:cubicBezTo>
                    <a:pt x="24383" y="40511"/>
                    <a:pt x="24326" y="40529"/>
                    <a:pt x="24283" y="40550"/>
                  </a:cubicBezTo>
                  <a:lnTo>
                    <a:pt x="24283" y="40550"/>
                  </a:lnTo>
                  <a:cubicBezTo>
                    <a:pt x="24005" y="40653"/>
                    <a:pt x="23826" y="40689"/>
                    <a:pt x="23613" y="40760"/>
                  </a:cubicBezTo>
                  <a:cubicBezTo>
                    <a:pt x="23541" y="40760"/>
                    <a:pt x="23485" y="40776"/>
                    <a:pt x="23423" y="40798"/>
                  </a:cubicBezTo>
                  <a:lnTo>
                    <a:pt x="23423" y="40798"/>
                  </a:lnTo>
                  <a:cubicBezTo>
                    <a:pt x="23317" y="40801"/>
                    <a:pt x="23210" y="40813"/>
                    <a:pt x="23103" y="40813"/>
                  </a:cubicBezTo>
                  <a:cubicBezTo>
                    <a:pt x="23042" y="40813"/>
                    <a:pt x="22981" y="40809"/>
                    <a:pt x="22921" y="40797"/>
                  </a:cubicBezTo>
                  <a:lnTo>
                    <a:pt x="22593" y="40797"/>
                  </a:lnTo>
                  <a:cubicBezTo>
                    <a:pt x="22546" y="40797"/>
                    <a:pt x="22479" y="40777"/>
                    <a:pt x="22438" y="40762"/>
                  </a:cubicBezTo>
                  <a:lnTo>
                    <a:pt x="22438" y="40762"/>
                  </a:lnTo>
                  <a:cubicBezTo>
                    <a:pt x="22457" y="40770"/>
                    <a:pt x="22483" y="40781"/>
                    <a:pt x="22520" y="40797"/>
                  </a:cubicBezTo>
                  <a:lnTo>
                    <a:pt x="22228" y="40724"/>
                  </a:lnTo>
                  <a:cubicBezTo>
                    <a:pt x="22137" y="40701"/>
                    <a:pt x="21945" y="40664"/>
                    <a:pt x="21796" y="40621"/>
                  </a:cubicBezTo>
                  <a:lnTo>
                    <a:pt x="21796" y="40621"/>
                  </a:lnTo>
                  <a:cubicBezTo>
                    <a:pt x="21775" y="40610"/>
                    <a:pt x="21750" y="40595"/>
                    <a:pt x="21718" y="40578"/>
                  </a:cubicBezTo>
                  <a:lnTo>
                    <a:pt x="21427" y="40433"/>
                  </a:lnTo>
                  <a:cubicBezTo>
                    <a:pt x="21281" y="40323"/>
                    <a:pt x="21135" y="40214"/>
                    <a:pt x="20989" y="40105"/>
                  </a:cubicBezTo>
                  <a:cubicBezTo>
                    <a:pt x="20985" y="40102"/>
                    <a:pt x="20981" y="40100"/>
                    <a:pt x="20977" y="40097"/>
                  </a:cubicBezTo>
                  <a:lnTo>
                    <a:pt x="20977" y="40097"/>
                  </a:lnTo>
                  <a:cubicBezTo>
                    <a:pt x="20898" y="40027"/>
                    <a:pt x="20825" y="39967"/>
                    <a:pt x="20771" y="39886"/>
                  </a:cubicBezTo>
                  <a:cubicBezTo>
                    <a:pt x="20726" y="39851"/>
                    <a:pt x="20680" y="39817"/>
                    <a:pt x="20635" y="39786"/>
                  </a:cubicBezTo>
                  <a:lnTo>
                    <a:pt x="20635" y="39786"/>
                  </a:lnTo>
                  <a:lnTo>
                    <a:pt x="14175" y="33327"/>
                  </a:lnTo>
                  <a:lnTo>
                    <a:pt x="6086" y="25201"/>
                  </a:lnTo>
                  <a:cubicBezTo>
                    <a:pt x="6013" y="25128"/>
                    <a:pt x="5904" y="25056"/>
                    <a:pt x="5831" y="24946"/>
                  </a:cubicBezTo>
                  <a:lnTo>
                    <a:pt x="5795" y="24910"/>
                  </a:lnTo>
                  <a:cubicBezTo>
                    <a:pt x="5722" y="24837"/>
                    <a:pt x="5649" y="24764"/>
                    <a:pt x="5576" y="24691"/>
                  </a:cubicBezTo>
                  <a:cubicBezTo>
                    <a:pt x="5544" y="24660"/>
                    <a:pt x="5507" y="24628"/>
                    <a:pt x="5477" y="24606"/>
                  </a:cubicBezTo>
                  <a:lnTo>
                    <a:pt x="5477" y="24606"/>
                  </a:lnTo>
                  <a:cubicBezTo>
                    <a:pt x="5370" y="24461"/>
                    <a:pt x="5291" y="24303"/>
                    <a:pt x="5212" y="24145"/>
                  </a:cubicBezTo>
                  <a:cubicBezTo>
                    <a:pt x="5189" y="24099"/>
                    <a:pt x="5166" y="24053"/>
                    <a:pt x="5143" y="24007"/>
                  </a:cubicBezTo>
                  <a:lnTo>
                    <a:pt x="5143" y="24007"/>
                  </a:lnTo>
                  <a:cubicBezTo>
                    <a:pt x="5154" y="23851"/>
                    <a:pt x="4991" y="23555"/>
                    <a:pt x="4957" y="23452"/>
                  </a:cubicBezTo>
                  <a:cubicBezTo>
                    <a:pt x="4920" y="23307"/>
                    <a:pt x="4920" y="23234"/>
                    <a:pt x="4884" y="23124"/>
                  </a:cubicBezTo>
                  <a:cubicBezTo>
                    <a:pt x="4880" y="23113"/>
                    <a:pt x="4877" y="23103"/>
                    <a:pt x="4874" y="23094"/>
                  </a:cubicBezTo>
                  <a:lnTo>
                    <a:pt x="4874" y="23094"/>
                  </a:lnTo>
                  <a:cubicBezTo>
                    <a:pt x="4863" y="22905"/>
                    <a:pt x="4847" y="22625"/>
                    <a:pt x="4847" y="22578"/>
                  </a:cubicBezTo>
                  <a:cubicBezTo>
                    <a:pt x="4847" y="22541"/>
                    <a:pt x="4838" y="22415"/>
                    <a:pt x="4838" y="22292"/>
                  </a:cubicBezTo>
                  <a:lnTo>
                    <a:pt x="4838" y="22292"/>
                  </a:lnTo>
                  <a:cubicBezTo>
                    <a:pt x="4844" y="22289"/>
                    <a:pt x="4857" y="22256"/>
                    <a:pt x="4884" y="22177"/>
                  </a:cubicBezTo>
                  <a:cubicBezTo>
                    <a:pt x="4920" y="22068"/>
                    <a:pt x="4920" y="21958"/>
                    <a:pt x="4957" y="21885"/>
                  </a:cubicBezTo>
                  <a:cubicBezTo>
                    <a:pt x="4989" y="21789"/>
                    <a:pt x="5134" y="21494"/>
                    <a:pt x="5143" y="21326"/>
                  </a:cubicBezTo>
                  <a:lnTo>
                    <a:pt x="5143" y="21326"/>
                  </a:lnTo>
                  <a:cubicBezTo>
                    <a:pt x="5190" y="21257"/>
                    <a:pt x="5219" y="21171"/>
                    <a:pt x="5248" y="21084"/>
                  </a:cubicBezTo>
                  <a:cubicBezTo>
                    <a:pt x="5300" y="20954"/>
                    <a:pt x="5388" y="20825"/>
                    <a:pt x="5488" y="20708"/>
                  </a:cubicBezTo>
                  <a:lnTo>
                    <a:pt x="5488" y="20708"/>
                  </a:lnTo>
                  <a:cubicBezTo>
                    <a:pt x="5514" y="20691"/>
                    <a:pt x="5545" y="20670"/>
                    <a:pt x="5576" y="20647"/>
                  </a:cubicBezTo>
                  <a:cubicBezTo>
                    <a:pt x="5685" y="20537"/>
                    <a:pt x="5722" y="20464"/>
                    <a:pt x="5795" y="20391"/>
                  </a:cubicBezTo>
                  <a:lnTo>
                    <a:pt x="5831" y="20355"/>
                  </a:lnTo>
                  <a:lnTo>
                    <a:pt x="6086" y="20100"/>
                  </a:lnTo>
                  <a:lnTo>
                    <a:pt x="7361" y="18825"/>
                  </a:lnTo>
                  <a:lnTo>
                    <a:pt x="16726" y="9460"/>
                  </a:lnTo>
                  <a:lnTo>
                    <a:pt x="20224" y="5962"/>
                  </a:lnTo>
                  <a:lnTo>
                    <a:pt x="20807" y="5379"/>
                  </a:lnTo>
                  <a:cubicBezTo>
                    <a:pt x="20880" y="5306"/>
                    <a:pt x="20989" y="5233"/>
                    <a:pt x="21062" y="5160"/>
                  </a:cubicBezTo>
                  <a:cubicBezTo>
                    <a:pt x="21091" y="5132"/>
                    <a:pt x="21106" y="5114"/>
                    <a:pt x="21112" y="5105"/>
                  </a:cubicBezTo>
                  <a:lnTo>
                    <a:pt x="21112" y="5105"/>
                  </a:lnTo>
                  <a:cubicBezTo>
                    <a:pt x="21217" y="5029"/>
                    <a:pt x="21322" y="4958"/>
                    <a:pt x="21427" y="4905"/>
                  </a:cubicBezTo>
                  <a:cubicBezTo>
                    <a:pt x="21511" y="4877"/>
                    <a:pt x="21574" y="4827"/>
                    <a:pt x="21649" y="4789"/>
                  </a:cubicBezTo>
                  <a:lnTo>
                    <a:pt x="21649" y="4789"/>
                  </a:lnTo>
                  <a:cubicBezTo>
                    <a:pt x="21854" y="4750"/>
                    <a:pt x="22060" y="4680"/>
                    <a:pt x="22265" y="4577"/>
                  </a:cubicBezTo>
                  <a:cubicBezTo>
                    <a:pt x="22374" y="4541"/>
                    <a:pt x="22483" y="4541"/>
                    <a:pt x="22593" y="4504"/>
                  </a:cubicBezTo>
                  <a:lnTo>
                    <a:pt x="22994" y="4504"/>
                  </a:lnTo>
                  <a:cubicBezTo>
                    <a:pt x="23030" y="4504"/>
                    <a:pt x="23176" y="4495"/>
                    <a:pt x="23317" y="4495"/>
                  </a:cubicBezTo>
                  <a:close/>
                  <a:moveTo>
                    <a:pt x="22992" y="0"/>
                  </a:moveTo>
                  <a:cubicBezTo>
                    <a:pt x="21686" y="0"/>
                    <a:pt x="20369" y="328"/>
                    <a:pt x="19168" y="1006"/>
                  </a:cubicBezTo>
                  <a:cubicBezTo>
                    <a:pt x="17929" y="1699"/>
                    <a:pt x="16945" y="2828"/>
                    <a:pt x="15961" y="3812"/>
                  </a:cubicBezTo>
                  <a:lnTo>
                    <a:pt x="6268" y="13468"/>
                  </a:lnTo>
                  <a:lnTo>
                    <a:pt x="2880" y="16857"/>
                  </a:lnTo>
                  <a:cubicBezTo>
                    <a:pt x="2333" y="17404"/>
                    <a:pt x="1823" y="18023"/>
                    <a:pt x="1422" y="18679"/>
                  </a:cubicBezTo>
                  <a:cubicBezTo>
                    <a:pt x="292" y="20574"/>
                    <a:pt x="1" y="22869"/>
                    <a:pt x="657" y="24983"/>
                  </a:cubicBezTo>
                  <a:cubicBezTo>
                    <a:pt x="1240" y="26805"/>
                    <a:pt x="2442" y="28043"/>
                    <a:pt x="3754" y="29319"/>
                  </a:cubicBezTo>
                  <a:lnTo>
                    <a:pt x="8054" y="33655"/>
                  </a:lnTo>
                  <a:lnTo>
                    <a:pt x="16981" y="42546"/>
                  </a:lnTo>
                  <a:lnTo>
                    <a:pt x="17528" y="43093"/>
                  </a:lnTo>
                  <a:cubicBezTo>
                    <a:pt x="17734" y="43352"/>
                    <a:pt x="17986" y="43552"/>
                    <a:pt x="18263" y="43693"/>
                  </a:cubicBezTo>
                  <a:lnTo>
                    <a:pt x="18263" y="43693"/>
                  </a:lnTo>
                  <a:cubicBezTo>
                    <a:pt x="19673" y="44768"/>
                    <a:pt x="21361" y="45306"/>
                    <a:pt x="23048" y="45306"/>
                  </a:cubicBezTo>
                  <a:cubicBezTo>
                    <a:pt x="25025" y="45306"/>
                    <a:pt x="27002" y="44568"/>
                    <a:pt x="28532" y="43093"/>
                  </a:cubicBezTo>
                  <a:cubicBezTo>
                    <a:pt x="29370" y="42254"/>
                    <a:pt x="30172" y="41416"/>
                    <a:pt x="31010" y="40578"/>
                  </a:cubicBezTo>
                  <a:lnTo>
                    <a:pt x="40885" y="30740"/>
                  </a:lnTo>
                  <a:cubicBezTo>
                    <a:pt x="41723" y="29902"/>
                    <a:pt x="42597" y="29027"/>
                    <a:pt x="43436" y="28189"/>
                  </a:cubicBezTo>
                  <a:cubicBezTo>
                    <a:pt x="46314" y="25238"/>
                    <a:pt x="46460" y="20537"/>
                    <a:pt x="43691" y="17440"/>
                  </a:cubicBezTo>
                  <a:cubicBezTo>
                    <a:pt x="42998" y="16638"/>
                    <a:pt x="42197" y="15910"/>
                    <a:pt x="41431" y="15181"/>
                  </a:cubicBezTo>
                  <a:lnTo>
                    <a:pt x="36694" y="10444"/>
                  </a:lnTo>
                  <a:cubicBezTo>
                    <a:pt x="33998" y="7747"/>
                    <a:pt x="31302" y="5051"/>
                    <a:pt x="28605" y="2354"/>
                  </a:cubicBezTo>
                  <a:cubicBezTo>
                    <a:pt x="27088" y="816"/>
                    <a:pt x="25053" y="0"/>
                    <a:pt x="229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15" name="Google Shape;1205;p35"/>
            <p:cNvSpPr/>
            <p:nvPr/>
          </p:nvSpPr>
          <p:spPr>
            <a:xfrm>
              <a:off x="4455190" y="685221"/>
              <a:ext cx="930588" cy="906337"/>
            </a:xfrm>
            <a:custGeom>
              <a:avLst/>
              <a:gdLst/>
              <a:ahLst/>
              <a:cxnLst/>
              <a:rect l="l" t="t" r="r" b="b"/>
              <a:pathLst>
                <a:path w="41942" h="40849" extrusionOk="0">
                  <a:moveTo>
                    <a:pt x="20966" y="1"/>
                  </a:moveTo>
                  <a:cubicBezTo>
                    <a:pt x="19568" y="1"/>
                    <a:pt x="18165" y="529"/>
                    <a:pt x="17090" y="1586"/>
                  </a:cubicBezTo>
                  <a:lnTo>
                    <a:pt x="2150" y="16562"/>
                  </a:lnTo>
                  <a:cubicBezTo>
                    <a:pt x="0" y="18712"/>
                    <a:pt x="0" y="22137"/>
                    <a:pt x="2150" y="24287"/>
                  </a:cubicBezTo>
                  <a:lnTo>
                    <a:pt x="17090" y="39263"/>
                  </a:lnTo>
                  <a:cubicBezTo>
                    <a:pt x="18165" y="40320"/>
                    <a:pt x="19568" y="40848"/>
                    <a:pt x="20966" y="40848"/>
                  </a:cubicBezTo>
                  <a:cubicBezTo>
                    <a:pt x="22365" y="40848"/>
                    <a:pt x="23758" y="40320"/>
                    <a:pt x="24815" y="39263"/>
                  </a:cubicBezTo>
                  <a:lnTo>
                    <a:pt x="39791" y="24287"/>
                  </a:lnTo>
                  <a:cubicBezTo>
                    <a:pt x="41941" y="22137"/>
                    <a:pt x="41941" y="18712"/>
                    <a:pt x="39791" y="16562"/>
                  </a:cubicBezTo>
                  <a:lnTo>
                    <a:pt x="24815" y="1586"/>
                  </a:lnTo>
                  <a:cubicBezTo>
                    <a:pt x="23758" y="529"/>
                    <a:pt x="22365" y="1"/>
                    <a:pt x="20966" y="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" sz="2250">
                  <a:solidFill>
                    <a:srgbClr val="FFFFFF"/>
                  </a:solidFill>
                  <a:latin typeface="Century Gothic" panose="020B0502020202020204" pitchFamily="34" charset="0"/>
                  <a:ea typeface="Fira Sans Medium"/>
                  <a:cs typeface="Fira Sans Medium"/>
                  <a:sym typeface="Fira Sans Medium"/>
                </a:rPr>
                <a:t>1</a:t>
              </a:r>
              <a:endParaRPr sz="2250">
                <a:solidFill>
                  <a:srgbClr val="FFFFFF"/>
                </a:solidFill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18" name="Google Shape;1208;p35"/>
            <p:cNvSpPr txBox="1"/>
            <p:nvPr/>
          </p:nvSpPr>
          <p:spPr>
            <a:xfrm>
              <a:off x="5396425" y="656236"/>
              <a:ext cx="3055929" cy="457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1200" b="1" dirty="0" smtClean="0">
                  <a:latin typeface="Century Gothic" panose="020B0502020202020204" pitchFamily="34" charset="0"/>
                  <a:sym typeface="Arial" pitchFamily="34" charset="0"/>
                </a:rPr>
                <a:t>Embrace </a:t>
              </a:r>
              <a:r>
                <a:rPr lang="en-GB" sz="1200" b="1" dirty="0">
                  <a:latin typeface="Century Gothic" panose="020B0502020202020204" pitchFamily="34" charset="0"/>
                  <a:sym typeface="Arial" pitchFamily="34" charset="0"/>
                </a:rPr>
                <a:t>Technological </a:t>
              </a:r>
              <a:r>
                <a:rPr lang="en-GB" sz="1200" b="1" dirty="0" smtClean="0">
                  <a:latin typeface="Century Gothic" panose="020B0502020202020204" pitchFamily="34" charset="0"/>
                  <a:sym typeface="Arial" pitchFamily="34" charset="0"/>
                </a:rPr>
                <a:t>Advancements </a:t>
              </a:r>
              <a:r>
                <a:rPr lang="en-GB" sz="1200" b="1" dirty="0">
                  <a:latin typeface="Century Gothic" panose="020B0502020202020204" pitchFamily="34" charset="0"/>
                  <a:sym typeface="Arial" pitchFamily="34" charset="0"/>
                </a:rPr>
                <a:t>and </a:t>
              </a:r>
              <a:r>
                <a:rPr lang="en-GB" sz="1200" b="1" dirty="0" smtClean="0">
                  <a:latin typeface="Century Gothic" panose="020B0502020202020204" pitchFamily="34" charset="0"/>
                  <a:sym typeface="Arial" pitchFamily="34" charset="0"/>
                </a:rPr>
                <a:t>potentials</a:t>
              </a:r>
            </a:p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1000" i="1" dirty="0" smtClean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  <a:sym typeface="Arial" pitchFamily="34" charset="0"/>
                </a:rPr>
                <a:t>Stay </a:t>
              </a:r>
              <a:r>
                <a:rPr lang="en-GB" sz="1000" i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  <a:sym typeface="Arial" pitchFamily="34" charset="0"/>
                </a:rPr>
                <a:t>updated with emerging technologies such as artificial intelligence, machine learning, and data analytics.</a:t>
              </a:r>
              <a:endParaRPr sz="1000" i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</p:grpSp>
      <p:grpSp>
        <p:nvGrpSpPr>
          <p:cNvPr id="19" name="Google Shape;1209;p35"/>
          <p:cNvGrpSpPr/>
          <p:nvPr/>
        </p:nvGrpSpPr>
        <p:grpSpPr>
          <a:xfrm>
            <a:off x="526325" y="1520491"/>
            <a:ext cx="7885664" cy="664742"/>
            <a:chOff x="4416384" y="1372856"/>
            <a:chExt cx="4202659" cy="1005382"/>
          </a:xfrm>
        </p:grpSpPr>
        <p:sp>
          <p:nvSpPr>
            <p:cNvPr id="20" name="Google Shape;1210;p35"/>
            <p:cNvSpPr/>
            <p:nvPr/>
          </p:nvSpPr>
          <p:spPr>
            <a:xfrm>
              <a:off x="4876398" y="1531530"/>
              <a:ext cx="3737618" cy="688034"/>
            </a:xfrm>
            <a:custGeom>
              <a:avLst/>
              <a:gdLst/>
              <a:ahLst/>
              <a:cxnLst/>
              <a:rect l="l" t="t" r="r" b="b"/>
              <a:pathLst>
                <a:path w="168456" h="31010" extrusionOk="0">
                  <a:moveTo>
                    <a:pt x="1" y="0"/>
                  </a:moveTo>
                  <a:lnTo>
                    <a:pt x="1" y="31009"/>
                  </a:lnTo>
                  <a:lnTo>
                    <a:pt x="154463" y="31009"/>
                  </a:lnTo>
                  <a:cubicBezTo>
                    <a:pt x="162188" y="31009"/>
                    <a:pt x="168456" y="24742"/>
                    <a:pt x="168456" y="17017"/>
                  </a:cubicBezTo>
                  <a:lnTo>
                    <a:pt x="168456" y="13992"/>
                  </a:lnTo>
                  <a:cubicBezTo>
                    <a:pt x="168456" y="6267"/>
                    <a:pt x="162188" y="0"/>
                    <a:pt x="154463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21" name="Google Shape;1211;p35"/>
            <p:cNvSpPr/>
            <p:nvPr/>
          </p:nvSpPr>
          <p:spPr>
            <a:xfrm>
              <a:off x="4416384" y="1372856"/>
              <a:ext cx="1030010" cy="1005382"/>
            </a:xfrm>
            <a:custGeom>
              <a:avLst/>
              <a:gdLst/>
              <a:ahLst/>
              <a:cxnLst/>
              <a:rect l="l" t="t" r="r" b="b"/>
              <a:pathLst>
                <a:path w="46423" h="45313" extrusionOk="0">
                  <a:moveTo>
                    <a:pt x="23284" y="4483"/>
                  </a:moveTo>
                  <a:cubicBezTo>
                    <a:pt x="23311" y="4492"/>
                    <a:pt x="23385" y="4510"/>
                    <a:pt x="23453" y="4522"/>
                  </a:cubicBezTo>
                  <a:lnTo>
                    <a:pt x="23453" y="4522"/>
                  </a:lnTo>
                  <a:cubicBezTo>
                    <a:pt x="23445" y="4520"/>
                    <a:pt x="23438" y="4518"/>
                    <a:pt x="23430" y="4515"/>
                  </a:cubicBezTo>
                  <a:cubicBezTo>
                    <a:pt x="23365" y="4499"/>
                    <a:pt x="23324" y="4489"/>
                    <a:pt x="23300" y="4484"/>
                  </a:cubicBezTo>
                  <a:lnTo>
                    <a:pt x="23300" y="4484"/>
                  </a:lnTo>
                  <a:cubicBezTo>
                    <a:pt x="23295" y="4484"/>
                    <a:pt x="23289" y="4484"/>
                    <a:pt x="23284" y="4483"/>
                  </a:cubicBezTo>
                  <a:close/>
                  <a:moveTo>
                    <a:pt x="21596" y="4799"/>
                  </a:moveTo>
                  <a:lnTo>
                    <a:pt x="21596" y="4799"/>
                  </a:lnTo>
                  <a:cubicBezTo>
                    <a:pt x="21584" y="4804"/>
                    <a:pt x="21576" y="4807"/>
                    <a:pt x="21572" y="4807"/>
                  </a:cubicBezTo>
                  <a:cubicBezTo>
                    <a:pt x="21580" y="4804"/>
                    <a:pt x="21588" y="4801"/>
                    <a:pt x="21596" y="4799"/>
                  </a:cubicBezTo>
                  <a:close/>
                  <a:moveTo>
                    <a:pt x="40861" y="24035"/>
                  </a:moveTo>
                  <a:cubicBezTo>
                    <a:pt x="40857" y="24039"/>
                    <a:pt x="40853" y="24043"/>
                    <a:pt x="40848" y="24046"/>
                  </a:cubicBezTo>
                  <a:cubicBezTo>
                    <a:pt x="40853" y="24043"/>
                    <a:pt x="40857" y="24039"/>
                    <a:pt x="40861" y="24035"/>
                  </a:cubicBezTo>
                  <a:close/>
                  <a:moveTo>
                    <a:pt x="25085" y="40048"/>
                  </a:moveTo>
                  <a:cubicBezTo>
                    <a:pt x="25086" y="40048"/>
                    <a:pt x="25072" y="40057"/>
                    <a:pt x="25036" y="40080"/>
                  </a:cubicBezTo>
                  <a:lnTo>
                    <a:pt x="25036" y="40080"/>
                  </a:lnTo>
                  <a:cubicBezTo>
                    <a:pt x="25065" y="40061"/>
                    <a:pt x="25085" y="40048"/>
                    <a:pt x="25085" y="40048"/>
                  </a:cubicBezTo>
                  <a:close/>
                  <a:moveTo>
                    <a:pt x="24954" y="40137"/>
                  </a:moveTo>
                  <a:lnTo>
                    <a:pt x="24851" y="40225"/>
                  </a:lnTo>
                  <a:cubicBezTo>
                    <a:pt x="24851" y="40213"/>
                    <a:pt x="24901" y="40175"/>
                    <a:pt x="24954" y="40137"/>
                  </a:cubicBezTo>
                  <a:close/>
                  <a:moveTo>
                    <a:pt x="21572" y="40516"/>
                  </a:moveTo>
                  <a:cubicBezTo>
                    <a:pt x="21572" y="40516"/>
                    <a:pt x="21764" y="40612"/>
                    <a:pt x="21820" y="40636"/>
                  </a:cubicBezTo>
                  <a:lnTo>
                    <a:pt x="21820" y="40636"/>
                  </a:lnTo>
                  <a:cubicBezTo>
                    <a:pt x="21706" y="40605"/>
                    <a:pt x="21604" y="40564"/>
                    <a:pt x="21572" y="40516"/>
                  </a:cubicBezTo>
                  <a:close/>
                  <a:moveTo>
                    <a:pt x="22364" y="40723"/>
                  </a:moveTo>
                  <a:cubicBezTo>
                    <a:pt x="22363" y="40723"/>
                    <a:pt x="22378" y="40729"/>
                    <a:pt x="22401" y="40737"/>
                  </a:cubicBezTo>
                  <a:lnTo>
                    <a:pt x="22401" y="40737"/>
                  </a:lnTo>
                  <a:cubicBezTo>
                    <a:pt x="22376" y="40727"/>
                    <a:pt x="22365" y="40723"/>
                    <a:pt x="22364" y="40723"/>
                  </a:cubicBezTo>
                  <a:close/>
                  <a:moveTo>
                    <a:pt x="22957" y="4479"/>
                  </a:moveTo>
                  <a:cubicBezTo>
                    <a:pt x="22993" y="4479"/>
                    <a:pt x="23142" y="4479"/>
                    <a:pt x="23284" y="4483"/>
                  </a:cubicBezTo>
                  <a:lnTo>
                    <a:pt x="23284" y="4483"/>
                  </a:lnTo>
                  <a:cubicBezTo>
                    <a:pt x="23276" y="4481"/>
                    <a:pt x="23272" y="4479"/>
                    <a:pt x="23274" y="4479"/>
                  </a:cubicBezTo>
                  <a:cubicBezTo>
                    <a:pt x="23277" y="4479"/>
                    <a:pt x="23285" y="4481"/>
                    <a:pt x="23300" y="4484"/>
                  </a:cubicBezTo>
                  <a:lnTo>
                    <a:pt x="23300" y="4484"/>
                  </a:lnTo>
                  <a:cubicBezTo>
                    <a:pt x="23434" y="4489"/>
                    <a:pt x="23559" y="4498"/>
                    <a:pt x="23576" y="4515"/>
                  </a:cubicBezTo>
                  <a:cubicBezTo>
                    <a:pt x="23583" y="4528"/>
                    <a:pt x="23569" y="4533"/>
                    <a:pt x="23544" y="4533"/>
                  </a:cubicBezTo>
                  <a:cubicBezTo>
                    <a:pt x="23520" y="4533"/>
                    <a:pt x="23487" y="4529"/>
                    <a:pt x="23453" y="4522"/>
                  </a:cubicBezTo>
                  <a:lnTo>
                    <a:pt x="23453" y="4522"/>
                  </a:lnTo>
                  <a:cubicBezTo>
                    <a:pt x="23559" y="4556"/>
                    <a:pt x="23693" y="4590"/>
                    <a:pt x="23795" y="4624"/>
                  </a:cubicBezTo>
                  <a:cubicBezTo>
                    <a:pt x="23876" y="4645"/>
                    <a:pt x="24094" y="4722"/>
                    <a:pt x="24213" y="4761"/>
                  </a:cubicBezTo>
                  <a:lnTo>
                    <a:pt x="24213" y="4761"/>
                  </a:lnTo>
                  <a:cubicBezTo>
                    <a:pt x="24313" y="4811"/>
                    <a:pt x="24452" y="4880"/>
                    <a:pt x="24487" y="4916"/>
                  </a:cubicBezTo>
                  <a:cubicBezTo>
                    <a:pt x="24625" y="4962"/>
                    <a:pt x="24749" y="5023"/>
                    <a:pt x="24858" y="5098"/>
                  </a:cubicBezTo>
                  <a:lnTo>
                    <a:pt x="24858" y="5098"/>
                  </a:lnTo>
                  <a:cubicBezTo>
                    <a:pt x="24873" y="5117"/>
                    <a:pt x="24904" y="5151"/>
                    <a:pt x="24961" y="5207"/>
                  </a:cubicBezTo>
                  <a:lnTo>
                    <a:pt x="25216" y="5426"/>
                  </a:lnTo>
                  <a:lnTo>
                    <a:pt x="25362" y="5572"/>
                  </a:lnTo>
                  <a:lnTo>
                    <a:pt x="26418" y="6629"/>
                  </a:lnTo>
                  <a:lnTo>
                    <a:pt x="30499" y="10746"/>
                  </a:lnTo>
                  <a:lnTo>
                    <a:pt x="39390" y="19601"/>
                  </a:lnTo>
                  <a:lnTo>
                    <a:pt x="40156" y="20366"/>
                  </a:lnTo>
                  <a:lnTo>
                    <a:pt x="40265" y="20475"/>
                  </a:lnTo>
                  <a:cubicBezTo>
                    <a:pt x="40301" y="20511"/>
                    <a:pt x="40338" y="20548"/>
                    <a:pt x="40374" y="20584"/>
                  </a:cubicBezTo>
                  <a:lnTo>
                    <a:pt x="40374" y="20584"/>
                  </a:lnTo>
                  <a:cubicBezTo>
                    <a:pt x="40405" y="20737"/>
                    <a:pt x="40745" y="21140"/>
                    <a:pt x="40811" y="21240"/>
                  </a:cubicBezTo>
                  <a:lnTo>
                    <a:pt x="40898" y="21414"/>
                  </a:lnTo>
                  <a:lnTo>
                    <a:pt x="40898" y="21414"/>
                  </a:lnTo>
                  <a:cubicBezTo>
                    <a:pt x="40937" y="21582"/>
                    <a:pt x="40998" y="21771"/>
                    <a:pt x="41030" y="21933"/>
                  </a:cubicBezTo>
                  <a:cubicBezTo>
                    <a:pt x="41030" y="22042"/>
                    <a:pt x="41067" y="22078"/>
                    <a:pt x="41103" y="22188"/>
                  </a:cubicBezTo>
                  <a:cubicBezTo>
                    <a:pt x="41103" y="22188"/>
                    <a:pt x="41103" y="22189"/>
                    <a:pt x="41103" y="22190"/>
                  </a:cubicBezTo>
                  <a:lnTo>
                    <a:pt x="41103" y="22190"/>
                  </a:lnTo>
                  <a:cubicBezTo>
                    <a:pt x="41105" y="22370"/>
                    <a:pt x="41111" y="22563"/>
                    <a:pt x="41139" y="22734"/>
                  </a:cubicBezTo>
                  <a:lnTo>
                    <a:pt x="41139" y="23062"/>
                  </a:lnTo>
                  <a:cubicBezTo>
                    <a:pt x="41139" y="23112"/>
                    <a:pt x="41072" y="23246"/>
                    <a:pt x="41075" y="23246"/>
                  </a:cubicBezTo>
                  <a:cubicBezTo>
                    <a:pt x="41076" y="23246"/>
                    <a:pt x="41086" y="23229"/>
                    <a:pt x="41111" y="23184"/>
                  </a:cubicBezTo>
                  <a:lnTo>
                    <a:pt x="41111" y="23184"/>
                  </a:lnTo>
                  <a:cubicBezTo>
                    <a:pt x="41108" y="23192"/>
                    <a:pt x="41105" y="23200"/>
                    <a:pt x="41103" y="23208"/>
                  </a:cubicBezTo>
                  <a:cubicBezTo>
                    <a:pt x="41067" y="23317"/>
                    <a:pt x="41067" y="23427"/>
                    <a:pt x="41030" y="23499"/>
                  </a:cubicBezTo>
                  <a:cubicBezTo>
                    <a:pt x="41009" y="23562"/>
                    <a:pt x="40988" y="23709"/>
                    <a:pt x="40953" y="23837"/>
                  </a:cubicBezTo>
                  <a:lnTo>
                    <a:pt x="40953" y="23837"/>
                  </a:lnTo>
                  <a:cubicBezTo>
                    <a:pt x="40938" y="23851"/>
                    <a:pt x="40915" y="23882"/>
                    <a:pt x="40884" y="23937"/>
                  </a:cubicBezTo>
                  <a:cubicBezTo>
                    <a:pt x="40848" y="24046"/>
                    <a:pt x="40775" y="24155"/>
                    <a:pt x="40702" y="24265"/>
                  </a:cubicBezTo>
                  <a:cubicBezTo>
                    <a:pt x="40629" y="24410"/>
                    <a:pt x="40593" y="24447"/>
                    <a:pt x="40556" y="24556"/>
                  </a:cubicBezTo>
                  <a:cubicBezTo>
                    <a:pt x="40548" y="24564"/>
                    <a:pt x="40538" y="24575"/>
                    <a:pt x="40527" y="24587"/>
                  </a:cubicBezTo>
                  <a:lnTo>
                    <a:pt x="40527" y="24587"/>
                  </a:lnTo>
                  <a:cubicBezTo>
                    <a:pt x="40494" y="24600"/>
                    <a:pt x="40256" y="24865"/>
                    <a:pt x="40228" y="24921"/>
                  </a:cubicBezTo>
                  <a:lnTo>
                    <a:pt x="40192" y="24957"/>
                  </a:lnTo>
                  <a:cubicBezTo>
                    <a:pt x="39900" y="25248"/>
                    <a:pt x="39645" y="25504"/>
                    <a:pt x="39354" y="25759"/>
                  </a:cubicBezTo>
                  <a:lnTo>
                    <a:pt x="30463" y="34650"/>
                  </a:lnTo>
                  <a:lnTo>
                    <a:pt x="26382" y="38767"/>
                  </a:lnTo>
                  <a:lnTo>
                    <a:pt x="25362" y="39751"/>
                  </a:lnTo>
                  <a:lnTo>
                    <a:pt x="25107" y="40006"/>
                  </a:lnTo>
                  <a:lnTo>
                    <a:pt x="24972" y="40122"/>
                  </a:lnTo>
                  <a:lnTo>
                    <a:pt x="24972" y="40122"/>
                  </a:lnTo>
                  <a:cubicBezTo>
                    <a:pt x="24957" y="40131"/>
                    <a:pt x="24942" y="40141"/>
                    <a:pt x="24924" y="40152"/>
                  </a:cubicBezTo>
                  <a:cubicBezTo>
                    <a:pt x="24779" y="40261"/>
                    <a:pt x="24596" y="40370"/>
                    <a:pt x="24451" y="40443"/>
                  </a:cubicBezTo>
                  <a:lnTo>
                    <a:pt x="24160" y="40589"/>
                  </a:lnTo>
                  <a:lnTo>
                    <a:pt x="24160" y="40589"/>
                  </a:lnTo>
                  <a:cubicBezTo>
                    <a:pt x="23978" y="40649"/>
                    <a:pt x="23795" y="40704"/>
                    <a:pt x="23613" y="40735"/>
                  </a:cubicBezTo>
                  <a:cubicBezTo>
                    <a:pt x="23558" y="40753"/>
                    <a:pt x="23503" y="40762"/>
                    <a:pt x="23449" y="40771"/>
                  </a:cubicBezTo>
                  <a:lnTo>
                    <a:pt x="23449" y="40771"/>
                  </a:lnTo>
                  <a:cubicBezTo>
                    <a:pt x="23443" y="40771"/>
                    <a:pt x="23437" y="40771"/>
                    <a:pt x="23430" y="40771"/>
                  </a:cubicBezTo>
                  <a:lnTo>
                    <a:pt x="22556" y="40771"/>
                  </a:lnTo>
                  <a:cubicBezTo>
                    <a:pt x="22509" y="40771"/>
                    <a:pt x="22442" y="40751"/>
                    <a:pt x="22401" y="40737"/>
                  </a:cubicBezTo>
                  <a:lnTo>
                    <a:pt x="22401" y="40737"/>
                  </a:lnTo>
                  <a:cubicBezTo>
                    <a:pt x="22420" y="40744"/>
                    <a:pt x="22446" y="40756"/>
                    <a:pt x="22483" y="40771"/>
                  </a:cubicBezTo>
                  <a:lnTo>
                    <a:pt x="22191" y="40698"/>
                  </a:lnTo>
                  <a:cubicBezTo>
                    <a:pt x="22132" y="40698"/>
                    <a:pt x="21976" y="40677"/>
                    <a:pt x="21834" y="40640"/>
                  </a:cubicBezTo>
                  <a:lnTo>
                    <a:pt x="21834" y="40640"/>
                  </a:lnTo>
                  <a:cubicBezTo>
                    <a:pt x="21827" y="40634"/>
                    <a:pt x="21784" y="40609"/>
                    <a:pt x="21681" y="40553"/>
                  </a:cubicBezTo>
                  <a:lnTo>
                    <a:pt x="21426" y="40407"/>
                  </a:lnTo>
                  <a:cubicBezTo>
                    <a:pt x="21295" y="40354"/>
                    <a:pt x="21182" y="40282"/>
                    <a:pt x="21075" y="40206"/>
                  </a:cubicBezTo>
                  <a:lnTo>
                    <a:pt x="21075" y="40206"/>
                  </a:lnTo>
                  <a:cubicBezTo>
                    <a:pt x="21068" y="40196"/>
                    <a:pt x="21053" y="40179"/>
                    <a:pt x="21025" y="40152"/>
                  </a:cubicBezTo>
                  <a:cubicBezTo>
                    <a:pt x="20953" y="40079"/>
                    <a:pt x="20843" y="39970"/>
                    <a:pt x="20734" y="39897"/>
                  </a:cubicBezTo>
                  <a:cubicBezTo>
                    <a:pt x="20724" y="39884"/>
                    <a:pt x="20715" y="39872"/>
                    <a:pt x="20705" y="39860"/>
                  </a:cubicBezTo>
                  <a:lnTo>
                    <a:pt x="20734" y="39860"/>
                  </a:lnTo>
                  <a:lnTo>
                    <a:pt x="14175" y="33301"/>
                  </a:lnTo>
                  <a:lnTo>
                    <a:pt x="6049" y="25212"/>
                  </a:lnTo>
                  <a:cubicBezTo>
                    <a:pt x="5976" y="25139"/>
                    <a:pt x="5867" y="25030"/>
                    <a:pt x="5794" y="24957"/>
                  </a:cubicBezTo>
                  <a:cubicBezTo>
                    <a:pt x="5794" y="24921"/>
                    <a:pt x="5758" y="24921"/>
                    <a:pt x="5758" y="24921"/>
                  </a:cubicBezTo>
                  <a:cubicBezTo>
                    <a:pt x="5685" y="24848"/>
                    <a:pt x="5612" y="24738"/>
                    <a:pt x="5539" y="24665"/>
                  </a:cubicBezTo>
                  <a:cubicBezTo>
                    <a:pt x="5524" y="24650"/>
                    <a:pt x="5502" y="24633"/>
                    <a:pt x="5480" y="24618"/>
                  </a:cubicBezTo>
                  <a:lnTo>
                    <a:pt x="5480" y="24618"/>
                  </a:lnTo>
                  <a:cubicBezTo>
                    <a:pt x="5368" y="24475"/>
                    <a:pt x="5260" y="24326"/>
                    <a:pt x="5175" y="24155"/>
                  </a:cubicBezTo>
                  <a:lnTo>
                    <a:pt x="5065" y="23937"/>
                  </a:lnTo>
                  <a:cubicBezTo>
                    <a:pt x="5010" y="23826"/>
                    <a:pt x="4995" y="23786"/>
                    <a:pt x="5001" y="23786"/>
                  </a:cubicBezTo>
                  <a:cubicBezTo>
                    <a:pt x="5015" y="23786"/>
                    <a:pt x="5138" y="23995"/>
                    <a:pt x="5138" y="24046"/>
                  </a:cubicBezTo>
                  <a:cubicBezTo>
                    <a:pt x="5138" y="23900"/>
                    <a:pt x="4956" y="23572"/>
                    <a:pt x="4920" y="23427"/>
                  </a:cubicBezTo>
                  <a:cubicBezTo>
                    <a:pt x="4883" y="23281"/>
                    <a:pt x="4883" y="23244"/>
                    <a:pt x="4847" y="23135"/>
                  </a:cubicBezTo>
                  <a:cubicBezTo>
                    <a:pt x="4842" y="23113"/>
                    <a:pt x="4838" y="23094"/>
                    <a:pt x="4835" y="23078"/>
                  </a:cubicBezTo>
                  <a:lnTo>
                    <a:pt x="4835" y="23078"/>
                  </a:lnTo>
                  <a:cubicBezTo>
                    <a:pt x="4824" y="22891"/>
                    <a:pt x="4810" y="22634"/>
                    <a:pt x="4810" y="22588"/>
                  </a:cubicBezTo>
                  <a:cubicBezTo>
                    <a:pt x="4810" y="22479"/>
                    <a:pt x="4774" y="22078"/>
                    <a:pt x="4847" y="22042"/>
                  </a:cubicBezTo>
                  <a:lnTo>
                    <a:pt x="4847" y="22042"/>
                  </a:lnTo>
                  <a:cubicBezTo>
                    <a:pt x="4847" y="22042"/>
                    <a:pt x="4807" y="22303"/>
                    <a:pt x="4816" y="22303"/>
                  </a:cubicBezTo>
                  <a:cubicBezTo>
                    <a:pt x="4819" y="22303"/>
                    <a:pt x="4828" y="22272"/>
                    <a:pt x="4847" y="22188"/>
                  </a:cubicBezTo>
                  <a:lnTo>
                    <a:pt x="4920" y="21860"/>
                  </a:lnTo>
                  <a:cubicBezTo>
                    <a:pt x="4956" y="21714"/>
                    <a:pt x="5138" y="21422"/>
                    <a:pt x="5138" y="21277"/>
                  </a:cubicBezTo>
                  <a:lnTo>
                    <a:pt x="5138" y="21277"/>
                  </a:lnTo>
                  <a:cubicBezTo>
                    <a:pt x="5138" y="21303"/>
                    <a:pt x="5008" y="21514"/>
                    <a:pt x="5000" y="21514"/>
                  </a:cubicBezTo>
                  <a:cubicBezTo>
                    <a:pt x="4997" y="21514"/>
                    <a:pt x="5013" y="21480"/>
                    <a:pt x="5065" y="21386"/>
                  </a:cubicBezTo>
                  <a:cubicBezTo>
                    <a:pt x="5138" y="21277"/>
                    <a:pt x="5175" y="21204"/>
                    <a:pt x="5248" y="21095"/>
                  </a:cubicBezTo>
                  <a:cubicBezTo>
                    <a:pt x="5300" y="20963"/>
                    <a:pt x="5372" y="20831"/>
                    <a:pt x="5463" y="20699"/>
                  </a:cubicBezTo>
                  <a:lnTo>
                    <a:pt x="5463" y="20699"/>
                  </a:lnTo>
                  <a:cubicBezTo>
                    <a:pt x="5488" y="20679"/>
                    <a:pt x="5515" y="20653"/>
                    <a:pt x="5539" y="20621"/>
                  </a:cubicBezTo>
                  <a:cubicBezTo>
                    <a:pt x="5648" y="20512"/>
                    <a:pt x="5685" y="20475"/>
                    <a:pt x="5758" y="20402"/>
                  </a:cubicBezTo>
                  <a:lnTo>
                    <a:pt x="5794" y="20366"/>
                  </a:lnTo>
                  <a:cubicBezTo>
                    <a:pt x="5903" y="20256"/>
                    <a:pt x="5976" y="20184"/>
                    <a:pt x="6086" y="20074"/>
                  </a:cubicBezTo>
                  <a:lnTo>
                    <a:pt x="7325" y="18835"/>
                  </a:lnTo>
                  <a:lnTo>
                    <a:pt x="16689" y="9471"/>
                  </a:lnTo>
                  <a:lnTo>
                    <a:pt x="20187" y="5973"/>
                  </a:lnTo>
                  <a:cubicBezTo>
                    <a:pt x="20370" y="5754"/>
                    <a:pt x="20588" y="5572"/>
                    <a:pt x="20770" y="5390"/>
                  </a:cubicBezTo>
                  <a:cubicBezTo>
                    <a:pt x="20843" y="5317"/>
                    <a:pt x="20953" y="5244"/>
                    <a:pt x="21025" y="5171"/>
                  </a:cubicBezTo>
                  <a:cubicBezTo>
                    <a:pt x="21052" y="5145"/>
                    <a:pt x="21067" y="5128"/>
                    <a:pt x="21073" y="5118"/>
                  </a:cubicBezTo>
                  <a:lnTo>
                    <a:pt x="21073" y="5118"/>
                  </a:lnTo>
                  <a:cubicBezTo>
                    <a:pt x="21178" y="5041"/>
                    <a:pt x="21284" y="4969"/>
                    <a:pt x="21390" y="4916"/>
                  </a:cubicBezTo>
                  <a:lnTo>
                    <a:pt x="21669" y="4776"/>
                  </a:lnTo>
                  <a:lnTo>
                    <a:pt x="21669" y="4776"/>
                  </a:lnTo>
                  <a:cubicBezTo>
                    <a:pt x="21855" y="4721"/>
                    <a:pt x="22042" y="4681"/>
                    <a:pt x="22228" y="4588"/>
                  </a:cubicBezTo>
                  <a:lnTo>
                    <a:pt x="22556" y="4515"/>
                  </a:lnTo>
                  <a:cubicBezTo>
                    <a:pt x="22570" y="4512"/>
                    <a:pt x="22582" y="4508"/>
                    <a:pt x="22591" y="4506"/>
                  </a:cubicBezTo>
                  <a:lnTo>
                    <a:pt x="22591" y="4506"/>
                  </a:lnTo>
                  <a:cubicBezTo>
                    <a:pt x="22713" y="4495"/>
                    <a:pt x="22835" y="4479"/>
                    <a:pt x="22957" y="4479"/>
                  </a:cubicBezTo>
                  <a:close/>
                  <a:moveTo>
                    <a:pt x="23344" y="40791"/>
                  </a:moveTo>
                  <a:lnTo>
                    <a:pt x="23344" y="40791"/>
                  </a:lnTo>
                  <a:cubicBezTo>
                    <a:pt x="23324" y="40796"/>
                    <a:pt x="23304" y="40801"/>
                    <a:pt x="23285" y="40808"/>
                  </a:cubicBezTo>
                  <a:cubicBezTo>
                    <a:pt x="23291" y="40801"/>
                    <a:pt x="23314" y="40796"/>
                    <a:pt x="23344" y="40791"/>
                  </a:cubicBezTo>
                  <a:close/>
                  <a:moveTo>
                    <a:pt x="22985" y="1"/>
                  </a:moveTo>
                  <a:cubicBezTo>
                    <a:pt x="21667" y="1"/>
                    <a:pt x="20341" y="334"/>
                    <a:pt x="19131" y="1017"/>
                  </a:cubicBezTo>
                  <a:cubicBezTo>
                    <a:pt x="17892" y="1709"/>
                    <a:pt x="16944" y="2839"/>
                    <a:pt x="15960" y="3786"/>
                  </a:cubicBezTo>
                  <a:lnTo>
                    <a:pt x="6268" y="13515"/>
                  </a:lnTo>
                  <a:lnTo>
                    <a:pt x="2879" y="16868"/>
                  </a:lnTo>
                  <a:cubicBezTo>
                    <a:pt x="2296" y="17414"/>
                    <a:pt x="1822" y="17997"/>
                    <a:pt x="1385" y="18653"/>
                  </a:cubicBezTo>
                  <a:cubicBezTo>
                    <a:pt x="256" y="20548"/>
                    <a:pt x="0" y="22844"/>
                    <a:pt x="620" y="24957"/>
                  </a:cubicBezTo>
                  <a:cubicBezTo>
                    <a:pt x="1239" y="26779"/>
                    <a:pt x="2442" y="28018"/>
                    <a:pt x="3717" y="29293"/>
                  </a:cubicBezTo>
                  <a:lnTo>
                    <a:pt x="8053" y="33629"/>
                  </a:lnTo>
                  <a:lnTo>
                    <a:pt x="16981" y="42520"/>
                  </a:lnTo>
                  <a:lnTo>
                    <a:pt x="17059" y="42598"/>
                  </a:lnTo>
                  <a:lnTo>
                    <a:pt x="17059" y="42598"/>
                  </a:lnTo>
                  <a:cubicBezTo>
                    <a:pt x="17185" y="42785"/>
                    <a:pt x="17342" y="42956"/>
                    <a:pt x="17527" y="43103"/>
                  </a:cubicBezTo>
                  <a:cubicBezTo>
                    <a:pt x="19053" y="44574"/>
                    <a:pt x="21031" y="45312"/>
                    <a:pt x="23007" y="45312"/>
                  </a:cubicBezTo>
                  <a:cubicBezTo>
                    <a:pt x="24994" y="45312"/>
                    <a:pt x="26978" y="44565"/>
                    <a:pt x="28495" y="43067"/>
                  </a:cubicBezTo>
                  <a:cubicBezTo>
                    <a:pt x="29333" y="42265"/>
                    <a:pt x="30171" y="41427"/>
                    <a:pt x="30973" y="40589"/>
                  </a:cubicBezTo>
                  <a:lnTo>
                    <a:pt x="40848" y="30714"/>
                  </a:lnTo>
                  <a:cubicBezTo>
                    <a:pt x="41686" y="29876"/>
                    <a:pt x="42561" y="29038"/>
                    <a:pt x="43399" y="28164"/>
                  </a:cubicBezTo>
                  <a:cubicBezTo>
                    <a:pt x="46277" y="25212"/>
                    <a:pt x="46423" y="20512"/>
                    <a:pt x="43654" y="17414"/>
                  </a:cubicBezTo>
                  <a:cubicBezTo>
                    <a:pt x="42961" y="16613"/>
                    <a:pt x="42160" y="15920"/>
                    <a:pt x="41394" y="15155"/>
                  </a:cubicBezTo>
                  <a:lnTo>
                    <a:pt x="36657" y="10418"/>
                  </a:lnTo>
                  <a:cubicBezTo>
                    <a:pt x="33961" y="7722"/>
                    <a:pt x="31301" y="5062"/>
                    <a:pt x="28605" y="2365"/>
                  </a:cubicBezTo>
                  <a:cubicBezTo>
                    <a:pt x="27073" y="811"/>
                    <a:pt x="25040" y="1"/>
                    <a:pt x="2298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22" name="Google Shape;1212;p35"/>
            <p:cNvSpPr/>
            <p:nvPr/>
          </p:nvSpPr>
          <p:spPr>
            <a:xfrm>
              <a:off x="4566238" y="1435891"/>
              <a:ext cx="930588" cy="906713"/>
            </a:xfrm>
            <a:custGeom>
              <a:avLst/>
              <a:gdLst/>
              <a:ahLst/>
              <a:cxnLst/>
              <a:rect l="l" t="t" r="r" b="b"/>
              <a:pathLst>
                <a:path w="41942" h="40866" extrusionOk="0">
                  <a:moveTo>
                    <a:pt x="20971" y="0"/>
                  </a:moveTo>
                  <a:cubicBezTo>
                    <a:pt x="19568" y="0"/>
                    <a:pt x="18165" y="538"/>
                    <a:pt x="17090" y="1613"/>
                  </a:cubicBezTo>
                  <a:lnTo>
                    <a:pt x="2150" y="16589"/>
                  </a:lnTo>
                  <a:cubicBezTo>
                    <a:pt x="1" y="18739"/>
                    <a:pt x="1" y="22164"/>
                    <a:pt x="2150" y="24314"/>
                  </a:cubicBezTo>
                  <a:lnTo>
                    <a:pt x="17090" y="39254"/>
                  </a:lnTo>
                  <a:cubicBezTo>
                    <a:pt x="18165" y="40328"/>
                    <a:pt x="19568" y="40866"/>
                    <a:pt x="20971" y="40866"/>
                  </a:cubicBezTo>
                  <a:cubicBezTo>
                    <a:pt x="22374" y="40866"/>
                    <a:pt x="23777" y="40328"/>
                    <a:pt x="24852" y="39254"/>
                  </a:cubicBezTo>
                  <a:lnTo>
                    <a:pt x="39791" y="24314"/>
                  </a:lnTo>
                  <a:cubicBezTo>
                    <a:pt x="41941" y="22164"/>
                    <a:pt x="41941" y="18739"/>
                    <a:pt x="39791" y="16589"/>
                  </a:cubicBezTo>
                  <a:lnTo>
                    <a:pt x="24852" y="1613"/>
                  </a:lnTo>
                  <a:cubicBezTo>
                    <a:pt x="23777" y="538"/>
                    <a:pt x="22374" y="0"/>
                    <a:pt x="20971" y="0"/>
                  </a:cubicBezTo>
                  <a:close/>
                </a:path>
              </a:pathLst>
            </a:custGeom>
            <a:solidFill>
              <a:srgbClr val="EEE917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" sz="2250" dirty="0">
                  <a:solidFill>
                    <a:schemeClr val="tx1"/>
                  </a:solidFill>
                  <a:latin typeface="Century Gothic" panose="020B0502020202020204" pitchFamily="34" charset="0"/>
                  <a:ea typeface="Fira Sans Medium"/>
                  <a:cs typeface="Fira Sans Medium"/>
                  <a:sym typeface="Fira Sans Medium"/>
                </a:rPr>
                <a:t>2</a:t>
              </a:r>
              <a:endParaRPr sz="1050" dirty="0">
                <a:solidFill>
                  <a:schemeClr val="tx1"/>
                </a:solidFill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25" name="Google Shape;1215;p35"/>
            <p:cNvSpPr txBox="1"/>
            <p:nvPr/>
          </p:nvSpPr>
          <p:spPr>
            <a:xfrm>
              <a:off x="5433897" y="1429975"/>
              <a:ext cx="3185146" cy="29522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12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Develop Digital Literacy</a:t>
              </a:r>
            </a:p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900" i="1" dirty="0">
                  <a:solidFill>
                    <a:schemeClr val="bg1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proficiency in digital tools and platforms commonly used in evaluation, such as survey software, data visualization tools</a:t>
              </a:r>
              <a:endParaRPr sz="900" i="1" dirty="0">
                <a:solidFill>
                  <a:schemeClr val="bg1"/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  <a:sym typeface="Fira Sans Medium"/>
              </a:endParaRPr>
            </a:p>
          </p:txBody>
        </p:sp>
      </p:grpSp>
      <p:grpSp>
        <p:nvGrpSpPr>
          <p:cNvPr id="26" name="Google Shape;1216;p35"/>
          <p:cNvGrpSpPr/>
          <p:nvPr/>
        </p:nvGrpSpPr>
        <p:grpSpPr>
          <a:xfrm>
            <a:off x="592581" y="2073293"/>
            <a:ext cx="7920721" cy="664580"/>
            <a:chOff x="4399411" y="2118511"/>
            <a:chExt cx="4249372" cy="1005138"/>
          </a:xfrm>
        </p:grpSpPr>
        <p:sp>
          <p:nvSpPr>
            <p:cNvPr id="27" name="Google Shape;1217;p35"/>
            <p:cNvSpPr/>
            <p:nvPr/>
          </p:nvSpPr>
          <p:spPr>
            <a:xfrm>
              <a:off x="4910367" y="2277063"/>
              <a:ext cx="3738416" cy="688034"/>
            </a:xfrm>
            <a:custGeom>
              <a:avLst/>
              <a:gdLst/>
              <a:ahLst/>
              <a:cxnLst/>
              <a:rect l="l" t="t" r="r" b="b"/>
              <a:pathLst>
                <a:path w="168492" h="31010" extrusionOk="0">
                  <a:moveTo>
                    <a:pt x="0" y="1"/>
                  </a:moveTo>
                  <a:lnTo>
                    <a:pt x="0" y="31010"/>
                  </a:lnTo>
                  <a:lnTo>
                    <a:pt x="154463" y="31010"/>
                  </a:lnTo>
                  <a:cubicBezTo>
                    <a:pt x="162188" y="31010"/>
                    <a:pt x="168492" y="24742"/>
                    <a:pt x="168492" y="17017"/>
                  </a:cubicBezTo>
                  <a:lnTo>
                    <a:pt x="168492" y="13993"/>
                  </a:lnTo>
                  <a:cubicBezTo>
                    <a:pt x="168492" y="6268"/>
                    <a:pt x="162188" y="1"/>
                    <a:pt x="154463" y="1"/>
                  </a:cubicBezTo>
                  <a:close/>
                </a:path>
              </a:pathLst>
            </a:custGeom>
            <a:solidFill>
              <a:srgbClr val="EEE917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28" name="Google Shape;1218;p35"/>
            <p:cNvSpPr/>
            <p:nvPr/>
          </p:nvSpPr>
          <p:spPr>
            <a:xfrm>
              <a:off x="4399411" y="2118511"/>
              <a:ext cx="1030010" cy="1005138"/>
            </a:xfrm>
            <a:custGeom>
              <a:avLst/>
              <a:gdLst/>
              <a:ahLst/>
              <a:cxnLst/>
              <a:rect l="l" t="t" r="r" b="b"/>
              <a:pathLst>
                <a:path w="46423" h="45302" extrusionOk="0">
                  <a:moveTo>
                    <a:pt x="23341" y="4495"/>
                  </a:moveTo>
                  <a:cubicBezTo>
                    <a:pt x="23458" y="4498"/>
                    <a:pt x="23560" y="4508"/>
                    <a:pt x="23576" y="4541"/>
                  </a:cubicBezTo>
                  <a:cubicBezTo>
                    <a:pt x="23579" y="4544"/>
                    <a:pt x="23577" y="4546"/>
                    <a:pt x="23570" y="4546"/>
                  </a:cubicBezTo>
                  <a:cubicBezTo>
                    <a:pt x="23539" y="4546"/>
                    <a:pt x="23413" y="4514"/>
                    <a:pt x="23341" y="4495"/>
                  </a:cubicBezTo>
                  <a:close/>
                  <a:moveTo>
                    <a:pt x="21832" y="4671"/>
                  </a:moveTo>
                  <a:cubicBezTo>
                    <a:pt x="21833" y="4671"/>
                    <a:pt x="21797" y="4692"/>
                    <a:pt x="21751" y="4718"/>
                  </a:cubicBezTo>
                  <a:lnTo>
                    <a:pt x="21751" y="4718"/>
                  </a:lnTo>
                  <a:cubicBezTo>
                    <a:pt x="21808" y="4684"/>
                    <a:pt x="21831" y="4671"/>
                    <a:pt x="21832" y="4671"/>
                  </a:cubicBezTo>
                  <a:close/>
                  <a:moveTo>
                    <a:pt x="21586" y="4794"/>
                  </a:moveTo>
                  <a:cubicBezTo>
                    <a:pt x="21581" y="4795"/>
                    <a:pt x="21576" y="4796"/>
                    <a:pt x="21572" y="4796"/>
                  </a:cubicBezTo>
                  <a:cubicBezTo>
                    <a:pt x="21577" y="4795"/>
                    <a:pt x="21581" y="4794"/>
                    <a:pt x="21586" y="4794"/>
                  </a:cubicBezTo>
                  <a:close/>
                  <a:moveTo>
                    <a:pt x="24897" y="5106"/>
                  </a:moveTo>
                  <a:cubicBezTo>
                    <a:pt x="24955" y="5144"/>
                    <a:pt x="25012" y="5187"/>
                    <a:pt x="25070" y="5233"/>
                  </a:cubicBezTo>
                  <a:cubicBezTo>
                    <a:pt x="25052" y="5233"/>
                    <a:pt x="24952" y="5151"/>
                    <a:pt x="24897" y="5106"/>
                  </a:cubicBezTo>
                  <a:close/>
                  <a:moveTo>
                    <a:pt x="40449" y="20658"/>
                  </a:moveTo>
                  <a:cubicBezTo>
                    <a:pt x="40459" y="20666"/>
                    <a:pt x="40471" y="20675"/>
                    <a:pt x="40483" y="20683"/>
                  </a:cubicBezTo>
                  <a:cubicBezTo>
                    <a:pt x="40518" y="20726"/>
                    <a:pt x="40530" y="20743"/>
                    <a:pt x="40528" y="20743"/>
                  </a:cubicBezTo>
                  <a:cubicBezTo>
                    <a:pt x="40525" y="20743"/>
                    <a:pt x="40486" y="20700"/>
                    <a:pt x="40449" y="20658"/>
                  </a:cubicBezTo>
                  <a:close/>
                  <a:moveTo>
                    <a:pt x="5060" y="21445"/>
                  </a:moveTo>
                  <a:cubicBezTo>
                    <a:pt x="5035" y="21490"/>
                    <a:pt x="5014" y="21526"/>
                    <a:pt x="5013" y="21526"/>
                  </a:cubicBezTo>
                  <a:cubicBezTo>
                    <a:pt x="5013" y="21526"/>
                    <a:pt x="5025" y="21503"/>
                    <a:pt x="5060" y="21445"/>
                  </a:cubicBezTo>
                  <a:close/>
                  <a:moveTo>
                    <a:pt x="4847" y="22031"/>
                  </a:moveTo>
                  <a:cubicBezTo>
                    <a:pt x="4847" y="22031"/>
                    <a:pt x="4839" y="22087"/>
                    <a:pt x="4831" y="22149"/>
                  </a:cubicBezTo>
                  <a:lnTo>
                    <a:pt x="4831" y="22149"/>
                  </a:lnTo>
                  <a:cubicBezTo>
                    <a:pt x="4831" y="22088"/>
                    <a:pt x="4836" y="22042"/>
                    <a:pt x="4847" y="22031"/>
                  </a:cubicBezTo>
                  <a:close/>
                  <a:moveTo>
                    <a:pt x="40861" y="24024"/>
                  </a:moveTo>
                  <a:cubicBezTo>
                    <a:pt x="40857" y="24028"/>
                    <a:pt x="40852" y="24032"/>
                    <a:pt x="40848" y="24035"/>
                  </a:cubicBezTo>
                  <a:cubicBezTo>
                    <a:pt x="40852" y="24032"/>
                    <a:pt x="40857" y="24028"/>
                    <a:pt x="40861" y="24024"/>
                  </a:cubicBezTo>
                  <a:close/>
                  <a:moveTo>
                    <a:pt x="24930" y="40171"/>
                  </a:moveTo>
                  <a:lnTo>
                    <a:pt x="24888" y="40214"/>
                  </a:lnTo>
                  <a:cubicBezTo>
                    <a:pt x="24888" y="40206"/>
                    <a:pt x="24905" y="40190"/>
                    <a:pt x="24930" y="40171"/>
                  </a:cubicBezTo>
                  <a:close/>
                  <a:moveTo>
                    <a:pt x="22384" y="40732"/>
                  </a:moveTo>
                  <a:cubicBezTo>
                    <a:pt x="22383" y="40732"/>
                    <a:pt x="22400" y="40740"/>
                    <a:pt x="22426" y="40751"/>
                  </a:cubicBezTo>
                  <a:lnTo>
                    <a:pt x="22426" y="40751"/>
                  </a:lnTo>
                  <a:cubicBezTo>
                    <a:pt x="22397" y="40737"/>
                    <a:pt x="22385" y="40732"/>
                    <a:pt x="22384" y="40732"/>
                  </a:cubicBezTo>
                  <a:close/>
                  <a:moveTo>
                    <a:pt x="23293" y="4495"/>
                  </a:moveTo>
                  <a:cubicBezTo>
                    <a:pt x="23303" y="4495"/>
                    <a:pt x="23312" y="4495"/>
                    <a:pt x="23321" y="4495"/>
                  </a:cubicBezTo>
                  <a:lnTo>
                    <a:pt x="23321" y="4495"/>
                  </a:lnTo>
                  <a:cubicBezTo>
                    <a:pt x="23349" y="4504"/>
                    <a:pt x="23395" y="4519"/>
                    <a:pt x="23467" y="4541"/>
                  </a:cubicBezTo>
                  <a:cubicBezTo>
                    <a:pt x="23576" y="4577"/>
                    <a:pt x="23685" y="4577"/>
                    <a:pt x="23831" y="4614"/>
                  </a:cubicBezTo>
                  <a:cubicBezTo>
                    <a:pt x="23886" y="4632"/>
                    <a:pt x="24068" y="4696"/>
                    <a:pt x="24196" y="4737"/>
                  </a:cubicBezTo>
                  <a:lnTo>
                    <a:pt x="24196" y="4737"/>
                  </a:lnTo>
                  <a:cubicBezTo>
                    <a:pt x="24294" y="4787"/>
                    <a:pt x="24465" y="4866"/>
                    <a:pt x="24523" y="4905"/>
                  </a:cubicBezTo>
                  <a:cubicBezTo>
                    <a:pt x="24645" y="4954"/>
                    <a:pt x="24766" y="5018"/>
                    <a:pt x="24887" y="5099"/>
                  </a:cubicBezTo>
                  <a:lnTo>
                    <a:pt x="24887" y="5099"/>
                  </a:lnTo>
                  <a:cubicBezTo>
                    <a:pt x="24908" y="5118"/>
                    <a:pt x="24943" y="5149"/>
                    <a:pt x="24997" y="5197"/>
                  </a:cubicBezTo>
                  <a:lnTo>
                    <a:pt x="25216" y="5415"/>
                  </a:lnTo>
                  <a:lnTo>
                    <a:pt x="25361" y="5597"/>
                  </a:lnTo>
                  <a:lnTo>
                    <a:pt x="26418" y="6618"/>
                  </a:lnTo>
                  <a:lnTo>
                    <a:pt x="30536" y="10735"/>
                  </a:lnTo>
                  <a:lnTo>
                    <a:pt x="39390" y="19590"/>
                  </a:lnTo>
                  <a:lnTo>
                    <a:pt x="40155" y="20355"/>
                  </a:lnTo>
                  <a:lnTo>
                    <a:pt x="40228" y="20464"/>
                  </a:lnTo>
                  <a:cubicBezTo>
                    <a:pt x="40295" y="20509"/>
                    <a:pt x="40335" y="20553"/>
                    <a:pt x="40381" y="20598"/>
                  </a:cubicBezTo>
                  <a:lnTo>
                    <a:pt x="40381" y="20598"/>
                  </a:lnTo>
                  <a:cubicBezTo>
                    <a:pt x="40430" y="20719"/>
                    <a:pt x="40741" y="21129"/>
                    <a:pt x="40775" y="21229"/>
                  </a:cubicBezTo>
                  <a:cubicBezTo>
                    <a:pt x="40848" y="21339"/>
                    <a:pt x="40848" y="21375"/>
                    <a:pt x="40884" y="21448"/>
                  </a:cubicBezTo>
                  <a:cubicBezTo>
                    <a:pt x="40885" y="21449"/>
                    <a:pt x="40885" y="21450"/>
                    <a:pt x="40886" y="21451"/>
                  </a:cubicBezTo>
                  <a:lnTo>
                    <a:pt x="40886" y="21451"/>
                  </a:lnTo>
                  <a:cubicBezTo>
                    <a:pt x="40945" y="21623"/>
                    <a:pt x="41000" y="21778"/>
                    <a:pt x="41030" y="21958"/>
                  </a:cubicBezTo>
                  <a:cubicBezTo>
                    <a:pt x="41030" y="22031"/>
                    <a:pt x="41066" y="22104"/>
                    <a:pt x="41103" y="22177"/>
                  </a:cubicBezTo>
                  <a:cubicBezTo>
                    <a:pt x="41103" y="22177"/>
                    <a:pt x="41103" y="22178"/>
                    <a:pt x="41103" y="22179"/>
                  </a:cubicBezTo>
                  <a:lnTo>
                    <a:pt x="41103" y="22179"/>
                  </a:lnTo>
                  <a:cubicBezTo>
                    <a:pt x="41105" y="22359"/>
                    <a:pt x="41111" y="22553"/>
                    <a:pt x="41139" y="22723"/>
                  </a:cubicBezTo>
                  <a:lnTo>
                    <a:pt x="41139" y="23051"/>
                  </a:lnTo>
                  <a:cubicBezTo>
                    <a:pt x="41139" y="23078"/>
                    <a:pt x="41134" y="23106"/>
                    <a:pt x="41127" y="23133"/>
                  </a:cubicBezTo>
                  <a:lnTo>
                    <a:pt x="41127" y="23133"/>
                  </a:lnTo>
                  <a:cubicBezTo>
                    <a:pt x="41121" y="23148"/>
                    <a:pt x="41115" y="23163"/>
                    <a:pt x="41110" y="23177"/>
                  </a:cubicBezTo>
                  <a:lnTo>
                    <a:pt x="41110" y="23177"/>
                  </a:lnTo>
                  <a:cubicBezTo>
                    <a:pt x="41113" y="23172"/>
                    <a:pt x="41115" y="23167"/>
                    <a:pt x="41118" y="23161"/>
                  </a:cubicBezTo>
                  <a:lnTo>
                    <a:pt x="41118" y="23161"/>
                  </a:lnTo>
                  <a:cubicBezTo>
                    <a:pt x="41113" y="23178"/>
                    <a:pt x="41106" y="23193"/>
                    <a:pt x="41100" y="23206"/>
                  </a:cubicBezTo>
                  <a:lnTo>
                    <a:pt x="41100" y="23206"/>
                  </a:lnTo>
                  <a:cubicBezTo>
                    <a:pt x="41101" y="23203"/>
                    <a:pt x="41102" y="23200"/>
                    <a:pt x="41103" y="23197"/>
                  </a:cubicBezTo>
                  <a:cubicBezTo>
                    <a:pt x="41105" y="23191"/>
                    <a:pt x="41107" y="23184"/>
                    <a:pt x="41110" y="23177"/>
                  </a:cubicBezTo>
                  <a:lnTo>
                    <a:pt x="41110" y="23177"/>
                  </a:lnTo>
                  <a:cubicBezTo>
                    <a:pt x="41081" y="23230"/>
                    <a:pt x="41072" y="23252"/>
                    <a:pt x="41075" y="23252"/>
                  </a:cubicBezTo>
                  <a:cubicBezTo>
                    <a:pt x="41077" y="23252"/>
                    <a:pt x="41088" y="23234"/>
                    <a:pt x="41100" y="23206"/>
                  </a:cubicBezTo>
                  <a:lnTo>
                    <a:pt x="41100" y="23206"/>
                  </a:lnTo>
                  <a:cubicBezTo>
                    <a:pt x="41066" y="23346"/>
                    <a:pt x="41066" y="23418"/>
                    <a:pt x="41030" y="23525"/>
                  </a:cubicBezTo>
                  <a:cubicBezTo>
                    <a:pt x="41009" y="23566"/>
                    <a:pt x="40988" y="23702"/>
                    <a:pt x="40954" y="23825"/>
                  </a:cubicBezTo>
                  <a:lnTo>
                    <a:pt x="40954" y="23825"/>
                  </a:lnTo>
                  <a:cubicBezTo>
                    <a:pt x="40939" y="23839"/>
                    <a:pt x="40916" y="23870"/>
                    <a:pt x="40884" y="23926"/>
                  </a:cubicBezTo>
                  <a:cubicBezTo>
                    <a:pt x="40811" y="24035"/>
                    <a:pt x="40775" y="24144"/>
                    <a:pt x="40702" y="24290"/>
                  </a:cubicBezTo>
                  <a:cubicBezTo>
                    <a:pt x="40665" y="24363"/>
                    <a:pt x="40593" y="24472"/>
                    <a:pt x="40520" y="24545"/>
                  </a:cubicBezTo>
                  <a:cubicBezTo>
                    <a:pt x="40509" y="24567"/>
                    <a:pt x="40483" y="24604"/>
                    <a:pt x="40456" y="24640"/>
                  </a:cubicBezTo>
                  <a:lnTo>
                    <a:pt x="40456" y="24640"/>
                  </a:lnTo>
                  <a:cubicBezTo>
                    <a:pt x="40373" y="24725"/>
                    <a:pt x="40248" y="24870"/>
                    <a:pt x="40228" y="24910"/>
                  </a:cubicBezTo>
                  <a:lnTo>
                    <a:pt x="40155" y="24946"/>
                  </a:lnTo>
                  <a:cubicBezTo>
                    <a:pt x="39900" y="25238"/>
                    <a:pt x="39645" y="25493"/>
                    <a:pt x="39354" y="25748"/>
                  </a:cubicBezTo>
                  <a:lnTo>
                    <a:pt x="30463" y="34639"/>
                  </a:lnTo>
                  <a:lnTo>
                    <a:pt x="26382" y="38756"/>
                  </a:lnTo>
                  <a:lnTo>
                    <a:pt x="25361" y="39740"/>
                  </a:lnTo>
                  <a:lnTo>
                    <a:pt x="25106" y="39995"/>
                  </a:lnTo>
                  <a:lnTo>
                    <a:pt x="24961" y="40141"/>
                  </a:lnTo>
                  <a:lnTo>
                    <a:pt x="24961" y="40141"/>
                  </a:lnTo>
                  <a:cubicBezTo>
                    <a:pt x="24778" y="40250"/>
                    <a:pt x="24633" y="40360"/>
                    <a:pt x="24450" y="40432"/>
                  </a:cubicBezTo>
                  <a:lnTo>
                    <a:pt x="24212" y="40569"/>
                  </a:lnTo>
                  <a:lnTo>
                    <a:pt x="24212" y="40569"/>
                  </a:lnTo>
                  <a:cubicBezTo>
                    <a:pt x="23996" y="40633"/>
                    <a:pt x="23804" y="40696"/>
                    <a:pt x="23612" y="40760"/>
                  </a:cubicBezTo>
                  <a:cubicBezTo>
                    <a:pt x="23513" y="40760"/>
                    <a:pt x="23414" y="40760"/>
                    <a:pt x="23342" y="40788"/>
                  </a:cubicBezTo>
                  <a:lnTo>
                    <a:pt x="23342" y="40788"/>
                  </a:lnTo>
                  <a:cubicBezTo>
                    <a:pt x="23387" y="40776"/>
                    <a:pt x="23491" y="40769"/>
                    <a:pt x="23558" y="40769"/>
                  </a:cubicBezTo>
                  <a:cubicBezTo>
                    <a:pt x="23640" y="40769"/>
                    <a:pt x="23667" y="40779"/>
                    <a:pt x="23467" y="40797"/>
                  </a:cubicBezTo>
                  <a:lnTo>
                    <a:pt x="23321" y="40797"/>
                  </a:lnTo>
                  <a:cubicBezTo>
                    <a:pt x="23327" y="40793"/>
                    <a:pt x="23334" y="40790"/>
                    <a:pt x="23342" y="40788"/>
                  </a:cubicBezTo>
                  <a:lnTo>
                    <a:pt x="23342" y="40788"/>
                  </a:lnTo>
                  <a:cubicBezTo>
                    <a:pt x="23331" y="40790"/>
                    <a:pt x="23324" y="40793"/>
                    <a:pt x="23321" y="40797"/>
                  </a:cubicBezTo>
                  <a:lnTo>
                    <a:pt x="22592" y="40797"/>
                  </a:lnTo>
                  <a:cubicBezTo>
                    <a:pt x="22545" y="40797"/>
                    <a:pt x="22472" y="40770"/>
                    <a:pt x="22426" y="40751"/>
                  </a:cubicBezTo>
                  <a:lnTo>
                    <a:pt x="22426" y="40751"/>
                  </a:lnTo>
                  <a:cubicBezTo>
                    <a:pt x="22447" y="40761"/>
                    <a:pt x="22478" y="40776"/>
                    <a:pt x="22519" y="40797"/>
                  </a:cubicBezTo>
                  <a:lnTo>
                    <a:pt x="22191" y="40724"/>
                  </a:lnTo>
                  <a:cubicBezTo>
                    <a:pt x="22132" y="40704"/>
                    <a:pt x="21986" y="40673"/>
                    <a:pt x="21854" y="40632"/>
                  </a:cubicBezTo>
                  <a:lnTo>
                    <a:pt x="21854" y="40632"/>
                  </a:lnTo>
                  <a:cubicBezTo>
                    <a:pt x="21867" y="40639"/>
                    <a:pt x="21873" y="40644"/>
                    <a:pt x="21871" y="40644"/>
                  </a:cubicBezTo>
                  <a:cubicBezTo>
                    <a:pt x="21867" y="40644"/>
                    <a:pt x="21843" y="40634"/>
                    <a:pt x="21790" y="40611"/>
                  </a:cubicBezTo>
                  <a:lnTo>
                    <a:pt x="21790" y="40611"/>
                  </a:lnTo>
                  <a:cubicBezTo>
                    <a:pt x="21811" y="40618"/>
                    <a:pt x="21832" y="40625"/>
                    <a:pt x="21854" y="40632"/>
                  </a:cubicBezTo>
                  <a:lnTo>
                    <a:pt x="21854" y="40632"/>
                  </a:lnTo>
                  <a:cubicBezTo>
                    <a:pt x="21795" y="40599"/>
                    <a:pt x="21608" y="40505"/>
                    <a:pt x="21608" y="40505"/>
                  </a:cubicBezTo>
                  <a:lnTo>
                    <a:pt x="21608" y="40505"/>
                  </a:lnTo>
                  <a:cubicBezTo>
                    <a:pt x="21617" y="40519"/>
                    <a:pt x="21631" y="40531"/>
                    <a:pt x="21648" y="40543"/>
                  </a:cubicBezTo>
                  <a:lnTo>
                    <a:pt x="21648" y="40543"/>
                  </a:lnTo>
                  <a:lnTo>
                    <a:pt x="21718" y="40578"/>
                  </a:lnTo>
                  <a:cubicBezTo>
                    <a:pt x="21746" y="40591"/>
                    <a:pt x="21770" y="40602"/>
                    <a:pt x="21790" y="40611"/>
                  </a:cubicBezTo>
                  <a:lnTo>
                    <a:pt x="21790" y="40611"/>
                  </a:lnTo>
                  <a:cubicBezTo>
                    <a:pt x="21734" y="40591"/>
                    <a:pt x="21683" y="40568"/>
                    <a:pt x="21648" y="40543"/>
                  </a:cubicBezTo>
                  <a:lnTo>
                    <a:pt x="21648" y="40543"/>
                  </a:lnTo>
                  <a:lnTo>
                    <a:pt x="21426" y="40432"/>
                  </a:lnTo>
                  <a:cubicBezTo>
                    <a:pt x="21280" y="40323"/>
                    <a:pt x="21098" y="40214"/>
                    <a:pt x="20989" y="40104"/>
                  </a:cubicBezTo>
                  <a:cubicBezTo>
                    <a:pt x="20985" y="40102"/>
                    <a:pt x="20981" y="40100"/>
                    <a:pt x="20977" y="40099"/>
                  </a:cubicBezTo>
                  <a:lnTo>
                    <a:pt x="20977" y="40099"/>
                  </a:lnTo>
                  <a:cubicBezTo>
                    <a:pt x="20941" y="40067"/>
                    <a:pt x="20905" y="40038"/>
                    <a:pt x="20870" y="40008"/>
                  </a:cubicBezTo>
                  <a:lnTo>
                    <a:pt x="20870" y="40008"/>
                  </a:lnTo>
                  <a:cubicBezTo>
                    <a:pt x="20838" y="39967"/>
                    <a:pt x="20805" y="39926"/>
                    <a:pt x="20770" y="39886"/>
                  </a:cubicBezTo>
                  <a:lnTo>
                    <a:pt x="20734" y="39886"/>
                  </a:lnTo>
                  <a:lnTo>
                    <a:pt x="14175" y="33327"/>
                  </a:lnTo>
                  <a:lnTo>
                    <a:pt x="6085" y="25201"/>
                  </a:lnTo>
                  <a:lnTo>
                    <a:pt x="5794" y="24946"/>
                  </a:lnTo>
                  <a:lnTo>
                    <a:pt x="5758" y="24910"/>
                  </a:lnTo>
                  <a:cubicBezTo>
                    <a:pt x="5685" y="24837"/>
                    <a:pt x="5612" y="24764"/>
                    <a:pt x="5539" y="24691"/>
                  </a:cubicBezTo>
                  <a:cubicBezTo>
                    <a:pt x="5518" y="24660"/>
                    <a:pt x="5486" y="24629"/>
                    <a:pt x="5457" y="24607"/>
                  </a:cubicBezTo>
                  <a:lnTo>
                    <a:pt x="5457" y="24607"/>
                  </a:lnTo>
                  <a:cubicBezTo>
                    <a:pt x="5355" y="24462"/>
                    <a:pt x="5264" y="24303"/>
                    <a:pt x="5211" y="24144"/>
                  </a:cubicBezTo>
                  <a:cubicBezTo>
                    <a:pt x="5185" y="24093"/>
                    <a:pt x="5159" y="24041"/>
                    <a:pt x="5133" y="23989"/>
                  </a:cubicBezTo>
                  <a:lnTo>
                    <a:pt x="5133" y="23989"/>
                  </a:lnTo>
                  <a:cubicBezTo>
                    <a:pt x="5104" y="23834"/>
                    <a:pt x="4952" y="23584"/>
                    <a:pt x="4919" y="23452"/>
                  </a:cubicBezTo>
                  <a:cubicBezTo>
                    <a:pt x="4883" y="23306"/>
                    <a:pt x="4883" y="23233"/>
                    <a:pt x="4847" y="23124"/>
                  </a:cubicBezTo>
                  <a:cubicBezTo>
                    <a:pt x="4847" y="22936"/>
                    <a:pt x="4847" y="22628"/>
                    <a:pt x="4847" y="22578"/>
                  </a:cubicBezTo>
                  <a:cubicBezTo>
                    <a:pt x="4847" y="22537"/>
                    <a:pt x="4835" y="22384"/>
                    <a:pt x="4832" y="22249"/>
                  </a:cubicBezTo>
                  <a:lnTo>
                    <a:pt x="4832" y="22249"/>
                  </a:lnTo>
                  <a:cubicBezTo>
                    <a:pt x="4836" y="22230"/>
                    <a:pt x="4841" y="22206"/>
                    <a:pt x="4847" y="22177"/>
                  </a:cubicBezTo>
                  <a:cubicBezTo>
                    <a:pt x="4883" y="22067"/>
                    <a:pt x="4919" y="21958"/>
                    <a:pt x="4919" y="21885"/>
                  </a:cubicBezTo>
                  <a:cubicBezTo>
                    <a:pt x="4953" y="21786"/>
                    <a:pt x="5106" y="21476"/>
                    <a:pt x="5134" y="21311"/>
                  </a:cubicBezTo>
                  <a:lnTo>
                    <a:pt x="5134" y="21311"/>
                  </a:lnTo>
                  <a:lnTo>
                    <a:pt x="5247" y="21084"/>
                  </a:lnTo>
                  <a:cubicBezTo>
                    <a:pt x="5298" y="20958"/>
                    <a:pt x="5365" y="20832"/>
                    <a:pt x="5450" y="20718"/>
                  </a:cubicBezTo>
                  <a:lnTo>
                    <a:pt x="5450" y="20718"/>
                  </a:lnTo>
                  <a:cubicBezTo>
                    <a:pt x="5478" y="20700"/>
                    <a:pt x="5511" y="20674"/>
                    <a:pt x="5539" y="20646"/>
                  </a:cubicBezTo>
                  <a:cubicBezTo>
                    <a:pt x="5648" y="20537"/>
                    <a:pt x="5685" y="20464"/>
                    <a:pt x="5758" y="20391"/>
                  </a:cubicBezTo>
                  <a:cubicBezTo>
                    <a:pt x="5794" y="20391"/>
                    <a:pt x="5794" y="20355"/>
                    <a:pt x="5794" y="20355"/>
                  </a:cubicBezTo>
                  <a:lnTo>
                    <a:pt x="6085" y="20100"/>
                  </a:lnTo>
                  <a:lnTo>
                    <a:pt x="7324" y="18824"/>
                  </a:lnTo>
                  <a:lnTo>
                    <a:pt x="16689" y="9460"/>
                  </a:lnTo>
                  <a:lnTo>
                    <a:pt x="20187" y="5962"/>
                  </a:lnTo>
                  <a:cubicBezTo>
                    <a:pt x="20406" y="5780"/>
                    <a:pt x="20588" y="5561"/>
                    <a:pt x="20770" y="5379"/>
                  </a:cubicBezTo>
                  <a:cubicBezTo>
                    <a:pt x="20879" y="5306"/>
                    <a:pt x="20952" y="5233"/>
                    <a:pt x="21025" y="5160"/>
                  </a:cubicBezTo>
                  <a:cubicBezTo>
                    <a:pt x="21026" y="5159"/>
                    <a:pt x="21027" y="5158"/>
                    <a:pt x="21028" y="5157"/>
                  </a:cubicBezTo>
                  <a:lnTo>
                    <a:pt x="21028" y="5157"/>
                  </a:lnTo>
                  <a:cubicBezTo>
                    <a:pt x="21158" y="5087"/>
                    <a:pt x="21305" y="4996"/>
                    <a:pt x="21426" y="4905"/>
                  </a:cubicBezTo>
                  <a:cubicBezTo>
                    <a:pt x="21484" y="4876"/>
                    <a:pt x="21564" y="4825"/>
                    <a:pt x="21631" y="4787"/>
                  </a:cubicBezTo>
                  <a:lnTo>
                    <a:pt x="21631" y="4787"/>
                  </a:lnTo>
                  <a:cubicBezTo>
                    <a:pt x="21861" y="4748"/>
                    <a:pt x="22063" y="4678"/>
                    <a:pt x="22264" y="4577"/>
                  </a:cubicBezTo>
                  <a:lnTo>
                    <a:pt x="22556" y="4504"/>
                  </a:lnTo>
                  <a:lnTo>
                    <a:pt x="22956" y="4504"/>
                  </a:lnTo>
                  <a:cubicBezTo>
                    <a:pt x="23011" y="4504"/>
                    <a:pt x="23157" y="4495"/>
                    <a:pt x="23293" y="4495"/>
                  </a:cubicBezTo>
                  <a:close/>
                  <a:moveTo>
                    <a:pt x="22967" y="0"/>
                  </a:moveTo>
                  <a:cubicBezTo>
                    <a:pt x="21654" y="0"/>
                    <a:pt x="20332" y="328"/>
                    <a:pt x="19130" y="1006"/>
                  </a:cubicBezTo>
                  <a:cubicBezTo>
                    <a:pt x="17928" y="1698"/>
                    <a:pt x="16944" y="2828"/>
                    <a:pt x="15960" y="3812"/>
                  </a:cubicBezTo>
                  <a:lnTo>
                    <a:pt x="6268" y="13504"/>
                  </a:lnTo>
                  <a:lnTo>
                    <a:pt x="2879" y="16857"/>
                  </a:lnTo>
                  <a:cubicBezTo>
                    <a:pt x="2332" y="17403"/>
                    <a:pt x="1822" y="18023"/>
                    <a:pt x="1421" y="18679"/>
                  </a:cubicBezTo>
                  <a:cubicBezTo>
                    <a:pt x="292" y="20574"/>
                    <a:pt x="0" y="22869"/>
                    <a:pt x="656" y="24983"/>
                  </a:cubicBezTo>
                  <a:cubicBezTo>
                    <a:pt x="1239" y="26804"/>
                    <a:pt x="2442" y="28043"/>
                    <a:pt x="3753" y="29319"/>
                  </a:cubicBezTo>
                  <a:lnTo>
                    <a:pt x="8053" y="33655"/>
                  </a:lnTo>
                  <a:lnTo>
                    <a:pt x="17017" y="42546"/>
                  </a:lnTo>
                  <a:lnTo>
                    <a:pt x="17395" y="42923"/>
                  </a:lnTo>
                  <a:lnTo>
                    <a:pt x="17395" y="42923"/>
                  </a:lnTo>
                  <a:cubicBezTo>
                    <a:pt x="17436" y="42980"/>
                    <a:pt x="17480" y="43037"/>
                    <a:pt x="17527" y="43092"/>
                  </a:cubicBezTo>
                  <a:cubicBezTo>
                    <a:pt x="19053" y="44564"/>
                    <a:pt x="21031" y="45301"/>
                    <a:pt x="23007" y="45301"/>
                  </a:cubicBezTo>
                  <a:cubicBezTo>
                    <a:pt x="24994" y="45301"/>
                    <a:pt x="26978" y="44554"/>
                    <a:pt x="28495" y="43056"/>
                  </a:cubicBezTo>
                  <a:cubicBezTo>
                    <a:pt x="29333" y="42254"/>
                    <a:pt x="30171" y="41416"/>
                    <a:pt x="30973" y="40578"/>
                  </a:cubicBezTo>
                  <a:lnTo>
                    <a:pt x="40848" y="30740"/>
                  </a:lnTo>
                  <a:cubicBezTo>
                    <a:pt x="41686" y="29865"/>
                    <a:pt x="42560" y="29027"/>
                    <a:pt x="43398" y="28189"/>
                  </a:cubicBezTo>
                  <a:cubicBezTo>
                    <a:pt x="46313" y="25201"/>
                    <a:pt x="46423" y="20537"/>
                    <a:pt x="43653" y="17440"/>
                  </a:cubicBezTo>
                  <a:cubicBezTo>
                    <a:pt x="42961" y="16638"/>
                    <a:pt x="42159" y="15909"/>
                    <a:pt x="41394" y="15144"/>
                  </a:cubicBezTo>
                  <a:lnTo>
                    <a:pt x="36657" y="10444"/>
                  </a:lnTo>
                  <a:lnTo>
                    <a:pt x="28604" y="2354"/>
                  </a:lnTo>
                  <a:cubicBezTo>
                    <a:pt x="27088" y="815"/>
                    <a:pt x="25039" y="0"/>
                    <a:pt x="229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29" name="Google Shape;1219;p35"/>
            <p:cNvSpPr/>
            <p:nvPr/>
          </p:nvSpPr>
          <p:spPr>
            <a:xfrm>
              <a:off x="4444673" y="2167912"/>
              <a:ext cx="930588" cy="906337"/>
            </a:xfrm>
            <a:custGeom>
              <a:avLst/>
              <a:gdLst/>
              <a:ahLst/>
              <a:cxnLst/>
              <a:rect l="l" t="t" r="r" b="b"/>
              <a:pathLst>
                <a:path w="41942" h="40849" extrusionOk="0">
                  <a:moveTo>
                    <a:pt x="20953" y="1"/>
                  </a:moveTo>
                  <a:cubicBezTo>
                    <a:pt x="19559" y="1"/>
                    <a:pt x="18165" y="529"/>
                    <a:pt x="17090" y="1586"/>
                  </a:cubicBezTo>
                  <a:lnTo>
                    <a:pt x="2151" y="16562"/>
                  </a:lnTo>
                  <a:cubicBezTo>
                    <a:pt x="1" y="18712"/>
                    <a:pt x="1" y="22137"/>
                    <a:pt x="2151" y="24287"/>
                  </a:cubicBezTo>
                  <a:lnTo>
                    <a:pt x="17090" y="39263"/>
                  </a:lnTo>
                  <a:cubicBezTo>
                    <a:pt x="18165" y="40320"/>
                    <a:pt x="19559" y="40848"/>
                    <a:pt x="20953" y="40848"/>
                  </a:cubicBezTo>
                  <a:cubicBezTo>
                    <a:pt x="22347" y="40848"/>
                    <a:pt x="23740" y="40320"/>
                    <a:pt x="24815" y="39263"/>
                  </a:cubicBezTo>
                  <a:lnTo>
                    <a:pt x="39792" y="24287"/>
                  </a:lnTo>
                  <a:cubicBezTo>
                    <a:pt x="41941" y="22137"/>
                    <a:pt x="41941" y="18712"/>
                    <a:pt x="39792" y="16562"/>
                  </a:cubicBezTo>
                  <a:lnTo>
                    <a:pt x="24815" y="1586"/>
                  </a:lnTo>
                  <a:cubicBezTo>
                    <a:pt x="23740" y="529"/>
                    <a:pt x="22347" y="1"/>
                    <a:pt x="20953" y="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" sz="2250">
                  <a:solidFill>
                    <a:srgbClr val="FFFFFF"/>
                  </a:solidFill>
                  <a:latin typeface="Century Gothic" panose="020B0502020202020204" pitchFamily="34" charset="0"/>
                  <a:ea typeface="Fira Sans Medium"/>
                  <a:cs typeface="Fira Sans Medium"/>
                  <a:sym typeface="Fira Sans Medium"/>
                </a:rPr>
                <a:t>3</a:t>
              </a:r>
              <a:endParaRPr sz="1050"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32" name="Google Shape;1222;p35"/>
            <p:cNvSpPr txBox="1"/>
            <p:nvPr/>
          </p:nvSpPr>
          <p:spPr>
            <a:xfrm>
              <a:off x="5460517" y="2206506"/>
              <a:ext cx="3049629" cy="5300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12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Participate in Continuous </a:t>
              </a:r>
              <a:r>
                <a:rPr lang="en-GB" sz="1200" b="1" dirty="0" smtClean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Learning</a:t>
              </a:r>
            </a:p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900" i="1" dirty="0">
                  <a:solidFill>
                    <a:srgbClr val="C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ongoing education and training programs focused on evaluation methodologies</a:t>
              </a:r>
              <a:endParaRPr sz="900" i="1" dirty="0">
                <a:solidFill>
                  <a:srgbClr val="C00000"/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  <a:sym typeface="Fira Sans Medium"/>
              </a:endParaRPr>
            </a:p>
          </p:txBody>
        </p:sp>
      </p:grpSp>
      <p:grpSp>
        <p:nvGrpSpPr>
          <p:cNvPr id="33" name="Google Shape;1223;p35"/>
          <p:cNvGrpSpPr/>
          <p:nvPr/>
        </p:nvGrpSpPr>
        <p:grpSpPr>
          <a:xfrm>
            <a:off x="541485" y="2643411"/>
            <a:ext cx="7971817" cy="665314"/>
            <a:chOff x="4436597" y="2869980"/>
            <a:chExt cx="4248574" cy="1006247"/>
          </a:xfrm>
        </p:grpSpPr>
        <p:sp>
          <p:nvSpPr>
            <p:cNvPr id="34" name="Google Shape;1224;p35"/>
            <p:cNvSpPr/>
            <p:nvPr/>
          </p:nvSpPr>
          <p:spPr>
            <a:xfrm>
              <a:off x="4947553" y="3028687"/>
              <a:ext cx="3737618" cy="688833"/>
            </a:xfrm>
            <a:custGeom>
              <a:avLst/>
              <a:gdLst/>
              <a:ahLst/>
              <a:cxnLst/>
              <a:rect l="l" t="t" r="r" b="b"/>
              <a:pathLst>
                <a:path w="168456" h="31046" extrusionOk="0">
                  <a:moveTo>
                    <a:pt x="0" y="0"/>
                  </a:moveTo>
                  <a:lnTo>
                    <a:pt x="0" y="31046"/>
                  </a:lnTo>
                  <a:lnTo>
                    <a:pt x="154463" y="31046"/>
                  </a:lnTo>
                  <a:cubicBezTo>
                    <a:pt x="162188" y="31046"/>
                    <a:pt x="168455" y="24778"/>
                    <a:pt x="168455" y="17017"/>
                  </a:cubicBezTo>
                  <a:lnTo>
                    <a:pt x="168455" y="13993"/>
                  </a:lnTo>
                  <a:cubicBezTo>
                    <a:pt x="168455" y="6268"/>
                    <a:pt x="162188" y="0"/>
                    <a:pt x="154463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35" name="Google Shape;1225;p35"/>
            <p:cNvSpPr/>
            <p:nvPr/>
          </p:nvSpPr>
          <p:spPr>
            <a:xfrm>
              <a:off x="4436597" y="2869980"/>
              <a:ext cx="1030010" cy="1006247"/>
            </a:xfrm>
            <a:custGeom>
              <a:avLst/>
              <a:gdLst/>
              <a:ahLst/>
              <a:cxnLst/>
              <a:rect l="l" t="t" r="r" b="b"/>
              <a:pathLst>
                <a:path w="46423" h="45352" extrusionOk="0">
                  <a:moveTo>
                    <a:pt x="23311" y="4487"/>
                  </a:moveTo>
                  <a:cubicBezTo>
                    <a:pt x="23299" y="4487"/>
                    <a:pt x="23415" y="4518"/>
                    <a:pt x="23507" y="4533"/>
                  </a:cubicBezTo>
                  <a:lnTo>
                    <a:pt x="23507" y="4533"/>
                  </a:lnTo>
                  <a:cubicBezTo>
                    <a:pt x="23494" y="4530"/>
                    <a:pt x="23481" y="4526"/>
                    <a:pt x="23467" y="4523"/>
                  </a:cubicBezTo>
                  <a:cubicBezTo>
                    <a:pt x="23361" y="4496"/>
                    <a:pt x="23317" y="4487"/>
                    <a:pt x="23311" y="4487"/>
                  </a:cubicBezTo>
                  <a:close/>
                  <a:moveTo>
                    <a:pt x="21869" y="4689"/>
                  </a:moveTo>
                  <a:cubicBezTo>
                    <a:pt x="21870" y="4689"/>
                    <a:pt x="21834" y="4711"/>
                    <a:pt x="21787" y="4736"/>
                  </a:cubicBezTo>
                  <a:lnTo>
                    <a:pt x="21787" y="4736"/>
                  </a:lnTo>
                  <a:cubicBezTo>
                    <a:pt x="21845" y="4702"/>
                    <a:pt x="21868" y="4689"/>
                    <a:pt x="21869" y="4689"/>
                  </a:cubicBezTo>
                  <a:close/>
                  <a:moveTo>
                    <a:pt x="21679" y="4791"/>
                  </a:moveTo>
                  <a:lnTo>
                    <a:pt x="21679" y="4791"/>
                  </a:lnTo>
                  <a:cubicBezTo>
                    <a:pt x="21649" y="4805"/>
                    <a:pt x="21622" y="4814"/>
                    <a:pt x="21608" y="4814"/>
                  </a:cubicBezTo>
                  <a:cubicBezTo>
                    <a:pt x="21632" y="4807"/>
                    <a:pt x="21655" y="4799"/>
                    <a:pt x="21679" y="4791"/>
                  </a:cubicBezTo>
                  <a:close/>
                  <a:moveTo>
                    <a:pt x="5029" y="23794"/>
                  </a:moveTo>
                  <a:cubicBezTo>
                    <a:pt x="5031" y="23794"/>
                    <a:pt x="5075" y="23880"/>
                    <a:pt x="5107" y="23955"/>
                  </a:cubicBezTo>
                  <a:lnTo>
                    <a:pt x="5107" y="23955"/>
                  </a:lnTo>
                  <a:lnTo>
                    <a:pt x="5102" y="23944"/>
                  </a:lnTo>
                  <a:cubicBezTo>
                    <a:pt x="5046" y="23834"/>
                    <a:pt x="5028" y="23794"/>
                    <a:pt x="5029" y="23794"/>
                  </a:cubicBezTo>
                  <a:close/>
                  <a:moveTo>
                    <a:pt x="21645" y="40560"/>
                  </a:moveTo>
                  <a:cubicBezTo>
                    <a:pt x="21645" y="40560"/>
                    <a:pt x="21768" y="40627"/>
                    <a:pt x="21841" y="40663"/>
                  </a:cubicBezTo>
                  <a:lnTo>
                    <a:pt x="21841" y="40663"/>
                  </a:lnTo>
                  <a:cubicBezTo>
                    <a:pt x="21742" y="40638"/>
                    <a:pt x="21660" y="40605"/>
                    <a:pt x="21645" y="40560"/>
                  </a:cubicBezTo>
                  <a:close/>
                  <a:moveTo>
                    <a:pt x="23316" y="4477"/>
                  </a:moveTo>
                  <a:cubicBezTo>
                    <a:pt x="23458" y="4477"/>
                    <a:pt x="23594" y="4486"/>
                    <a:pt x="23612" y="4523"/>
                  </a:cubicBezTo>
                  <a:cubicBezTo>
                    <a:pt x="23619" y="4536"/>
                    <a:pt x="23605" y="4541"/>
                    <a:pt x="23580" y="4541"/>
                  </a:cubicBezTo>
                  <a:cubicBezTo>
                    <a:pt x="23561" y="4541"/>
                    <a:pt x="23535" y="4538"/>
                    <a:pt x="23507" y="4533"/>
                  </a:cubicBezTo>
                  <a:lnTo>
                    <a:pt x="23507" y="4533"/>
                  </a:lnTo>
                  <a:cubicBezTo>
                    <a:pt x="23634" y="4566"/>
                    <a:pt x="23736" y="4599"/>
                    <a:pt x="23868" y="4632"/>
                  </a:cubicBezTo>
                  <a:cubicBezTo>
                    <a:pt x="23950" y="4660"/>
                    <a:pt x="24303" y="4791"/>
                    <a:pt x="24329" y="4791"/>
                  </a:cubicBezTo>
                  <a:cubicBezTo>
                    <a:pt x="24338" y="4791"/>
                    <a:pt x="24312" y="4777"/>
                    <a:pt x="24232" y="4741"/>
                  </a:cubicBezTo>
                  <a:cubicBezTo>
                    <a:pt x="24168" y="4710"/>
                    <a:pt x="24143" y="4697"/>
                    <a:pt x="24143" y="4697"/>
                  </a:cubicBezTo>
                  <a:lnTo>
                    <a:pt x="24143" y="4697"/>
                  </a:lnTo>
                  <a:cubicBezTo>
                    <a:pt x="24144" y="4697"/>
                    <a:pt x="24474" y="4859"/>
                    <a:pt x="24560" y="4887"/>
                  </a:cubicBezTo>
                  <a:cubicBezTo>
                    <a:pt x="24673" y="4955"/>
                    <a:pt x="24785" y="5022"/>
                    <a:pt x="24889" y="5099"/>
                  </a:cubicBezTo>
                  <a:lnTo>
                    <a:pt x="24889" y="5099"/>
                  </a:lnTo>
                  <a:cubicBezTo>
                    <a:pt x="24901" y="5115"/>
                    <a:pt x="24933" y="5151"/>
                    <a:pt x="24997" y="5215"/>
                  </a:cubicBezTo>
                  <a:lnTo>
                    <a:pt x="25252" y="5434"/>
                  </a:lnTo>
                  <a:lnTo>
                    <a:pt x="25398" y="5580"/>
                  </a:lnTo>
                  <a:lnTo>
                    <a:pt x="26455" y="6636"/>
                  </a:lnTo>
                  <a:lnTo>
                    <a:pt x="30536" y="10717"/>
                  </a:lnTo>
                  <a:lnTo>
                    <a:pt x="39427" y="19608"/>
                  </a:lnTo>
                  <a:cubicBezTo>
                    <a:pt x="39682" y="19863"/>
                    <a:pt x="39937" y="20118"/>
                    <a:pt x="40192" y="20374"/>
                  </a:cubicBezTo>
                  <a:cubicBezTo>
                    <a:pt x="40192" y="20410"/>
                    <a:pt x="40228" y="20410"/>
                    <a:pt x="40265" y="20446"/>
                  </a:cubicBezTo>
                  <a:cubicBezTo>
                    <a:pt x="40287" y="20468"/>
                    <a:pt x="40335" y="20530"/>
                    <a:pt x="40386" y="20592"/>
                  </a:cubicBezTo>
                  <a:lnTo>
                    <a:pt x="40386" y="20592"/>
                  </a:lnTo>
                  <a:cubicBezTo>
                    <a:pt x="40453" y="20730"/>
                    <a:pt x="40779" y="21150"/>
                    <a:pt x="40811" y="21248"/>
                  </a:cubicBezTo>
                  <a:cubicBezTo>
                    <a:pt x="40859" y="21295"/>
                    <a:pt x="40875" y="21343"/>
                    <a:pt x="40891" y="21390"/>
                  </a:cubicBezTo>
                  <a:lnTo>
                    <a:pt x="40891" y="21390"/>
                  </a:lnTo>
                  <a:cubicBezTo>
                    <a:pt x="40929" y="21565"/>
                    <a:pt x="40998" y="21769"/>
                    <a:pt x="41066" y="21940"/>
                  </a:cubicBezTo>
                  <a:lnTo>
                    <a:pt x="41103" y="22159"/>
                  </a:lnTo>
                  <a:cubicBezTo>
                    <a:pt x="41104" y="22163"/>
                    <a:pt x="41105" y="22167"/>
                    <a:pt x="41106" y="22171"/>
                  </a:cubicBezTo>
                  <a:lnTo>
                    <a:pt x="41106" y="22171"/>
                  </a:lnTo>
                  <a:cubicBezTo>
                    <a:pt x="41115" y="22350"/>
                    <a:pt x="41139" y="22534"/>
                    <a:pt x="41139" y="22742"/>
                  </a:cubicBezTo>
                  <a:lnTo>
                    <a:pt x="41139" y="23033"/>
                  </a:lnTo>
                  <a:cubicBezTo>
                    <a:pt x="41139" y="23082"/>
                    <a:pt x="41127" y="23139"/>
                    <a:pt x="41115" y="23183"/>
                  </a:cubicBezTo>
                  <a:lnTo>
                    <a:pt x="41115" y="23183"/>
                  </a:lnTo>
                  <a:cubicBezTo>
                    <a:pt x="41110" y="23195"/>
                    <a:pt x="41106" y="23206"/>
                    <a:pt x="41103" y="23216"/>
                  </a:cubicBezTo>
                  <a:cubicBezTo>
                    <a:pt x="41103" y="23219"/>
                    <a:pt x="41103" y="23222"/>
                    <a:pt x="41103" y="23225"/>
                  </a:cubicBezTo>
                  <a:lnTo>
                    <a:pt x="41103" y="23225"/>
                  </a:lnTo>
                  <a:cubicBezTo>
                    <a:pt x="41096" y="23247"/>
                    <a:pt x="41091" y="23260"/>
                    <a:pt x="41091" y="23260"/>
                  </a:cubicBezTo>
                  <a:cubicBezTo>
                    <a:pt x="41091" y="23260"/>
                    <a:pt x="41094" y="23251"/>
                    <a:pt x="41103" y="23230"/>
                  </a:cubicBezTo>
                  <a:lnTo>
                    <a:pt x="41103" y="23230"/>
                  </a:lnTo>
                  <a:cubicBezTo>
                    <a:pt x="41100" y="23332"/>
                    <a:pt x="41065" y="23403"/>
                    <a:pt x="41030" y="23507"/>
                  </a:cubicBezTo>
                  <a:cubicBezTo>
                    <a:pt x="41030" y="23572"/>
                    <a:pt x="41005" y="23726"/>
                    <a:pt x="40969" y="23856"/>
                  </a:cubicBezTo>
                  <a:lnTo>
                    <a:pt x="40969" y="23856"/>
                  </a:lnTo>
                  <a:cubicBezTo>
                    <a:pt x="40956" y="23876"/>
                    <a:pt x="40941" y="23905"/>
                    <a:pt x="40921" y="23944"/>
                  </a:cubicBezTo>
                  <a:cubicBezTo>
                    <a:pt x="40848" y="24054"/>
                    <a:pt x="40775" y="24163"/>
                    <a:pt x="40739" y="24272"/>
                  </a:cubicBezTo>
                  <a:cubicBezTo>
                    <a:pt x="40666" y="24382"/>
                    <a:pt x="40629" y="24455"/>
                    <a:pt x="40556" y="24564"/>
                  </a:cubicBezTo>
                  <a:cubicBezTo>
                    <a:pt x="40550" y="24570"/>
                    <a:pt x="40544" y="24577"/>
                    <a:pt x="40536" y="24585"/>
                  </a:cubicBezTo>
                  <a:lnTo>
                    <a:pt x="40536" y="24585"/>
                  </a:lnTo>
                  <a:cubicBezTo>
                    <a:pt x="40543" y="24579"/>
                    <a:pt x="40547" y="24576"/>
                    <a:pt x="40548" y="24576"/>
                  </a:cubicBezTo>
                  <a:lnTo>
                    <a:pt x="40548" y="24576"/>
                  </a:lnTo>
                  <a:cubicBezTo>
                    <a:pt x="40552" y="24576"/>
                    <a:pt x="40508" y="24626"/>
                    <a:pt x="40451" y="24689"/>
                  </a:cubicBezTo>
                  <a:lnTo>
                    <a:pt x="40451" y="24689"/>
                  </a:lnTo>
                  <a:cubicBezTo>
                    <a:pt x="40477" y="24655"/>
                    <a:pt x="40510" y="24615"/>
                    <a:pt x="40536" y="24585"/>
                  </a:cubicBezTo>
                  <a:lnTo>
                    <a:pt x="40536" y="24585"/>
                  </a:lnTo>
                  <a:cubicBezTo>
                    <a:pt x="40526" y="24595"/>
                    <a:pt x="40509" y="24611"/>
                    <a:pt x="40483" y="24637"/>
                  </a:cubicBezTo>
                  <a:cubicBezTo>
                    <a:pt x="40459" y="24671"/>
                    <a:pt x="40441" y="24696"/>
                    <a:pt x="40428" y="24714"/>
                  </a:cubicBezTo>
                  <a:lnTo>
                    <a:pt x="40428" y="24714"/>
                  </a:lnTo>
                  <a:cubicBezTo>
                    <a:pt x="40436" y="24705"/>
                    <a:pt x="40444" y="24697"/>
                    <a:pt x="40451" y="24689"/>
                  </a:cubicBezTo>
                  <a:lnTo>
                    <a:pt x="40451" y="24689"/>
                  </a:lnTo>
                  <a:cubicBezTo>
                    <a:pt x="40425" y="24722"/>
                    <a:pt x="40406" y="24748"/>
                    <a:pt x="40405" y="24748"/>
                  </a:cubicBezTo>
                  <a:cubicBezTo>
                    <a:pt x="40405" y="24748"/>
                    <a:pt x="40411" y="24738"/>
                    <a:pt x="40428" y="24714"/>
                  </a:cubicBezTo>
                  <a:lnTo>
                    <a:pt x="40428" y="24714"/>
                  </a:lnTo>
                  <a:cubicBezTo>
                    <a:pt x="40351" y="24799"/>
                    <a:pt x="40260" y="24897"/>
                    <a:pt x="40228" y="24928"/>
                  </a:cubicBezTo>
                  <a:lnTo>
                    <a:pt x="40192" y="24965"/>
                  </a:lnTo>
                  <a:lnTo>
                    <a:pt x="39390" y="25766"/>
                  </a:lnTo>
                  <a:lnTo>
                    <a:pt x="30499" y="34657"/>
                  </a:lnTo>
                  <a:lnTo>
                    <a:pt x="26382" y="38775"/>
                  </a:lnTo>
                  <a:lnTo>
                    <a:pt x="25398" y="39759"/>
                  </a:lnTo>
                  <a:lnTo>
                    <a:pt x="25143" y="40014"/>
                  </a:lnTo>
                  <a:lnTo>
                    <a:pt x="25007" y="40130"/>
                  </a:lnTo>
                  <a:lnTo>
                    <a:pt x="25007" y="40130"/>
                  </a:lnTo>
                  <a:cubicBezTo>
                    <a:pt x="24993" y="40139"/>
                    <a:pt x="24978" y="40149"/>
                    <a:pt x="24961" y="40160"/>
                  </a:cubicBezTo>
                  <a:cubicBezTo>
                    <a:pt x="24815" y="40269"/>
                    <a:pt x="24669" y="40378"/>
                    <a:pt x="24487" y="40451"/>
                  </a:cubicBezTo>
                  <a:cubicBezTo>
                    <a:pt x="24435" y="40503"/>
                    <a:pt x="24365" y="40536"/>
                    <a:pt x="24290" y="40564"/>
                  </a:cubicBezTo>
                  <a:lnTo>
                    <a:pt x="24290" y="40564"/>
                  </a:lnTo>
                  <a:cubicBezTo>
                    <a:pt x="24008" y="40636"/>
                    <a:pt x="23864" y="40707"/>
                    <a:pt x="23649" y="40743"/>
                  </a:cubicBezTo>
                  <a:cubicBezTo>
                    <a:pt x="23558" y="40773"/>
                    <a:pt x="23468" y="40778"/>
                    <a:pt x="23378" y="40799"/>
                  </a:cubicBezTo>
                  <a:lnTo>
                    <a:pt x="23378" y="40799"/>
                  </a:lnTo>
                  <a:cubicBezTo>
                    <a:pt x="23429" y="40792"/>
                    <a:pt x="23505" y="40788"/>
                    <a:pt x="23558" y="40788"/>
                  </a:cubicBezTo>
                  <a:cubicBezTo>
                    <a:pt x="23640" y="40788"/>
                    <a:pt x="23667" y="40797"/>
                    <a:pt x="23467" y="40815"/>
                  </a:cubicBezTo>
                  <a:lnTo>
                    <a:pt x="23321" y="40815"/>
                  </a:lnTo>
                  <a:cubicBezTo>
                    <a:pt x="23340" y="40809"/>
                    <a:pt x="23359" y="40804"/>
                    <a:pt x="23378" y="40799"/>
                  </a:cubicBezTo>
                  <a:lnTo>
                    <a:pt x="23378" y="40799"/>
                  </a:lnTo>
                  <a:cubicBezTo>
                    <a:pt x="23349" y="40804"/>
                    <a:pt x="23327" y="40809"/>
                    <a:pt x="23321" y="40815"/>
                  </a:cubicBezTo>
                  <a:lnTo>
                    <a:pt x="22629" y="40815"/>
                  </a:lnTo>
                  <a:cubicBezTo>
                    <a:pt x="22532" y="40815"/>
                    <a:pt x="22403" y="40767"/>
                    <a:pt x="22402" y="40767"/>
                  </a:cubicBezTo>
                  <a:lnTo>
                    <a:pt x="22402" y="40767"/>
                  </a:lnTo>
                  <a:cubicBezTo>
                    <a:pt x="22402" y="40767"/>
                    <a:pt x="22435" y="40779"/>
                    <a:pt x="22519" y="40815"/>
                  </a:cubicBezTo>
                  <a:lnTo>
                    <a:pt x="22228" y="40743"/>
                  </a:lnTo>
                  <a:cubicBezTo>
                    <a:pt x="22168" y="40723"/>
                    <a:pt x="22011" y="40703"/>
                    <a:pt x="21874" y="40671"/>
                  </a:cubicBezTo>
                  <a:lnTo>
                    <a:pt x="21874" y="40671"/>
                  </a:lnTo>
                  <a:cubicBezTo>
                    <a:pt x="21854" y="40658"/>
                    <a:pt x="21816" y="40634"/>
                    <a:pt x="21754" y="40597"/>
                  </a:cubicBezTo>
                  <a:cubicBezTo>
                    <a:pt x="21645" y="40560"/>
                    <a:pt x="21535" y="40487"/>
                    <a:pt x="21463" y="40451"/>
                  </a:cubicBezTo>
                  <a:cubicBezTo>
                    <a:pt x="21313" y="40361"/>
                    <a:pt x="21189" y="40272"/>
                    <a:pt x="21068" y="40202"/>
                  </a:cubicBezTo>
                  <a:lnTo>
                    <a:pt x="21068" y="40202"/>
                  </a:lnTo>
                  <a:cubicBezTo>
                    <a:pt x="21066" y="40200"/>
                    <a:pt x="21064" y="40198"/>
                    <a:pt x="21062" y="40196"/>
                  </a:cubicBezTo>
                  <a:cubicBezTo>
                    <a:pt x="20989" y="40087"/>
                    <a:pt x="20880" y="40014"/>
                    <a:pt x="20770" y="39904"/>
                  </a:cubicBezTo>
                  <a:cubicBezTo>
                    <a:pt x="20763" y="39899"/>
                    <a:pt x="20757" y="39894"/>
                    <a:pt x="20750" y="39888"/>
                  </a:cubicBezTo>
                  <a:lnTo>
                    <a:pt x="20750" y="39888"/>
                  </a:lnTo>
                  <a:lnTo>
                    <a:pt x="20770" y="39868"/>
                  </a:lnTo>
                  <a:lnTo>
                    <a:pt x="14211" y="33309"/>
                  </a:lnTo>
                  <a:lnTo>
                    <a:pt x="6086" y="25220"/>
                  </a:lnTo>
                  <a:lnTo>
                    <a:pt x="5831" y="24965"/>
                  </a:lnTo>
                  <a:lnTo>
                    <a:pt x="5794" y="24928"/>
                  </a:lnTo>
                  <a:cubicBezTo>
                    <a:pt x="5721" y="24855"/>
                    <a:pt x="5648" y="24746"/>
                    <a:pt x="5575" y="24673"/>
                  </a:cubicBezTo>
                  <a:cubicBezTo>
                    <a:pt x="5553" y="24651"/>
                    <a:pt x="5516" y="24624"/>
                    <a:pt x="5486" y="24607"/>
                  </a:cubicBezTo>
                  <a:lnTo>
                    <a:pt x="5486" y="24607"/>
                  </a:lnTo>
                  <a:cubicBezTo>
                    <a:pt x="5374" y="24469"/>
                    <a:pt x="5293" y="24326"/>
                    <a:pt x="5211" y="24163"/>
                  </a:cubicBezTo>
                  <a:lnTo>
                    <a:pt x="5142" y="24026"/>
                  </a:lnTo>
                  <a:lnTo>
                    <a:pt x="5142" y="24026"/>
                  </a:lnTo>
                  <a:cubicBezTo>
                    <a:pt x="5153" y="23870"/>
                    <a:pt x="4990" y="23571"/>
                    <a:pt x="4956" y="23434"/>
                  </a:cubicBezTo>
                  <a:cubicBezTo>
                    <a:pt x="4920" y="23325"/>
                    <a:pt x="4920" y="23252"/>
                    <a:pt x="4883" y="23143"/>
                  </a:cubicBezTo>
                  <a:cubicBezTo>
                    <a:pt x="4879" y="23121"/>
                    <a:pt x="4875" y="23102"/>
                    <a:pt x="4871" y="23086"/>
                  </a:cubicBezTo>
                  <a:lnTo>
                    <a:pt x="4871" y="23086"/>
                  </a:lnTo>
                  <a:cubicBezTo>
                    <a:pt x="4861" y="22898"/>
                    <a:pt x="4847" y="22642"/>
                    <a:pt x="4847" y="22596"/>
                  </a:cubicBezTo>
                  <a:cubicBezTo>
                    <a:pt x="4847" y="22487"/>
                    <a:pt x="4810" y="22086"/>
                    <a:pt x="4883" y="22050"/>
                  </a:cubicBezTo>
                  <a:lnTo>
                    <a:pt x="4883" y="22050"/>
                  </a:lnTo>
                  <a:cubicBezTo>
                    <a:pt x="4883" y="22050"/>
                    <a:pt x="4843" y="22311"/>
                    <a:pt x="4852" y="22311"/>
                  </a:cubicBezTo>
                  <a:cubicBezTo>
                    <a:pt x="4855" y="22311"/>
                    <a:pt x="4864" y="22280"/>
                    <a:pt x="4883" y="22195"/>
                  </a:cubicBezTo>
                  <a:cubicBezTo>
                    <a:pt x="4883" y="22086"/>
                    <a:pt x="4920" y="21977"/>
                    <a:pt x="4956" y="21867"/>
                  </a:cubicBezTo>
                  <a:cubicBezTo>
                    <a:pt x="4989" y="21801"/>
                    <a:pt x="5143" y="21494"/>
                    <a:pt x="5143" y="21329"/>
                  </a:cubicBezTo>
                  <a:lnTo>
                    <a:pt x="5143" y="21329"/>
                  </a:lnTo>
                  <a:cubicBezTo>
                    <a:pt x="5190" y="21252"/>
                    <a:pt x="5219" y="21189"/>
                    <a:pt x="5248" y="21102"/>
                  </a:cubicBezTo>
                  <a:cubicBezTo>
                    <a:pt x="5326" y="20971"/>
                    <a:pt x="5405" y="20839"/>
                    <a:pt x="5498" y="20708"/>
                  </a:cubicBezTo>
                  <a:lnTo>
                    <a:pt x="5498" y="20708"/>
                  </a:lnTo>
                  <a:cubicBezTo>
                    <a:pt x="5523" y="20688"/>
                    <a:pt x="5551" y="20661"/>
                    <a:pt x="5575" y="20629"/>
                  </a:cubicBezTo>
                  <a:cubicBezTo>
                    <a:pt x="5685" y="20519"/>
                    <a:pt x="5721" y="20483"/>
                    <a:pt x="5794" y="20410"/>
                  </a:cubicBezTo>
                  <a:lnTo>
                    <a:pt x="5831" y="20374"/>
                  </a:lnTo>
                  <a:lnTo>
                    <a:pt x="6122" y="20082"/>
                  </a:lnTo>
                  <a:lnTo>
                    <a:pt x="7361" y="18843"/>
                  </a:lnTo>
                  <a:lnTo>
                    <a:pt x="16726" y="9478"/>
                  </a:lnTo>
                  <a:lnTo>
                    <a:pt x="20224" y="5980"/>
                  </a:lnTo>
                  <a:cubicBezTo>
                    <a:pt x="20406" y="5762"/>
                    <a:pt x="20625" y="5580"/>
                    <a:pt x="20807" y="5397"/>
                  </a:cubicBezTo>
                  <a:cubicBezTo>
                    <a:pt x="20880" y="5324"/>
                    <a:pt x="20989" y="5252"/>
                    <a:pt x="21062" y="5179"/>
                  </a:cubicBezTo>
                  <a:cubicBezTo>
                    <a:pt x="21090" y="5150"/>
                    <a:pt x="21106" y="5133"/>
                    <a:pt x="21112" y="5124"/>
                  </a:cubicBezTo>
                  <a:lnTo>
                    <a:pt x="21112" y="5124"/>
                  </a:lnTo>
                  <a:cubicBezTo>
                    <a:pt x="21217" y="5047"/>
                    <a:pt x="21321" y="4976"/>
                    <a:pt x="21426" y="4924"/>
                  </a:cubicBezTo>
                  <a:lnTo>
                    <a:pt x="21713" y="4780"/>
                  </a:lnTo>
                  <a:lnTo>
                    <a:pt x="21713" y="4780"/>
                  </a:lnTo>
                  <a:cubicBezTo>
                    <a:pt x="21906" y="4719"/>
                    <a:pt x="22116" y="4657"/>
                    <a:pt x="22301" y="4596"/>
                  </a:cubicBezTo>
                  <a:cubicBezTo>
                    <a:pt x="22374" y="4559"/>
                    <a:pt x="22483" y="4559"/>
                    <a:pt x="22592" y="4523"/>
                  </a:cubicBezTo>
                  <a:cubicBezTo>
                    <a:pt x="22606" y="4519"/>
                    <a:pt x="22618" y="4516"/>
                    <a:pt x="22627" y="4514"/>
                  </a:cubicBezTo>
                  <a:lnTo>
                    <a:pt x="22627" y="4514"/>
                  </a:lnTo>
                  <a:cubicBezTo>
                    <a:pt x="22749" y="4503"/>
                    <a:pt x="22871" y="4486"/>
                    <a:pt x="22993" y="4486"/>
                  </a:cubicBezTo>
                  <a:cubicBezTo>
                    <a:pt x="23029" y="4486"/>
                    <a:pt x="23175" y="4477"/>
                    <a:pt x="23316" y="4477"/>
                  </a:cubicBezTo>
                  <a:close/>
                  <a:moveTo>
                    <a:pt x="22989" y="0"/>
                  </a:moveTo>
                  <a:cubicBezTo>
                    <a:pt x="21682" y="0"/>
                    <a:pt x="20367" y="325"/>
                    <a:pt x="19167" y="988"/>
                  </a:cubicBezTo>
                  <a:cubicBezTo>
                    <a:pt x="17928" y="1681"/>
                    <a:pt x="16944" y="2810"/>
                    <a:pt x="15960" y="3794"/>
                  </a:cubicBezTo>
                  <a:lnTo>
                    <a:pt x="6268" y="13487"/>
                  </a:lnTo>
                  <a:lnTo>
                    <a:pt x="2879" y="16875"/>
                  </a:lnTo>
                  <a:cubicBezTo>
                    <a:pt x="2332" y="17422"/>
                    <a:pt x="1822" y="18041"/>
                    <a:pt x="1421" y="18697"/>
                  </a:cubicBezTo>
                  <a:cubicBezTo>
                    <a:pt x="292" y="20592"/>
                    <a:pt x="0" y="22851"/>
                    <a:pt x="656" y="24965"/>
                  </a:cubicBezTo>
                  <a:cubicBezTo>
                    <a:pt x="1239" y="26787"/>
                    <a:pt x="2442" y="28026"/>
                    <a:pt x="3754" y="29337"/>
                  </a:cubicBezTo>
                  <a:lnTo>
                    <a:pt x="8053" y="33637"/>
                  </a:lnTo>
                  <a:lnTo>
                    <a:pt x="16981" y="42564"/>
                  </a:lnTo>
                  <a:lnTo>
                    <a:pt x="17527" y="43111"/>
                  </a:lnTo>
                  <a:cubicBezTo>
                    <a:pt x="17745" y="43374"/>
                    <a:pt x="18006" y="43576"/>
                    <a:pt x="18290" y="43717"/>
                  </a:cubicBezTo>
                  <a:lnTo>
                    <a:pt x="18290" y="43717"/>
                  </a:lnTo>
                  <a:cubicBezTo>
                    <a:pt x="19689" y="44807"/>
                    <a:pt x="21377" y="45352"/>
                    <a:pt x="23066" y="45352"/>
                  </a:cubicBezTo>
                  <a:cubicBezTo>
                    <a:pt x="25043" y="45352"/>
                    <a:pt x="27019" y="44605"/>
                    <a:pt x="28532" y="43111"/>
                  </a:cubicBezTo>
                  <a:cubicBezTo>
                    <a:pt x="29370" y="42273"/>
                    <a:pt x="30208" y="41435"/>
                    <a:pt x="31046" y="40633"/>
                  </a:cubicBezTo>
                  <a:lnTo>
                    <a:pt x="40848" y="30722"/>
                  </a:lnTo>
                  <a:cubicBezTo>
                    <a:pt x="41686" y="29884"/>
                    <a:pt x="42560" y="29046"/>
                    <a:pt x="43399" y="28171"/>
                  </a:cubicBezTo>
                  <a:cubicBezTo>
                    <a:pt x="46277" y="25220"/>
                    <a:pt x="46423" y="20519"/>
                    <a:pt x="43654" y="17422"/>
                  </a:cubicBezTo>
                  <a:cubicBezTo>
                    <a:pt x="42961" y="16657"/>
                    <a:pt x="42160" y="15928"/>
                    <a:pt x="41394" y="15163"/>
                  </a:cubicBezTo>
                  <a:lnTo>
                    <a:pt x="36694" y="10426"/>
                  </a:lnTo>
                  <a:lnTo>
                    <a:pt x="28641" y="2373"/>
                  </a:lnTo>
                  <a:cubicBezTo>
                    <a:pt x="27101" y="811"/>
                    <a:pt x="25055" y="0"/>
                    <a:pt x="2298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36" name="Google Shape;1226;p35"/>
            <p:cNvSpPr/>
            <p:nvPr/>
          </p:nvSpPr>
          <p:spPr>
            <a:xfrm>
              <a:off x="4481860" y="2919746"/>
              <a:ext cx="930588" cy="906714"/>
            </a:xfrm>
            <a:custGeom>
              <a:avLst/>
              <a:gdLst/>
              <a:ahLst/>
              <a:cxnLst/>
              <a:rect l="l" t="t" r="r" b="b"/>
              <a:pathLst>
                <a:path w="41942" h="40866" extrusionOk="0">
                  <a:moveTo>
                    <a:pt x="20971" y="0"/>
                  </a:moveTo>
                  <a:cubicBezTo>
                    <a:pt x="19568" y="0"/>
                    <a:pt x="18165" y="538"/>
                    <a:pt x="17091" y="1613"/>
                  </a:cubicBezTo>
                  <a:lnTo>
                    <a:pt x="2151" y="16589"/>
                  </a:lnTo>
                  <a:cubicBezTo>
                    <a:pt x="1" y="18739"/>
                    <a:pt x="1" y="22164"/>
                    <a:pt x="2151" y="24314"/>
                  </a:cubicBezTo>
                  <a:lnTo>
                    <a:pt x="17091" y="39253"/>
                  </a:lnTo>
                  <a:cubicBezTo>
                    <a:pt x="18165" y="40328"/>
                    <a:pt x="19568" y="40866"/>
                    <a:pt x="20971" y="40866"/>
                  </a:cubicBezTo>
                  <a:cubicBezTo>
                    <a:pt x="22374" y="40866"/>
                    <a:pt x="23777" y="40328"/>
                    <a:pt x="24852" y="39253"/>
                  </a:cubicBezTo>
                  <a:lnTo>
                    <a:pt x="39792" y="24314"/>
                  </a:lnTo>
                  <a:cubicBezTo>
                    <a:pt x="41942" y="22164"/>
                    <a:pt x="41942" y="18739"/>
                    <a:pt x="39792" y="16589"/>
                  </a:cubicBezTo>
                  <a:lnTo>
                    <a:pt x="24852" y="1613"/>
                  </a:lnTo>
                  <a:cubicBezTo>
                    <a:pt x="23777" y="538"/>
                    <a:pt x="22374" y="0"/>
                    <a:pt x="20971" y="0"/>
                  </a:cubicBezTo>
                  <a:close/>
                </a:path>
              </a:pathLst>
            </a:custGeom>
            <a:solidFill>
              <a:srgbClr val="EEE917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" sz="2250" dirty="0">
                  <a:solidFill>
                    <a:schemeClr val="tx1"/>
                  </a:solidFill>
                  <a:latin typeface="Century Gothic" panose="020B0502020202020204" pitchFamily="34" charset="0"/>
                  <a:ea typeface="Fira Sans Medium"/>
                  <a:cs typeface="Fira Sans Medium"/>
                  <a:sym typeface="Fira Sans Medium"/>
                </a:rPr>
                <a:t>4</a:t>
              </a:r>
              <a:endParaRPr sz="1050" dirty="0">
                <a:solidFill>
                  <a:schemeClr val="tx1"/>
                </a:solidFill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39" name="Google Shape;1229;p35"/>
            <p:cNvSpPr txBox="1"/>
            <p:nvPr/>
          </p:nvSpPr>
          <p:spPr>
            <a:xfrm>
              <a:off x="5305481" y="3095458"/>
              <a:ext cx="2626945" cy="23237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lvl="0" algn="ctr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12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Network and Collaborate</a:t>
              </a:r>
            </a:p>
            <a:p>
              <a:pPr lvl="0" algn="ctr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900" i="1" dirty="0">
                  <a:solidFill>
                    <a:schemeClr val="bg1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Join evaluation networks, professional associations, and online communities</a:t>
              </a:r>
              <a:endParaRPr sz="900" i="1" dirty="0">
                <a:solidFill>
                  <a:schemeClr val="bg1"/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  <a:sym typeface="Fira Sans Medium"/>
              </a:endParaRPr>
            </a:p>
          </p:txBody>
        </p:sp>
      </p:grpSp>
      <p:grpSp>
        <p:nvGrpSpPr>
          <p:cNvPr id="40" name="Google Shape;1230;p35"/>
          <p:cNvGrpSpPr/>
          <p:nvPr/>
        </p:nvGrpSpPr>
        <p:grpSpPr>
          <a:xfrm>
            <a:off x="562092" y="3222614"/>
            <a:ext cx="7970317" cy="664859"/>
            <a:chOff x="4439015" y="3613771"/>
            <a:chExt cx="4247775" cy="1005560"/>
          </a:xfrm>
        </p:grpSpPr>
        <p:sp>
          <p:nvSpPr>
            <p:cNvPr id="41" name="Google Shape;1231;p35"/>
            <p:cNvSpPr/>
            <p:nvPr/>
          </p:nvSpPr>
          <p:spPr>
            <a:xfrm>
              <a:off x="4948352" y="3772123"/>
              <a:ext cx="3738438" cy="688855"/>
            </a:xfrm>
            <a:custGeom>
              <a:avLst/>
              <a:gdLst/>
              <a:ahLst/>
              <a:cxnLst/>
              <a:rect l="l" t="t" r="r" b="b"/>
              <a:pathLst>
                <a:path w="168493" h="31047" extrusionOk="0">
                  <a:moveTo>
                    <a:pt x="1" y="1"/>
                  </a:moveTo>
                  <a:lnTo>
                    <a:pt x="1" y="31046"/>
                  </a:lnTo>
                  <a:lnTo>
                    <a:pt x="154500" y="31046"/>
                  </a:lnTo>
                  <a:cubicBezTo>
                    <a:pt x="162225" y="31046"/>
                    <a:pt x="168492" y="24742"/>
                    <a:pt x="168492" y="17017"/>
                  </a:cubicBezTo>
                  <a:lnTo>
                    <a:pt x="168492" y="13993"/>
                  </a:lnTo>
                  <a:cubicBezTo>
                    <a:pt x="168492" y="6268"/>
                    <a:pt x="162225" y="1"/>
                    <a:pt x="15450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42" name="Google Shape;1232;p35"/>
            <p:cNvSpPr/>
            <p:nvPr/>
          </p:nvSpPr>
          <p:spPr>
            <a:xfrm>
              <a:off x="4439015" y="3613771"/>
              <a:ext cx="1029212" cy="1005560"/>
            </a:xfrm>
            <a:custGeom>
              <a:avLst/>
              <a:gdLst/>
              <a:ahLst/>
              <a:cxnLst/>
              <a:rect l="l" t="t" r="r" b="b"/>
              <a:pathLst>
                <a:path w="46387" h="45321" extrusionOk="0">
                  <a:moveTo>
                    <a:pt x="23274" y="4487"/>
                  </a:moveTo>
                  <a:cubicBezTo>
                    <a:pt x="23264" y="4487"/>
                    <a:pt x="23368" y="4516"/>
                    <a:pt x="23458" y="4531"/>
                  </a:cubicBezTo>
                  <a:lnTo>
                    <a:pt x="23458" y="4531"/>
                  </a:lnTo>
                  <a:lnTo>
                    <a:pt x="23431" y="4523"/>
                  </a:lnTo>
                  <a:cubicBezTo>
                    <a:pt x="23324" y="4497"/>
                    <a:pt x="23281" y="4487"/>
                    <a:pt x="23274" y="4487"/>
                  </a:cubicBezTo>
                  <a:close/>
                  <a:moveTo>
                    <a:pt x="21597" y="4806"/>
                  </a:moveTo>
                  <a:lnTo>
                    <a:pt x="21597" y="4806"/>
                  </a:lnTo>
                  <a:cubicBezTo>
                    <a:pt x="21589" y="4809"/>
                    <a:pt x="21581" y="4812"/>
                    <a:pt x="21572" y="4815"/>
                  </a:cubicBezTo>
                  <a:cubicBezTo>
                    <a:pt x="21576" y="4815"/>
                    <a:pt x="21585" y="4812"/>
                    <a:pt x="21597" y="4806"/>
                  </a:cubicBezTo>
                  <a:close/>
                  <a:moveTo>
                    <a:pt x="4847" y="22050"/>
                  </a:moveTo>
                  <a:lnTo>
                    <a:pt x="4847" y="22050"/>
                  </a:lnTo>
                  <a:cubicBezTo>
                    <a:pt x="4847" y="22050"/>
                    <a:pt x="4812" y="22200"/>
                    <a:pt x="4802" y="22273"/>
                  </a:cubicBezTo>
                  <a:lnTo>
                    <a:pt x="4802" y="22273"/>
                  </a:lnTo>
                  <a:cubicBezTo>
                    <a:pt x="4803" y="22164"/>
                    <a:pt x="4813" y="22067"/>
                    <a:pt x="4847" y="22050"/>
                  </a:cubicBezTo>
                  <a:close/>
                  <a:moveTo>
                    <a:pt x="4993" y="23794"/>
                  </a:moveTo>
                  <a:cubicBezTo>
                    <a:pt x="4995" y="23794"/>
                    <a:pt x="5039" y="23880"/>
                    <a:pt x="5071" y="23955"/>
                  </a:cubicBezTo>
                  <a:lnTo>
                    <a:pt x="5071" y="23955"/>
                  </a:lnTo>
                  <a:cubicBezTo>
                    <a:pt x="5069" y="23952"/>
                    <a:pt x="5067" y="23948"/>
                    <a:pt x="5066" y="23945"/>
                  </a:cubicBezTo>
                  <a:cubicBezTo>
                    <a:pt x="5010" y="23834"/>
                    <a:pt x="4992" y="23794"/>
                    <a:pt x="4993" y="23794"/>
                  </a:cubicBezTo>
                  <a:close/>
                  <a:moveTo>
                    <a:pt x="40495" y="24591"/>
                  </a:moveTo>
                  <a:cubicBezTo>
                    <a:pt x="40484" y="24601"/>
                    <a:pt x="40469" y="24616"/>
                    <a:pt x="40447" y="24637"/>
                  </a:cubicBezTo>
                  <a:cubicBezTo>
                    <a:pt x="40378" y="24718"/>
                    <a:pt x="40352" y="24748"/>
                    <a:pt x="40353" y="24748"/>
                  </a:cubicBezTo>
                  <a:cubicBezTo>
                    <a:pt x="40353" y="24748"/>
                    <a:pt x="40439" y="24650"/>
                    <a:pt x="40495" y="24591"/>
                  </a:cubicBezTo>
                  <a:close/>
                  <a:moveTo>
                    <a:pt x="22356" y="40731"/>
                  </a:moveTo>
                  <a:cubicBezTo>
                    <a:pt x="22350" y="40731"/>
                    <a:pt x="22391" y="40749"/>
                    <a:pt x="22446" y="40763"/>
                  </a:cubicBezTo>
                  <a:lnTo>
                    <a:pt x="22446" y="40763"/>
                  </a:lnTo>
                  <a:cubicBezTo>
                    <a:pt x="22387" y="40739"/>
                    <a:pt x="22361" y="40731"/>
                    <a:pt x="22356" y="40731"/>
                  </a:cubicBezTo>
                  <a:close/>
                  <a:moveTo>
                    <a:pt x="23280" y="4478"/>
                  </a:moveTo>
                  <a:cubicBezTo>
                    <a:pt x="23422" y="4478"/>
                    <a:pt x="23558" y="4487"/>
                    <a:pt x="23576" y="4523"/>
                  </a:cubicBezTo>
                  <a:cubicBezTo>
                    <a:pt x="23583" y="4536"/>
                    <a:pt x="23569" y="4541"/>
                    <a:pt x="23544" y="4541"/>
                  </a:cubicBezTo>
                  <a:cubicBezTo>
                    <a:pt x="23522" y="4541"/>
                    <a:pt x="23491" y="4537"/>
                    <a:pt x="23458" y="4531"/>
                  </a:cubicBezTo>
                  <a:lnTo>
                    <a:pt x="23458" y="4531"/>
                  </a:lnTo>
                  <a:lnTo>
                    <a:pt x="23795" y="4632"/>
                  </a:lnTo>
                  <a:cubicBezTo>
                    <a:pt x="23833" y="4632"/>
                    <a:pt x="24034" y="4693"/>
                    <a:pt x="24167" y="4735"/>
                  </a:cubicBezTo>
                  <a:lnTo>
                    <a:pt x="24167" y="4735"/>
                  </a:lnTo>
                  <a:cubicBezTo>
                    <a:pt x="24271" y="4784"/>
                    <a:pt x="24448" y="4868"/>
                    <a:pt x="24487" y="4887"/>
                  </a:cubicBezTo>
                  <a:cubicBezTo>
                    <a:pt x="24634" y="4961"/>
                    <a:pt x="24764" y="5034"/>
                    <a:pt x="24878" y="5119"/>
                  </a:cubicBezTo>
                  <a:lnTo>
                    <a:pt x="24878" y="5119"/>
                  </a:lnTo>
                  <a:cubicBezTo>
                    <a:pt x="24896" y="5141"/>
                    <a:pt x="24923" y="5173"/>
                    <a:pt x="24961" y="5215"/>
                  </a:cubicBezTo>
                  <a:lnTo>
                    <a:pt x="25216" y="5434"/>
                  </a:lnTo>
                  <a:lnTo>
                    <a:pt x="25362" y="5580"/>
                  </a:lnTo>
                  <a:lnTo>
                    <a:pt x="26419" y="6637"/>
                  </a:lnTo>
                  <a:lnTo>
                    <a:pt x="30500" y="10718"/>
                  </a:lnTo>
                  <a:lnTo>
                    <a:pt x="39354" y="19609"/>
                  </a:lnTo>
                  <a:lnTo>
                    <a:pt x="40156" y="20374"/>
                  </a:lnTo>
                  <a:lnTo>
                    <a:pt x="40229" y="20447"/>
                  </a:lnTo>
                  <a:cubicBezTo>
                    <a:pt x="40268" y="20486"/>
                    <a:pt x="40307" y="20535"/>
                    <a:pt x="40346" y="20584"/>
                  </a:cubicBezTo>
                  <a:lnTo>
                    <a:pt x="40346" y="20584"/>
                  </a:lnTo>
                  <a:cubicBezTo>
                    <a:pt x="40398" y="20713"/>
                    <a:pt x="40709" y="21148"/>
                    <a:pt x="40775" y="21248"/>
                  </a:cubicBezTo>
                  <a:cubicBezTo>
                    <a:pt x="40804" y="21306"/>
                    <a:pt x="40833" y="21364"/>
                    <a:pt x="40862" y="21422"/>
                  </a:cubicBezTo>
                  <a:lnTo>
                    <a:pt x="40862" y="21422"/>
                  </a:lnTo>
                  <a:cubicBezTo>
                    <a:pt x="40901" y="21590"/>
                    <a:pt x="40966" y="21779"/>
                    <a:pt x="41030" y="21941"/>
                  </a:cubicBezTo>
                  <a:cubicBezTo>
                    <a:pt x="41030" y="22013"/>
                    <a:pt x="41067" y="22086"/>
                    <a:pt x="41067" y="22159"/>
                  </a:cubicBezTo>
                  <a:cubicBezTo>
                    <a:pt x="41067" y="22159"/>
                    <a:pt x="41067" y="22160"/>
                    <a:pt x="41067" y="22160"/>
                  </a:cubicBezTo>
                  <a:lnTo>
                    <a:pt x="41067" y="22160"/>
                  </a:lnTo>
                  <a:cubicBezTo>
                    <a:pt x="41068" y="22343"/>
                    <a:pt x="41073" y="22530"/>
                    <a:pt x="41103" y="22742"/>
                  </a:cubicBezTo>
                  <a:lnTo>
                    <a:pt x="41103" y="23034"/>
                  </a:lnTo>
                  <a:cubicBezTo>
                    <a:pt x="41103" y="23082"/>
                    <a:pt x="41091" y="23139"/>
                    <a:pt x="41079" y="23183"/>
                  </a:cubicBezTo>
                  <a:lnTo>
                    <a:pt x="41079" y="23183"/>
                  </a:lnTo>
                  <a:cubicBezTo>
                    <a:pt x="41074" y="23195"/>
                    <a:pt x="41070" y="23206"/>
                    <a:pt x="41067" y="23216"/>
                  </a:cubicBezTo>
                  <a:cubicBezTo>
                    <a:pt x="41067" y="23219"/>
                    <a:pt x="41067" y="23222"/>
                    <a:pt x="41067" y="23225"/>
                  </a:cubicBezTo>
                  <a:lnTo>
                    <a:pt x="41067" y="23225"/>
                  </a:lnTo>
                  <a:cubicBezTo>
                    <a:pt x="41060" y="23247"/>
                    <a:pt x="41055" y="23260"/>
                    <a:pt x="41055" y="23260"/>
                  </a:cubicBezTo>
                  <a:cubicBezTo>
                    <a:pt x="41055" y="23260"/>
                    <a:pt x="41058" y="23251"/>
                    <a:pt x="41067" y="23230"/>
                  </a:cubicBezTo>
                  <a:lnTo>
                    <a:pt x="41067" y="23230"/>
                  </a:lnTo>
                  <a:cubicBezTo>
                    <a:pt x="41064" y="23332"/>
                    <a:pt x="41029" y="23403"/>
                    <a:pt x="40994" y="23507"/>
                  </a:cubicBezTo>
                  <a:cubicBezTo>
                    <a:pt x="40994" y="23572"/>
                    <a:pt x="40968" y="23726"/>
                    <a:pt x="40933" y="23856"/>
                  </a:cubicBezTo>
                  <a:lnTo>
                    <a:pt x="40933" y="23856"/>
                  </a:lnTo>
                  <a:cubicBezTo>
                    <a:pt x="40920" y="23876"/>
                    <a:pt x="40904" y="23905"/>
                    <a:pt x="40885" y="23945"/>
                  </a:cubicBezTo>
                  <a:cubicBezTo>
                    <a:pt x="40812" y="24054"/>
                    <a:pt x="40739" y="24163"/>
                    <a:pt x="40666" y="24273"/>
                  </a:cubicBezTo>
                  <a:cubicBezTo>
                    <a:pt x="40630" y="24382"/>
                    <a:pt x="40557" y="24455"/>
                    <a:pt x="40520" y="24564"/>
                  </a:cubicBezTo>
                  <a:cubicBezTo>
                    <a:pt x="40513" y="24571"/>
                    <a:pt x="40504" y="24581"/>
                    <a:pt x="40495" y="24591"/>
                  </a:cubicBezTo>
                  <a:lnTo>
                    <a:pt x="40495" y="24591"/>
                  </a:lnTo>
                  <a:cubicBezTo>
                    <a:pt x="40505" y="24581"/>
                    <a:pt x="40511" y="24576"/>
                    <a:pt x="40512" y="24576"/>
                  </a:cubicBezTo>
                  <a:lnTo>
                    <a:pt x="40512" y="24576"/>
                  </a:lnTo>
                  <a:cubicBezTo>
                    <a:pt x="40521" y="24576"/>
                    <a:pt x="40251" y="24870"/>
                    <a:pt x="40192" y="24929"/>
                  </a:cubicBezTo>
                  <a:lnTo>
                    <a:pt x="40156" y="24965"/>
                  </a:lnTo>
                  <a:lnTo>
                    <a:pt x="39354" y="25767"/>
                  </a:lnTo>
                  <a:lnTo>
                    <a:pt x="30463" y="34658"/>
                  </a:lnTo>
                  <a:lnTo>
                    <a:pt x="26346" y="38775"/>
                  </a:lnTo>
                  <a:lnTo>
                    <a:pt x="25362" y="39759"/>
                  </a:lnTo>
                  <a:lnTo>
                    <a:pt x="25107" y="40014"/>
                  </a:lnTo>
                  <a:lnTo>
                    <a:pt x="25006" y="40101"/>
                  </a:lnTo>
                  <a:lnTo>
                    <a:pt x="25006" y="40101"/>
                  </a:lnTo>
                  <a:cubicBezTo>
                    <a:pt x="25041" y="40075"/>
                    <a:pt x="25069" y="40056"/>
                    <a:pt x="25070" y="40056"/>
                  </a:cubicBezTo>
                  <a:lnTo>
                    <a:pt x="25070" y="40056"/>
                  </a:lnTo>
                  <a:cubicBezTo>
                    <a:pt x="25070" y="40056"/>
                    <a:pt x="25049" y="40072"/>
                    <a:pt x="24992" y="40112"/>
                  </a:cubicBezTo>
                  <a:lnTo>
                    <a:pt x="24992" y="40112"/>
                  </a:lnTo>
                  <a:lnTo>
                    <a:pt x="25006" y="40101"/>
                  </a:lnTo>
                  <a:lnTo>
                    <a:pt x="25006" y="40101"/>
                  </a:lnTo>
                  <a:cubicBezTo>
                    <a:pt x="24989" y="40113"/>
                    <a:pt x="24970" y="40127"/>
                    <a:pt x="24952" y="40140"/>
                  </a:cubicBezTo>
                  <a:lnTo>
                    <a:pt x="24952" y="40140"/>
                  </a:lnTo>
                  <a:cubicBezTo>
                    <a:pt x="24967" y="40130"/>
                    <a:pt x="24980" y="40121"/>
                    <a:pt x="24992" y="40112"/>
                  </a:cubicBezTo>
                  <a:lnTo>
                    <a:pt x="24992" y="40112"/>
                  </a:lnTo>
                  <a:lnTo>
                    <a:pt x="24852" y="40233"/>
                  </a:lnTo>
                  <a:cubicBezTo>
                    <a:pt x="24852" y="40220"/>
                    <a:pt x="24901" y="40180"/>
                    <a:pt x="24952" y="40140"/>
                  </a:cubicBezTo>
                  <a:lnTo>
                    <a:pt x="24952" y="40140"/>
                  </a:lnTo>
                  <a:cubicBezTo>
                    <a:pt x="24943" y="40147"/>
                    <a:pt x="24934" y="40153"/>
                    <a:pt x="24925" y="40160"/>
                  </a:cubicBezTo>
                  <a:cubicBezTo>
                    <a:pt x="24779" y="40269"/>
                    <a:pt x="24597" y="40378"/>
                    <a:pt x="24451" y="40451"/>
                  </a:cubicBezTo>
                  <a:lnTo>
                    <a:pt x="24165" y="40594"/>
                  </a:lnTo>
                  <a:lnTo>
                    <a:pt x="24165" y="40594"/>
                  </a:lnTo>
                  <a:cubicBezTo>
                    <a:pt x="23972" y="40655"/>
                    <a:pt x="23761" y="40712"/>
                    <a:pt x="23576" y="40743"/>
                  </a:cubicBezTo>
                  <a:cubicBezTo>
                    <a:pt x="23543" y="40759"/>
                    <a:pt x="23503" y="40768"/>
                    <a:pt x="23458" y="40777"/>
                  </a:cubicBezTo>
                  <a:lnTo>
                    <a:pt x="23458" y="40777"/>
                  </a:lnTo>
                  <a:cubicBezTo>
                    <a:pt x="23449" y="40777"/>
                    <a:pt x="23440" y="40778"/>
                    <a:pt x="23431" y="40779"/>
                  </a:cubicBezTo>
                  <a:cubicBezTo>
                    <a:pt x="23309" y="40779"/>
                    <a:pt x="23188" y="40795"/>
                    <a:pt x="23066" y="40795"/>
                  </a:cubicBezTo>
                  <a:cubicBezTo>
                    <a:pt x="23005" y="40795"/>
                    <a:pt x="22945" y="40791"/>
                    <a:pt x="22884" y="40779"/>
                  </a:cubicBezTo>
                  <a:lnTo>
                    <a:pt x="22556" y="40779"/>
                  </a:lnTo>
                  <a:cubicBezTo>
                    <a:pt x="22519" y="40779"/>
                    <a:pt x="22480" y="40772"/>
                    <a:pt x="22446" y="40763"/>
                  </a:cubicBezTo>
                  <a:lnTo>
                    <a:pt x="22446" y="40763"/>
                  </a:lnTo>
                  <a:cubicBezTo>
                    <a:pt x="22457" y="40768"/>
                    <a:pt x="22470" y="40773"/>
                    <a:pt x="22483" y="40779"/>
                  </a:cubicBezTo>
                  <a:lnTo>
                    <a:pt x="22192" y="40743"/>
                  </a:lnTo>
                  <a:cubicBezTo>
                    <a:pt x="22046" y="40706"/>
                    <a:pt x="21645" y="40633"/>
                    <a:pt x="21572" y="40524"/>
                  </a:cubicBezTo>
                  <a:lnTo>
                    <a:pt x="21572" y="40524"/>
                  </a:lnTo>
                  <a:cubicBezTo>
                    <a:pt x="21572" y="40524"/>
                    <a:pt x="21822" y="40649"/>
                    <a:pt x="21835" y="40649"/>
                  </a:cubicBezTo>
                  <a:cubicBezTo>
                    <a:pt x="21840" y="40649"/>
                    <a:pt x="21802" y="40626"/>
                    <a:pt x="21682" y="40561"/>
                  </a:cubicBezTo>
                  <a:cubicBezTo>
                    <a:pt x="21609" y="40524"/>
                    <a:pt x="21499" y="40488"/>
                    <a:pt x="21390" y="40415"/>
                  </a:cubicBezTo>
                  <a:cubicBezTo>
                    <a:pt x="21285" y="40362"/>
                    <a:pt x="21180" y="40291"/>
                    <a:pt x="21076" y="40215"/>
                  </a:cubicBezTo>
                  <a:lnTo>
                    <a:pt x="21076" y="40215"/>
                  </a:lnTo>
                  <a:cubicBezTo>
                    <a:pt x="21070" y="40206"/>
                    <a:pt x="21054" y="40188"/>
                    <a:pt x="21026" y="40160"/>
                  </a:cubicBezTo>
                  <a:cubicBezTo>
                    <a:pt x="20967" y="40121"/>
                    <a:pt x="20909" y="40072"/>
                    <a:pt x="20857" y="40023"/>
                  </a:cubicBezTo>
                  <a:lnTo>
                    <a:pt x="20857" y="40023"/>
                  </a:lnTo>
                  <a:cubicBezTo>
                    <a:pt x="20818" y="39971"/>
                    <a:pt x="20778" y="39920"/>
                    <a:pt x="20734" y="39868"/>
                  </a:cubicBezTo>
                  <a:lnTo>
                    <a:pt x="20702" y="39868"/>
                  </a:lnTo>
                  <a:cubicBezTo>
                    <a:pt x="20630" y="39787"/>
                    <a:pt x="20554" y="39713"/>
                    <a:pt x="20474" y="39645"/>
                  </a:cubicBezTo>
                  <a:lnTo>
                    <a:pt x="20474" y="39645"/>
                  </a:lnTo>
                  <a:lnTo>
                    <a:pt x="14139" y="33309"/>
                  </a:lnTo>
                  <a:lnTo>
                    <a:pt x="6049" y="25220"/>
                  </a:lnTo>
                  <a:lnTo>
                    <a:pt x="5794" y="24965"/>
                  </a:lnTo>
                  <a:lnTo>
                    <a:pt x="5758" y="24929"/>
                  </a:lnTo>
                  <a:cubicBezTo>
                    <a:pt x="5685" y="24856"/>
                    <a:pt x="5612" y="24746"/>
                    <a:pt x="5539" y="24673"/>
                  </a:cubicBezTo>
                  <a:cubicBezTo>
                    <a:pt x="5516" y="24658"/>
                    <a:pt x="5490" y="24641"/>
                    <a:pt x="5466" y="24626"/>
                  </a:cubicBezTo>
                  <a:lnTo>
                    <a:pt x="5466" y="24626"/>
                  </a:lnTo>
                  <a:cubicBezTo>
                    <a:pt x="5346" y="24481"/>
                    <a:pt x="5260" y="24326"/>
                    <a:pt x="5175" y="24127"/>
                  </a:cubicBezTo>
                  <a:cubicBezTo>
                    <a:pt x="5152" y="24104"/>
                    <a:pt x="5129" y="24067"/>
                    <a:pt x="5106" y="24024"/>
                  </a:cubicBezTo>
                  <a:lnTo>
                    <a:pt x="5106" y="24024"/>
                  </a:lnTo>
                  <a:cubicBezTo>
                    <a:pt x="5116" y="23868"/>
                    <a:pt x="4954" y="23571"/>
                    <a:pt x="4920" y="23435"/>
                  </a:cubicBezTo>
                  <a:cubicBezTo>
                    <a:pt x="4883" y="23289"/>
                    <a:pt x="4883" y="23252"/>
                    <a:pt x="4847" y="23143"/>
                  </a:cubicBezTo>
                  <a:cubicBezTo>
                    <a:pt x="4843" y="23131"/>
                    <a:pt x="4840" y="23119"/>
                    <a:pt x="4837" y="23109"/>
                  </a:cubicBezTo>
                  <a:lnTo>
                    <a:pt x="4837" y="23109"/>
                  </a:lnTo>
                  <a:cubicBezTo>
                    <a:pt x="4826" y="22920"/>
                    <a:pt x="4811" y="22644"/>
                    <a:pt x="4811" y="22596"/>
                  </a:cubicBezTo>
                  <a:cubicBezTo>
                    <a:pt x="4811" y="22544"/>
                    <a:pt x="4802" y="22425"/>
                    <a:pt x="4802" y="22311"/>
                  </a:cubicBezTo>
                  <a:lnTo>
                    <a:pt x="4802" y="22311"/>
                  </a:lnTo>
                  <a:cubicBezTo>
                    <a:pt x="4807" y="22307"/>
                    <a:pt x="4821" y="22275"/>
                    <a:pt x="4847" y="22196"/>
                  </a:cubicBezTo>
                  <a:cubicBezTo>
                    <a:pt x="4883" y="22086"/>
                    <a:pt x="4883" y="21977"/>
                    <a:pt x="4920" y="21868"/>
                  </a:cubicBezTo>
                  <a:cubicBezTo>
                    <a:pt x="4954" y="21765"/>
                    <a:pt x="5117" y="21469"/>
                    <a:pt x="5106" y="21313"/>
                  </a:cubicBezTo>
                  <a:lnTo>
                    <a:pt x="5106" y="21313"/>
                  </a:lnTo>
                  <a:lnTo>
                    <a:pt x="5211" y="21103"/>
                  </a:lnTo>
                  <a:cubicBezTo>
                    <a:pt x="5266" y="20966"/>
                    <a:pt x="5362" y="20829"/>
                    <a:pt x="5468" y="20693"/>
                  </a:cubicBezTo>
                  <a:lnTo>
                    <a:pt x="5468" y="20693"/>
                  </a:lnTo>
                  <a:cubicBezTo>
                    <a:pt x="5490" y="20675"/>
                    <a:pt x="5515" y="20653"/>
                    <a:pt x="5539" y="20629"/>
                  </a:cubicBezTo>
                  <a:lnTo>
                    <a:pt x="5758" y="20410"/>
                  </a:lnTo>
                  <a:cubicBezTo>
                    <a:pt x="5758" y="20374"/>
                    <a:pt x="5758" y="20374"/>
                    <a:pt x="5794" y="20374"/>
                  </a:cubicBezTo>
                  <a:lnTo>
                    <a:pt x="6049" y="20082"/>
                  </a:lnTo>
                  <a:lnTo>
                    <a:pt x="7325" y="18843"/>
                  </a:lnTo>
                  <a:lnTo>
                    <a:pt x="16690" y="9479"/>
                  </a:lnTo>
                  <a:lnTo>
                    <a:pt x="20188" y="5981"/>
                  </a:lnTo>
                  <a:cubicBezTo>
                    <a:pt x="20370" y="5762"/>
                    <a:pt x="20552" y="5580"/>
                    <a:pt x="20771" y="5398"/>
                  </a:cubicBezTo>
                  <a:cubicBezTo>
                    <a:pt x="20833" y="5304"/>
                    <a:pt x="20921" y="5264"/>
                    <a:pt x="20991" y="5186"/>
                  </a:cubicBezTo>
                  <a:lnTo>
                    <a:pt x="20991" y="5186"/>
                  </a:lnTo>
                  <a:cubicBezTo>
                    <a:pt x="21124" y="5087"/>
                    <a:pt x="21257" y="4990"/>
                    <a:pt x="21390" y="4924"/>
                  </a:cubicBezTo>
                  <a:cubicBezTo>
                    <a:pt x="21499" y="4851"/>
                    <a:pt x="21572" y="4815"/>
                    <a:pt x="21682" y="4742"/>
                  </a:cubicBezTo>
                  <a:cubicBezTo>
                    <a:pt x="21777" y="4694"/>
                    <a:pt x="21818" y="4676"/>
                    <a:pt x="21825" y="4676"/>
                  </a:cubicBezTo>
                  <a:cubicBezTo>
                    <a:pt x="21841" y="4676"/>
                    <a:pt x="21666" y="4776"/>
                    <a:pt x="21597" y="4806"/>
                  </a:cubicBezTo>
                  <a:lnTo>
                    <a:pt x="21597" y="4806"/>
                  </a:lnTo>
                  <a:cubicBezTo>
                    <a:pt x="21807" y="4736"/>
                    <a:pt x="22018" y="4666"/>
                    <a:pt x="22228" y="4596"/>
                  </a:cubicBezTo>
                  <a:cubicBezTo>
                    <a:pt x="22337" y="4560"/>
                    <a:pt x="22447" y="4560"/>
                    <a:pt x="22556" y="4523"/>
                  </a:cubicBezTo>
                  <a:cubicBezTo>
                    <a:pt x="22570" y="4520"/>
                    <a:pt x="22582" y="4516"/>
                    <a:pt x="22591" y="4514"/>
                  </a:cubicBezTo>
                  <a:lnTo>
                    <a:pt x="22591" y="4514"/>
                  </a:lnTo>
                  <a:cubicBezTo>
                    <a:pt x="22713" y="4503"/>
                    <a:pt x="22835" y="4487"/>
                    <a:pt x="22957" y="4487"/>
                  </a:cubicBezTo>
                  <a:cubicBezTo>
                    <a:pt x="22993" y="4487"/>
                    <a:pt x="23139" y="4478"/>
                    <a:pt x="23280" y="4478"/>
                  </a:cubicBezTo>
                  <a:close/>
                  <a:moveTo>
                    <a:pt x="22917" y="1"/>
                  </a:moveTo>
                  <a:cubicBezTo>
                    <a:pt x="21610" y="1"/>
                    <a:pt x="20295" y="325"/>
                    <a:pt x="19094" y="989"/>
                  </a:cubicBezTo>
                  <a:cubicBezTo>
                    <a:pt x="17892" y="1717"/>
                    <a:pt x="16908" y="2810"/>
                    <a:pt x="15924" y="3794"/>
                  </a:cubicBezTo>
                  <a:lnTo>
                    <a:pt x="6232" y="13487"/>
                  </a:lnTo>
                  <a:lnTo>
                    <a:pt x="2843" y="16876"/>
                  </a:lnTo>
                  <a:cubicBezTo>
                    <a:pt x="2260" y="17422"/>
                    <a:pt x="1786" y="18042"/>
                    <a:pt x="1349" y="18698"/>
                  </a:cubicBezTo>
                  <a:cubicBezTo>
                    <a:pt x="256" y="20592"/>
                    <a:pt x="1" y="22852"/>
                    <a:pt x="657" y="24965"/>
                  </a:cubicBezTo>
                  <a:cubicBezTo>
                    <a:pt x="1240" y="26787"/>
                    <a:pt x="2442" y="28026"/>
                    <a:pt x="3717" y="29301"/>
                  </a:cubicBezTo>
                  <a:lnTo>
                    <a:pt x="8054" y="33637"/>
                  </a:lnTo>
                  <a:lnTo>
                    <a:pt x="16981" y="42528"/>
                  </a:lnTo>
                  <a:lnTo>
                    <a:pt x="17072" y="42619"/>
                  </a:lnTo>
                  <a:lnTo>
                    <a:pt x="17072" y="42619"/>
                  </a:lnTo>
                  <a:cubicBezTo>
                    <a:pt x="17185" y="42798"/>
                    <a:pt x="17325" y="42964"/>
                    <a:pt x="17491" y="43111"/>
                  </a:cubicBezTo>
                  <a:cubicBezTo>
                    <a:pt x="19017" y="44582"/>
                    <a:pt x="20995" y="45320"/>
                    <a:pt x="22971" y="45320"/>
                  </a:cubicBezTo>
                  <a:cubicBezTo>
                    <a:pt x="24958" y="45320"/>
                    <a:pt x="26942" y="44573"/>
                    <a:pt x="28459" y="43075"/>
                  </a:cubicBezTo>
                  <a:cubicBezTo>
                    <a:pt x="29297" y="42273"/>
                    <a:pt x="30135" y="41435"/>
                    <a:pt x="30937" y="40597"/>
                  </a:cubicBezTo>
                  <a:lnTo>
                    <a:pt x="40812" y="30759"/>
                  </a:lnTo>
                  <a:cubicBezTo>
                    <a:pt x="41650" y="29884"/>
                    <a:pt x="42524" y="29046"/>
                    <a:pt x="43362" y="28172"/>
                  </a:cubicBezTo>
                  <a:cubicBezTo>
                    <a:pt x="46277" y="25220"/>
                    <a:pt x="46387" y="20519"/>
                    <a:pt x="43654" y="17459"/>
                  </a:cubicBezTo>
                  <a:cubicBezTo>
                    <a:pt x="42925" y="16657"/>
                    <a:pt x="42124" y="15928"/>
                    <a:pt x="41358" y="15163"/>
                  </a:cubicBezTo>
                  <a:lnTo>
                    <a:pt x="36621" y="10426"/>
                  </a:lnTo>
                  <a:lnTo>
                    <a:pt x="28568" y="2373"/>
                  </a:lnTo>
                  <a:cubicBezTo>
                    <a:pt x="27028" y="811"/>
                    <a:pt x="24983" y="1"/>
                    <a:pt x="229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43" name="Google Shape;1233;p35"/>
            <p:cNvSpPr/>
            <p:nvPr/>
          </p:nvSpPr>
          <p:spPr>
            <a:xfrm>
              <a:off x="4483479" y="3663194"/>
              <a:ext cx="930588" cy="906714"/>
            </a:xfrm>
            <a:custGeom>
              <a:avLst/>
              <a:gdLst/>
              <a:ahLst/>
              <a:cxnLst/>
              <a:rect l="l" t="t" r="r" b="b"/>
              <a:pathLst>
                <a:path w="41942" h="40866" extrusionOk="0">
                  <a:moveTo>
                    <a:pt x="20967" y="0"/>
                  </a:moveTo>
                  <a:cubicBezTo>
                    <a:pt x="19568" y="0"/>
                    <a:pt x="18165" y="538"/>
                    <a:pt x="17090" y="1613"/>
                  </a:cubicBezTo>
                  <a:lnTo>
                    <a:pt x="2151" y="16589"/>
                  </a:lnTo>
                  <a:cubicBezTo>
                    <a:pt x="1" y="18702"/>
                    <a:pt x="1" y="22164"/>
                    <a:pt x="2151" y="24314"/>
                  </a:cubicBezTo>
                  <a:lnTo>
                    <a:pt x="17090" y="39254"/>
                  </a:lnTo>
                  <a:cubicBezTo>
                    <a:pt x="18165" y="40328"/>
                    <a:pt x="19568" y="40866"/>
                    <a:pt x="20967" y="40866"/>
                  </a:cubicBezTo>
                  <a:cubicBezTo>
                    <a:pt x="22365" y="40866"/>
                    <a:pt x="23759" y="40328"/>
                    <a:pt x="24815" y="39254"/>
                  </a:cubicBezTo>
                  <a:lnTo>
                    <a:pt x="39792" y="24314"/>
                  </a:lnTo>
                  <a:cubicBezTo>
                    <a:pt x="41941" y="22164"/>
                    <a:pt x="41941" y="18702"/>
                    <a:pt x="39792" y="16589"/>
                  </a:cubicBezTo>
                  <a:lnTo>
                    <a:pt x="24815" y="1613"/>
                  </a:lnTo>
                  <a:cubicBezTo>
                    <a:pt x="23759" y="538"/>
                    <a:pt x="22365" y="0"/>
                    <a:pt x="20967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" sz="2250" dirty="0">
                  <a:solidFill>
                    <a:srgbClr val="FFFFFF"/>
                  </a:solidFill>
                  <a:latin typeface="Century Gothic" panose="020B0502020202020204" pitchFamily="34" charset="0"/>
                  <a:ea typeface="Fira Sans Medium"/>
                  <a:cs typeface="Fira Sans Medium"/>
                  <a:sym typeface="Fira Sans Medium"/>
                </a:rPr>
                <a:t>5</a:t>
              </a:r>
              <a:endParaRPr sz="1050" dirty="0"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46" name="Google Shape;1236;p35"/>
            <p:cNvSpPr txBox="1"/>
            <p:nvPr/>
          </p:nvSpPr>
          <p:spPr>
            <a:xfrm>
              <a:off x="5440724" y="3787334"/>
              <a:ext cx="3073403" cy="2869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12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Promote Data Ethics and Privacy</a:t>
              </a:r>
            </a:p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900" i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Adherence to ethical standards enhances credibility and trust </a:t>
              </a:r>
              <a:endParaRPr sz="900" i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  <a:sym typeface="Fira Sans Medium"/>
              </a:endParaRPr>
            </a:p>
          </p:txBody>
        </p:sp>
      </p:grpSp>
      <p:sp>
        <p:nvSpPr>
          <p:cNvPr id="30" name="object 5"/>
          <p:cNvSpPr txBox="1">
            <a:spLocks/>
          </p:cNvSpPr>
          <p:nvPr/>
        </p:nvSpPr>
        <p:spPr>
          <a:xfrm>
            <a:off x="509789" y="278913"/>
            <a:ext cx="5984529" cy="331053"/>
          </a:xfrm>
          <a:prstGeom prst="rect">
            <a:avLst/>
          </a:prstGeom>
          <a:solidFill>
            <a:schemeClr val="tx2"/>
          </a:solidFill>
        </p:spPr>
        <p:txBody>
          <a:bodyPr vert="horz" wrap="square" lIns="0" tIns="0" rIns="0" bIns="0" rtlCol="0">
            <a:spAutoFit/>
          </a:bodyPr>
          <a:lstStyle>
            <a:lvl1pPr>
              <a:defRPr sz="2500" b="0" i="0">
                <a:solidFill>
                  <a:srgbClr val="4B3768"/>
                </a:solidFill>
                <a:latin typeface="Arial Black"/>
                <a:ea typeface="+mj-ea"/>
                <a:cs typeface="Arial Black"/>
              </a:defRPr>
            </a:lvl1pPr>
          </a:lstStyle>
          <a:p>
            <a:pPr marL="60960" marR="0" lvl="0" indent="0" algn="just" defTabSz="914400" eaLnBrk="1" fontAlgn="auto" latinLnBrk="0" hangingPunct="1">
              <a:lnSpc>
                <a:spcPct val="150000"/>
              </a:lnSpc>
              <a:spcBef>
                <a:spcPts val="305"/>
              </a:spcBef>
              <a:spcAft>
                <a:spcPts val="0"/>
              </a:spcAft>
              <a:buClrTx/>
              <a:buSzTx/>
              <a:buFontTx/>
              <a:buNone/>
              <a:tabLst>
                <a:tab pos="469265" algn="l"/>
              </a:tabLst>
              <a:defRPr/>
            </a:pPr>
            <a:r>
              <a:rPr lang="en-GB" sz="1600" spc="-105" dirty="0">
                <a:solidFill>
                  <a:schemeClr val="bg1"/>
                </a:solidFill>
              </a:rPr>
              <a:t>How Young evaluators can empower themselves in the 4IR</a:t>
            </a:r>
          </a:p>
        </p:txBody>
      </p:sp>
      <p:grpSp>
        <p:nvGrpSpPr>
          <p:cNvPr id="50" name="Google Shape;1230;p35"/>
          <p:cNvGrpSpPr/>
          <p:nvPr/>
        </p:nvGrpSpPr>
        <p:grpSpPr>
          <a:xfrm>
            <a:off x="526325" y="4497847"/>
            <a:ext cx="7970317" cy="664859"/>
            <a:chOff x="4439015" y="3613771"/>
            <a:chExt cx="4247775" cy="1005560"/>
          </a:xfrm>
        </p:grpSpPr>
        <p:sp>
          <p:nvSpPr>
            <p:cNvPr id="51" name="Google Shape;1231;p35"/>
            <p:cNvSpPr/>
            <p:nvPr/>
          </p:nvSpPr>
          <p:spPr>
            <a:xfrm>
              <a:off x="4948352" y="3772123"/>
              <a:ext cx="3738438" cy="688855"/>
            </a:xfrm>
            <a:custGeom>
              <a:avLst/>
              <a:gdLst/>
              <a:ahLst/>
              <a:cxnLst/>
              <a:rect l="l" t="t" r="r" b="b"/>
              <a:pathLst>
                <a:path w="168493" h="31047" extrusionOk="0">
                  <a:moveTo>
                    <a:pt x="1" y="1"/>
                  </a:moveTo>
                  <a:lnTo>
                    <a:pt x="1" y="31046"/>
                  </a:lnTo>
                  <a:lnTo>
                    <a:pt x="154500" y="31046"/>
                  </a:lnTo>
                  <a:cubicBezTo>
                    <a:pt x="162225" y="31046"/>
                    <a:pt x="168492" y="24742"/>
                    <a:pt x="168492" y="17017"/>
                  </a:cubicBezTo>
                  <a:lnTo>
                    <a:pt x="168492" y="13993"/>
                  </a:lnTo>
                  <a:cubicBezTo>
                    <a:pt x="168492" y="6268"/>
                    <a:pt x="162225" y="1"/>
                    <a:pt x="15450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52" name="Google Shape;1232;p35"/>
            <p:cNvSpPr/>
            <p:nvPr/>
          </p:nvSpPr>
          <p:spPr>
            <a:xfrm>
              <a:off x="4439015" y="3613771"/>
              <a:ext cx="1029212" cy="1005560"/>
            </a:xfrm>
            <a:custGeom>
              <a:avLst/>
              <a:gdLst/>
              <a:ahLst/>
              <a:cxnLst/>
              <a:rect l="l" t="t" r="r" b="b"/>
              <a:pathLst>
                <a:path w="46387" h="45321" extrusionOk="0">
                  <a:moveTo>
                    <a:pt x="23274" y="4487"/>
                  </a:moveTo>
                  <a:cubicBezTo>
                    <a:pt x="23264" y="4487"/>
                    <a:pt x="23368" y="4516"/>
                    <a:pt x="23458" y="4531"/>
                  </a:cubicBezTo>
                  <a:lnTo>
                    <a:pt x="23458" y="4531"/>
                  </a:lnTo>
                  <a:lnTo>
                    <a:pt x="23431" y="4523"/>
                  </a:lnTo>
                  <a:cubicBezTo>
                    <a:pt x="23324" y="4497"/>
                    <a:pt x="23281" y="4487"/>
                    <a:pt x="23274" y="4487"/>
                  </a:cubicBezTo>
                  <a:close/>
                  <a:moveTo>
                    <a:pt x="21597" y="4806"/>
                  </a:moveTo>
                  <a:lnTo>
                    <a:pt x="21597" y="4806"/>
                  </a:lnTo>
                  <a:cubicBezTo>
                    <a:pt x="21589" y="4809"/>
                    <a:pt x="21581" y="4812"/>
                    <a:pt x="21572" y="4815"/>
                  </a:cubicBezTo>
                  <a:cubicBezTo>
                    <a:pt x="21576" y="4815"/>
                    <a:pt x="21585" y="4812"/>
                    <a:pt x="21597" y="4806"/>
                  </a:cubicBezTo>
                  <a:close/>
                  <a:moveTo>
                    <a:pt x="4847" y="22050"/>
                  </a:moveTo>
                  <a:lnTo>
                    <a:pt x="4847" y="22050"/>
                  </a:lnTo>
                  <a:cubicBezTo>
                    <a:pt x="4847" y="22050"/>
                    <a:pt x="4812" y="22200"/>
                    <a:pt x="4802" y="22273"/>
                  </a:cubicBezTo>
                  <a:lnTo>
                    <a:pt x="4802" y="22273"/>
                  </a:lnTo>
                  <a:cubicBezTo>
                    <a:pt x="4803" y="22164"/>
                    <a:pt x="4813" y="22067"/>
                    <a:pt x="4847" y="22050"/>
                  </a:cubicBezTo>
                  <a:close/>
                  <a:moveTo>
                    <a:pt x="4993" y="23794"/>
                  </a:moveTo>
                  <a:cubicBezTo>
                    <a:pt x="4995" y="23794"/>
                    <a:pt x="5039" y="23880"/>
                    <a:pt x="5071" y="23955"/>
                  </a:cubicBezTo>
                  <a:lnTo>
                    <a:pt x="5071" y="23955"/>
                  </a:lnTo>
                  <a:cubicBezTo>
                    <a:pt x="5069" y="23952"/>
                    <a:pt x="5067" y="23948"/>
                    <a:pt x="5066" y="23945"/>
                  </a:cubicBezTo>
                  <a:cubicBezTo>
                    <a:pt x="5010" y="23834"/>
                    <a:pt x="4992" y="23794"/>
                    <a:pt x="4993" y="23794"/>
                  </a:cubicBezTo>
                  <a:close/>
                  <a:moveTo>
                    <a:pt x="40495" y="24591"/>
                  </a:moveTo>
                  <a:cubicBezTo>
                    <a:pt x="40484" y="24601"/>
                    <a:pt x="40469" y="24616"/>
                    <a:pt x="40447" y="24637"/>
                  </a:cubicBezTo>
                  <a:cubicBezTo>
                    <a:pt x="40378" y="24718"/>
                    <a:pt x="40352" y="24748"/>
                    <a:pt x="40353" y="24748"/>
                  </a:cubicBezTo>
                  <a:cubicBezTo>
                    <a:pt x="40353" y="24748"/>
                    <a:pt x="40439" y="24650"/>
                    <a:pt x="40495" y="24591"/>
                  </a:cubicBezTo>
                  <a:close/>
                  <a:moveTo>
                    <a:pt x="22356" y="40731"/>
                  </a:moveTo>
                  <a:cubicBezTo>
                    <a:pt x="22350" y="40731"/>
                    <a:pt x="22391" y="40749"/>
                    <a:pt x="22446" y="40763"/>
                  </a:cubicBezTo>
                  <a:lnTo>
                    <a:pt x="22446" y="40763"/>
                  </a:lnTo>
                  <a:cubicBezTo>
                    <a:pt x="22387" y="40739"/>
                    <a:pt x="22361" y="40731"/>
                    <a:pt x="22356" y="40731"/>
                  </a:cubicBezTo>
                  <a:close/>
                  <a:moveTo>
                    <a:pt x="23280" y="4478"/>
                  </a:moveTo>
                  <a:cubicBezTo>
                    <a:pt x="23422" y="4478"/>
                    <a:pt x="23558" y="4487"/>
                    <a:pt x="23576" y="4523"/>
                  </a:cubicBezTo>
                  <a:cubicBezTo>
                    <a:pt x="23583" y="4536"/>
                    <a:pt x="23569" y="4541"/>
                    <a:pt x="23544" y="4541"/>
                  </a:cubicBezTo>
                  <a:cubicBezTo>
                    <a:pt x="23522" y="4541"/>
                    <a:pt x="23491" y="4537"/>
                    <a:pt x="23458" y="4531"/>
                  </a:cubicBezTo>
                  <a:lnTo>
                    <a:pt x="23458" y="4531"/>
                  </a:lnTo>
                  <a:lnTo>
                    <a:pt x="23795" y="4632"/>
                  </a:lnTo>
                  <a:cubicBezTo>
                    <a:pt x="23833" y="4632"/>
                    <a:pt x="24034" y="4693"/>
                    <a:pt x="24167" y="4735"/>
                  </a:cubicBezTo>
                  <a:lnTo>
                    <a:pt x="24167" y="4735"/>
                  </a:lnTo>
                  <a:cubicBezTo>
                    <a:pt x="24271" y="4784"/>
                    <a:pt x="24448" y="4868"/>
                    <a:pt x="24487" y="4887"/>
                  </a:cubicBezTo>
                  <a:cubicBezTo>
                    <a:pt x="24634" y="4961"/>
                    <a:pt x="24764" y="5034"/>
                    <a:pt x="24878" y="5119"/>
                  </a:cubicBezTo>
                  <a:lnTo>
                    <a:pt x="24878" y="5119"/>
                  </a:lnTo>
                  <a:cubicBezTo>
                    <a:pt x="24896" y="5141"/>
                    <a:pt x="24923" y="5173"/>
                    <a:pt x="24961" y="5215"/>
                  </a:cubicBezTo>
                  <a:lnTo>
                    <a:pt x="25216" y="5434"/>
                  </a:lnTo>
                  <a:lnTo>
                    <a:pt x="25362" y="5580"/>
                  </a:lnTo>
                  <a:lnTo>
                    <a:pt x="26419" y="6637"/>
                  </a:lnTo>
                  <a:lnTo>
                    <a:pt x="30500" y="10718"/>
                  </a:lnTo>
                  <a:lnTo>
                    <a:pt x="39354" y="19609"/>
                  </a:lnTo>
                  <a:lnTo>
                    <a:pt x="40156" y="20374"/>
                  </a:lnTo>
                  <a:lnTo>
                    <a:pt x="40229" y="20447"/>
                  </a:lnTo>
                  <a:cubicBezTo>
                    <a:pt x="40268" y="20486"/>
                    <a:pt x="40307" y="20535"/>
                    <a:pt x="40346" y="20584"/>
                  </a:cubicBezTo>
                  <a:lnTo>
                    <a:pt x="40346" y="20584"/>
                  </a:lnTo>
                  <a:cubicBezTo>
                    <a:pt x="40398" y="20713"/>
                    <a:pt x="40709" y="21148"/>
                    <a:pt x="40775" y="21248"/>
                  </a:cubicBezTo>
                  <a:cubicBezTo>
                    <a:pt x="40804" y="21306"/>
                    <a:pt x="40833" y="21364"/>
                    <a:pt x="40862" y="21422"/>
                  </a:cubicBezTo>
                  <a:lnTo>
                    <a:pt x="40862" y="21422"/>
                  </a:lnTo>
                  <a:cubicBezTo>
                    <a:pt x="40901" y="21590"/>
                    <a:pt x="40966" y="21779"/>
                    <a:pt x="41030" y="21941"/>
                  </a:cubicBezTo>
                  <a:cubicBezTo>
                    <a:pt x="41030" y="22013"/>
                    <a:pt x="41067" y="22086"/>
                    <a:pt x="41067" y="22159"/>
                  </a:cubicBezTo>
                  <a:cubicBezTo>
                    <a:pt x="41067" y="22159"/>
                    <a:pt x="41067" y="22160"/>
                    <a:pt x="41067" y="22160"/>
                  </a:cubicBezTo>
                  <a:lnTo>
                    <a:pt x="41067" y="22160"/>
                  </a:lnTo>
                  <a:cubicBezTo>
                    <a:pt x="41068" y="22343"/>
                    <a:pt x="41073" y="22530"/>
                    <a:pt x="41103" y="22742"/>
                  </a:cubicBezTo>
                  <a:lnTo>
                    <a:pt x="41103" y="23034"/>
                  </a:lnTo>
                  <a:cubicBezTo>
                    <a:pt x="41103" y="23082"/>
                    <a:pt x="41091" y="23139"/>
                    <a:pt x="41079" y="23183"/>
                  </a:cubicBezTo>
                  <a:lnTo>
                    <a:pt x="41079" y="23183"/>
                  </a:lnTo>
                  <a:cubicBezTo>
                    <a:pt x="41074" y="23195"/>
                    <a:pt x="41070" y="23206"/>
                    <a:pt x="41067" y="23216"/>
                  </a:cubicBezTo>
                  <a:cubicBezTo>
                    <a:pt x="41067" y="23219"/>
                    <a:pt x="41067" y="23222"/>
                    <a:pt x="41067" y="23225"/>
                  </a:cubicBezTo>
                  <a:lnTo>
                    <a:pt x="41067" y="23225"/>
                  </a:lnTo>
                  <a:cubicBezTo>
                    <a:pt x="41060" y="23247"/>
                    <a:pt x="41055" y="23260"/>
                    <a:pt x="41055" y="23260"/>
                  </a:cubicBezTo>
                  <a:cubicBezTo>
                    <a:pt x="41055" y="23260"/>
                    <a:pt x="41058" y="23251"/>
                    <a:pt x="41067" y="23230"/>
                  </a:cubicBezTo>
                  <a:lnTo>
                    <a:pt x="41067" y="23230"/>
                  </a:lnTo>
                  <a:cubicBezTo>
                    <a:pt x="41064" y="23332"/>
                    <a:pt x="41029" y="23403"/>
                    <a:pt x="40994" y="23507"/>
                  </a:cubicBezTo>
                  <a:cubicBezTo>
                    <a:pt x="40994" y="23572"/>
                    <a:pt x="40968" y="23726"/>
                    <a:pt x="40933" y="23856"/>
                  </a:cubicBezTo>
                  <a:lnTo>
                    <a:pt x="40933" y="23856"/>
                  </a:lnTo>
                  <a:cubicBezTo>
                    <a:pt x="40920" y="23876"/>
                    <a:pt x="40904" y="23905"/>
                    <a:pt x="40885" y="23945"/>
                  </a:cubicBezTo>
                  <a:cubicBezTo>
                    <a:pt x="40812" y="24054"/>
                    <a:pt x="40739" y="24163"/>
                    <a:pt x="40666" y="24273"/>
                  </a:cubicBezTo>
                  <a:cubicBezTo>
                    <a:pt x="40630" y="24382"/>
                    <a:pt x="40557" y="24455"/>
                    <a:pt x="40520" y="24564"/>
                  </a:cubicBezTo>
                  <a:cubicBezTo>
                    <a:pt x="40513" y="24571"/>
                    <a:pt x="40504" y="24581"/>
                    <a:pt x="40495" y="24591"/>
                  </a:cubicBezTo>
                  <a:lnTo>
                    <a:pt x="40495" y="24591"/>
                  </a:lnTo>
                  <a:cubicBezTo>
                    <a:pt x="40505" y="24581"/>
                    <a:pt x="40511" y="24576"/>
                    <a:pt x="40512" y="24576"/>
                  </a:cubicBezTo>
                  <a:lnTo>
                    <a:pt x="40512" y="24576"/>
                  </a:lnTo>
                  <a:cubicBezTo>
                    <a:pt x="40521" y="24576"/>
                    <a:pt x="40251" y="24870"/>
                    <a:pt x="40192" y="24929"/>
                  </a:cubicBezTo>
                  <a:lnTo>
                    <a:pt x="40156" y="24965"/>
                  </a:lnTo>
                  <a:lnTo>
                    <a:pt x="39354" y="25767"/>
                  </a:lnTo>
                  <a:lnTo>
                    <a:pt x="30463" y="34658"/>
                  </a:lnTo>
                  <a:lnTo>
                    <a:pt x="26346" y="38775"/>
                  </a:lnTo>
                  <a:lnTo>
                    <a:pt x="25362" y="39759"/>
                  </a:lnTo>
                  <a:lnTo>
                    <a:pt x="25107" y="40014"/>
                  </a:lnTo>
                  <a:lnTo>
                    <a:pt x="25006" y="40101"/>
                  </a:lnTo>
                  <a:lnTo>
                    <a:pt x="25006" y="40101"/>
                  </a:lnTo>
                  <a:cubicBezTo>
                    <a:pt x="25041" y="40075"/>
                    <a:pt x="25069" y="40056"/>
                    <a:pt x="25070" y="40056"/>
                  </a:cubicBezTo>
                  <a:lnTo>
                    <a:pt x="25070" y="40056"/>
                  </a:lnTo>
                  <a:cubicBezTo>
                    <a:pt x="25070" y="40056"/>
                    <a:pt x="25049" y="40072"/>
                    <a:pt x="24992" y="40112"/>
                  </a:cubicBezTo>
                  <a:lnTo>
                    <a:pt x="24992" y="40112"/>
                  </a:lnTo>
                  <a:lnTo>
                    <a:pt x="25006" y="40101"/>
                  </a:lnTo>
                  <a:lnTo>
                    <a:pt x="25006" y="40101"/>
                  </a:lnTo>
                  <a:cubicBezTo>
                    <a:pt x="24989" y="40113"/>
                    <a:pt x="24970" y="40127"/>
                    <a:pt x="24952" y="40140"/>
                  </a:cubicBezTo>
                  <a:lnTo>
                    <a:pt x="24952" y="40140"/>
                  </a:lnTo>
                  <a:cubicBezTo>
                    <a:pt x="24967" y="40130"/>
                    <a:pt x="24980" y="40121"/>
                    <a:pt x="24992" y="40112"/>
                  </a:cubicBezTo>
                  <a:lnTo>
                    <a:pt x="24992" y="40112"/>
                  </a:lnTo>
                  <a:lnTo>
                    <a:pt x="24852" y="40233"/>
                  </a:lnTo>
                  <a:cubicBezTo>
                    <a:pt x="24852" y="40220"/>
                    <a:pt x="24901" y="40180"/>
                    <a:pt x="24952" y="40140"/>
                  </a:cubicBezTo>
                  <a:lnTo>
                    <a:pt x="24952" y="40140"/>
                  </a:lnTo>
                  <a:cubicBezTo>
                    <a:pt x="24943" y="40147"/>
                    <a:pt x="24934" y="40153"/>
                    <a:pt x="24925" y="40160"/>
                  </a:cubicBezTo>
                  <a:cubicBezTo>
                    <a:pt x="24779" y="40269"/>
                    <a:pt x="24597" y="40378"/>
                    <a:pt x="24451" y="40451"/>
                  </a:cubicBezTo>
                  <a:lnTo>
                    <a:pt x="24165" y="40594"/>
                  </a:lnTo>
                  <a:lnTo>
                    <a:pt x="24165" y="40594"/>
                  </a:lnTo>
                  <a:cubicBezTo>
                    <a:pt x="23972" y="40655"/>
                    <a:pt x="23761" y="40712"/>
                    <a:pt x="23576" y="40743"/>
                  </a:cubicBezTo>
                  <a:cubicBezTo>
                    <a:pt x="23543" y="40759"/>
                    <a:pt x="23503" y="40768"/>
                    <a:pt x="23458" y="40777"/>
                  </a:cubicBezTo>
                  <a:lnTo>
                    <a:pt x="23458" y="40777"/>
                  </a:lnTo>
                  <a:cubicBezTo>
                    <a:pt x="23449" y="40777"/>
                    <a:pt x="23440" y="40778"/>
                    <a:pt x="23431" y="40779"/>
                  </a:cubicBezTo>
                  <a:cubicBezTo>
                    <a:pt x="23309" y="40779"/>
                    <a:pt x="23188" y="40795"/>
                    <a:pt x="23066" y="40795"/>
                  </a:cubicBezTo>
                  <a:cubicBezTo>
                    <a:pt x="23005" y="40795"/>
                    <a:pt x="22945" y="40791"/>
                    <a:pt x="22884" y="40779"/>
                  </a:cubicBezTo>
                  <a:lnTo>
                    <a:pt x="22556" y="40779"/>
                  </a:lnTo>
                  <a:cubicBezTo>
                    <a:pt x="22519" y="40779"/>
                    <a:pt x="22480" y="40772"/>
                    <a:pt x="22446" y="40763"/>
                  </a:cubicBezTo>
                  <a:lnTo>
                    <a:pt x="22446" y="40763"/>
                  </a:lnTo>
                  <a:cubicBezTo>
                    <a:pt x="22457" y="40768"/>
                    <a:pt x="22470" y="40773"/>
                    <a:pt x="22483" y="40779"/>
                  </a:cubicBezTo>
                  <a:lnTo>
                    <a:pt x="22192" y="40743"/>
                  </a:lnTo>
                  <a:cubicBezTo>
                    <a:pt x="22046" y="40706"/>
                    <a:pt x="21645" y="40633"/>
                    <a:pt x="21572" y="40524"/>
                  </a:cubicBezTo>
                  <a:lnTo>
                    <a:pt x="21572" y="40524"/>
                  </a:lnTo>
                  <a:cubicBezTo>
                    <a:pt x="21572" y="40524"/>
                    <a:pt x="21822" y="40649"/>
                    <a:pt x="21835" y="40649"/>
                  </a:cubicBezTo>
                  <a:cubicBezTo>
                    <a:pt x="21840" y="40649"/>
                    <a:pt x="21802" y="40626"/>
                    <a:pt x="21682" y="40561"/>
                  </a:cubicBezTo>
                  <a:cubicBezTo>
                    <a:pt x="21609" y="40524"/>
                    <a:pt x="21499" y="40488"/>
                    <a:pt x="21390" y="40415"/>
                  </a:cubicBezTo>
                  <a:cubicBezTo>
                    <a:pt x="21285" y="40362"/>
                    <a:pt x="21180" y="40291"/>
                    <a:pt x="21076" y="40215"/>
                  </a:cubicBezTo>
                  <a:lnTo>
                    <a:pt x="21076" y="40215"/>
                  </a:lnTo>
                  <a:cubicBezTo>
                    <a:pt x="21070" y="40206"/>
                    <a:pt x="21054" y="40188"/>
                    <a:pt x="21026" y="40160"/>
                  </a:cubicBezTo>
                  <a:cubicBezTo>
                    <a:pt x="20967" y="40121"/>
                    <a:pt x="20909" y="40072"/>
                    <a:pt x="20857" y="40023"/>
                  </a:cubicBezTo>
                  <a:lnTo>
                    <a:pt x="20857" y="40023"/>
                  </a:lnTo>
                  <a:cubicBezTo>
                    <a:pt x="20818" y="39971"/>
                    <a:pt x="20778" y="39920"/>
                    <a:pt x="20734" y="39868"/>
                  </a:cubicBezTo>
                  <a:lnTo>
                    <a:pt x="20702" y="39868"/>
                  </a:lnTo>
                  <a:cubicBezTo>
                    <a:pt x="20630" y="39787"/>
                    <a:pt x="20554" y="39713"/>
                    <a:pt x="20474" y="39645"/>
                  </a:cubicBezTo>
                  <a:lnTo>
                    <a:pt x="20474" y="39645"/>
                  </a:lnTo>
                  <a:lnTo>
                    <a:pt x="14139" y="33309"/>
                  </a:lnTo>
                  <a:lnTo>
                    <a:pt x="6049" y="25220"/>
                  </a:lnTo>
                  <a:lnTo>
                    <a:pt x="5794" y="24965"/>
                  </a:lnTo>
                  <a:lnTo>
                    <a:pt x="5758" y="24929"/>
                  </a:lnTo>
                  <a:cubicBezTo>
                    <a:pt x="5685" y="24856"/>
                    <a:pt x="5612" y="24746"/>
                    <a:pt x="5539" y="24673"/>
                  </a:cubicBezTo>
                  <a:cubicBezTo>
                    <a:pt x="5516" y="24658"/>
                    <a:pt x="5490" y="24641"/>
                    <a:pt x="5466" y="24626"/>
                  </a:cubicBezTo>
                  <a:lnTo>
                    <a:pt x="5466" y="24626"/>
                  </a:lnTo>
                  <a:cubicBezTo>
                    <a:pt x="5346" y="24481"/>
                    <a:pt x="5260" y="24326"/>
                    <a:pt x="5175" y="24127"/>
                  </a:cubicBezTo>
                  <a:cubicBezTo>
                    <a:pt x="5152" y="24104"/>
                    <a:pt x="5129" y="24067"/>
                    <a:pt x="5106" y="24024"/>
                  </a:cubicBezTo>
                  <a:lnTo>
                    <a:pt x="5106" y="24024"/>
                  </a:lnTo>
                  <a:cubicBezTo>
                    <a:pt x="5116" y="23868"/>
                    <a:pt x="4954" y="23571"/>
                    <a:pt x="4920" y="23435"/>
                  </a:cubicBezTo>
                  <a:cubicBezTo>
                    <a:pt x="4883" y="23289"/>
                    <a:pt x="4883" y="23252"/>
                    <a:pt x="4847" y="23143"/>
                  </a:cubicBezTo>
                  <a:cubicBezTo>
                    <a:pt x="4843" y="23131"/>
                    <a:pt x="4840" y="23119"/>
                    <a:pt x="4837" y="23109"/>
                  </a:cubicBezTo>
                  <a:lnTo>
                    <a:pt x="4837" y="23109"/>
                  </a:lnTo>
                  <a:cubicBezTo>
                    <a:pt x="4826" y="22920"/>
                    <a:pt x="4811" y="22644"/>
                    <a:pt x="4811" y="22596"/>
                  </a:cubicBezTo>
                  <a:cubicBezTo>
                    <a:pt x="4811" y="22544"/>
                    <a:pt x="4802" y="22425"/>
                    <a:pt x="4802" y="22311"/>
                  </a:cubicBezTo>
                  <a:lnTo>
                    <a:pt x="4802" y="22311"/>
                  </a:lnTo>
                  <a:cubicBezTo>
                    <a:pt x="4807" y="22307"/>
                    <a:pt x="4821" y="22275"/>
                    <a:pt x="4847" y="22196"/>
                  </a:cubicBezTo>
                  <a:cubicBezTo>
                    <a:pt x="4883" y="22086"/>
                    <a:pt x="4883" y="21977"/>
                    <a:pt x="4920" y="21868"/>
                  </a:cubicBezTo>
                  <a:cubicBezTo>
                    <a:pt x="4954" y="21765"/>
                    <a:pt x="5117" y="21469"/>
                    <a:pt x="5106" y="21313"/>
                  </a:cubicBezTo>
                  <a:lnTo>
                    <a:pt x="5106" y="21313"/>
                  </a:lnTo>
                  <a:lnTo>
                    <a:pt x="5211" y="21103"/>
                  </a:lnTo>
                  <a:cubicBezTo>
                    <a:pt x="5266" y="20966"/>
                    <a:pt x="5362" y="20829"/>
                    <a:pt x="5468" y="20693"/>
                  </a:cubicBezTo>
                  <a:lnTo>
                    <a:pt x="5468" y="20693"/>
                  </a:lnTo>
                  <a:cubicBezTo>
                    <a:pt x="5490" y="20675"/>
                    <a:pt x="5515" y="20653"/>
                    <a:pt x="5539" y="20629"/>
                  </a:cubicBezTo>
                  <a:lnTo>
                    <a:pt x="5758" y="20410"/>
                  </a:lnTo>
                  <a:cubicBezTo>
                    <a:pt x="5758" y="20374"/>
                    <a:pt x="5758" y="20374"/>
                    <a:pt x="5794" y="20374"/>
                  </a:cubicBezTo>
                  <a:lnTo>
                    <a:pt x="6049" y="20082"/>
                  </a:lnTo>
                  <a:lnTo>
                    <a:pt x="7325" y="18843"/>
                  </a:lnTo>
                  <a:lnTo>
                    <a:pt x="16690" y="9479"/>
                  </a:lnTo>
                  <a:lnTo>
                    <a:pt x="20188" y="5981"/>
                  </a:lnTo>
                  <a:cubicBezTo>
                    <a:pt x="20370" y="5762"/>
                    <a:pt x="20552" y="5580"/>
                    <a:pt x="20771" y="5398"/>
                  </a:cubicBezTo>
                  <a:cubicBezTo>
                    <a:pt x="20833" y="5304"/>
                    <a:pt x="20921" y="5264"/>
                    <a:pt x="20991" y="5186"/>
                  </a:cubicBezTo>
                  <a:lnTo>
                    <a:pt x="20991" y="5186"/>
                  </a:lnTo>
                  <a:cubicBezTo>
                    <a:pt x="21124" y="5087"/>
                    <a:pt x="21257" y="4990"/>
                    <a:pt x="21390" y="4924"/>
                  </a:cubicBezTo>
                  <a:cubicBezTo>
                    <a:pt x="21499" y="4851"/>
                    <a:pt x="21572" y="4815"/>
                    <a:pt x="21682" y="4742"/>
                  </a:cubicBezTo>
                  <a:cubicBezTo>
                    <a:pt x="21777" y="4694"/>
                    <a:pt x="21818" y="4676"/>
                    <a:pt x="21825" y="4676"/>
                  </a:cubicBezTo>
                  <a:cubicBezTo>
                    <a:pt x="21841" y="4676"/>
                    <a:pt x="21666" y="4776"/>
                    <a:pt x="21597" y="4806"/>
                  </a:cubicBezTo>
                  <a:lnTo>
                    <a:pt x="21597" y="4806"/>
                  </a:lnTo>
                  <a:cubicBezTo>
                    <a:pt x="21807" y="4736"/>
                    <a:pt x="22018" y="4666"/>
                    <a:pt x="22228" y="4596"/>
                  </a:cubicBezTo>
                  <a:cubicBezTo>
                    <a:pt x="22337" y="4560"/>
                    <a:pt x="22447" y="4560"/>
                    <a:pt x="22556" y="4523"/>
                  </a:cubicBezTo>
                  <a:cubicBezTo>
                    <a:pt x="22570" y="4520"/>
                    <a:pt x="22582" y="4516"/>
                    <a:pt x="22591" y="4514"/>
                  </a:cubicBezTo>
                  <a:lnTo>
                    <a:pt x="22591" y="4514"/>
                  </a:lnTo>
                  <a:cubicBezTo>
                    <a:pt x="22713" y="4503"/>
                    <a:pt x="22835" y="4487"/>
                    <a:pt x="22957" y="4487"/>
                  </a:cubicBezTo>
                  <a:cubicBezTo>
                    <a:pt x="22993" y="4487"/>
                    <a:pt x="23139" y="4478"/>
                    <a:pt x="23280" y="4478"/>
                  </a:cubicBezTo>
                  <a:close/>
                  <a:moveTo>
                    <a:pt x="22917" y="1"/>
                  </a:moveTo>
                  <a:cubicBezTo>
                    <a:pt x="21610" y="1"/>
                    <a:pt x="20295" y="325"/>
                    <a:pt x="19094" y="989"/>
                  </a:cubicBezTo>
                  <a:cubicBezTo>
                    <a:pt x="17892" y="1717"/>
                    <a:pt x="16908" y="2810"/>
                    <a:pt x="15924" y="3794"/>
                  </a:cubicBezTo>
                  <a:lnTo>
                    <a:pt x="6232" y="13487"/>
                  </a:lnTo>
                  <a:lnTo>
                    <a:pt x="2843" y="16876"/>
                  </a:lnTo>
                  <a:cubicBezTo>
                    <a:pt x="2260" y="17422"/>
                    <a:pt x="1786" y="18042"/>
                    <a:pt x="1349" y="18698"/>
                  </a:cubicBezTo>
                  <a:cubicBezTo>
                    <a:pt x="256" y="20592"/>
                    <a:pt x="1" y="22852"/>
                    <a:pt x="657" y="24965"/>
                  </a:cubicBezTo>
                  <a:cubicBezTo>
                    <a:pt x="1240" y="26787"/>
                    <a:pt x="2442" y="28026"/>
                    <a:pt x="3717" y="29301"/>
                  </a:cubicBezTo>
                  <a:lnTo>
                    <a:pt x="8054" y="33637"/>
                  </a:lnTo>
                  <a:lnTo>
                    <a:pt x="16981" y="42528"/>
                  </a:lnTo>
                  <a:lnTo>
                    <a:pt x="17072" y="42619"/>
                  </a:lnTo>
                  <a:lnTo>
                    <a:pt x="17072" y="42619"/>
                  </a:lnTo>
                  <a:cubicBezTo>
                    <a:pt x="17185" y="42798"/>
                    <a:pt x="17325" y="42964"/>
                    <a:pt x="17491" y="43111"/>
                  </a:cubicBezTo>
                  <a:cubicBezTo>
                    <a:pt x="19017" y="44582"/>
                    <a:pt x="20995" y="45320"/>
                    <a:pt x="22971" y="45320"/>
                  </a:cubicBezTo>
                  <a:cubicBezTo>
                    <a:pt x="24958" y="45320"/>
                    <a:pt x="26942" y="44573"/>
                    <a:pt x="28459" y="43075"/>
                  </a:cubicBezTo>
                  <a:cubicBezTo>
                    <a:pt x="29297" y="42273"/>
                    <a:pt x="30135" y="41435"/>
                    <a:pt x="30937" y="40597"/>
                  </a:cubicBezTo>
                  <a:lnTo>
                    <a:pt x="40812" y="30759"/>
                  </a:lnTo>
                  <a:cubicBezTo>
                    <a:pt x="41650" y="29884"/>
                    <a:pt x="42524" y="29046"/>
                    <a:pt x="43362" y="28172"/>
                  </a:cubicBezTo>
                  <a:cubicBezTo>
                    <a:pt x="46277" y="25220"/>
                    <a:pt x="46387" y="20519"/>
                    <a:pt x="43654" y="17459"/>
                  </a:cubicBezTo>
                  <a:cubicBezTo>
                    <a:pt x="42925" y="16657"/>
                    <a:pt x="42124" y="15928"/>
                    <a:pt x="41358" y="15163"/>
                  </a:cubicBezTo>
                  <a:lnTo>
                    <a:pt x="36621" y="10426"/>
                  </a:lnTo>
                  <a:lnTo>
                    <a:pt x="28568" y="2373"/>
                  </a:lnTo>
                  <a:cubicBezTo>
                    <a:pt x="27028" y="811"/>
                    <a:pt x="24983" y="1"/>
                    <a:pt x="229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53" name="Google Shape;1233;p35"/>
            <p:cNvSpPr/>
            <p:nvPr/>
          </p:nvSpPr>
          <p:spPr>
            <a:xfrm>
              <a:off x="4483479" y="3663194"/>
              <a:ext cx="930588" cy="906714"/>
            </a:xfrm>
            <a:custGeom>
              <a:avLst/>
              <a:gdLst/>
              <a:ahLst/>
              <a:cxnLst/>
              <a:rect l="l" t="t" r="r" b="b"/>
              <a:pathLst>
                <a:path w="41942" h="40866" extrusionOk="0">
                  <a:moveTo>
                    <a:pt x="20967" y="0"/>
                  </a:moveTo>
                  <a:cubicBezTo>
                    <a:pt x="19568" y="0"/>
                    <a:pt x="18165" y="538"/>
                    <a:pt x="17090" y="1613"/>
                  </a:cubicBezTo>
                  <a:lnTo>
                    <a:pt x="2151" y="16589"/>
                  </a:lnTo>
                  <a:cubicBezTo>
                    <a:pt x="1" y="18702"/>
                    <a:pt x="1" y="22164"/>
                    <a:pt x="2151" y="24314"/>
                  </a:cubicBezTo>
                  <a:lnTo>
                    <a:pt x="17090" y="39254"/>
                  </a:lnTo>
                  <a:cubicBezTo>
                    <a:pt x="18165" y="40328"/>
                    <a:pt x="19568" y="40866"/>
                    <a:pt x="20967" y="40866"/>
                  </a:cubicBezTo>
                  <a:cubicBezTo>
                    <a:pt x="22365" y="40866"/>
                    <a:pt x="23759" y="40328"/>
                    <a:pt x="24815" y="39254"/>
                  </a:cubicBezTo>
                  <a:lnTo>
                    <a:pt x="39792" y="24314"/>
                  </a:lnTo>
                  <a:cubicBezTo>
                    <a:pt x="41941" y="22164"/>
                    <a:pt x="41941" y="18702"/>
                    <a:pt x="39792" y="16589"/>
                  </a:cubicBezTo>
                  <a:lnTo>
                    <a:pt x="24815" y="1613"/>
                  </a:lnTo>
                  <a:cubicBezTo>
                    <a:pt x="23759" y="538"/>
                    <a:pt x="22365" y="0"/>
                    <a:pt x="20967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" sz="2250" dirty="0">
                  <a:solidFill>
                    <a:srgbClr val="FFFFFF"/>
                  </a:solidFill>
                  <a:latin typeface="Century Gothic" panose="020B0502020202020204" pitchFamily="34" charset="0"/>
                  <a:ea typeface="Fira Sans Medium"/>
                  <a:cs typeface="Fira Sans Medium"/>
                  <a:sym typeface="Fira Sans Medium"/>
                </a:rPr>
                <a:t>7</a:t>
              </a:r>
              <a:endParaRPr sz="1050" dirty="0"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54" name="Google Shape;1236;p35"/>
            <p:cNvSpPr txBox="1"/>
            <p:nvPr/>
          </p:nvSpPr>
          <p:spPr>
            <a:xfrm>
              <a:off x="5440724" y="3787334"/>
              <a:ext cx="3073403" cy="28699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1200" b="1" dirty="0" smtClean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Advocate </a:t>
              </a:r>
              <a:r>
                <a:rPr lang="en-GB" sz="12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for Inclusivity and </a:t>
              </a:r>
              <a:r>
                <a:rPr lang="en-GB" sz="1200" b="1" dirty="0" smtClean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Diversity</a:t>
              </a:r>
            </a:p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900" i="1" dirty="0">
                  <a:solidFill>
                    <a:schemeClr val="accent2">
                      <a:lumMod val="75000"/>
                    </a:schemeClr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consider diverse perspectives and prioritize equity</a:t>
              </a:r>
              <a:endParaRPr sz="900" i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  <a:sym typeface="Fira Sans Medium"/>
              </a:endParaRPr>
            </a:p>
          </p:txBody>
        </p:sp>
      </p:grpSp>
      <p:grpSp>
        <p:nvGrpSpPr>
          <p:cNvPr id="55" name="Google Shape;1230;p35"/>
          <p:cNvGrpSpPr/>
          <p:nvPr/>
        </p:nvGrpSpPr>
        <p:grpSpPr>
          <a:xfrm>
            <a:off x="526325" y="3852142"/>
            <a:ext cx="7970317" cy="664859"/>
            <a:chOff x="4439015" y="3613771"/>
            <a:chExt cx="4247775" cy="1005560"/>
          </a:xfrm>
        </p:grpSpPr>
        <p:sp>
          <p:nvSpPr>
            <p:cNvPr id="56" name="Google Shape;1231;p35"/>
            <p:cNvSpPr/>
            <p:nvPr/>
          </p:nvSpPr>
          <p:spPr>
            <a:xfrm>
              <a:off x="4948352" y="3772123"/>
              <a:ext cx="3738438" cy="688855"/>
            </a:xfrm>
            <a:custGeom>
              <a:avLst/>
              <a:gdLst/>
              <a:ahLst/>
              <a:cxnLst/>
              <a:rect l="l" t="t" r="r" b="b"/>
              <a:pathLst>
                <a:path w="168493" h="31047" extrusionOk="0">
                  <a:moveTo>
                    <a:pt x="1" y="1"/>
                  </a:moveTo>
                  <a:lnTo>
                    <a:pt x="1" y="31046"/>
                  </a:lnTo>
                  <a:lnTo>
                    <a:pt x="154500" y="31046"/>
                  </a:lnTo>
                  <a:cubicBezTo>
                    <a:pt x="162225" y="31046"/>
                    <a:pt x="168492" y="24742"/>
                    <a:pt x="168492" y="17017"/>
                  </a:cubicBezTo>
                  <a:lnTo>
                    <a:pt x="168492" y="13993"/>
                  </a:lnTo>
                  <a:cubicBezTo>
                    <a:pt x="168492" y="6268"/>
                    <a:pt x="162225" y="1"/>
                    <a:pt x="154500" y="1"/>
                  </a:cubicBezTo>
                  <a:close/>
                </a:path>
              </a:pathLst>
            </a:custGeom>
            <a:solidFill>
              <a:srgbClr val="EEE917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57" name="Google Shape;1232;p35"/>
            <p:cNvSpPr/>
            <p:nvPr/>
          </p:nvSpPr>
          <p:spPr>
            <a:xfrm>
              <a:off x="4439015" y="3613771"/>
              <a:ext cx="1029212" cy="1005560"/>
            </a:xfrm>
            <a:custGeom>
              <a:avLst/>
              <a:gdLst/>
              <a:ahLst/>
              <a:cxnLst/>
              <a:rect l="l" t="t" r="r" b="b"/>
              <a:pathLst>
                <a:path w="46387" h="45321" extrusionOk="0">
                  <a:moveTo>
                    <a:pt x="23274" y="4487"/>
                  </a:moveTo>
                  <a:cubicBezTo>
                    <a:pt x="23264" y="4487"/>
                    <a:pt x="23368" y="4516"/>
                    <a:pt x="23458" y="4531"/>
                  </a:cubicBezTo>
                  <a:lnTo>
                    <a:pt x="23458" y="4531"/>
                  </a:lnTo>
                  <a:lnTo>
                    <a:pt x="23431" y="4523"/>
                  </a:lnTo>
                  <a:cubicBezTo>
                    <a:pt x="23324" y="4497"/>
                    <a:pt x="23281" y="4487"/>
                    <a:pt x="23274" y="4487"/>
                  </a:cubicBezTo>
                  <a:close/>
                  <a:moveTo>
                    <a:pt x="21597" y="4806"/>
                  </a:moveTo>
                  <a:lnTo>
                    <a:pt x="21597" y="4806"/>
                  </a:lnTo>
                  <a:cubicBezTo>
                    <a:pt x="21589" y="4809"/>
                    <a:pt x="21581" y="4812"/>
                    <a:pt x="21572" y="4815"/>
                  </a:cubicBezTo>
                  <a:cubicBezTo>
                    <a:pt x="21576" y="4815"/>
                    <a:pt x="21585" y="4812"/>
                    <a:pt x="21597" y="4806"/>
                  </a:cubicBezTo>
                  <a:close/>
                  <a:moveTo>
                    <a:pt x="4847" y="22050"/>
                  </a:moveTo>
                  <a:lnTo>
                    <a:pt x="4847" y="22050"/>
                  </a:lnTo>
                  <a:cubicBezTo>
                    <a:pt x="4847" y="22050"/>
                    <a:pt x="4812" y="22200"/>
                    <a:pt x="4802" y="22273"/>
                  </a:cubicBezTo>
                  <a:lnTo>
                    <a:pt x="4802" y="22273"/>
                  </a:lnTo>
                  <a:cubicBezTo>
                    <a:pt x="4803" y="22164"/>
                    <a:pt x="4813" y="22067"/>
                    <a:pt x="4847" y="22050"/>
                  </a:cubicBezTo>
                  <a:close/>
                  <a:moveTo>
                    <a:pt x="4993" y="23794"/>
                  </a:moveTo>
                  <a:cubicBezTo>
                    <a:pt x="4995" y="23794"/>
                    <a:pt x="5039" y="23880"/>
                    <a:pt x="5071" y="23955"/>
                  </a:cubicBezTo>
                  <a:lnTo>
                    <a:pt x="5071" y="23955"/>
                  </a:lnTo>
                  <a:cubicBezTo>
                    <a:pt x="5069" y="23952"/>
                    <a:pt x="5067" y="23948"/>
                    <a:pt x="5066" y="23945"/>
                  </a:cubicBezTo>
                  <a:cubicBezTo>
                    <a:pt x="5010" y="23834"/>
                    <a:pt x="4992" y="23794"/>
                    <a:pt x="4993" y="23794"/>
                  </a:cubicBezTo>
                  <a:close/>
                  <a:moveTo>
                    <a:pt x="40495" y="24591"/>
                  </a:moveTo>
                  <a:cubicBezTo>
                    <a:pt x="40484" y="24601"/>
                    <a:pt x="40469" y="24616"/>
                    <a:pt x="40447" y="24637"/>
                  </a:cubicBezTo>
                  <a:cubicBezTo>
                    <a:pt x="40378" y="24718"/>
                    <a:pt x="40352" y="24748"/>
                    <a:pt x="40353" y="24748"/>
                  </a:cubicBezTo>
                  <a:cubicBezTo>
                    <a:pt x="40353" y="24748"/>
                    <a:pt x="40439" y="24650"/>
                    <a:pt x="40495" y="24591"/>
                  </a:cubicBezTo>
                  <a:close/>
                  <a:moveTo>
                    <a:pt x="22356" y="40731"/>
                  </a:moveTo>
                  <a:cubicBezTo>
                    <a:pt x="22350" y="40731"/>
                    <a:pt x="22391" y="40749"/>
                    <a:pt x="22446" y="40763"/>
                  </a:cubicBezTo>
                  <a:lnTo>
                    <a:pt x="22446" y="40763"/>
                  </a:lnTo>
                  <a:cubicBezTo>
                    <a:pt x="22387" y="40739"/>
                    <a:pt x="22361" y="40731"/>
                    <a:pt x="22356" y="40731"/>
                  </a:cubicBezTo>
                  <a:close/>
                  <a:moveTo>
                    <a:pt x="23280" y="4478"/>
                  </a:moveTo>
                  <a:cubicBezTo>
                    <a:pt x="23422" y="4478"/>
                    <a:pt x="23558" y="4487"/>
                    <a:pt x="23576" y="4523"/>
                  </a:cubicBezTo>
                  <a:cubicBezTo>
                    <a:pt x="23583" y="4536"/>
                    <a:pt x="23569" y="4541"/>
                    <a:pt x="23544" y="4541"/>
                  </a:cubicBezTo>
                  <a:cubicBezTo>
                    <a:pt x="23522" y="4541"/>
                    <a:pt x="23491" y="4537"/>
                    <a:pt x="23458" y="4531"/>
                  </a:cubicBezTo>
                  <a:lnTo>
                    <a:pt x="23458" y="4531"/>
                  </a:lnTo>
                  <a:lnTo>
                    <a:pt x="23795" y="4632"/>
                  </a:lnTo>
                  <a:cubicBezTo>
                    <a:pt x="23833" y="4632"/>
                    <a:pt x="24034" y="4693"/>
                    <a:pt x="24167" y="4735"/>
                  </a:cubicBezTo>
                  <a:lnTo>
                    <a:pt x="24167" y="4735"/>
                  </a:lnTo>
                  <a:cubicBezTo>
                    <a:pt x="24271" y="4784"/>
                    <a:pt x="24448" y="4868"/>
                    <a:pt x="24487" y="4887"/>
                  </a:cubicBezTo>
                  <a:cubicBezTo>
                    <a:pt x="24634" y="4961"/>
                    <a:pt x="24764" y="5034"/>
                    <a:pt x="24878" y="5119"/>
                  </a:cubicBezTo>
                  <a:lnTo>
                    <a:pt x="24878" y="5119"/>
                  </a:lnTo>
                  <a:cubicBezTo>
                    <a:pt x="24896" y="5141"/>
                    <a:pt x="24923" y="5173"/>
                    <a:pt x="24961" y="5215"/>
                  </a:cubicBezTo>
                  <a:lnTo>
                    <a:pt x="25216" y="5434"/>
                  </a:lnTo>
                  <a:lnTo>
                    <a:pt x="25362" y="5580"/>
                  </a:lnTo>
                  <a:lnTo>
                    <a:pt x="26419" y="6637"/>
                  </a:lnTo>
                  <a:lnTo>
                    <a:pt x="30500" y="10718"/>
                  </a:lnTo>
                  <a:lnTo>
                    <a:pt x="39354" y="19609"/>
                  </a:lnTo>
                  <a:lnTo>
                    <a:pt x="40156" y="20374"/>
                  </a:lnTo>
                  <a:lnTo>
                    <a:pt x="40229" y="20447"/>
                  </a:lnTo>
                  <a:cubicBezTo>
                    <a:pt x="40268" y="20486"/>
                    <a:pt x="40307" y="20535"/>
                    <a:pt x="40346" y="20584"/>
                  </a:cubicBezTo>
                  <a:lnTo>
                    <a:pt x="40346" y="20584"/>
                  </a:lnTo>
                  <a:cubicBezTo>
                    <a:pt x="40398" y="20713"/>
                    <a:pt x="40709" y="21148"/>
                    <a:pt x="40775" y="21248"/>
                  </a:cubicBezTo>
                  <a:cubicBezTo>
                    <a:pt x="40804" y="21306"/>
                    <a:pt x="40833" y="21364"/>
                    <a:pt x="40862" y="21422"/>
                  </a:cubicBezTo>
                  <a:lnTo>
                    <a:pt x="40862" y="21422"/>
                  </a:lnTo>
                  <a:cubicBezTo>
                    <a:pt x="40901" y="21590"/>
                    <a:pt x="40966" y="21779"/>
                    <a:pt x="41030" y="21941"/>
                  </a:cubicBezTo>
                  <a:cubicBezTo>
                    <a:pt x="41030" y="22013"/>
                    <a:pt x="41067" y="22086"/>
                    <a:pt x="41067" y="22159"/>
                  </a:cubicBezTo>
                  <a:cubicBezTo>
                    <a:pt x="41067" y="22159"/>
                    <a:pt x="41067" y="22160"/>
                    <a:pt x="41067" y="22160"/>
                  </a:cubicBezTo>
                  <a:lnTo>
                    <a:pt x="41067" y="22160"/>
                  </a:lnTo>
                  <a:cubicBezTo>
                    <a:pt x="41068" y="22343"/>
                    <a:pt x="41073" y="22530"/>
                    <a:pt x="41103" y="22742"/>
                  </a:cubicBezTo>
                  <a:lnTo>
                    <a:pt x="41103" y="23034"/>
                  </a:lnTo>
                  <a:cubicBezTo>
                    <a:pt x="41103" y="23082"/>
                    <a:pt x="41091" y="23139"/>
                    <a:pt x="41079" y="23183"/>
                  </a:cubicBezTo>
                  <a:lnTo>
                    <a:pt x="41079" y="23183"/>
                  </a:lnTo>
                  <a:cubicBezTo>
                    <a:pt x="41074" y="23195"/>
                    <a:pt x="41070" y="23206"/>
                    <a:pt x="41067" y="23216"/>
                  </a:cubicBezTo>
                  <a:cubicBezTo>
                    <a:pt x="41067" y="23219"/>
                    <a:pt x="41067" y="23222"/>
                    <a:pt x="41067" y="23225"/>
                  </a:cubicBezTo>
                  <a:lnTo>
                    <a:pt x="41067" y="23225"/>
                  </a:lnTo>
                  <a:cubicBezTo>
                    <a:pt x="41060" y="23247"/>
                    <a:pt x="41055" y="23260"/>
                    <a:pt x="41055" y="23260"/>
                  </a:cubicBezTo>
                  <a:cubicBezTo>
                    <a:pt x="41055" y="23260"/>
                    <a:pt x="41058" y="23251"/>
                    <a:pt x="41067" y="23230"/>
                  </a:cubicBezTo>
                  <a:lnTo>
                    <a:pt x="41067" y="23230"/>
                  </a:lnTo>
                  <a:cubicBezTo>
                    <a:pt x="41064" y="23332"/>
                    <a:pt x="41029" y="23403"/>
                    <a:pt x="40994" y="23507"/>
                  </a:cubicBezTo>
                  <a:cubicBezTo>
                    <a:pt x="40994" y="23572"/>
                    <a:pt x="40968" y="23726"/>
                    <a:pt x="40933" y="23856"/>
                  </a:cubicBezTo>
                  <a:lnTo>
                    <a:pt x="40933" y="23856"/>
                  </a:lnTo>
                  <a:cubicBezTo>
                    <a:pt x="40920" y="23876"/>
                    <a:pt x="40904" y="23905"/>
                    <a:pt x="40885" y="23945"/>
                  </a:cubicBezTo>
                  <a:cubicBezTo>
                    <a:pt x="40812" y="24054"/>
                    <a:pt x="40739" y="24163"/>
                    <a:pt x="40666" y="24273"/>
                  </a:cubicBezTo>
                  <a:cubicBezTo>
                    <a:pt x="40630" y="24382"/>
                    <a:pt x="40557" y="24455"/>
                    <a:pt x="40520" y="24564"/>
                  </a:cubicBezTo>
                  <a:cubicBezTo>
                    <a:pt x="40513" y="24571"/>
                    <a:pt x="40504" y="24581"/>
                    <a:pt x="40495" y="24591"/>
                  </a:cubicBezTo>
                  <a:lnTo>
                    <a:pt x="40495" y="24591"/>
                  </a:lnTo>
                  <a:cubicBezTo>
                    <a:pt x="40505" y="24581"/>
                    <a:pt x="40511" y="24576"/>
                    <a:pt x="40512" y="24576"/>
                  </a:cubicBezTo>
                  <a:lnTo>
                    <a:pt x="40512" y="24576"/>
                  </a:lnTo>
                  <a:cubicBezTo>
                    <a:pt x="40521" y="24576"/>
                    <a:pt x="40251" y="24870"/>
                    <a:pt x="40192" y="24929"/>
                  </a:cubicBezTo>
                  <a:lnTo>
                    <a:pt x="40156" y="24965"/>
                  </a:lnTo>
                  <a:lnTo>
                    <a:pt x="39354" y="25767"/>
                  </a:lnTo>
                  <a:lnTo>
                    <a:pt x="30463" y="34658"/>
                  </a:lnTo>
                  <a:lnTo>
                    <a:pt x="26346" y="38775"/>
                  </a:lnTo>
                  <a:lnTo>
                    <a:pt x="25362" y="39759"/>
                  </a:lnTo>
                  <a:lnTo>
                    <a:pt x="25107" y="40014"/>
                  </a:lnTo>
                  <a:lnTo>
                    <a:pt x="25006" y="40101"/>
                  </a:lnTo>
                  <a:lnTo>
                    <a:pt x="25006" y="40101"/>
                  </a:lnTo>
                  <a:cubicBezTo>
                    <a:pt x="25041" y="40075"/>
                    <a:pt x="25069" y="40056"/>
                    <a:pt x="25070" y="40056"/>
                  </a:cubicBezTo>
                  <a:lnTo>
                    <a:pt x="25070" y="40056"/>
                  </a:lnTo>
                  <a:cubicBezTo>
                    <a:pt x="25070" y="40056"/>
                    <a:pt x="25049" y="40072"/>
                    <a:pt x="24992" y="40112"/>
                  </a:cubicBezTo>
                  <a:lnTo>
                    <a:pt x="24992" y="40112"/>
                  </a:lnTo>
                  <a:lnTo>
                    <a:pt x="25006" y="40101"/>
                  </a:lnTo>
                  <a:lnTo>
                    <a:pt x="25006" y="40101"/>
                  </a:lnTo>
                  <a:cubicBezTo>
                    <a:pt x="24989" y="40113"/>
                    <a:pt x="24970" y="40127"/>
                    <a:pt x="24952" y="40140"/>
                  </a:cubicBezTo>
                  <a:lnTo>
                    <a:pt x="24952" y="40140"/>
                  </a:lnTo>
                  <a:cubicBezTo>
                    <a:pt x="24967" y="40130"/>
                    <a:pt x="24980" y="40121"/>
                    <a:pt x="24992" y="40112"/>
                  </a:cubicBezTo>
                  <a:lnTo>
                    <a:pt x="24992" y="40112"/>
                  </a:lnTo>
                  <a:lnTo>
                    <a:pt x="24852" y="40233"/>
                  </a:lnTo>
                  <a:cubicBezTo>
                    <a:pt x="24852" y="40220"/>
                    <a:pt x="24901" y="40180"/>
                    <a:pt x="24952" y="40140"/>
                  </a:cubicBezTo>
                  <a:lnTo>
                    <a:pt x="24952" y="40140"/>
                  </a:lnTo>
                  <a:cubicBezTo>
                    <a:pt x="24943" y="40147"/>
                    <a:pt x="24934" y="40153"/>
                    <a:pt x="24925" y="40160"/>
                  </a:cubicBezTo>
                  <a:cubicBezTo>
                    <a:pt x="24779" y="40269"/>
                    <a:pt x="24597" y="40378"/>
                    <a:pt x="24451" y="40451"/>
                  </a:cubicBezTo>
                  <a:lnTo>
                    <a:pt x="24165" y="40594"/>
                  </a:lnTo>
                  <a:lnTo>
                    <a:pt x="24165" y="40594"/>
                  </a:lnTo>
                  <a:cubicBezTo>
                    <a:pt x="23972" y="40655"/>
                    <a:pt x="23761" y="40712"/>
                    <a:pt x="23576" y="40743"/>
                  </a:cubicBezTo>
                  <a:cubicBezTo>
                    <a:pt x="23543" y="40759"/>
                    <a:pt x="23503" y="40768"/>
                    <a:pt x="23458" y="40777"/>
                  </a:cubicBezTo>
                  <a:lnTo>
                    <a:pt x="23458" y="40777"/>
                  </a:lnTo>
                  <a:cubicBezTo>
                    <a:pt x="23449" y="40777"/>
                    <a:pt x="23440" y="40778"/>
                    <a:pt x="23431" y="40779"/>
                  </a:cubicBezTo>
                  <a:cubicBezTo>
                    <a:pt x="23309" y="40779"/>
                    <a:pt x="23188" y="40795"/>
                    <a:pt x="23066" y="40795"/>
                  </a:cubicBezTo>
                  <a:cubicBezTo>
                    <a:pt x="23005" y="40795"/>
                    <a:pt x="22945" y="40791"/>
                    <a:pt x="22884" y="40779"/>
                  </a:cubicBezTo>
                  <a:lnTo>
                    <a:pt x="22556" y="40779"/>
                  </a:lnTo>
                  <a:cubicBezTo>
                    <a:pt x="22519" y="40779"/>
                    <a:pt x="22480" y="40772"/>
                    <a:pt x="22446" y="40763"/>
                  </a:cubicBezTo>
                  <a:lnTo>
                    <a:pt x="22446" y="40763"/>
                  </a:lnTo>
                  <a:cubicBezTo>
                    <a:pt x="22457" y="40768"/>
                    <a:pt x="22470" y="40773"/>
                    <a:pt x="22483" y="40779"/>
                  </a:cubicBezTo>
                  <a:lnTo>
                    <a:pt x="22192" y="40743"/>
                  </a:lnTo>
                  <a:cubicBezTo>
                    <a:pt x="22046" y="40706"/>
                    <a:pt x="21645" y="40633"/>
                    <a:pt x="21572" y="40524"/>
                  </a:cubicBezTo>
                  <a:lnTo>
                    <a:pt x="21572" y="40524"/>
                  </a:lnTo>
                  <a:cubicBezTo>
                    <a:pt x="21572" y="40524"/>
                    <a:pt x="21822" y="40649"/>
                    <a:pt x="21835" y="40649"/>
                  </a:cubicBezTo>
                  <a:cubicBezTo>
                    <a:pt x="21840" y="40649"/>
                    <a:pt x="21802" y="40626"/>
                    <a:pt x="21682" y="40561"/>
                  </a:cubicBezTo>
                  <a:cubicBezTo>
                    <a:pt x="21609" y="40524"/>
                    <a:pt x="21499" y="40488"/>
                    <a:pt x="21390" y="40415"/>
                  </a:cubicBezTo>
                  <a:cubicBezTo>
                    <a:pt x="21285" y="40362"/>
                    <a:pt x="21180" y="40291"/>
                    <a:pt x="21076" y="40215"/>
                  </a:cubicBezTo>
                  <a:lnTo>
                    <a:pt x="21076" y="40215"/>
                  </a:lnTo>
                  <a:cubicBezTo>
                    <a:pt x="21070" y="40206"/>
                    <a:pt x="21054" y="40188"/>
                    <a:pt x="21026" y="40160"/>
                  </a:cubicBezTo>
                  <a:cubicBezTo>
                    <a:pt x="20967" y="40121"/>
                    <a:pt x="20909" y="40072"/>
                    <a:pt x="20857" y="40023"/>
                  </a:cubicBezTo>
                  <a:lnTo>
                    <a:pt x="20857" y="40023"/>
                  </a:lnTo>
                  <a:cubicBezTo>
                    <a:pt x="20818" y="39971"/>
                    <a:pt x="20778" y="39920"/>
                    <a:pt x="20734" y="39868"/>
                  </a:cubicBezTo>
                  <a:lnTo>
                    <a:pt x="20702" y="39868"/>
                  </a:lnTo>
                  <a:cubicBezTo>
                    <a:pt x="20630" y="39787"/>
                    <a:pt x="20554" y="39713"/>
                    <a:pt x="20474" y="39645"/>
                  </a:cubicBezTo>
                  <a:lnTo>
                    <a:pt x="20474" y="39645"/>
                  </a:lnTo>
                  <a:lnTo>
                    <a:pt x="14139" y="33309"/>
                  </a:lnTo>
                  <a:lnTo>
                    <a:pt x="6049" y="25220"/>
                  </a:lnTo>
                  <a:lnTo>
                    <a:pt x="5794" y="24965"/>
                  </a:lnTo>
                  <a:lnTo>
                    <a:pt x="5758" y="24929"/>
                  </a:lnTo>
                  <a:cubicBezTo>
                    <a:pt x="5685" y="24856"/>
                    <a:pt x="5612" y="24746"/>
                    <a:pt x="5539" y="24673"/>
                  </a:cubicBezTo>
                  <a:cubicBezTo>
                    <a:pt x="5516" y="24658"/>
                    <a:pt x="5490" y="24641"/>
                    <a:pt x="5466" y="24626"/>
                  </a:cubicBezTo>
                  <a:lnTo>
                    <a:pt x="5466" y="24626"/>
                  </a:lnTo>
                  <a:cubicBezTo>
                    <a:pt x="5346" y="24481"/>
                    <a:pt x="5260" y="24326"/>
                    <a:pt x="5175" y="24127"/>
                  </a:cubicBezTo>
                  <a:cubicBezTo>
                    <a:pt x="5152" y="24104"/>
                    <a:pt x="5129" y="24067"/>
                    <a:pt x="5106" y="24024"/>
                  </a:cubicBezTo>
                  <a:lnTo>
                    <a:pt x="5106" y="24024"/>
                  </a:lnTo>
                  <a:cubicBezTo>
                    <a:pt x="5116" y="23868"/>
                    <a:pt x="4954" y="23571"/>
                    <a:pt x="4920" y="23435"/>
                  </a:cubicBezTo>
                  <a:cubicBezTo>
                    <a:pt x="4883" y="23289"/>
                    <a:pt x="4883" y="23252"/>
                    <a:pt x="4847" y="23143"/>
                  </a:cubicBezTo>
                  <a:cubicBezTo>
                    <a:pt x="4843" y="23131"/>
                    <a:pt x="4840" y="23119"/>
                    <a:pt x="4837" y="23109"/>
                  </a:cubicBezTo>
                  <a:lnTo>
                    <a:pt x="4837" y="23109"/>
                  </a:lnTo>
                  <a:cubicBezTo>
                    <a:pt x="4826" y="22920"/>
                    <a:pt x="4811" y="22644"/>
                    <a:pt x="4811" y="22596"/>
                  </a:cubicBezTo>
                  <a:cubicBezTo>
                    <a:pt x="4811" y="22544"/>
                    <a:pt x="4802" y="22425"/>
                    <a:pt x="4802" y="22311"/>
                  </a:cubicBezTo>
                  <a:lnTo>
                    <a:pt x="4802" y="22311"/>
                  </a:lnTo>
                  <a:cubicBezTo>
                    <a:pt x="4807" y="22307"/>
                    <a:pt x="4821" y="22275"/>
                    <a:pt x="4847" y="22196"/>
                  </a:cubicBezTo>
                  <a:cubicBezTo>
                    <a:pt x="4883" y="22086"/>
                    <a:pt x="4883" y="21977"/>
                    <a:pt x="4920" y="21868"/>
                  </a:cubicBezTo>
                  <a:cubicBezTo>
                    <a:pt x="4954" y="21765"/>
                    <a:pt x="5117" y="21469"/>
                    <a:pt x="5106" y="21313"/>
                  </a:cubicBezTo>
                  <a:lnTo>
                    <a:pt x="5106" y="21313"/>
                  </a:lnTo>
                  <a:lnTo>
                    <a:pt x="5211" y="21103"/>
                  </a:lnTo>
                  <a:cubicBezTo>
                    <a:pt x="5266" y="20966"/>
                    <a:pt x="5362" y="20829"/>
                    <a:pt x="5468" y="20693"/>
                  </a:cubicBezTo>
                  <a:lnTo>
                    <a:pt x="5468" y="20693"/>
                  </a:lnTo>
                  <a:cubicBezTo>
                    <a:pt x="5490" y="20675"/>
                    <a:pt x="5515" y="20653"/>
                    <a:pt x="5539" y="20629"/>
                  </a:cubicBezTo>
                  <a:lnTo>
                    <a:pt x="5758" y="20410"/>
                  </a:lnTo>
                  <a:cubicBezTo>
                    <a:pt x="5758" y="20374"/>
                    <a:pt x="5758" y="20374"/>
                    <a:pt x="5794" y="20374"/>
                  </a:cubicBezTo>
                  <a:lnTo>
                    <a:pt x="6049" y="20082"/>
                  </a:lnTo>
                  <a:lnTo>
                    <a:pt x="7325" y="18843"/>
                  </a:lnTo>
                  <a:lnTo>
                    <a:pt x="16690" y="9479"/>
                  </a:lnTo>
                  <a:lnTo>
                    <a:pt x="20188" y="5981"/>
                  </a:lnTo>
                  <a:cubicBezTo>
                    <a:pt x="20370" y="5762"/>
                    <a:pt x="20552" y="5580"/>
                    <a:pt x="20771" y="5398"/>
                  </a:cubicBezTo>
                  <a:cubicBezTo>
                    <a:pt x="20833" y="5304"/>
                    <a:pt x="20921" y="5264"/>
                    <a:pt x="20991" y="5186"/>
                  </a:cubicBezTo>
                  <a:lnTo>
                    <a:pt x="20991" y="5186"/>
                  </a:lnTo>
                  <a:cubicBezTo>
                    <a:pt x="21124" y="5087"/>
                    <a:pt x="21257" y="4990"/>
                    <a:pt x="21390" y="4924"/>
                  </a:cubicBezTo>
                  <a:cubicBezTo>
                    <a:pt x="21499" y="4851"/>
                    <a:pt x="21572" y="4815"/>
                    <a:pt x="21682" y="4742"/>
                  </a:cubicBezTo>
                  <a:cubicBezTo>
                    <a:pt x="21777" y="4694"/>
                    <a:pt x="21818" y="4676"/>
                    <a:pt x="21825" y="4676"/>
                  </a:cubicBezTo>
                  <a:cubicBezTo>
                    <a:pt x="21841" y="4676"/>
                    <a:pt x="21666" y="4776"/>
                    <a:pt x="21597" y="4806"/>
                  </a:cubicBezTo>
                  <a:lnTo>
                    <a:pt x="21597" y="4806"/>
                  </a:lnTo>
                  <a:cubicBezTo>
                    <a:pt x="21807" y="4736"/>
                    <a:pt x="22018" y="4666"/>
                    <a:pt x="22228" y="4596"/>
                  </a:cubicBezTo>
                  <a:cubicBezTo>
                    <a:pt x="22337" y="4560"/>
                    <a:pt x="22447" y="4560"/>
                    <a:pt x="22556" y="4523"/>
                  </a:cubicBezTo>
                  <a:cubicBezTo>
                    <a:pt x="22570" y="4520"/>
                    <a:pt x="22582" y="4516"/>
                    <a:pt x="22591" y="4514"/>
                  </a:cubicBezTo>
                  <a:lnTo>
                    <a:pt x="22591" y="4514"/>
                  </a:lnTo>
                  <a:cubicBezTo>
                    <a:pt x="22713" y="4503"/>
                    <a:pt x="22835" y="4487"/>
                    <a:pt x="22957" y="4487"/>
                  </a:cubicBezTo>
                  <a:cubicBezTo>
                    <a:pt x="22993" y="4487"/>
                    <a:pt x="23139" y="4478"/>
                    <a:pt x="23280" y="4478"/>
                  </a:cubicBezTo>
                  <a:close/>
                  <a:moveTo>
                    <a:pt x="22917" y="1"/>
                  </a:moveTo>
                  <a:cubicBezTo>
                    <a:pt x="21610" y="1"/>
                    <a:pt x="20295" y="325"/>
                    <a:pt x="19094" y="989"/>
                  </a:cubicBezTo>
                  <a:cubicBezTo>
                    <a:pt x="17892" y="1717"/>
                    <a:pt x="16908" y="2810"/>
                    <a:pt x="15924" y="3794"/>
                  </a:cubicBezTo>
                  <a:lnTo>
                    <a:pt x="6232" y="13487"/>
                  </a:lnTo>
                  <a:lnTo>
                    <a:pt x="2843" y="16876"/>
                  </a:lnTo>
                  <a:cubicBezTo>
                    <a:pt x="2260" y="17422"/>
                    <a:pt x="1786" y="18042"/>
                    <a:pt x="1349" y="18698"/>
                  </a:cubicBezTo>
                  <a:cubicBezTo>
                    <a:pt x="256" y="20592"/>
                    <a:pt x="1" y="22852"/>
                    <a:pt x="657" y="24965"/>
                  </a:cubicBezTo>
                  <a:cubicBezTo>
                    <a:pt x="1240" y="26787"/>
                    <a:pt x="2442" y="28026"/>
                    <a:pt x="3717" y="29301"/>
                  </a:cubicBezTo>
                  <a:lnTo>
                    <a:pt x="8054" y="33637"/>
                  </a:lnTo>
                  <a:lnTo>
                    <a:pt x="16981" y="42528"/>
                  </a:lnTo>
                  <a:lnTo>
                    <a:pt x="17072" y="42619"/>
                  </a:lnTo>
                  <a:lnTo>
                    <a:pt x="17072" y="42619"/>
                  </a:lnTo>
                  <a:cubicBezTo>
                    <a:pt x="17185" y="42798"/>
                    <a:pt x="17325" y="42964"/>
                    <a:pt x="17491" y="43111"/>
                  </a:cubicBezTo>
                  <a:cubicBezTo>
                    <a:pt x="19017" y="44582"/>
                    <a:pt x="20995" y="45320"/>
                    <a:pt x="22971" y="45320"/>
                  </a:cubicBezTo>
                  <a:cubicBezTo>
                    <a:pt x="24958" y="45320"/>
                    <a:pt x="26942" y="44573"/>
                    <a:pt x="28459" y="43075"/>
                  </a:cubicBezTo>
                  <a:cubicBezTo>
                    <a:pt x="29297" y="42273"/>
                    <a:pt x="30135" y="41435"/>
                    <a:pt x="30937" y="40597"/>
                  </a:cubicBezTo>
                  <a:lnTo>
                    <a:pt x="40812" y="30759"/>
                  </a:lnTo>
                  <a:cubicBezTo>
                    <a:pt x="41650" y="29884"/>
                    <a:pt x="42524" y="29046"/>
                    <a:pt x="43362" y="28172"/>
                  </a:cubicBezTo>
                  <a:cubicBezTo>
                    <a:pt x="46277" y="25220"/>
                    <a:pt x="46387" y="20519"/>
                    <a:pt x="43654" y="17459"/>
                  </a:cubicBezTo>
                  <a:cubicBezTo>
                    <a:pt x="42925" y="16657"/>
                    <a:pt x="42124" y="15928"/>
                    <a:pt x="41358" y="15163"/>
                  </a:cubicBezTo>
                  <a:lnTo>
                    <a:pt x="36621" y="10426"/>
                  </a:lnTo>
                  <a:lnTo>
                    <a:pt x="28568" y="2373"/>
                  </a:lnTo>
                  <a:cubicBezTo>
                    <a:pt x="27028" y="811"/>
                    <a:pt x="24983" y="1"/>
                    <a:pt x="2291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l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endParaRPr sz="1050">
                <a:latin typeface="Century Gothic" panose="020B0502020202020204" pitchFamily="34" charset="0"/>
              </a:endParaRPr>
            </a:p>
          </p:txBody>
        </p:sp>
        <p:sp>
          <p:nvSpPr>
            <p:cNvPr id="58" name="Google Shape;1233;p35"/>
            <p:cNvSpPr/>
            <p:nvPr/>
          </p:nvSpPr>
          <p:spPr>
            <a:xfrm>
              <a:off x="4483479" y="3663194"/>
              <a:ext cx="930588" cy="906714"/>
            </a:xfrm>
            <a:custGeom>
              <a:avLst/>
              <a:gdLst/>
              <a:ahLst/>
              <a:cxnLst/>
              <a:rect l="l" t="t" r="r" b="b"/>
              <a:pathLst>
                <a:path w="41942" h="40866" extrusionOk="0">
                  <a:moveTo>
                    <a:pt x="20967" y="0"/>
                  </a:moveTo>
                  <a:cubicBezTo>
                    <a:pt x="19568" y="0"/>
                    <a:pt x="18165" y="538"/>
                    <a:pt x="17090" y="1613"/>
                  </a:cubicBezTo>
                  <a:lnTo>
                    <a:pt x="2151" y="16589"/>
                  </a:lnTo>
                  <a:cubicBezTo>
                    <a:pt x="1" y="18702"/>
                    <a:pt x="1" y="22164"/>
                    <a:pt x="2151" y="24314"/>
                  </a:cubicBezTo>
                  <a:lnTo>
                    <a:pt x="17090" y="39254"/>
                  </a:lnTo>
                  <a:cubicBezTo>
                    <a:pt x="18165" y="40328"/>
                    <a:pt x="19568" y="40866"/>
                    <a:pt x="20967" y="40866"/>
                  </a:cubicBezTo>
                  <a:cubicBezTo>
                    <a:pt x="22365" y="40866"/>
                    <a:pt x="23759" y="40328"/>
                    <a:pt x="24815" y="39254"/>
                  </a:cubicBezTo>
                  <a:lnTo>
                    <a:pt x="39792" y="24314"/>
                  </a:lnTo>
                  <a:cubicBezTo>
                    <a:pt x="41941" y="22164"/>
                    <a:pt x="41941" y="18702"/>
                    <a:pt x="39792" y="16589"/>
                  </a:cubicBezTo>
                  <a:lnTo>
                    <a:pt x="24815" y="1613"/>
                  </a:lnTo>
                  <a:cubicBezTo>
                    <a:pt x="23759" y="538"/>
                    <a:pt x="22365" y="0"/>
                    <a:pt x="2096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spcFirstLastPara="1" wrap="square" lIns="68569" tIns="68569" rIns="68569" bIns="68569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algn="ctr" rtl="0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" sz="2250" dirty="0">
                  <a:solidFill>
                    <a:srgbClr val="FFFFFF"/>
                  </a:solidFill>
                  <a:latin typeface="Century Gothic" panose="020B0502020202020204" pitchFamily="34" charset="0"/>
                  <a:ea typeface="Fira Sans Medium"/>
                  <a:cs typeface="Fira Sans Medium"/>
                  <a:sym typeface="Fira Sans Medium"/>
                </a:rPr>
                <a:t>6</a:t>
              </a:r>
              <a:endParaRPr sz="1050" dirty="0">
                <a:latin typeface="Century Gothic" panose="020B0502020202020204" pitchFamily="34" charset="0"/>
                <a:ea typeface="Fira Sans Medium"/>
                <a:cs typeface="Fira Sans Medium"/>
                <a:sym typeface="Fira Sans Medium"/>
              </a:endParaRPr>
            </a:p>
          </p:txBody>
        </p:sp>
        <p:sp>
          <p:nvSpPr>
            <p:cNvPr id="59" name="Google Shape;1236;p35"/>
            <p:cNvSpPr txBox="1"/>
            <p:nvPr/>
          </p:nvSpPr>
          <p:spPr>
            <a:xfrm>
              <a:off x="5453668" y="3618215"/>
              <a:ext cx="3073403" cy="28699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69" tIns="68569" rIns="68569" bIns="68569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defRPr lang="en-US"/>
              </a:defPPr>
            </a:lstStyle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1200" b="1" dirty="0" smtClean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Explore </a:t>
              </a:r>
              <a:r>
                <a:rPr lang="en-GB" sz="1200" b="1" dirty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Entrepreneurial </a:t>
              </a:r>
              <a:r>
                <a:rPr lang="en-GB" sz="1200" b="1" dirty="0" smtClean="0">
                  <a:solidFill>
                    <a:srgbClr val="0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Opportunities</a:t>
              </a:r>
            </a:p>
            <a:p>
              <a:pPr lvl="0" algn="just">
                <a:spcBef>
                  <a:spcPct val="0"/>
                </a:spcBef>
                <a:spcAft>
                  <a:spcPct val="0"/>
                </a:spcAft>
                <a:defRPr kumimoji="0" sz="1400" b="0" i="0" u="none" strike="noStrike" cap="none" normalizeH="0" noProof="0">
                  <a:solidFill>
                    <a:srgbClr val="000000"/>
                  </a:solidFill>
                  <a:uLnTx/>
                  <a:uFillTx/>
                  <a:latin typeface="Arial" pitchFamily="34" charset="0"/>
                  <a:ea typeface="Arial" pitchFamily="34" charset="0"/>
                  <a:cs typeface="Arial" pitchFamily="34" charset="0"/>
                  <a:sym typeface="Arial" pitchFamily="34" charset="0"/>
                </a:defRPr>
              </a:pPr>
              <a:r>
                <a:rPr lang="en-GB" sz="900" i="1" dirty="0">
                  <a:solidFill>
                    <a:srgbClr val="C00000"/>
                  </a:solidFill>
                  <a:latin typeface="Century Gothic" panose="020B0502020202020204" pitchFamily="34" charset="0"/>
                  <a:ea typeface="Arial" pitchFamily="34" charset="0"/>
                  <a:cs typeface="Arial" pitchFamily="34" charset="0"/>
                  <a:sym typeface="Arial" pitchFamily="34" charset="0"/>
                </a:rPr>
                <a:t>Consider entrepreneurial avenues within the evaluation field, such as offering consulting services, developing evaluation tools or software, or participating in innovative evaluation projects</a:t>
              </a:r>
              <a:endParaRPr sz="900" i="1" dirty="0">
                <a:solidFill>
                  <a:srgbClr val="C00000"/>
                </a:solidFill>
                <a:latin typeface="Century Gothic" panose="020B0502020202020204" pitchFamily="34" charset="0"/>
                <a:ea typeface="Arial" pitchFamily="34" charset="0"/>
                <a:cs typeface="Arial" pitchFamily="34" charset="0"/>
                <a:sym typeface="Fira Sans Medium"/>
              </a:endParaRPr>
            </a:p>
          </p:txBody>
        </p:sp>
      </p:grpSp>
      <p:sp>
        <p:nvSpPr>
          <p:cNvPr id="60" name="object 4"/>
          <p:cNvSpPr txBox="1"/>
          <p:nvPr/>
        </p:nvSpPr>
        <p:spPr>
          <a:xfrm>
            <a:off x="152400" y="242545"/>
            <a:ext cx="305435" cy="40957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GB" sz="2500" spc="-130" dirty="0">
                <a:solidFill>
                  <a:srgbClr val="4B3768"/>
                </a:solidFill>
                <a:latin typeface="Arial Black"/>
                <a:cs typeface="Arial Black"/>
              </a:rPr>
              <a:t>5</a:t>
            </a:r>
            <a:r>
              <a:rPr sz="2500" spc="-130" dirty="0" smtClean="0">
                <a:solidFill>
                  <a:srgbClr val="4B3768"/>
                </a:solidFill>
                <a:latin typeface="Arial Black"/>
                <a:cs typeface="Arial Black"/>
              </a:rPr>
              <a:t>.</a:t>
            </a:r>
            <a:endParaRPr sz="2500" dirty="0"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96890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B3768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1FFAEF9962944E967B2CAB215BCB79" ma:contentTypeVersion="8" ma:contentTypeDescription="Create a new document." ma:contentTypeScope="" ma:versionID="a7c9a76739cb3e966d05a5f5f61b2527">
  <xsd:schema xmlns:xsd="http://www.w3.org/2001/XMLSchema" xmlns:xs="http://www.w3.org/2001/XMLSchema" xmlns:p="http://schemas.microsoft.com/office/2006/metadata/properties" xmlns:ns2="f351de21-d896-48a7-9dfa-e668a9d1d44a" targetNamespace="http://schemas.microsoft.com/office/2006/metadata/properties" ma:root="true" ma:fieldsID="6c8913513d90a5dc6526904a5648fb7c" ns2:_="">
    <xsd:import namespace="f351de21-d896-48a7-9dfa-e668a9d1d4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51de21-d896-48a7-9dfa-e668a9d1d4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C4F8F3-8C0B-4542-917D-3E0D78CBE7E2}"/>
</file>

<file path=customXml/itemProps2.xml><?xml version="1.0" encoding="utf-8"?>
<ds:datastoreItem xmlns:ds="http://schemas.openxmlformats.org/officeDocument/2006/customXml" ds:itemID="{15030C89-73F6-4852-9E77-4528951CE1A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1044</Words>
  <Application>Microsoft Office PowerPoint</Application>
  <PresentationFormat>On-screen Show (16:9)</PresentationFormat>
  <Paragraphs>132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4" baseType="lpstr">
      <vt:lpstr>Arial</vt:lpstr>
      <vt:lpstr>Arial Black</vt:lpstr>
      <vt:lpstr>Arial MT</vt:lpstr>
      <vt:lpstr>Calibri</vt:lpstr>
      <vt:lpstr>Calibri Light</vt:lpstr>
      <vt:lpstr>Century Gothic</vt:lpstr>
      <vt:lpstr>DM Sans</vt:lpstr>
      <vt:lpstr>Fira Sans</vt:lpstr>
      <vt:lpstr>Fira Sans Medium</vt:lpstr>
      <vt:lpstr>Times New Roman</vt:lpstr>
      <vt:lpstr>Wingdings</vt:lpstr>
      <vt:lpstr>Office Theme</vt:lpstr>
      <vt:lpstr>1_Office Theme</vt:lpstr>
      <vt:lpstr>PowerPoint Presentation</vt:lpstr>
      <vt:lpstr>Presentation Layout</vt:lpstr>
      <vt:lpstr>Introduction</vt:lpstr>
      <vt:lpstr>Introduction</vt:lpstr>
      <vt:lpstr>Introduction</vt:lpstr>
      <vt:lpstr>Opportunities and Challenges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37</cp:revision>
  <dcterms:created xsi:type="dcterms:W3CDTF">2024-06-21T14:54:19Z</dcterms:created>
  <dcterms:modified xsi:type="dcterms:W3CDTF">2024-10-13T14:26:26Z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2024-06-21T00:00:00Z</vt:filetime>
  </property>
  <property fmtid="{D5CDD505-2E9C-101B-9397-08002B2CF9AE}" pid="3" name="Creator">
    <vt:lpwstr>PDFium</vt:lpwstr>
  </property>
  <property fmtid="{D5CDD505-2E9C-101B-9397-08002B2CF9AE}" pid="4" name="Producer">
    <vt:lpwstr>PDFium</vt:lpwstr>
  </property>
  <property fmtid="{D5CDD505-2E9C-101B-9397-08002B2CF9AE}" pid="5" name="LastSaved">
    <vt:filetime>2024-06-21T00:00:00Z</vt:filetime>
  </property>
</Properties>
</file>