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embeddedFontLst>
    <p:embeddedFont>
      <p:font typeface="Roboto Black"/>
      <p:bold r:id="rId18"/>
      <p:boldItalic r:id="rId19"/>
    </p:embeddedFont>
    <p:embeddedFont>
      <p:font typeface="Proxima Nova"/>
      <p:regular r:id="rId20"/>
      <p:bold r:id="rId21"/>
      <p:italic r:id="rId22"/>
      <p:boldItalic r:id="rId23"/>
    </p:embeddedFont>
    <p:embeddedFont>
      <p:font typeface="Roboto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8" roundtripDataSignature="AMtx7mi1Q2b3iwCvVNivExE8zpRQxkc0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Roboto-italic.fntdata"/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RobotoBlack-bold.fntdata"/><Relationship Id="rId21" Type="http://schemas.openxmlformats.org/officeDocument/2006/relationships/font" Target="fonts/ProximaNova-bold.fntdata"/><Relationship Id="rId3" Type="http://schemas.openxmlformats.org/officeDocument/2006/relationships/slideMaster" Target="slideMasters/slideMaster1.xml"/><Relationship Id="rId25" Type="http://schemas.openxmlformats.org/officeDocument/2006/relationships/font" Target="fonts/Roboto-bold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0" Type="http://schemas.openxmlformats.org/officeDocument/2006/relationships/font" Target="fonts/ProximaNova-regular.fntdata"/><Relationship Id="rId2" Type="http://schemas.openxmlformats.org/officeDocument/2006/relationships/presProps" Target="presProps.xml"/><Relationship Id="rId16" Type="http://schemas.openxmlformats.org/officeDocument/2006/relationships/slide" Target="slides/slide12.xml"/><Relationship Id="rId29" Type="http://schemas.openxmlformats.org/officeDocument/2006/relationships/customXml" Target="../customXml/item1.xml"/><Relationship Id="rId24" Type="http://schemas.openxmlformats.org/officeDocument/2006/relationships/font" Target="fonts/Roboto-regular.fntdata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3" Type="http://schemas.openxmlformats.org/officeDocument/2006/relationships/font" Target="fonts/ProximaNova-boldItalic.fntdata"/><Relationship Id="rId28" Type="http://customschemas.google.com/relationships/presentationmetadata" Target="meta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font" Target="fonts/RobotoBlack-boldItalic.fntdata"/><Relationship Id="rId31" Type="http://schemas.openxmlformats.org/officeDocument/2006/relationships/customXml" Target="../customXml/item3.xml"/><Relationship Id="rId22" Type="http://schemas.openxmlformats.org/officeDocument/2006/relationships/font" Target="fonts/ProximaNova-italic.fntdata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7" Type="http://schemas.openxmlformats.org/officeDocument/2006/relationships/font" Target="fonts/Roboto-boldItalic.fntdata"/><Relationship Id="rId14" Type="http://schemas.openxmlformats.org/officeDocument/2006/relationships/slide" Target="slides/slide10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0823442201_2_76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8" name="Google Shape;148;g30823442201_2_76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0823442201_2_88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6" name="Google Shape;156;g30823442201_2_88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69" name="Google Shape;169;p12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13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78" name="Google Shape;178;p13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081cf191ce_0_0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" name="Google Shape;60;g3081cf191ce_0_0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0823442201_2_17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" name="Google Shape;74;g30823442201_2_17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0823442201_2_33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8" name="Google Shape;108;g30823442201_2_33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081cf191ce_0_89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3081cf191ce_0_89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1" name="Google Shape;121;g3081cf191ce_0_89:notes"/>
          <p:cNvSpPr txBox="1"/>
          <p:nvPr>
            <p:ph idx="12" type="sldNum"/>
          </p:nvPr>
        </p:nvSpPr>
        <p:spPr>
          <a:xfrm>
            <a:off x="3884613" y="8685226"/>
            <a:ext cx="29718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550" lIns="91100" spcFirstLastPara="1" rIns="91100" wrap="square" tIns="4555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0823442201_2_62:notes"/>
          <p:cNvSpPr txBox="1"/>
          <p:nvPr>
            <p:ph idx="1" type="body"/>
          </p:nvPr>
        </p:nvSpPr>
        <p:spPr>
          <a:xfrm>
            <a:off x="685800" y="4400557"/>
            <a:ext cx="5486400" cy="3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550" lIns="91100" spcFirstLastPara="1" rIns="91100" wrap="square" tIns="455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6" name="Google Shape;136;g30823442201_2_62:notes"/>
          <p:cNvSpPr/>
          <p:nvPr>
            <p:ph idx="2" type="sldImg"/>
          </p:nvPr>
        </p:nvSpPr>
        <p:spPr>
          <a:xfrm>
            <a:off x="725904" y="1142410"/>
            <a:ext cx="5406000" cy="30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ver_01">
  <p:cSld name="1_Cover_01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ue and white background&#10;&#10;Description automatically generated" id="18" name="Google Shape;18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black background with circles&#10;&#10;Description automatically generated" id="19" name="Google Shape;1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63508" y="6374568"/>
            <a:ext cx="2348294" cy="5949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grey circle pattern&#10;&#10;Description automatically generated" id="20" name="Google Shape;2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45462" y="-225810"/>
            <a:ext cx="3030303" cy="808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stars on a black background&#10;&#10;Description automatically generated" id="21" name="Google Shape;2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67132" y="198513"/>
            <a:ext cx="650968" cy="1638268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5"/>
          <p:cNvSpPr txBox="1"/>
          <p:nvPr>
            <p:ph type="ctrTitle"/>
          </p:nvPr>
        </p:nvSpPr>
        <p:spPr>
          <a:xfrm>
            <a:off x="1097246" y="2993107"/>
            <a:ext cx="9144000" cy="7423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4800"/>
              <a:buFont typeface="Roboto"/>
              <a:buNone/>
              <a:defRPr sz="48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5"/>
          <p:cNvSpPr/>
          <p:nvPr/>
        </p:nvSpPr>
        <p:spPr>
          <a:xfrm>
            <a:off x="1193498" y="2478853"/>
            <a:ext cx="978202" cy="306467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STREAM C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Page_Break_01" type="title">
  <p:cSld name="TITLE">
    <p:bg>
      <p:bgPr>
        <a:solidFill>
          <a:schemeClr val="accent3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ue and white background&#10;&#10;Description automatically generated" id="25" name="Google Shape;25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6"/>
          <p:cNvSpPr txBox="1"/>
          <p:nvPr>
            <p:ph type="ctrTitle"/>
          </p:nvPr>
        </p:nvSpPr>
        <p:spPr>
          <a:xfrm>
            <a:off x="707571" y="1178895"/>
            <a:ext cx="5257800" cy="17384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5000"/>
              <a:buFont typeface="Roboto"/>
              <a:buNone/>
              <a:defRPr sz="5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6"/>
          <p:cNvSpPr txBox="1"/>
          <p:nvPr>
            <p:ph idx="1" type="subTitle"/>
          </p:nvPr>
        </p:nvSpPr>
        <p:spPr>
          <a:xfrm>
            <a:off x="707571" y="771753"/>
            <a:ext cx="5257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A5E"/>
              </a:buClr>
              <a:buSzPts val="1800"/>
              <a:buNone/>
              <a:defRPr sz="18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A black background with white text&#10;&#10;Description automatically generated" id="28" name="Google Shape;2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22866" y="48793"/>
            <a:ext cx="4369134" cy="1130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ext_01">
  <p:cSld name="3_Text_01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7"/>
          <p:cNvSpPr txBox="1"/>
          <p:nvPr>
            <p:ph type="title"/>
          </p:nvPr>
        </p:nvSpPr>
        <p:spPr>
          <a:xfrm>
            <a:off x="707572" y="582500"/>
            <a:ext cx="10776856" cy="647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4400"/>
              <a:buFont typeface="Roboto"/>
              <a:buNone/>
              <a:defRPr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" type="body"/>
          </p:nvPr>
        </p:nvSpPr>
        <p:spPr>
          <a:xfrm>
            <a:off x="707571" y="1488168"/>
            <a:ext cx="1077685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A5E"/>
              </a:buClr>
              <a:buSzPts val="2800"/>
              <a:buChar char="•"/>
              <a:defRPr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1A5E"/>
              </a:buClr>
              <a:buSzPts val="2400"/>
              <a:buChar char="•"/>
              <a:defRPr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1A5E"/>
              </a:buClr>
              <a:buSzPts val="2000"/>
              <a:buChar char="•"/>
              <a:defRPr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1A5E"/>
              </a:buClr>
              <a:buSzPts val="1800"/>
              <a:buChar char="•"/>
              <a:defRPr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1A5E"/>
              </a:buClr>
              <a:buSzPts val="1800"/>
              <a:buChar char="•"/>
              <a:defRPr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2" name="Google Shape;32;p17"/>
          <p:cNvCxnSpPr/>
          <p:nvPr/>
        </p:nvCxnSpPr>
        <p:spPr>
          <a:xfrm>
            <a:off x="0" y="6344625"/>
            <a:ext cx="12192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3" name="Google Shape;33;p17"/>
          <p:cNvSpPr txBox="1"/>
          <p:nvPr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NATIONAL EVALUATION CAPACITIES CONFERENCE 2024</a:t>
            </a:r>
            <a:endParaRPr b="0" i="0" sz="1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400"/>
              <a:buFont typeface="Proxima Nov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400"/>
              <a:buFont typeface="Proxima Nov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roxima Nov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400"/>
              <a:buFont typeface="Proxima Nov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1400"/>
              <a:buFont typeface="Proxima Nov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image" Target="../media/image4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roxima Nova"/>
              <a:buNone/>
              <a:defRPr b="1" i="0" sz="4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yellow background with black spots&#10;&#10;Description automatically generated" id="15" name="Google Shape;15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sky with clouds&#10;&#10;Description automatically generated" id="16" name="Google Shape;16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"/>
          <p:cNvSpPr txBox="1"/>
          <p:nvPr>
            <p:ph type="ctrTitle"/>
          </p:nvPr>
        </p:nvSpPr>
        <p:spPr>
          <a:xfrm>
            <a:off x="1097246" y="2894047"/>
            <a:ext cx="8275354" cy="14264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2400"/>
              <a:buFont typeface="Roboto"/>
              <a:buNone/>
            </a:pPr>
            <a:r>
              <a:rPr lang="en-US" sz="2400"/>
              <a:t>AI and the opportunities it can bring to evaluation</a:t>
            </a:r>
            <a:endParaRPr sz="2400"/>
          </a:p>
        </p:txBody>
      </p:sp>
      <p:sp>
        <p:nvSpPr>
          <p:cNvPr id="49" name="Google Shape;49;p1"/>
          <p:cNvSpPr txBox="1"/>
          <p:nvPr/>
        </p:nvSpPr>
        <p:spPr>
          <a:xfrm>
            <a:off x="1097246" y="3527579"/>
            <a:ext cx="8001034" cy="1113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ct val="100000"/>
              <a:buFont typeface="Roboto"/>
              <a:buNone/>
            </a:pPr>
            <a:r>
              <a:rPr b="0" i="0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Marco Segone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ct val="100000"/>
              <a:buFont typeface="Roboto"/>
              <a:buNone/>
            </a:pPr>
            <a:r>
              <a:rPr b="0" i="0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Director, UNFPA Independent Evaluation Office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4E0000"/>
              </a:buClr>
              <a:buSzPct val="100000"/>
              <a:buFont typeface="Roboto"/>
              <a:buNone/>
            </a:pPr>
            <a:r>
              <a:t/>
            </a:r>
            <a:endParaRPr b="0" i="0" sz="2000">
              <a:solidFill>
                <a:srgbClr val="001A5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ct val="100000"/>
              <a:buFont typeface="Roboto"/>
              <a:buNone/>
            </a:pPr>
            <a:r>
              <a:rPr b="0" i="0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16 October 2024</a:t>
            </a:r>
            <a:endParaRPr/>
          </a:p>
        </p:txBody>
      </p:sp>
      <p:pic>
        <p:nvPicPr>
          <p:cNvPr descr="A black background with white text&#10;&#10;Description automatically generated" id="50" name="Google Shape;5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759" y="4521705"/>
            <a:ext cx="5252161" cy="1358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46119" y="624803"/>
            <a:ext cx="2700762" cy="853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g30823442201_2_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6849" y="111450"/>
            <a:ext cx="6630548" cy="5588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g30823442201_2_76"/>
          <p:cNvSpPr txBox="1"/>
          <p:nvPr/>
        </p:nvSpPr>
        <p:spPr>
          <a:xfrm>
            <a:off x="401637" y="615757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30823442201_2_7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3" name="Google Shape;153;g30823442201_2_76"/>
          <p:cNvSpPr txBox="1"/>
          <p:nvPr/>
        </p:nvSpPr>
        <p:spPr>
          <a:xfrm>
            <a:off x="658450" y="1991100"/>
            <a:ext cx="10099500" cy="28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-US" sz="27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2. </a:t>
            </a:r>
            <a:r>
              <a:rPr b="1" i="0" lang="en-US" sz="2700" u="sng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It’s an investment. Be intentional in experimenting and adapt</a:t>
            </a:r>
            <a:endParaRPr b="1" i="0" sz="21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9250" lvl="0" marL="457200" marR="0" rtl="0" algn="l">
              <a:lnSpc>
                <a:spcPct val="150000"/>
              </a:lnSpc>
              <a:spcBef>
                <a:spcPts val="25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Roboto"/>
              <a:buChar char="●"/>
            </a:pP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Facilitate collective mind shift 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towards AI </a:t>
            </a:r>
            <a:endParaRPr b="0" i="0" sz="19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92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Roboto"/>
              <a:buChar char="●"/>
            </a:pP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Upskill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evaluators on AI skills and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build capacities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Roboto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Internal data scientist enhance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prompting capabilities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Roboto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Keep track of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efficiency gains 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support scale up of the tool (AI scorecard)</a:t>
            </a:r>
            <a:endParaRPr b="0" i="0" sz="19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92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Roboto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clear on the initial investment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(financial, human and time) </a:t>
            </a:r>
            <a:endParaRPr b="0" i="0" sz="1700" u="none" cap="none" strike="noStrike">
              <a:solidFill>
                <a:srgbClr val="3A3A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aire, sanat içeren bir resim&#10;&#10;Açıklama otomatik olarak oluşturuldu" id="158" name="Google Shape;158;g30823442201_2_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273134">
            <a:off x="9380595" y="4184103"/>
            <a:ext cx="3160435" cy="26637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üre, dünya içeren bir resim&#10;&#10;Açıklama otomatik olarak oluşturuldu" id="159" name="Google Shape;159;g30823442201_2_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38050" y="4666289"/>
            <a:ext cx="2274881" cy="1875752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30823442201_2_88"/>
          <p:cNvSpPr txBox="1"/>
          <p:nvPr/>
        </p:nvSpPr>
        <p:spPr>
          <a:xfrm>
            <a:off x="401637" y="615757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i="0" lang="en-US" sz="12000" u="none" cap="none" strike="noStrike">
                <a:solidFill>
                  <a:srgbClr val="E9E7DD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g30823442201_2_88"/>
          <p:cNvSpPr/>
          <p:nvPr/>
        </p:nvSpPr>
        <p:spPr>
          <a:xfrm>
            <a:off x="0" y="0"/>
            <a:ext cx="2031900" cy="6858000"/>
          </a:xfrm>
          <a:prstGeom prst="rect">
            <a:avLst/>
          </a:prstGeom>
          <a:solidFill>
            <a:srgbClr val="001A5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2" name="Google Shape;162;g30823442201_2_88"/>
          <p:cNvSpPr txBox="1"/>
          <p:nvPr/>
        </p:nvSpPr>
        <p:spPr>
          <a:xfrm>
            <a:off x="2361311" y="494238"/>
            <a:ext cx="4199700" cy="1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r>
              <a:rPr b="1" lang="en-US" sz="3400">
                <a:solidFill>
                  <a:srgbClr val="001A5E"/>
                </a:solidFill>
                <a:latin typeface="Roboto Black"/>
                <a:ea typeface="Roboto Black"/>
                <a:cs typeface="Roboto Black"/>
                <a:sym typeface="Roboto Black"/>
              </a:rPr>
              <a:t>Should we embrace or resist GenAI?</a:t>
            </a:r>
            <a:endParaRPr b="1" sz="4200">
              <a:solidFill>
                <a:srgbClr val="001A5E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163" name="Google Shape;163;g30823442201_2_88"/>
          <p:cNvSpPr/>
          <p:nvPr/>
        </p:nvSpPr>
        <p:spPr>
          <a:xfrm>
            <a:off x="-275775" y="303900"/>
            <a:ext cx="7609800" cy="155940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4" name="Google Shape;164;g30823442201_2_88"/>
          <p:cNvSpPr txBox="1"/>
          <p:nvPr/>
        </p:nvSpPr>
        <p:spPr>
          <a:xfrm>
            <a:off x="401637" y="635675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lang="en-US" sz="1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5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30823442201_2_8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6" name="Google Shape;166;g30823442201_2_88"/>
          <p:cNvSpPr txBox="1"/>
          <p:nvPr/>
        </p:nvSpPr>
        <p:spPr>
          <a:xfrm>
            <a:off x="2378850" y="2433425"/>
            <a:ext cx="7434300" cy="27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Human rights, transparency and accountability must light the way, including for GenAI-powered evaluation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GenAI must benefit everyone, including the one-third of humanity who are still offline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lt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Evaluation community must take deliberate steps to leverage ethical and responsible GenAI in evaluation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"/>
          <p:cNvSpPr txBox="1"/>
          <p:nvPr/>
        </p:nvSpPr>
        <p:spPr>
          <a:xfrm>
            <a:off x="1201683" y="3782570"/>
            <a:ext cx="9238854" cy="25499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None/>
            </a:pPr>
            <a:r>
              <a:rPr b="1" lang="en-US" sz="2800">
                <a:solidFill>
                  <a:srgbClr val="131219"/>
                </a:solidFill>
                <a:latin typeface="Roboto Black"/>
                <a:ea typeface="Roboto Black"/>
                <a:cs typeface="Roboto Black"/>
                <a:sym typeface="Roboto Black"/>
              </a:rPr>
              <a:t>Let’s shape together </a:t>
            </a:r>
            <a:r>
              <a:rPr b="1" lang="en-US" sz="280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ethical and responsible </a:t>
            </a:r>
            <a:endParaRPr b="1" sz="280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None/>
            </a:pPr>
            <a:r>
              <a:rPr b="1" lang="en-US" sz="2800">
                <a:solidFill>
                  <a:srgbClr val="131219"/>
                </a:solidFill>
                <a:latin typeface="Roboto Black"/>
                <a:ea typeface="Roboto Black"/>
                <a:cs typeface="Roboto Black"/>
                <a:sym typeface="Roboto Black"/>
              </a:rPr>
              <a:t>GenAI for evaluation</a:t>
            </a:r>
            <a:endParaRPr b="1" sz="2800">
              <a:solidFill>
                <a:srgbClr val="131219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descr="daire, sanat içeren bir resim&#10;&#10;Açıklama otomatik olarak oluşturuldu" id="172" name="Google Shape;17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273131">
            <a:off x="3669308" y="467596"/>
            <a:ext cx="4461050" cy="3760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üre, dünya içeren bir resim&#10;&#10;Açıklama otomatik olarak oluşturuldu" id="173" name="Google Shape;17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57098" y="975916"/>
            <a:ext cx="3477804" cy="2867607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kalıp, desen, düzen, grafik, piksel, tasarım içeren bir resim&#10;&#10;Açıklama otomatik olarak oluşturuldu" id="180" name="Google Shape;18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98381" y="3429000"/>
            <a:ext cx="285750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3"/>
          <p:cNvSpPr txBox="1"/>
          <p:nvPr/>
        </p:nvSpPr>
        <p:spPr>
          <a:xfrm>
            <a:off x="7723461" y="1979544"/>
            <a:ext cx="400733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Access the strategy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Roboto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GenAI-powered evaluation function at UNFPA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etin, yazı tipi, grafik, daire içeren bir resim&#10;&#10;Açıklama otomatik olarak oluşturuldu" id="182" name="Google Shape;182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6607" y="1096562"/>
            <a:ext cx="4141326" cy="12003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background with white text&#10;&#10;Description automatically generated" id="183" name="Google Shape;183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56606" y="3428999"/>
            <a:ext cx="4009379" cy="2842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"/>
          <p:cNvSpPr txBox="1"/>
          <p:nvPr>
            <p:ph type="ctrTitle"/>
          </p:nvPr>
        </p:nvSpPr>
        <p:spPr>
          <a:xfrm>
            <a:off x="838199" y="1635837"/>
            <a:ext cx="8055430" cy="13950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2800"/>
              <a:buFont typeface="Roboto"/>
              <a:buNone/>
            </a:pPr>
            <a:r>
              <a:rPr lang="en-US" sz="2800">
                <a:solidFill>
                  <a:schemeClr val="dk1"/>
                </a:solidFill>
              </a:rPr>
              <a:t>UNFPA’s experience in leveraging responsible and ethical generative artificial intelligence in evaluation while minimizing risks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7" name="Google Shape;57;p2"/>
          <p:cNvSpPr txBox="1"/>
          <p:nvPr>
            <p:ph idx="1" type="subTitle"/>
          </p:nvPr>
        </p:nvSpPr>
        <p:spPr>
          <a:xfrm>
            <a:off x="838199" y="3255873"/>
            <a:ext cx="7924801" cy="904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2400"/>
              <a:buNone/>
            </a:pPr>
            <a:r>
              <a:rPr b="0" lang="en-US" sz="2400">
                <a:solidFill>
                  <a:srgbClr val="001A5E"/>
                </a:solidFill>
              </a:rPr>
              <a:t>Key focus: How can AI be integrated into existing evaluation framework to enhance decision-making?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A5E"/>
              </a:buClr>
              <a:buSzPts val="1600"/>
              <a:buNone/>
            </a:pPr>
            <a:r>
              <a:t/>
            </a:r>
            <a:endParaRPr sz="1600">
              <a:solidFill>
                <a:srgbClr val="001A5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081cf191ce_0_0"/>
          <p:cNvSpPr txBox="1"/>
          <p:nvPr/>
        </p:nvSpPr>
        <p:spPr>
          <a:xfrm>
            <a:off x="2361311" y="3043901"/>
            <a:ext cx="4835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667D"/>
              </a:buClr>
              <a:buSzPts val="2400"/>
              <a:buFont typeface="Roboto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Needs assessment</a:t>
            </a:r>
            <a:r>
              <a:rPr b="1" i="0" lang="en-US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across the evaluation lifecycle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g3081cf191ce_0_0"/>
          <p:cNvSpPr txBox="1"/>
          <p:nvPr/>
        </p:nvSpPr>
        <p:spPr>
          <a:xfrm>
            <a:off x="2361311" y="2363933"/>
            <a:ext cx="483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2400"/>
              <a:buFont typeface="Roboto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Mapping use cases of AI tools 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3081cf191ce_0_0"/>
          <p:cNvSpPr txBox="1"/>
          <p:nvPr/>
        </p:nvSpPr>
        <p:spPr>
          <a:xfrm>
            <a:off x="2361309" y="4093201"/>
            <a:ext cx="48354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667D"/>
              </a:buClr>
              <a:buSzPts val="2400"/>
              <a:buFont typeface="Roboto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Solution exploration study,</a:t>
            </a:r>
            <a:r>
              <a:rPr b="1" i="0" lang="en-US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0" i="0" lang="en-US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based on UNFPA approved Google tools and platforms (Duet AI, Gemini)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urkuvaz, renklilik, açık mavi, su içeren bir resim&#10;&#10;Açıklama otomatik olarak oluşturuldu" id="65" name="Google Shape;65;g3081cf191ce_0_0"/>
          <p:cNvPicPr preferRelativeResize="0"/>
          <p:nvPr/>
        </p:nvPicPr>
        <p:blipFill rotWithShape="1">
          <a:blip r:embed="rId3">
            <a:alphaModFix/>
          </a:blip>
          <a:srcRect b="0" l="52405" r="8918" t="0"/>
          <a:stretch/>
        </p:blipFill>
        <p:spPr>
          <a:xfrm>
            <a:off x="8213709" y="0"/>
            <a:ext cx="3978294" cy="686233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g3081cf191ce_0_0"/>
          <p:cNvSpPr txBox="1"/>
          <p:nvPr/>
        </p:nvSpPr>
        <p:spPr>
          <a:xfrm>
            <a:off x="401637" y="615757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i="0" lang="en-US" sz="12000" u="none" cap="none" strike="noStrike">
                <a:solidFill>
                  <a:srgbClr val="E9E7DD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3081cf191ce_0_0"/>
          <p:cNvSpPr/>
          <p:nvPr/>
        </p:nvSpPr>
        <p:spPr>
          <a:xfrm>
            <a:off x="0" y="0"/>
            <a:ext cx="2031900" cy="6858000"/>
          </a:xfrm>
          <a:prstGeom prst="rect">
            <a:avLst/>
          </a:prstGeom>
          <a:solidFill>
            <a:srgbClr val="001A5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" name="Google Shape;68;g3081cf191ce_0_0"/>
          <p:cNvSpPr txBox="1"/>
          <p:nvPr/>
        </p:nvSpPr>
        <p:spPr>
          <a:xfrm>
            <a:off x="2361311" y="494238"/>
            <a:ext cx="4199700" cy="1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1219"/>
              </a:buClr>
              <a:buSzPts val="4400"/>
              <a:buFont typeface="Roboto Black"/>
              <a:buNone/>
            </a:pPr>
            <a:r>
              <a:rPr i="0" lang="en-US" sz="4200" u="none" cap="none" strike="noStrike">
                <a:solidFill>
                  <a:srgbClr val="001A5E"/>
                </a:solidFill>
                <a:latin typeface="Roboto Black"/>
                <a:ea typeface="Roboto Black"/>
                <a:cs typeface="Roboto Black"/>
                <a:sym typeface="Roboto Black"/>
              </a:rPr>
              <a:t>How did </a:t>
            </a:r>
            <a:endParaRPr i="0" sz="4200" u="none" cap="none" strike="noStrike">
              <a:solidFill>
                <a:srgbClr val="001A5E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1219"/>
              </a:buClr>
              <a:buSzPts val="4400"/>
              <a:buFont typeface="Roboto Black"/>
              <a:buNone/>
            </a:pPr>
            <a:r>
              <a:rPr i="0" lang="en-US" sz="4200" u="none" cap="none" strike="noStrike">
                <a:solidFill>
                  <a:srgbClr val="001A5E"/>
                </a:solidFill>
                <a:latin typeface="Roboto Black"/>
                <a:ea typeface="Roboto Black"/>
                <a:cs typeface="Roboto Black"/>
                <a:sym typeface="Roboto Black"/>
              </a:rPr>
              <a:t>we begin?</a:t>
            </a:r>
            <a:endParaRPr i="0" sz="4200" u="none" cap="none" strike="noStrike">
              <a:solidFill>
                <a:srgbClr val="001A5E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69" name="Google Shape;69;g3081cf191ce_0_0"/>
          <p:cNvSpPr/>
          <p:nvPr/>
        </p:nvSpPr>
        <p:spPr>
          <a:xfrm>
            <a:off x="-275775" y="303900"/>
            <a:ext cx="5999100" cy="155940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0" name="Google Shape;70;g3081cf191ce_0_0"/>
          <p:cNvSpPr txBox="1"/>
          <p:nvPr/>
        </p:nvSpPr>
        <p:spPr>
          <a:xfrm>
            <a:off x="401637" y="635675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i="0" lang="en-US" sz="12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g3081cf191ce_0_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0823442201_2_17"/>
          <p:cNvSpPr txBox="1"/>
          <p:nvPr/>
        </p:nvSpPr>
        <p:spPr>
          <a:xfrm>
            <a:off x="401637" y="615757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i="0" lang="en-US" sz="12000" u="none" cap="none" strike="noStrike">
                <a:solidFill>
                  <a:srgbClr val="E9E7DD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30823442201_2_17"/>
          <p:cNvSpPr/>
          <p:nvPr/>
        </p:nvSpPr>
        <p:spPr>
          <a:xfrm>
            <a:off x="0" y="0"/>
            <a:ext cx="2031900" cy="6858000"/>
          </a:xfrm>
          <a:prstGeom prst="rect">
            <a:avLst/>
          </a:prstGeom>
          <a:solidFill>
            <a:srgbClr val="001A5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" name="Google Shape;78;g30823442201_2_17"/>
          <p:cNvSpPr txBox="1"/>
          <p:nvPr/>
        </p:nvSpPr>
        <p:spPr>
          <a:xfrm>
            <a:off x="2361311" y="494238"/>
            <a:ext cx="4199700" cy="1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4400"/>
              <a:buFont typeface="Roboto"/>
              <a:buNone/>
            </a:pPr>
            <a:r>
              <a:rPr lang="en-US" sz="4200">
                <a:solidFill>
                  <a:srgbClr val="001A5E"/>
                </a:solidFill>
                <a:latin typeface="Roboto Black"/>
                <a:ea typeface="Roboto Black"/>
                <a:cs typeface="Roboto Black"/>
                <a:sym typeface="Roboto Black"/>
              </a:rPr>
              <a:t>What is our approach?</a:t>
            </a:r>
            <a:endParaRPr i="0" sz="4200" u="none" cap="none" strike="noStrike">
              <a:solidFill>
                <a:srgbClr val="001A5E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79" name="Google Shape;79;g30823442201_2_17"/>
          <p:cNvSpPr/>
          <p:nvPr/>
        </p:nvSpPr>
        <p:spPr>
          <a:xfrm>
            <a:off x="-275775" y="303900"/>
            <a:ext cx="6262500" cy="155940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" name="Google Shape;80;g30823442201_2_17"/>
          <p:cNvSpPr txBox="1"/>
          <p:nvPr/>
        </p:nvSpPr>
        <p:spPr>
          <a:xfrm>
            <a:off x="401637" y="635675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lang="en-US" sz="1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30823442201_2_1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etin, ekran görüntüsü, sanat, grafik tasarım içeren bir resim&#10;&#10;Açıklama otomatik olarak oluşturuldu" id="82" name="Google Shape;82;g30823442201_2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95999" y="0"/>
            <a:ext cx="4829326" cy="6816933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kalıp, desen, düzen, grafik, piksel, tasarım içeren bir resim&#10;&#10;Açıklama otomatik olarak oluşturuldu" id="83" name="Google Shape;83;g30823442201_2_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04349" y="4137700"/>
            <a:ext cx="2386775" cy="238677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g30823442201_2_17"/>
          <p:cNvSpPr txBox="1"/>
          <p:nvPr>
            <p:ph idx="1" type="body"/>
          </p:nvPr>
        </p:nvSpPr>
        <p:spPr>
          <a:xfrm>
            <a:off x="2361300" y="2065050"/>
            <a:ext cx="4485900" cy="20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2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Strategy for Gen-AI powered evaluation function at UNFPA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Focused on achieving greater efficiency, effectiveness, and timeliness in evaluations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"/>
          <p:cNvSpPr txBox="1"/>
          <p:nvPr>
            <p:ph type="title"/>
          </p:nvPr>
        </p:nvSpPr>
        <p:spPr>
          <a:xfrm>
            <a:off x="707572" y="637347"/>
            <a:ext cx="10776900" cy="122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ts val="3200"/>
              <a:buFont typeface="Roboto"/>
              <a:buNone/>
            </a:pPr>
            <a:r>
              <a:rPr lang="en-US" sz="3200"/>
              <a:t>Aligned to UNEG ethical principles </a:t>
            </a:r>
            <a:br>
              <a:rPr lang="en-US" sz="3200"/>
            </a:br>
            <a:r>
              <a:rPr lang="en-US" sz="3200"/>
              <a:t>for AI use in evaluation </a:t>
            </a:r>
            <a:r>
              <a:rPr lang="en-US" sz="2400"/>
              <a:t>(Draft)</a:t>
            </a:r>
            <a:br>
              <a:rPr lang="en-US" sz="3200"/>
            </a:br>
            <a:endParaRPr sz="3200"/>
          </a:p>
        </p:txBody>
      </p:sp>
      <p:sp>
        <p:nvSpPr>
          <p:cNvPr id="90" name="Google Shape;90;p5"/>
          <p:cNvSpPr txBox="1"/>
          <p:nvPr/>
        </p:nvSpPr>
        <p:spPr>
          <a:xfrm>
            <a:off x="3316788" y="2164743"/>
            <a:ext cx="1650206" cy="4000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1800"/>
              <a:buFont typeface="Roboto"/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Do no harm​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5"/>
          <p:cNvSpPr txBox="1"/>
          <p:nvPr/>
        </p:nvSpPr>
        <p:spPr>
          <a:xfrm>
            <a:off x="3316788" y="2928648"/>
            <a:ext cx="2357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Transparency &amp;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Accountability​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" name="Google Shape;92;p5"/>
          <p:cNvSpPr txBox="1"/>
          <p:nvPr/>
        </p:nvSpPr>
        <p:spPr>
          <a:xfrm>
            <a:off x="3316788" y="3907009"/>
            <a:ext cx="17109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1800"/>
              <a:buFont typeface="Roboto"/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Fairness &amp; Mitigation​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p5"/>
          <p:cNvSpPr txBox="1"/>
          <p:nvPr/>
        </p:nvSpPr>
        <p:spPr>
          <a:xfrm>
            <a:off x="3316788" y="4803602"/>
            <a:ext cx="2545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Participation &amp; Inclusiveness​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-14043" y="2117355"/>
            <a:ext cx="2990026" cy="467902"/>
          </a:xfrm>
          <a:prstGeom prst="rect">
            <a:avLst/>
          </a:prstGeom>
          <a:solidFill>
            <a:srgbClr val="21238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5" name="Google Shape;95;p5"/>
          <p:cNvSpPr txBox="1"/>
          <p:nvPr/>
        </p:nvSpPr>
        <p:spPr>
          <a:xfrm>
            <a:off x="6690728" y="2019961"/>
            <a:ext cx="21681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1800"/>
              <a:buFont typeface="Roboto"/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Privacy &amp;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1800"/>
              <a:buFont typeface="Roboto"/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Data Protection​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" name="Google Shape;96;p5"/>
          <p:cNvSpPr txBox="1"/>
          <p:nvPr/>
        </p:nvSpPr>
        <p:spPr>
          <a:xfrm>
            <a:off x="6740739" y="2945114"/>
            <a:ext cx="2118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Accuracy &amp; Reliability​</a:t>
            </a:r>
            <a:endParaRPr b="1"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Google Shape;97;p5"/>
          <p:cNvSpPr txBox="1"/>
          <p:nvPr/>
        </p:nvSpPr>
        <p:spPr>
          <a:xfrm>
            <a:off x="6748167" y="3905115"/>
            <a:ext cx="2118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1800"/>
              <a:buFont typeface="Roboto"/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Human-Centered Approach</a:t>
            </a:r>
            <a:r>
              <a:rPr b="1" i="0" lang="en-US" sz="1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​</a:t>
            </a:r>
            <a:endParaRPr b="1" i="0" sz="14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6748167" y="4803601"/>
            <a:ext cx="21033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1800"/>
              <a:buFont typeface="Roboto"/>
              <a:buNone/>
            </a:pPr>
            <a:r>
              <a:rPr b="1" lang="en-US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Upholding Human Rights</a:t>
            </a:r>
            <a:r>
              <a:rPr b="1" i="0" lang="en-US" sz="1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​</a:t>
            </a:r>
            <a:endParaRPr b="1" i="0" sz="14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" name="Google Shape;99;p5"/>
          <p:cNvSpPr/>
          <p:nvPr/>
        </p:nvSpPr>
        <p:spPr>
          <a:xfrm>
            <a:off x="-14043" y="3042509"/>
            <a:ext cx="2990026" cy="467902"/>
          </a:xfrm>
          <a:prstGeom prst="rect">
            <a:avLst/>
          </a:prstGeom>
          <a:solidFill>
            <a:srgbClr val="33406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-14043" y="3967663"/>
            <a:ext cx="2990026" cy="467902"/>
          </a:xfrm>
          <a:prstGeom prst="rect">
            <a:avLst/>
          </a:prstGeom>
          <a:solidFill>
            <a:srgbClr val="607B9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-14043" y="4892817"/>
            <a:ext cx="2990026" cy="467902"/>
          </a:xfrm>
          <a:prstGeom prst="rect">
            <a:avLst/>
          </a:prstGeom>
          <a:solidFill>
            <a:srgbClr val="7A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9201974" y="2117355"/>
            <a:ext cx="2990026" cy="467902"/>
          </a:xfrm>
          <a:prstGeom prst="rect">
            <a:avLst/>
          </a:prstGeom>
          <a:solidFill>
            <a:srgbClr val="21238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9201974" y="3042509"/>
            <a:ext cx="2990026" cy="467902"/>
          </a:xfrm>
          <a:prstGeom prst="rect">
            <a:avLst/>
          </a:prstGeom>
          <a:solidFill>
            <a:srgbClr val="33406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9201974" y="3967663"/>
            <a:ext cx="2990026" cy="467902"/>
          </a:xfrm>
          <a:prstGeom prst="rect">
            <a:avLst/>
          </a:prstGeom>
          <a:solidFill>
            <a:srgbClr val="607B9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5"/>
          <p:cNvSpPr/>
          <p:nvPr/>
        </p:nvSpPr>
        <p:spPr>
          <a:xfrm>
            <a:off x="9201974" y="4892817"/>
            <a:ext cx="2990026" cy="467902"/>
          </a:xfrm>
          <a:prstGeom prst="rect">
            <a:avLst/>
          </a:prstGeom>
          <a:solidFill>
            <a:srgbClr val="7AA3B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3D54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823442201_2_33"/>
          <p:cNvSpPr txBox="1"/>
          <p:nvPr/>
        </p:nvSpPr>
        <p:spPr>
          <a:xfrm>
            <a:off x="401637" y="615757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i="0" lang="en-US" sz="12000" u="none" cap="none" strike="noStrike">
                <a:solidFill>
                  <a:srgbClr val="E9E7DD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30823442201_2_33"/>
          <p:cNvSpPr/>
          <p:nvPr/>
        </p:nvSpPr>
        <p:spPr>
          <a:xfrm>
            <a:off x="0" y="0"/>
            <a:ext cx="2031900" cy="6858000"/>
          </a:xfrm>
          <a:prstGeom prst="rect">
            <a:avLst/>
          </a:prstGeom>
          <a:solidFill>
            <a:srgbClr val="001A5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" name="Google Shape;112;g30823442201_2_33"/>
          <p:cNvSpPr txBox="1"/>
          <p:nvPr/>
        </p:nvSpPr>
        <p:spPr>
          <a:xfrm>
            <a:off x="2361311" y="494238"/>
            <a:ext cx="4199700" cy="1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A5E"/>
              </a:buClr>
              <a:buSzPct val="94285"/>
              <a:buFont typeface="Roboto"/>
              <a:buNone/>
            </a:pPr>
            <a:r>
              <a:rPr lang="en-US" sz="4200">
                <a:solidFill>
                  <a:srgbClr val="001A5E"/>
                </a:solidFill>
                <a:latin typeface="Roboto Black"/>
                <a:ea typeface="Roboto Black"/>
                <a:cs typeface="Roboto Black"/>
                <a:sym typeface="Roboto Black"/>
              </a:rPr>
              <a:t>How did we apply this approach?</a:t>
            </a:r>
            <a:endParaRPr i="0" sz="4200" u="none" cap="none" strike="noStrike">
              <a:solidFill>
                <a:srgbClr val="001A5E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113" name="Google Shape;113;g30823442201_2_33"/>
          <p:cNvSpPr/>
          <p:nvPr/>
        </p:nvSpPr>
        <p:spPr>
          <a:xfrm>
            <a:off x="-275775" y="303900"/>
            <a:ext cx="7002000" cy="155940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" name="Google Shape;114;g30823442201_2_33"/>
          <p:cNvSpPr txBox="1"/>
          <p:nvPr/>
        </p:nvSpPr>
        <p:spPr>
          <a:xfrm>
            <a:off x="401637" y="635675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lang="en-US" sz="1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30823442201_2_3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" name="Google Shape;116;g30823442201_2_33"/>
          <p:cNvSpPr txBox="1"/>
          <p:nvPr>
            <p:ph idx="1" type="body"/>
          </p:nvPr>
        </p:nvSpPr>
        <p:spPr>
          <a:xfrm>
            <a:off x="2361300" y="2410550"/>
            <a:ext cx="6555600" cy="32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700" u="sng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Use case 1:</a:t>
            </a:r>
            <a:r>
              <a:rPr b="1" lang="en-US" sz="2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Pilot of AI use in evaluation of the UNFPA Strategic Plan</a:t>
            </a:r>
            <a:endParaRPr b="1" sz="3100">
              <a:solidFill>
                <a:srgbClr val="001A5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700">
              <a:solidFill>
                <a:srgbClr val="001A5E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900">
                <a:latin typeface="Roboto"/>
                <a:ea typeface="Roboto"/>
                <a:cs typeface="Roboto"/>
                <a:sym typeface="Roboto"/>
              </a:rPr>
              <a:t>Qualitative analysis of 300 Country Programme Documents to determine the extent to which Country Programmes are aligned to the UNFPA Strategic Plan priorities </a:t>
            </a:r>
            <a:endParaRPr sz="23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küre, dünya içeren bir resim&#10;&#10;Açıklama otomatik olarak oluşturuldu" id="117" name="Google Shape;117;g30823442201_2_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8303" y="187971"/>
            <a:ext cx="2903300" cy="2393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081cf191ce_0_89"/>
          <p:cNvSpPr txBox="1"/>
          <p:nvPr>
            <p:ph idx="1" type="body"/>
          </p:nvPr>
        </p:nvSpPr>
        <p:spPr>
          <a:xfrm>
            <a:off x="466975" y="1307052"/>
            <a:ext cx="9695700" cy="53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44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-US" sz="1800">
                <a:latin typeface="Roboto"/>
                <a:ea typeface="Roboto"/>
                <a:cs typeface="Roboto"/>
                <a:sym typeface="Roboto"/>
              </a:rPr>
              <a:t>Report extraction</a:t>
            </a:r>
            <a:endParaRPr b="1" sz="1800"/>
          </a:p>
          <a:p>
            <a:pPr indent="-228600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Keyword search to distil </a:t>
            </a:r>
            <a:r>
              <a:rPr lang="en-US" sz="1800"/>
              <a:t>1348 </a:t>
            </a: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reports from evaluation databases of 46 UNEG agencies,  97% accuracy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444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-US" sz="1800">
                <a:latin typeface="Roboto"/>
                <a:ea typeface="Roboto"/>
                <a:cs typeface="Roboto"/>
                <a:sym typeface="Roboto"/>
              </a:rPr>
              <a:t>Pilot analysis with 15 reports, 5% of the sample</a:t>
            </a:r>
            <a:endParaRPr b="1" sz="1800"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AI model guided by a conceptual framework and coding structure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3 rounds of pilot testing, with regular AI code checks and validity checks by humans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High accuracy in coding and data extraction, with minor false positives/negatives due to concept complexity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4445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-US" sz="1800">
                <a:latin typeface="Roboto"/>
                <a:ea typeface="Roboto"/>
                <a:cs typeface="Roboto"/>
                <a:sym typeface="Roboto"/>
              </a:rPr>
              <a:t>Coding and synthesis work</a:t>
            </a:r>
            <a:endParaRPr sz="1800"/>
          </a:p>
          <a:p>
            <a:pPr indent="-228600" lvl="1" marL="6858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Coding structure applied to the full sample and frequency analysis undertaken to identify key patterns/themes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AI generated content analyses for selected patterns/themes 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228600" lvl="1" marL="6858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-US" sz="1800">
                <a:latin typeface="Roboto"/>
                <a:ea typeface="Roboto"/>
                <a:cs typeface="Roboto"/>
                <a:sym typeface="Roboto"/>
              </a:rPr>
              <a:t>Humans review and synthesis of key lessons under way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küre, dünya içeren bir resim&#10;&#10;Açıklama otomatik olarak oluşturuldu" id="124" name="Google Shape;124;g3081cf191ce_0_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62663" y="187984"/>
            <a:ext cx="1968931" cy="162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3081cf191ce_0_8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g3081cf191ce_0_89"/>
          <p:cNvSpPr txBox="1"/>
          <p:nvPr>
            <p:ph idx="1" type="body"/>
          </p:nvPr>
        </p:nvSpPr>
        <p:spPr>
          <a:xfrm>
            <a:off x="466975" y="401313"/>
            <a:ext cx="8842500" cy="7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 u="sng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Use case 2:</a:t>
            </a:r>
            <a:r>
              <a:rPr b="1" lang="en-US" sz="2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Pilot of AI use in UN interagency meta-synthesis to advance the UN Youth Strategy</a:t>
            </a:r>
            <a:endParaRPr b="1" sz="2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"/>
          <p:cNvSpPr txBox="1"/>
          <p:nvPr>
            <p:ph type="title"/>
          </p:nvPr>
        </p:nvSpPr>
        <p:spPr>
          <a:xfrm>
            <a:off x="789975" y="832640"/>
            <a:ext cx="10776900" cy="10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None/>
            </a:pPr>
            <a:r>
              <a:rPr lang="en-US" sz="3600">
                <a:solidFill>
                  <a:schemeClr val="lt1"/>
                </a:solidFill>
              </a:rPr>
              <a:t>New! </a:t>
            </a:r>
            <a:r>
              <a:rPr lang="en-US" sz="3600">
                <a:solidFill>
                  <a:srgbClr val="001A5E"/>
                </a:solidFill>
              </a:rPr>
              <a:t>AI scorecard tool to gauge the pilot results &amp; lessons towards scale up</a:t>
            </a:r>
            <a:endParaRPr/>
          </a:p>
        </p:txBody>
      </p:sp>
      <p:sp>
        <p:nvSpPr>
          <p:cNvPr id="132" name="Google Shape;132;p8"/>
          <p:cNvSpPr txBox="1"/>
          <p:nvPr/>
        </p:nvSpPr>
        <p:spPr>
          <a:xfrm>
            <a:off x="789975" y="2766862"/>
            <a:ext cx="10591800" cy="26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lay"/>
              <a:buAutoNum type="arabicPeriod"/>
            </a:pPr>
            <a:r>
              <a:rPr b="1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Quality of results</a:t>
            </a:r>
            <a:r>
              <a:rPr lang="en-US" sz="2000">
                <a:solidFill>
                  <a:srgbClr val="3A3A3A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Accuracy and reliability, deeper and nuanced analysis, actionability</a:t>
            </a:r>
            <a:endParaRPr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lay"/>
              <a:buAutoNum type="arabicPeriod"/>
            </a:pPr>
            <a:r>
              <a:rPr b="1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Efficiency:</a:t>
            </a:r>
            <a:r>
              <a:rPr lang="en-US" sz="2000">
                <a:solidFill>
                  <a:srgbClr val="3A3A3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Time savings, Cost benefit</a:t>
            </a:r>
            <a:endParaRPr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lay"/>
              <a:buAutoNum type="arabicPeriod"/>
            </a:pPr>
            <a:r>
              <a:rPr b="1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Ethical considerations</a:t>
            </a:r>
            <a:r>
              <a:rPr lang="en-US" sz="2000">
                <a:solidFill>
                  <a:srgbClr val="3A3A3A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Fairness/bias mitigation, transparency/explainability, human-AI collaboration, data security &amp; privacy</a:t>
            </a:r>
            <a:endParaRPr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572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Play"/>
              <a:buAutoNum type="arabicPeriod"/>
            </a:pPr>
            <a:r>
              <a:rPr b="1" lang="en-US" sz="2000">
                <a:solidFill>
                  <a:srgbClr val="001A5E"/>
                </a:solidFill>
                <a:latin typeface="Roboto"/>
                <a:ea typeface="Roboto"/>
                <a:cs typeface="Roboto"/>
                <a:sym typeface="Roboto"/>
              </a:rPr>
              <a:t>User experience</a:t>
            </a:r>
            <a:endParaRPr/>
          </a:p>
        </p:txBody>
      </p:sp>
      <p:sp>
        <p:nvSpPr>
          <p:cNvPr id="133" name="Google Shape;133;p8"/>
          <p:cNvSpPr txBox="1"/>
          <p:nvPr/>
        </p:nvSpPr>
        <p:spPr>
          <a:xfrm>
            <a:off x="789981" y="2051609"/>
            <a:ext cx="6100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Metrics</a:t>
            </a:r>
            <a:endParaRPr sz="32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g30823442201_2_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15425" y="0"/>
            <a:ext cx="3986627" cy="335982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g30823442201_2_62"/>
          <p:cNvSpPr txBox="1"/>
          <p:nvPr/>
        </p:nvSpPr>
        <p:spPr>
          <a:xfrm>
            <a:off x="401637" y="615757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i="0" lang="en-US" sz="12000" u="none" cap="none" strike="noStrike">
                <a:solidFill>
                  <a:srgbClr val="E9E7DD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g30823442201_2_62"/>
          <p:cNvSpPr/>
          <p:nvPr/>
        </p:nvSpPr>
        <p:spPr>
          <a:xfrm>
            <a:off x="0" y="0"/>
            <a:ext cx="2031900" cy="6858000"/>
          </a:xfrm>
          <a:prstGeom prst="rect">
            <a:avLst/>
          </a:prstGeom>
          <a:solidFill>
            <a:srgbClr val="001A5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g30823442201_2_62"/>
          <p:cNvSpPr txBox="1"/>
          <p:nvPr/>
        </p:nvSpPr>
        <p:spPr>
          <a:xfrm>
            <a:off x="2361311" y="494238"/>
            <a:ext cx="4199700" cy="1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1219"/>
              </a:buClr>
              <a:buSzPts val="4400"/>
              <a:buFont typeface="Roboto Black"/>
              <a:buNone/>
            </a:pPr>
            <a:r>
              <a:rPr b="1" lang="en-US" sz="4200">
                <a:solidFill>
                  <a:srgbClr val="001A5E"/>
                </a:solidFill>
                <a:latin typeface="Roboto Black"/>
                <a:ea typeface="Roboto Black"/>
                <a:cs typeface="Roboto Black"/>
                <a:sym typeface="Roboto Black"/>
              </a:rPr>
              <a:t>What did we learn?</a:t>
            </a:r>
            <a:endParaRPr i="0" sz="4200" u="none" cap="none" strike="noStrike">
              <a:solidFill>
                <a:srgbClr val="001A5E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142" name="Google Shape;142;g30823442201_2_62"/>
          <p:cNvSpPr/>
          <p:nvPr/>
        </p:nvSpPr>
        <p:spPr>
          <a:xfrm>
            <a:off x="-275775" y="303900"/>
            <a:ext cx="6272700" cy="155940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" name="Google Shape;143;g30823442201_2_62"/>
          <p:cNvSpPr txBox="1"/>
          <p:nvPr/>
        </p:nvSpPr>
        <p:spPr>
          <a:xfrm>
            <a:off x="401637" y="635675"/>
            <a:ext cx="12288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9E7DD"/>
              </a:buClr>
              <a:buSzPts val="12000"/>
              <a:buFont typeface="Roboto"/>
              <a:buNone/>
            </a:pPr>
            <a:r>
              <a:rPr b="1" lang="en-US" sz="1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g30823442201_2_6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5" name="Google Shape;145;g30823442201_2_62"/>
          <p:cNvSpPr txBox="1"/>
          <p:nvPr/>
        </p:nvSpPr>
        <p:spPr>
          <a:xfrm>
            <a:off x="2361300" y="2185775"/>
            <a:ext cx="8336100" cy="3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31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1. </a:t>
            </a:r>
            <a:r>
              <a:rPr b="1" i="0" lang="en-US" sz="2700" u="sng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Humans are accountable, not machines!</a:t>
            </a:r>
            <a:r>
              <a:rPr b="1" i="0" lang="en-US" sz="3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b="1" i="0" sz="1700" u="none" cap="none" strike="noStrike">
              <a:solidFill>
                <a:srgbClr val="3A3A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lay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Incorporate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ethical AI use clauses 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into contracts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lay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Ensure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transparency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regarding AI models at the contractual stage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lay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Include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AI disclaimer 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report and explain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AI use in the methodology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lay"/>
              <a:buChar char="●"/>
            </a:pP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Prioritize </a:t>
            </a:r>
            <a:r>
              <a:rPr b="1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 protection </a:t>
            </a:r>
            <a:r>
              <a:rPr b="0" i="0" lang="en-US" sz="19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measures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lay"/>
              <a:buChar char="●"/>
            </a:pPr>
            <a:r>
              <a:rPr b="0" i="0" lang="en-US" sz="1900" u="sng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Consider time for </a:t>
            </a:r>
            <a:r>
              <a:rPr b="1" i="0" lang="en-US" sz="1900" u="sng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human verification and oversight </a:t>
            </a:r>
            <a:r>
              <a:rPr b="0" i="0" lang="en-US" sz="1900" u="sng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across multiple rounds of analysis </a:t>
            </a:r>
            <a:endParaRPr b="0" i="0" sz="1700" u="none" cap="none" strike="noStrike">
              <a:solidFill>
                <a:srgbClr val="3A3A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4" ma:contentTypeDescription="Create a new document." ma:contentTypeScope="" ma:versionID="2f73d9d1c746264334aff8dc88b4519d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378615aef6f3edec8578205d30bd0aa0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990D0A5-A915-4FA5-86A1-F1340F1F7D11}"/>
</file>

<file path=customXml/itemProps2.xml><?xml version="1.0" encoding="utf-8"?>
<ds:datastoreItem xmlns:ds="http://schemas.openxmlformats.org/officeDocument/2006/customXml" ds:itemID="{311022BA-2143-4663-9D8B-E370F9223B03}"/>
</file>

<file path=customXml/itemProps3.xml><?xml version="1.0" encoding="utf-8"?>
<ds:datastoreItem xmlns:ds="http://schemas.openxmlformats.org/officeDocument/2006/customXml" ds:itemID="{AFD0D97C-02BB-4F11-9660-9F751A2CD123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Ana Cronkite</dc:creator>
  <dcterms:created xsi:type="dcterms:W3CDTF">2024-04-15T11:05:03Z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