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11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core.xml" ContentType="application/vnd.openxmlformats-package.core-properties+xml"/>
  <Override PartName="/ppt/tags/tag1.xml" ContentType="application/vnd.openxmlformats-officedocument.presentationml.tags+xml"/>
  <Override PartName="/ppt/tags/tag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1005" r:id="rId2"/>
    <p:sldId id="1006" r:id="rId3"/>
    <p:sldId id="1007" r:id="rId4"/>
    <p:sldId id="1033" r:id="rId5"/>
    <p:sldId id="1067" r:id="rId6"/>
    <p:sldId id="1057" r:id="rId7"/>
    <p:sldId id="472" r:id="rId8"/>
    <p:sldId id="1053" r:id="rId9"/>
    <p:sldId id="1066" r:id="rId10"/>
    <p:sldId id="1058" r:id="rId11"/>
    <p:sldId id="1061" r:id="rId12"/>
    <p:sldId id="1060" r:id="rId13"/>
    <p:sldId id="474" r:id="rId14"/>
    <p:sldId id="1063" r:id="rId15"/>
    <p:sldId id="1064" r:id="rId16"/>
    <p:sldId id="439" r:id="rId17"/>
    <p:sldId id="468" r:id="rId18"/>
  </p:sldIdLst>
  <p:sldSz cx="12192000" cy="6858000"/>
  <p:notesSz cx="9928225" cy="6797675"/>
  <p:custDataLst>
    <p:tags r:id="rId21"/>
  </p:custDataLst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4">
          <p15:clr>
            <a:srgbClr val="A4A3A4"/>
          </p15:clr>
        </p15:guide>
        <p15:guide id="2" pos="369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p" initials="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4062"/>
    <a:srgbClr val="537285"/>
    <a:srgbClr val="FEFEFE"/>
    <a:srgbClr val="FFFFFF"/>
    <a:srgbClr val="F6F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166" autoAdjust="0"/>
    <p:restoredTop sz="94660"/>
  </p:normalViewPr>
  <p:slideViewPr>
    <p:cSldViewPr snapToGrid="0" showGuides="1">
      <p:cViewPr>
        <p:scale>
          <a:sx n="109" d="100"/>
          <a:sy n="109" d="100"/>
        </p:scale>
        <p:origin x="-160" y="144"/>
      </p:cViewPr>
      <p:guideLst>
        <p:guide orient="horz" pos="2244"/>
        <p:guide pos="36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Relationship Id="rId27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23697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80EEB-65BB-440A-A2DF-B45C37B57200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23697" y="6456612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D646D8-0CA4-48F5-83B4-A3F2400999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23697" y="1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F5CAC1-9625-4378-942F-06327CAF8CD8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49313"/>
            <a:ext cx="4076700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2823" y="3271382"/>
            <a:ext cx="794258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456613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23697" y="6456613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9532B1-D51B-4065-979B-CDD6B4075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6700" cy="229393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CC8313-25DA-484C-BA3F-76A5C67ECC0B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6700" cy="229393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532B1-D51B-4065-979B-CDD6B40756D2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6700" cy="229393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CC8313-25DA-484C-BA3F-76A5C67ECC0B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6700" cy="229393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CC8313-25DA-484C-BA3F-76A5C67ECC0B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6700" cy="229393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532B1-D51B-4065-979B-CDD6B40756D2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6700" cy="229393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532B1-D51B-4065-979B-CDD6B40756D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2875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6700" cy="229393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532B1-D51B-4065-979B-CDD6B40756D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8290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6700" cy="229393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CC8313-25DA-484C-BA3F-76A5C67ECC0B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6700" cy="229393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CC8313-25DA-484C-BA3F-76A5C67ECC0B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25763" y="849313"/>
            <a:ext cx="4076700" cy="229393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CC8313-25DA-484C-BA3F-76A5C67ECC0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650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495CA-CB87-42F5-AD11-A63647B25AC0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33C9F-EFB6-4360-A5D6-81DD839FD7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495CA-CB87-42F5-AD11-A63647B25AC0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33C9F-EFB6-4360-A5D6-81DD839FD7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495CA-CB87-42F5-AD11-A63647B25AC0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33C9F-EFB6-4360-A5D6-81DD839FD7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495CA-CB87-42F5-AD11-A63647B25AC0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33C9F-EFB6-4360-A5D6-81DD839FD7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49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495CA-CB87-42F5-AD11-A63647B25AC0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33C9F-EFB6-4360-A5D6-81DD839FD7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495CA-CB87-42F5-AD11-A63647B25AC0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33C9F-EFB6-4360-A5D6-81DD839FD7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495CA-CB87-42F5-AD11-A63647B25AC0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33C9F-EFB6-4360-A5D6-81DD839FD7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495CA-CB87-42F5-AD11-A63647B25AC0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33C9F-EFB6-4360-A5D6-81DD839FD7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495CA-CB87-42F5-AD11-A63647B25AC0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33C9F-EFB6-4360-A5D6-81DD839FD7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495CA-CB87-42F5-AD11-A63647B25AC0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33C9F-EFB6-4360-A5D6-81DD839FD7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495CA-CB87-42F5-AD11-A63647B25AC0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33C9F-EFB6-4360-A5D6-81DD839FD7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3495CA-CB87-42F5-AD11-A63647B25AC0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333C9F-EFB6-4360-A5D6-81DD839FD7B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5" cstate="screen"/>
          <a:stretch>
            <a:fillRect/>
          </a:stretch>
        </p:blipFill>
        <p:spPr>
          <a:xfrm>
            <a:off x="5413" y="0"/>
            <a:ext cx="12179587" cy="68595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5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>
            <a:off x="829293" y="3374527"/>
            <a:ext cx="10723418" cy="0"/>
          </a:xfrm>
          <a:prstGeom prst="line">
            <a:avLst/>
          </a:prstGeom>
          <a:noFill/>
          <a:ln w="57150">
            <a:solidFill>
              <a:srgbClr val="12406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sp>
        <p:nvSpPr>
          <p:cNvPr id="20" name="文本框 11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829945" y="1911985"/>
            <a:ext cx="10845165" cy="13220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defTabSz="685165"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sz="4000" b="1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anose="020F0502020204030204" pitchFamily="34" charset="0"/>
              </a:rPr>
              <a:t>Artificial Intelligence (AI) in Evaluation: Opportunities and Risks</a:t>
            </a:r>
            <a:endParaRPr lang="zh-CN" altLang="en-US" sz="4000" b="1" dirty="0">
              <a:solidFill>
                <a:srgbClr val="12406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06920" y="4121970"/>
            <a:ext cx="977815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Ying Ling-</a:t>
            </a:r>
            <a:r>
              <a:rPr lang="en-GB" altLang="zh-CN" sz="28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rong</a:t>
            </a:r>
            <a:r>
              <a:rPr lang="en-GB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(Ph.D. candidate)</a:t>
            </a:r>
            <a:endParaRPr lang="en-GB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endParaRPr lang="en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endParaRPr lang="en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e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International Development Cooperation Academy ,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Shanghai University of International Business and Economics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直接连接符 18"/>
          <p:cNvCxnSpPr/>
          <p:nvPr/>
        </p:nvCxnSpPr>
        <p:spPr>
          <a:xfrm>
            <a:off x="873672" y="1770845"/>
            <a:ext cx="10679039" cy="0"/>
          </a:xfrm>
          <a:prstGeom prst="line">
            <a:avLst/>
          </a:prstGeom>
          <a:noFill/>
          <a:ln w="57150">
            <a:solidFill>
              <a:srgbClr val="12406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3549" y="346984"/>
            <a:ext cx="6517655" cy="383540"/>
          </a:xfrm>
        </p:spPr>
        <p:txBody>
          <a:bodyPr>
            <a:normAutofit fontScale="90000"/>
          </a:bodyPr>
          <a:lstStyle/>
          <a:p>
            <a:r>
              <a:rPr lang="en" altLang="zh-CN" sz="2800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Potential application of </a:t>
            </a:r>
            <a:r>
              <a:rPr lang="zh-CN" altLang="en-US" sz="2800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zh-CN" sz="2800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 in Evaluation 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3608F-7B95-48B4-980D-501B2D7702E7}" type="datetime1">
              <a:rPr lang="zh-CN" altLang="en-US" smtClean="0"/>
              <a:t>2024/10/14</a:t>
            </a:fld>
            <a:endParaRPr lang="zh-CN" altLang="en-US"/>
          </a:p>
        </p:txBody>
      </p:sp>
      <p:cxnSp>
        <p:nvCxnSpPr>
          <p:cNvPr id="7" name="直接连接符 6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465612" y="870224"/>
            <a:ext cx="6517655" cy="1"/>
          </a:xfrm>
          <a:prstGeom prst="line">
            <a:avLst/>
          </a:prstGeom>
          <a:ln w="38100">
            <a:solidFill>
              <a:srgbClr val="12406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463550" y="783455"/>
            <a:ext cx="6519717" cy="0"/>
          </a:xfrm>
          <a:prstGeom prst="line">
            <a:avLst/>
          </a:prstGeom>
          <a:ln w="12700">
            <a:solidFill>
              <a:srgbClr val="537285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82D0DD1D-1DAF-D210-45FB-4F3AA906E7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826" y="950917"/>
            <a:ext cx="5405436" cy="5405436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5DBE1F33-B72D-79EF-18B8-1B8599881BE4}"/>
              </a:ext>
            </a:extLst>
          </p:cNvPr>
          <p:cNvSpPr txBox="1"/>
          <p:nvPr/>
        </p:nvSpPr>
        <p:spPr>
          <a:xfrm>
            <a:off x="5700713" y="6388295"/>
            <a:ext cx="67008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i="1" dirty="0">
                <a:solidFill>
                  <a:srgbClr val="101010"/>
                </a:solidFill>
                <a:highlight>
                  <a:srgbClr val="FFFFFF"/>
                </a:highlight>
                <a:latin typeface="Space Grotesk"/>
              </a:rPr>
              <a:t>Chat-GPT4/DALL-E Image</a:t>
            </a:r>
            <a:r>
              <a:rPr lang="en-US" altLang="zh-CN" i="1" dirty="0">
                <a:solidFill>
                  <a:srgbClr val="101010"/>
                </a:solidFill>
                <a:highlight>
                  <a:srgbClr val="FFFFFF"/>
                </a:highlight>
                <a:latin typeface="Space Grotesk"/>
              </a:rPr>
              <a:t>:</a:t>
            </a:r>
            <a:r>
              <a:rPr lang="zh-CN" altLang="en-US" i="1" dirty="0">
                <a:solidFill>
                  <a:srgbClr val="101010"/>
                </a:solidFill>
                <a:highlight>
                  <a:srgbClr val="FFFFFF"/>
                </a:highlight>
                <a:latin typeface="Space Grotesk"/>
              </a:rPr>
              <a:t> </a:t>
            </a:r>
            <a:r>
              <a:rPr lang="en" altLang="zh-CN" i="1" dirty="0">
                <a:solidFill>
                  <a:srgbClr val="101010"/>
                </a:solidFill>
                <a:highlight>
                  <a:srgbClr val="FFFFFF"/>
                </a:highlight>
                <a:latin typeface="Space Grotesk"/>
              </a:rPr>
              <a:t>a researcher using AI for proposal writing</a:t>
            </a:r>
            <a:r>
              <a:rPr lang="en" altLang="zh-CN" dirty="0"/>
              <a:t>.</a:t>
            </a:r>
            <a:endParaRPr lang="zh-CN" altLang="en-US" dirty="0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962C278C-EA88-E5A3-5926-AA6F88216192}"/>
              </a:ext>
            </a:extLst>
          </p:cNvPr>
          <p:cNvSpPr txBox="1"/>
          <p:nvPr/>
        </p:nvSpPr>
        <p:spPr>
          <a:xfrm>
            <a:off x="185738" y="1403459"/>
            <a:ext cx="34369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2400" i="1" dirty="0">
                <a:latin typeface="Calibri" panose="020F0502020204030204" pitchFamily="34" charset="0"/>
              </a:rPr>
              <a:t>Case1:</a:t>
            </a:r>
            <a:r>
              <a:rPr lang="en" altLang="zh-CN" sz="1800" i="1" dirty="0">
                <a:effectLst/>
                <a:latin typeface="Calibri" panose="020F0502020204030204" pitchFamily="34" charset="0"/>
              </a:rPr>
              <a:t> </a:t>
            </a:r>
            <a:r>
              <a:rPr lang="en" altLang="zh-CN" sz="2400" i="1" dirty="0">
                <a:latin typeface="Calibri" panose="020F0502020204030204" pitchFamily="34" charset="0"/>
              </a:rPr>
              <a:t>Proposal</a:t>
            </a:r>
            <a:r>
              <a:rPr lang="en" altLang="zh-CN" sz="1800" i="1" dirty="0">
                <a:effectLst/>
                <a:latin typeface="Calibri" panose="020F0502020204030204" pitchFamily="34" charset="0"/>
              </a:rPr>
              <a:t> </a:t>
            </a:r>
            <a:r>
              <a:rPr lang="en" altLang="zh-CN" sz="2400" i="1" dirty="0">
                <a:latin typeface="Calibri" panose="020F0502020204030204" pitchFamily="34" charset="0"/>
              </a:rPr>
              <a:t>Writing</a:t>
            </a:r>
            <a:r>
              <a:rPr lang="en" altLang="zh-CN" sz="1800" i="1" dirty="0">
                <a:effectLst/>
                <a:latin typeface="Calibri" panose="020F0502020204030204" pitchFamily="34" charset="0"/>
              </a:rPr>
              <a:t> </a:t>
            </a:r>
            <a:endParaRPr lang="en" altLang="zh-CN" dirty="0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163DA52C-22FA-82E4-C7B4-012DFA3907AC}"/>
              </a:ext>
            </a:extLst>
          </p:cNvPr>
          <p:cNvSpPr txBox="1"/>
          <p:nvPr/>
        </p:nvSpPr>
        <p:spPr>
          <a:xfrm>
            <a:off x="185738" y="2090172"/>
            <a:ext cx="6200774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tools </a:t>
            </a:r>
            <a:r>
              <a:rPr lang="en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allow users to upload reference files, enabling the model to analyze and summarize large amounts of information. This capability accelerates the process of developing a first draft by helping users quickly extract key insights, compare different policies or documents, and generate well-structured content</a:t>
            </a:r>
          </a:p>
        </p:txBody>
      </p:sp>
    </p:spTree>
    <p:extLst>
      <p:ext uri="{BB962C8B-B14F-4D97-AF65-F5344CB8AC3E}">
        <p14:creationId xmlns:p14="http://schemas.microsoft.com/office/powerpoint/2010/main" val="14171451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3549" y="346984"/>
            <a:ext cx="6517655" cy="383540"/>
          </a:xfrm>
        </p:spPr>
        <p:txBody>
          <a:bodyPr>
            <a:normAutofit fontScale="90000"/>
          </a:bodyPr>
          <a:lstStyle/>
          <a:p>
            <a:r>
              <a:rPr lang="en" altLang="zh-CN" sz="2800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Potential application of </a:t>
            </a:r>
            <a:r>
              <a:rPr lang="zh-CN" altLang="en-US" sz="2800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zh-CN" sz="2800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 in Evaluation 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3608F-7B95-48B4-980D-501B2D7702E7}" type="datetime1">
              <a:rPr lang="zh-CN" altLang="en-US" smtClean="0"/>
              <a:t>2024/10/14</a:t>
            </a:fld>
            <a:endParaRPr lang="zh-CN" altLang="en-US"/>
          </a:p>
        </p:txBody>
      </p:sp>
      <p:cxnSp>
        <p:nvCxnSpPr>
          <p:cNvPr id="7" name="直接连接符 6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465612" y="870224"/>
            <a:ext cx="6517655" cy="1"/>
          </a:xfrm>
          <a:prstGeom prst="line">
            <a:avLst/>
          </a:prstGeom>
          <a:ln w="38100">
            <a:solidFill>
              <a:srgbClr val="12406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463550" y="783455"/>
            <a:ext cx="6519717" cy="0"/>
          </a:xfrm>
          <a:prstGeom prst="line">
            <a:avLst/>
          </a:prstGeom>
          <a:ln w="12700">
            <a:solidFill>
              <a:srgbClr val="537285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5DBE1F33-B72D-79EF-18B8-1B8599881BE4}"/>
              </a:ext>
            </a:extLst>
          </p:cNvPr>
          <p:cNvSpPr txBox="1"/>
          <p:nvPr/>
        </p:nvSpPr>
        <p:spPr>
          <a:xfrm>
            <a:off x="4745833" y="6414898"/>
            <a:ext cx="77295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i="1" dirty="0">
                <a:solidFill>
                  <a:srgbClr val="101010"/>
                </a:solidFill>
                <a:highlight>
                  <a:srgbClr val="FFFFFF"/>
                </a:highlight>
                <a:latin typeface="Space Grotesk"/>
              </a:rPr>
              <a:t>Chat-GPT4/DALL-E Image</a:t>
            </a:r>
            <a:r>
              <a:rPr lang="en-US" altLang="zh-CN" i="1" dirty="0">
                <a:solidFill>
                  <a:srgbClr val="101010"/>
                </a:solidFill>
                <a:highlight>
                  <a:srgbClr val="FFFFFF"/>
                </a:highlight>
                <a:latin typeface="Space Grotesk"/>
              </a:rPr>
              <a:t>:</a:t>
            </a:r>
            <a:r>
              <a:rPr lang="zh-CN" altLang="en-US" i="1" dirty="0">
                <a:solidFill>
                  <a:srgbClr val="101010"/>
                </a:solidFill>
                <a:highlight>
                  <a:srgbClr val="FFFFFF"/>
                </a:highlight>
                <a:latin typeface="Space Grotesk"/>
              </a:rPr>
              <a:t> </a:t>
            </a:r>
            <a:r>
              <a:rPr lang="en" altLang="zh-CN" i="1" dirty="0">
                <a:solidFill>
                  <a:srgbClr val="101010"/>
                </a:solidFill>
                <a:highlight>
                  <a:srgbClr val="FFFFFF"/>
                </a:highlight>
                <a:latin typeface="Space Grotesk"/>
              </a:rPr>
              <a:t>a researcher using AI for a first-draft evaluation plan.</a:t>
            </a:r>
            <a:endParaRPr lang="zh-CN" altLang="en-US" i="1" dirty="0">
              <a:solidFill>
                <a:srgbClr val="101010"/>
              </a:solidFill>
              <a:highlight>
                <a:srgbClr val="FFFFFF"/>
              </a:highlight>
              <a:latin typeface="Space Grotesk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962C278C-EA88-E5A3-5926-AA6F88216192}"/>
              </a:ext>
            </a:extLst>
          </p:cNvPr>
          <p:cNvSpPr txBox="1"/>
          <p:nvPr/>
        </p:nvSpPr>
        <p:spPr>
          <a:xfrm>
            <a:off x="185738" y="1403459"/>
            <a:ext cx="55149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2400" i="1" dirty="0">
                <a:latin typeface="Calibri" panose="020F0502020204030204" pitchFamily="34" charset="0"/>
              </a:rPr>
              <a:t>Case 2: First-Draft Evaluation Planning 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163DA52C-22FA-82E4-C7B4-012DFA3907AC}"/>
              </a:ext>
            </a:extLst>
          </p:cNvPr>
          <p:cNvSpPr txBox="1"/>
          <p:nvPr/>
        </p:nvSpPr>
        <p:spPr>
          <a:xfrm>
            <a:off x="185738" y="2090172"/>
            <a:ext cx="620077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 could also revolutionize how evaluators brainstorm in the design phase of an evaluation. </a:t>
            </a:r>
          </a:p>
          <a:p>
            <a:pPr algn="just"/>
            <a:endParaRPr lang="en" altLang="zh-CN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Utilizing AI tools can serve as a helpful starting point that could increase the quality of a design by presenting ideas that might not have surfaced within a traditional process.</a:t>
            </a:r>
          </a:p>
        </p:txBody>
      </p:sp>
      <p:pic>
        <p:nvPicPr>
          <p:cNvPr id="3076" name="Picture 4" descr="A scene of a Black woman sitting at a desk, using ChatGPT on a computer to create a first-draft evaluation plan. She appears focused and engaged, with the screen displaying ChatGPT's interface and a structured outline of an evaluation plan. The setting is a modern office with minimal decor, a notebook, and a pen nearby. The lighting is soft and natural, emphasizing a professional and productive atmosphere. The woman is casually dressed, and her expression shows concentration as she interacts with the AI tool.">
            <a:extLst>
              <a:ext uri="{FF2B5EF4-FFF2-40B4-BE49-F238E27FC236}">
                <a16:creationId xmlns:a16="http://schemas.microsoft.com/office/drawing/2014/main" id="{B507FBA1-93E5-1052-50AB-F13B0CC763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1289" y="981814"/>
            <a:ext cx="5319712" cy="531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86037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3549" y="346984"/>
            <a:ext cx="6517655" cy="383540"/>
          </a:xfrm>
        </p:spPr>
        <p:txBody>
          <a:bodyPr>
            <a:normAutofit fontScale="90000"/>
          </a:bodyPr>
          <a:lstStyle/>
          <a:p>
            <a:r>
              <a:rPr lang="en" altLang="zh-CN" sz="2800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Potential application of </a:t>
            </a:r>
            <a:r>
              <a:rPr lang="zh-CN" altLang="en-US" sz="2800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zh-CN" sz="2800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 in Evaluation 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3608F-7B95-48B4-980D-501B2D7702E7}" type="datetime1">
              <a:rPr lang="zh-CN" altLang="en-US" smtClean="0"/>
              <a:t>2024/10/14</a:t>
            </a:fld>
            <a:endParaRPr lang="zh-CN" altLang="en-US"/>
          </a:p>
        </p:txBody>
      </p:sp>
      <p:cxnSp>
        <p:nvCxnSpPr>
          <p:cNvPr id="7" name="直接连接符 6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465612" y="870224"/>
            <a:ext cx="6517655" cy="1"/>
          </a:xfrm>
          <a:prstGeom prst="line">
            <a:avLst/>
          </a:prstGeom>
          <a:ln w="38100">
            <a:solidFill>
              <a:srgbClr val="12406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463550" y="783455"/>
            <a:ext cx="6519717" cy="0"/>
          </a:xfrm>
          <a:prstGeom prst="line">
            <a:avLst/>
          </a:prstGeom>
          <a:ln w="12700">
            <a:solidFill>
              <a:srgbClr val="537285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>
            <a:extLst>
              <a:ext uri="{FF2B5EF4-FFF2-40B4-BE49-F238E27FC236}">
                <a16:creationId xmlns:a16="http://schemas.microsoft.com/office/drawing/2014/main" id="{962C278C-EA88-E5A3-5926-AA6F88216192}"/>
              </a:ext>
            </a:extLst>
          </p:cNvPr>
          <p:cNvSpPr txBox="1"/>
          <p:nvPr/>
        </p:nvSpPr>
        <p:spPr>
          <a:xfrm>
            <a:off x="838200" y="1155488"/>
            <a:ext cx="41624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3200" i="1" dirty="0">
                <a:latin typeface="Calibri" panose="020F0502020204030204" pitchFamily="34" charset="0"/>
              </a:rPr>
              <a:t>Other</a:t>
            </a:r>
            <a:r>
              <a:rPr lang="en" altLang="zh-CN" sz="3200" dirty="0"/>
              <a:t> </a:t>
            </a:r>
            <a:r>
              <a:rPr lang="en" altLang="zh-CN" sz="3200" i="1" dirty="0">
                <a:latin typeface="Calibri" panose="020F0502020204030204" pitchFamily="34" charset="0"/>
              </a:rPr>
              <a:t>Possible</a:t>
            </a:r>
            <a:r>
              <a:rPr lang="en" altLang="zh-CN" sz="3200" dirty="0"/>
              <a:t> </a:t>
            </a:r>
            <a:r>
              <a:rPr lang="en" altLang="zh-CN" sz="3200" i="1" dirty="0">
                <a:latin typeface="Calibri" panose="020F0502020204030204" pitchFamily="34" charset="0"/>
              </a:rPr>
              <a:t>Uses</a:t>
            </a:r>
            <a:endParaRPr lang="zh-CN" altLang="en-US" sz="3200" i="1" dirty="0">
              <a:latin typeface="Calibri" panose="020F050202020403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A6412A1-2C18-4E6D-8EB0-56A02348A579}"/>
              </a:ext>
            </a:extLst>
          </p:cNvPr>
          <p:cNvSpPr txBox="1"/>
          <p:nvPr/>
        </p:nvSpPr>
        <p:spPr>
          <a:xfrm>
            <a:off x="581025" y="2018958"/>
            <a:ext cx="7148513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Drafting Survey Questions and Qualitative</a:t>
            </a:r>
          </a:p>
          <a:p>
            <a:endParaRPr lang="en" altLang="zh-CN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Text Data Synthesis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" altLang="zh-CN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Analysis</a:t>
            </a:r>
            <a:r>
              <a: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Automated Document Conversion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" altLang="zh-CN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Integration in Qualitative Analysis Software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" altLang="zh-CN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…..</a:t>
            </a:r>
            <a:endParaRPr lang="en" altLang="zh-CN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730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1"/>
          <p:cNvSpPr txBox="1"/>
          <p:nvPr/>
        </p:nvSpPr>
        <p:spPr>
          <a:xfrm>
            <a:off x="1099185" y="2644170"/>
            <a:ext cx="99936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en-GB" altLang="zh-CN" sz="4265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Limitations</a:t>
            </a:r>
            <a:r>
              <a:rPr lang="en-GB" altLang="zh-CN" sz="4400" dirty="0"/>
              <a:t> </a:t>
            </a:r>
            <a:r>
              <a:rPr lang="en-GB" altLang="zh-CN" sz="4265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GB" altLang="zh-CN" sz="4400" dirty="0"/>
              <a:t> </a:t>
            </a:r>
            <a:r>
              <a:rPr lang="en-GB" altLang="zh-CN" sz="4265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Ethical</a:t>
            </a:r>
            <a:r>
              <a:rPr lang="en-GB" altLang="zh-CN" sz="4400" dirty="0"/>
              <a:t> </a:t>
            </a:r>
            <a:r>
              <a:rPr lang="en-GB" altLang="zh-CN" sz="4265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Challenges</a:t>
            </a:r>
            <a:r>
              <a:rPr lang="en-GB" altLang="zh-CN" sz="4400" dirty="0"/>
              <a:t> </a:t>
            </a:r>
            <a:r>
              <a:rPr lang="en-GB" altLang="zh-CN" sz="4265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GB" altLang="zh-CN" sz="4400" dirty="0"/>
              <a:t>  </a:t>
            </a:r>
            <a:r>
              <a:rPr lang="en-GB" altLang="zh-CN" sz="4265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</a:p>
        </p:txBody>
      </p:sp>
      <p:sp>
        <p:nvSpPr>
          <p:cNvPr id="22" name="文本框 11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169231" y="450796"/>
            <a:ext cx="3345605" cy="7480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sz="4265" dirty="0">
                <a:solidFill>
                  <a:srgbClr val="12406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Calibri" panose="020F0502020204030204" pitchFamily="34" charset="0"/>
              </a:rPr>
              <a:t>Part 3</a:t>
            </a:r>
            <a:endParaRPr lang="en-US" altLang="zh-CN" sz="3735" dirty="0">
              <a:solidFill>
                <a:srgbClr val="124062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241024" y="1221217"/>
            <a:ext cx="1352105" cy="19561"/>
          </a:xfrm>
          <a:prstGeom prst="line">
            <a:avLst/>
          </a:prstGeom>
          <a:ln w="28575">
            <a:solidFill>
              <a:srgbClr val="5372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3549" y="346984"/>
            <a:ext cx="6517655" cy="383540"/>
          </a:xfrm>
        </p:spPr>
        <p:txBody>
          <a:bodyPr>
            <a:normAutofit fontScale="90000"/>
          </a:bodyPr>
          <a:lstStyle/>
          <a:p>
            <a:pPr lvl="1" algn="just"/>
            <a:r>
              <a:rPr lang="en-GB" altLang="zh-CN" sz="2800" kern="1200" dirty="0">
                <a:solidFill>
                  <a:srgbClr val="12406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Limitations</a:t>
            </a:r>
            <a:r>
              <a:rPr lang="en-GB" altLang="zh-CN" sz="1100" dirty="0"/>
              <a:t> </a:t>
            </a:r>
            <a:r>
              <a:rPr lang="en-GB" altLang="zh-CN" sz="2800" kern="1200" dirty="0">
                <a:solidFill>
                  <a:srgbClr val="12406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and</a:t>
            </a:r>
            <a:r>
              <a:rPr lang="en-GB" altLang="zh-CN" sz="1100" dirty="0"/>
              <a:t> </a:t>
            </a:r>
            <a:r>
              <a:rPr lang="en-GB" altLang="zh-CN" sz="2800" kern="1200" dirty="0">
                <a:solidFill>
                  <a:srgbClr val="12406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ethical</a:t>
            </a:r>
            <a:r>
              <a:rPr lang="en-GB" altLang="zh-CN" sz="1100" dirty="0"/>
              <a:t> </a:t>
            </a:r>
            <a:r>
              <a:rPr lang="en-GB" altLang="zh-CN" sz="2800" kern="1200" dirty="0">
                <a:solidFill>
                  <a:srgbClr val="12406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challenges</a:t>
            </a:r>
            <a:r>
              <a:rPr lang="en-GB" altLang="zh-CN" sz="1100" dirty="0"/>
              <a:t> </a:t>
            </a:r>
            <a:r>
              <a:rPr lang="en-GB" altLang="zh-CN" sz="2800" kern="1200" dirty="0">
                <a:solidFill>
                  <a:srgbClr val="12406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of</a:t>
            </a:r>
            <a:r>
              <a:rPr lang="en-GB" altLang="zh-CN" sz="1100" dirty="0"/>
              <a:t>  </a:t>
            </a:r>
            <a:r>
              <a:rPr lang="en-GB" altLang="zh-CN" sz="2800" kern="1200" dirty="0">
                <a:solidFill>
                  <a:srgbClr val="12406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AI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3608F-7B95-48B4-980D-501B2D7702E7}" type="datetime1">
              <a:rPr lang="zh-CN" altLang="en-US" smtClean="0"/>
              <a:t>2024/10/14</a:t>
            </a:fld>
            <a:endParaRPr lang="zh-CN" altLang="en-US"/>
          </a:p>
        </p:txBody>
      </p:sp>
      <p:cxnSp>
        <p:nvCxnSpPr>
          <p:cNvPr id="7" name="直接连接符 6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>
            <a:cxnSpLocks/>
          </p:cNvCxnSpPr>
          <p:nvPr/>
        </p:nvCxnSpPr>
        <p:spPr>
          <a:xfrm flipH="1">
            <a:off x="465612" y="870224"/>
            <a:ext cx="6517655" cy="1"/>
          </a:xfrm>
          <a:prstGeom prst="line">
            <a:avLst/>
          </a:prstGeom>
          <a:ln w="38100">
            <a:solidFill>
              <a:srgbClr val="12406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>
            <a:cxnSpLocks/>
          </p:cNvCxnSpPr>
          <p:nvPr/>
        </p:nvCxnSpPr>
        <p:spPr>
          <a:xfrm flipH="1">
            <a:off x="463550" y="783455"/>
            <a:ext cx="6519717" cy="0"/>
          </a:xfrm>
          <a:prstGeom prst="line">
            <a:avLst/>
          </a:prstGeom>
          <a:ln w="12700">
            <a:solidFill>
              <a:srgbClr val="537285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六市场模型">
            <a:extLst>
              <a:ext uri="{FF2B5EF4-FFF2-40B4-BE49-F238E27FC236}">
                <a16:creationId xmlns:a16="http://schemas.microsoft.com/office/drawing/2014/main" id="{D4497505-85EC-72AA-92F0-4AF29824EAD3}"/>
              </a:ext>
            </a:extLst>
          </p:cNvPr>
          <p:cNvGrpSpPr/>
          <p:nvPr/>
        </p:nvGrpSpPr>
        <p:grpSpPr>
          <a:xfrm>
            <a:off x="1937981" y="989530"/>
            <a:ext cx="7970294" cy="5868470"/>
            <a:chOff x="1801858" y="4409400"/>
            <a:chExt cx="4153134" cy="3997477"/>
          </a:xfrm>
        </p:grpSpPr>
        <p:sp>
          <p:nvSpPr>
            <p:cNvPr id="5" name="任意形状 4">
              <a:extLst>
                <a:ext uri="{FF2B5EF4-FFF2-40B4-BE49-F238E27FC236}">
                  <a16:creationId xmlns:a16="http://schemas.microsoft.com/office/drawing/2014/main" id="{1860D565-C2D9-47A8-2CBD-6DE166DD7F7F}"/>
                </a:ext>
              </a:extLst>
            </p:cNvPr>
            <p:cNvSpPr/>
            <p:nvPr/>
          </p:nvSpPr>
          <p:spPr>
            <a:xfrm>
              <a:off x="3285625" y="5975001"/>
              <a:ext cx="1185600" cy="1185600"/>
            </a:xfrm>
            <a:custGeom>
              <a:avLst/>
              <a:gdLst/>
              <a:ahLst/>
              <a:cxnLst/>
              <a:rect l="l" t="t" r="r" b="b"/>
              <a:pathLst>
                <a:path w="1185600" h="1185600" stroke="0">
                  <a:moveTo>
                    <a:pt x="0" y="592800"/>
                  </a:moveTo>
                  <a:cubicBezTo>
                    <a:pt x="0" y="265406"/>
                    <a:pt x="265406" y="0"/>
                    <a:pt x="592800" y="0"/>
                  </a:cubicBezTo>
                  <a:cubicBezTo>
                    <a:pt x="920194" y="0"/>
                    <a:pt x="1185600" y="265406"/>
                    <a:pt x="1185600" y="592800"/>
                  </a:cubicBezTo>
                  <a:cubicBezTo>
                    <a:pt x="1185600" y="920194"/>
                    <a:pt x="920194" y="1185600"/>
                    <a:pt x="592800" y="1185600"/>
                  </a:cubicBezTo>
                  <a:cubicBezTo>
                    <a:pt x="265406" y="1185600"/>
                    <a:pt x="0" y="920194"/>
                    <a:pt x="0" y="592800"/>
                  </a:cubicBezTo>
                  <a:close/>
                </a:path>
                <a:path w="1185600" h="1185600" fill="none">
                  <a:moveTo>
                    <a:pt x="0" y="592800"/>
                  </a:moveTo>
                  <a:cubicBezTo>
                    <a:pt x="0" y="265406"/>
                    <a:pt x="265406" y="0"/>
                    <a:pt x="592800" y="0"/>
                  </a:cubicBezTo>
                  <a:cubicBezTo>
                    <a:pt x="920194" y="0"/>
                    <a:pt x="1185600" y="265406"/>
                    <a:pt x="1185600" y="592800"/>
                  </a:cubicBezTo>
                  <a:cubicBezTo>
                    <a:pt x="1185600" y="920194"/>
                    <a:pt x="920194" y="1185600"/>
                    <a:pt x="592800" y="1185600"/>
                  </a:cubicBezTo>
                  <a:cubicBezTo>
                    <a:pt x="265406" y="1185600"/>
                    <a:pt x="0" y="920194"/>
                    <a:pt x="0" y="592800"/>
                  </a:cubicBezTo>
                  <a:close/>
                </a:path>
              </a:pathLst>
            </a:custGeom>
            <a:solidFill>
              <a:srgbClr val="FF7E79"/>
            </a:solidFill>
            <a:ln w="22800" cap="flat">
              <a:solidFill>
                <a:srgbClr val="FF7E79"/>
              </a:solidFill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dirty="0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Limitations and Ethical Challenges of AI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837F3CC4-466D-57A8-8660-0C2E89B1D84F}"/>
                </a:ext>
              </a:extLst>
            </p:cNvPr>
            <p:cNvGrpSpPr/>
            <p:nvPr/>
          </p:nvGrpSpPr>
          <p:grpSpPr>
            <a:xfrm>
              <a:off x="3392025" y="4409400"/>
              <a:ext cx="972800" cy="1370584"/>
              <a:chOff x="3392025" y="4409400"/>
              <a:chExt cx="972800" cy="1370584"/>
            </a:xfrm>
          </p:grpSpPr>
          <p:sp>
            <p:nvSpPr>
              <p:cNvPr id="22" name="任意形状 21">
                <a:extLst>
                  <a:ext uri="{FF2B5EF4-FFF2-40B4-BE49-F238E27FC236}">
                    <a16:creationId xmlns:a16="http://schemas.microsoft.com/office/drawing/2014/main" id="{9CA8EF42-DFAC-C3EE-DA76-799249200CB5}"/>
                  </a:ext>
                </a:extLst>
              </p:cNvPr>
              <p:cNvSpPr/>
              <p:nvPr/>
            </p:nvSpPr>
            <p:spPr>
              <a:xfrm>
                <a:off x="3392025" y="4409400"/>
                <a:ext cx="972800" cy="972800"/>
              </a:xfrm>
              <a:custGeom>
                <a:avLst/>
                <a:gdLst/>
                <a:ahLst/>
                <a:cxnLst/>
                <a:rect l="l" t="t" r="r" b="b"/>
                <a:pathLst>
                  <a:path w="972800" h="972800" stroke="0">
                    <a:moveTo>
                      <a:pt x="0" y="486400"/>
                    </a:moveTo>
                    <a:cubicBezTo>
                      <a:pt x="0" y="217769"/>
                      <a:pt x="217769" y="0"/>
                      <a:pt x="486400" y="0"/>
                    </a:cubicBezTo>
                    <a:cubicBezTo>
                      <a:pt x="755031" y="0"/>
                      <a:pt x="972800" y="217769"/>
                      <a:pt x="972800" y="486400"/>
                    </a:cubicBezTo>
                    <a:cubicBezTo>
                      <a:pt x="972800" y="755031"/>
                      <a:pt x="755031" y="972800"/>
                      <a:pt x="486400" y="972800"/>
                    </a:cubicBezTo>
                    <a:cubicBezTo>
                      <a:pt x="217769" y="972800"/>
                      <a:pt x="0" y="755031"/>
                      <a:pt x="0" y="486400"/>
                    </a:cubicBezTo>
                    <a:close/>
                  </a:path>
                  <a:path w="972800" h="972800" fill="none">
                    <a:moveTo>
                      <a:pt x="0" y="486400"/>
                    </a:moveTo>
                    <a:cubicBezTo>
                      <a:pt x="0" y="217769"/>
                      <a:pt x="217769" y="0"/>
                      <a:pt x="486400" y="0"/>
                    </a:cubicBezTo>
                    <a:cubicBezTo>
                      <a:pt x="755031" y="0"/>
                      <a:pt x="972800" y="217769"/>
                      <a:pt x="972800" y="486400"/>
                    </a:cubicBezTo>
                    <a:cubicBezTo>
                      <a:pt x="972800" y="755031"/>
                      <a:pt x="755031" y="972800"/>
                      <a:pt x="486400" y="972800"/>
                    </a:cubicBezTo>
                    <a:cubicBezTo>
                      <a:pt x="217769" y="972800"/>
                      <a:pt x="0" y="755031"/>
                      <a:pt x="0" y="486400"/>
                    </a:cubicBezTo>
                    <a:close/>
                  </a:path>
                </a:pathLst>
              </a:custGeom>
              <a:solidFill>
                <a:srgbClr val="7991FF"/>
              </a:solidFill>
              <a:ln w="22800" cap="flat">
                <a:solidFill>
                  <a:srgbClr val="7991FF"/>
                </a:solidFill>
                <a:miter/>
              </a:ln>
            </p:spPr>
            <p:txBody>
              <a:bodyPr wrap="square" lIns="38100" tIns="38100" rIns="38100" bIns="38100" rtlCol="0" anchor="ctr"/>
              <a:lstStyle/>
              <a:p>
                <a:pPr algn="ctr"/>
                <a:r>
                  <a:rPr lang="zh-CN" altLang="en-US" dirty="0">
                    <a:solidFill>
                      <a:srgbClr val="FFFFFF"/>
                    </a:solidFill>
                    <a:latin typeface="Arial"/>
                    <a:ea typeface="Arial"/>
                    <a:cs typeface="Arial"/>
                  </a:rPr>
                  <a:t>Energy Costs and Environmental Impact</a:t>
                </a:r>
              </a:p>
            </p:txBody>
          </p:sp>
          <p:sp>
            <p:nvSpPr>
              <p:cNvPr id="23" name="任意形状 22">
                <a:extLst>
                  <a:ext uri="{FF2B5EF4-FFF2-40B4-BE49-F238E27FC236}">
                    <a16:creationId xmlns:a16="http://schemas.microsoft.com/office/drawing/2014/main" id="{E5793A49-E2C2-DE5B-BBD7-DAF3CC92E55D}"/>
                  </a:ext>
                </a:extLst>
              </p:cNvPr>
              <p:cNvSpPr/>
              <p:nvPr/>
            </p:nvSpPr>
            <p:spPr>
              <a:xfrm rot="10800000">
                <a:off x="3731418" y="5577216"/>
                <a:ext cx="294014" cy="202768"/>
              </a:xfrm>
              <a:custGeom>
                <a:avLst/>
                <a:gdLst/>
                <a:ahLst/>
                <a:cxnLst/>
                <a:rect l="l" t="t" r="r" b="b"/>
                <a:pathLst>
                  <a:path w="294014" h="202768" stroke="0">
                    <a:moveTo>
                      <a:pt x="147007" y="0"/>
                    </a:moveTo>
                    <a:lnTo>
                      <a:pt x="294014" y="131799"/>
                    </a:lnTo>
                    <a:lnTo>
                      <a:pt x="229331" y="131799"/>
                    </a:lnTo>
                    <a:lnTo>
                      <a:pt x="229331" y="202768"/>
                    </a:lnTo>
                    <a:lnTo>
                      <a:pt x="64683" y="202768"/>
                    </a:lnTo>
                    <a:lnTo>
                      <a:pt x="64683" y="131799"/>
                    </a:lnTo>
                    <a:lnTo>
                      <a:pt x="0" y="131799"/>
                    </a:lnTo>
                    <a:lnTo>
                      <a:pt x="147007" y="0"/>
                    </a:lnTo>
                    <a:close/>
                  </a:path>
                  <a:path w="294014" h="202768" fill="none">
                    <a:moveTo>
                      <a:pt x="147007" y="0"/>
                    </a:moveTo>
                    <a:lnTo>
                      <a:pt x="294014" y="131799"/>
                    </a:lnTo>
                    <a:lnTo>
                      <a:pt x="229331" y="131799"/>
                    </a:lnTo>
                    <a:lnTo>
                      <a:pt x="229331" y="202768"/>
                    </a:lnTo>
                    <a:lnTo>
                      <a:pt x="64683" y="202768"/>
                    </a:lnTo>
                    <a:lnTo>
                      <a:pt x="64683" y="131799"/>
                    </a:lnTo>
                    <a:lnTo>
                      <a:pt x="0" y="131799"/>
                    </a:lnTo>
                    <a:lnTo>
                      <a:pt x="147007" y="0"/>
                    </a:lnTo>
                    <a:close/>
                  </a:path>
                </a:pathLst>
              </a:custGeom>
              <a:solidFill>
                <a:srgbClr val="7991FF"/>
              </a:solidFill>
              <a:ln w="22800" cap="flat">
                <a:solidFill>
                  <a:srgbClr val="7991FF"/>
                </a:solidFill>
                <a:miter/>
              </a:ln>
            </p:spPr>
            <p:txBody>
              <a:bodyPr/>
              <a:lstStyle/>
              <a:p>
                <a:endParaRPr lang="zh-CN" altLang="en-US" sz="5400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EBED810-FB52-A81E-D167-CB8C2B616125}"/>
                </a:ext>
              </a:extLst>
            </p:cNvPr>
            <p:cNvGrpSpPr/>
            <p:nvPr/>
          </p:nvGrpSpPr>
          <p:grpSpPr>
            <a:xfrm>
              <a:off x="4627683" y="5564724"/>
              <a:ext cx="1327309" cy="972800"/>
              <a:chOff x="4627683" y="5564724"/>
              <a:chExt cx="1327309" cy="972800"/>
            </a:xfrm>
          </p:grpSpPr>
          <p:sp>
            <p:nvSpPr>
              <p:cNvPr id="20" name="任意形状 19">
                <a:extLst>
                  <a:ext uri="{FF2B5EF4-FFF2-40B4-BE49-F238E27FC236}">
                    <a16:creationId xmlns:a16="http://schemas.microsoft.com/office/drawing/2014/main" id="{5EA2D13A-14F7-7C63-669E-5890D659C397}"/>
                  </a:ext>
                </a:extLst>
              </p:cNvPr>
              <p:cNvSpPr/>
              <p:nvPr/>
            </p:nvSpPr>
            <p:spPr>
              <a:xfrm>
                <a:off x="4982191" y="5564724"/>
                <a:ext cx="972800" cy="972800"/>
              </a:xfrm>
              <a:custGeom>
                <a:avLst/>
                <a:gdLst/>
                <a:ahLst/>
                <a:cxnLst/>
                <a:rect l="l" t="t" r="r" b="b"/>
                <a:pathLst>
                  <a:path w="972800" h="972800" stroke="0">
                    <a:moveTo>
                      <a:pt x="0" y="486400"/>
                    </a:moveTo>
                    <a:cubicBezTo>
                      <a:pt x="0" y="217769"/>
                      <a:pt x="217769" y="0"/>
                      <a:pt x="486400" y="0"/>
                    </a:cubicBezTo>
                    <a:cubicBezTo>
                      <a:pt x="755031" y="0"/>
                      <a:pt x="972800" y="217769"/>
                      <a:pt x="972800" y="486400"/>
                    </a:cubicBezTo>
                    <a:cubicBezTo>
                      <a:pt x="972800" y="755031"/>
                      <a:pt x="755031" y="972800"/>
                      <a:pt x="486400" y="972800"/>
                    </a:cubicBezTo>
                    <a:cubicBezTo>
                      <a:pt x="217769" y="972800"/>
                      <a:pt x="0" y="755031"/>
                      <a:pt x="0" y="486400"/>
                    </a:cubicBezTo>
                    <a:close/>
                  </a:path>
                  <a:path w="972800" h="972800" fill="none">
                    <a:moveTo>
                      <a:pt x="0" y="486400"/>
                    </a:moveTo>
                    <a:cubicBezTo>
                      <a:pt x="0" y="217769"/>
                      <a:pt x="217769" y="0"/>
                      <a:pt x="486400" y="0"/>
                    </a:cubicBezTo>
                    <a:cubicBezTo>
                      <a:pt x="755031" y="0"/>
                      <a:pt x="972800" y="217769"/>
                      <a:pt x="972800" y="486400"/>
                    </a:cubicBezTo>
                    <a:cubicBezTo>
                      <a:pt x="972800" y="755031"/>
                      <a:pt x="755031" y="972800"/>
                      <a:pt x="486400" y="972800"/>
                    </a:cubicBezTo>
                    <a:cubicBezTo>
                      <a:pt x="217769" y="972800"/>
                      <a:pt x="0" y="755031"/>
                      <a:pt x="0" y="486400"/>
                    </a:cubicBezTo>
                    <a:close/>
                  </a:path>
                </a:pathLst>
              </a:custGeom>
              <a:solidFill>
                <a:srgbClr val="7991FF"/>
              </a:solidFill>
              <a:ln w="22800" cap="flat">
                <a:solidFill>
                  <a:srgbClr val="7991FF"/>
                </a:solidFill>
                <a:miter/>
              </a:ln>
            </p:spPr>
            <p:txBody>
              <a:bodyPr wrap="square" lIns="38100" tIns="38100" rIns="38100" bIns="38100" rtlCol="0" anchor="ctr"/>
              <a:lstStyle/>
              <a:p>
                <a:pPr algn="ctr"/>
                <a:r>
                  <a:rPr lang="zh-CN" altLang="en-US" dirty="0">
                    <a:solidFill>
                      <a:srgbClr val="FFFFFF"/>
                    </a:solidFill>
                    <a:latin typeface="Arial"/>
                    <a:ea typeface="Arial"/>
                    <a:cs typeface="Arial"/>
                  </a:rPr>
                  <a:t>Bias in Training Data</a:t>
                </a:r>
              </a:p>
            </p:txBody>
          </p:sp>
          <p:sp>
            <p:nvSpPr>
              <p:cNvPr id="21" name="任意形状 20">
                <a:extLst>
                  <a:ext uri="{FF2B5EF4-FFF2-40B4-BE49-F238E27FC236}">
                    <a16:creationId xmlns:a16="http://schemas.microsoft.com/office/drawing/2014/main" id="{9B0A33E2-D25C-0E7C-B5A4-43F94E702236}"/>
                  </a:ext>
                </a:extLst>
              </p:cNvPr>
              <p:cNvSpPr/>
              <p:nvPr/>
            </p:nvSpPr>
            <p:spPr>
              <a:xfrm rot="-6480000">
                <a:off x="4577097" y="6191638"/>
                <a:ext cx="294014" cy="202768"/>
              </a:xfrm>
              <a:custGeom>
                <a:avLst/>
                <a:gdLst/>
                <a:ahLst/>
                <a:cxnLst/>
                <a:rect l="l" t="t" r="r" b="b"/>
                <a:pathLst>
                  <a:path w="294014" h="202768" stroke="0">
                    <a:moveTo>
                      <a:pt x="147007" y="0"/>
                    </a:moveTo>
                    <a:lnTo>
                      <a:pt x="294014" y="131799"/>
                    </a:lnTo>
                    <a:lnTo>
                      <a:pt x="229331" y="131799"/>
                    </a:lnTo>
                    <a:lnTo>
                      <a:pt x="229331" y="202768"/>
                    </a:lnTo>
                    <a:lnTo>
                      <a:pt x="64683" y="202768"/>
                    </a:lnTo>
                    <a:lnTo>
                      <a:pt x="64683" y="131799"/>
                    </a:lnTo>
                    <a:lnTo>
                      <a:pt x="0" y="131799"/>
                    </a:lnTo>
                    <a:lnTo>
                      <a:pt x="147007" y="0"/>
                    </a:lnTo>
                    <a:close/>
                  </a:path>
                  <a:path w="294014" h="202768" fill="none">
                    <a:moveTo>
                      <a:pt x="147007" y="0"/>
                    </a:moveTo>
                    <a:lnTo>
                      <a:pt x="294014" y="131799"/>
                    </a:lnTo>
                    <a:lnTo>
                      <a:pt x="229331" y="131799"/>
                    </a:lnTo>
                    <a:lnTo>
                      <a:pt x="229331" y="202768"/>
                    </a:lnTo>
                    <a:lnTo>
                      <a:pt x="64683" y="202768"/>
                    </a:lnTo>
                    <a:lnTo>
                      <a:pt x="64683" y="131799"/>
                    </a:lnTo>
                    <a:lnTo>
                      <a:pt x="0" y="131799"/>
                    </a:lnTo>
                    <a:lnTo>
                      <a:pt x="147007" y="0"/>
                    </a:lnTo>
                    <a:close/>
                  </a:path>
                </a:pathLst>
              </a:custGeom>
              <a:solidFill>
                <a:srgbClr val="7991FF"/>
              </a:solidFill>
              <a:ln w="22800" cap="flat">
                <a:solidFill>
                  <a:srgbClr val="7991FF"/>
                </a:solidFill>
                <a:miter/>
              </a:ln>
            </p:spPr>
            <p:txBody>
              <a:bodyPr/>
              <a:lstStyle/>
              <a:p>
                <a:endParaRPr lang="zh-CN" altLang="en-US" sz="5400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B223FD8-6CBB-3734-8809-A957ABB01A94}"/>
                </a:ext>
              </a:extLst>
            </p:cNvPr>
            <p:cNvGrpSpPr/>
            <p:nvPr/>
          </p:nvGrpSpPr>
          <p:grpSpPr>
            <a:xfrm>
              <a:off x="4300030" y="7205156"/>
              <a:ext cx="1047572" cy="1201720"/>
              <a:chOff x="4300030" y="7205156"/>
              <a:chExt cx="1047572" cy="1201720"/>
            </a:xfrm>
          </p:grpSpPr>
          <p:sp>
            <p:nvSpPr>
              <p:cNvPr id="18" name="任意形状 17">
                <a:extLst>
                  <a:ext uri="{FF2B5EF4-FFF2-40B4-BE49-F238E27FC236}">
                    <a16:creationId xmlns:a16="http://schemas.microsoft.com/office/drawing/2014/main" id="{6ADF7424-6961-3BBD-3BF6-A7C9CBE75CBD}"/>
                  </a:ext>
                </a:extLst>
              </p:cNvPr>
              <p:cNvSpPr/>
              <p:nvPr/>
            </p:nvSpPr>
            <p:spPr>
              <a:xfrm>
                <a:off x="4374802" y="7434076"/>
                <a:ext cx="972800" cy="972800"/>
              </a:xfrm>
              <a:custGeom>
                <a:avLst/>
                <a:gdLst/>
                <a:ahLst/>
                <a:cxnLst/>
                <a:rect l="l" t="t" r="r" b="b"/>
                <a:pathLst>
                  <a:path w="972800" h="972800" stroke="0">
                    <a:moveTo>
                      <a:pt x="0" y="486400"/>
                    </a:moveTo>
                    <a:cubicBezTo>
                      <a:pt x="0" y="217769"/>
                      <a:pt x="217769" y="0"/>
                      <a:pt x="486400" y="0"/>
                    </a:cubicBezTo>
                    <a:cubicBezTo>
                      <a:pt x="755031" y="0"/>
                      <a:pt x="972800" y="217769"/>
                      <a:pt x="972800" y="486400"/>
                    </a:cubicBezTo>
                    <a:cubicBezTo>
                      <a:pt x="972800" y="755031"/>
                      <a:pt x="755031" y="972800"/>
                      <a:pt x="486400" y="972800"/>
                    </a:cubicBezTo>
                    <a:cubicBezTo>
                      <a:pt x="217769" y="972800"/>
                      <a:pt x="0" y="755031"/>
                      <a:pt x="0" y="486400"/>
                    </a:cubicBezTo>
                    <a:close/>
                  </a:path>
                  <a:path w="972800" h="972800" fill="none">
                    <a:moveTo>
                      <a:pt x="0" y="486400"/>
                    </a:moveTo>
                    <a:cubicBezTo>
                      <a:pt x="0" y="217769"/>
                      <a:pt x="217769" y="0"/>
                      <a:pt x="486400" y="0"/>
                    </a:cubicBezTo>
                    <a:cubicBezTo>
                      <a:pt x="755031" y="0"/>
                      <a:pt x="972800" y="217769"/>
                      <a:pt x="972800" y="486400"/>
                    </a:cubicBezTo>
                    <a:cubicBezTo>
                      <a:pt x="972800" y="755031"/>
                      <a:pt x="755031" y="972800"/>
                      <a:pt x="486400" y="972800"/>
                    </a:cubicBezTo>
                    <a:cubicBezTo>
                      <a:pt x="217769" y="972800"/>
                      <a:pt x="0" y="755031"/>
                      <a:pt x="0" y="486400"/>
                    </a:cubicBezTo>
                    <a:close/>
                  </a:path>
                </a:pathLst>
              </a:custGeom>
              <a:solidFill>
                <a:srgbClr val="7991FF"/>
              </a:solidFill>
              <a:ln w="22800" cap="flat">
                <a:solidFill>
                  <a:srgbClr val="7991FF"/>
                </a:solidFill>
                <a:miter/>
              </a:ln>
            </p:spPr>
            <p:txBody>
              <a:bodyPr wrap="square" lIns="38100" tIns="38100" rIns="38100" bIns="38100" rtlCol="0" anchor="ctr"/>
              <a:lstStyle/>
              <a:p>
                <a:pPr algn="ctr"/>
                <a:r>
                  <a:rPr lang="zh-CN" altLang="en-US" dirty="0">
                    <a:solidFill>
                      <a:srgbClr val="FFFFFF"/>
                    </a:solidFill>
                    <a:latin typeface="Arial"/>
                    <a:ea typeface="Arial"/>
                    <a:cs typeface="Arial"/>
                  </a:rPr>
                  <a:t>Black Box Problem</a:t>
                </a:r>
              </a:p>
            </p:txBody>
          </p:sp>
          <p:sp>
            <p:nvSpPr>
              <p:cNvPr id="19" name="任意形状 18">
                <a:extLst>
                  <a:ext uri="{FF2B5EF4-FFF2-40B4-BE49-F238E27FC236}">
                    <a16:creationId xmlns:a16="http://schemas.microsoft.com/office/drawing/2014/main" id="{010E02DA-29CB-0AE2-D1A5-E45ABFFACE59}"/>
                  </a:ext>
                </a:extLst>
              </p:cNvPr>
              <p:cNvSpPr/>
              <p:nvPr/>
            </p:nvSpPr>
            <p:spPr>
              <a:xfrm rot="-2160000">
                <a:off x="4254077" y="7185794"/>
                <a:ext cx="294014" cy="202768"/>
              </a:xfrm>
              <a:custGeom>
                <a:avLst/>
                <a:gdLst/>
                <a:ahLst/>
                <a:cxnLst/>
                <a:rect l="l" t="t" r="r" b="b"/>
                <a:pathLst>
                  <a:path w="294014" h="202768" stroke="0">
                    <a:moveTo>
                      <a:pt x="147007" y="0"/>
                    </a:moveTo>
                    <a:lnTo>
                      <a:pt x="294014" y="131799"/>
                    </a:lnTo>
                    <a:lnTo>
                      <a:pt x="229331" y="131799"/>
                    </a:lnTo>
                    <a:lnTo>
                      <a:pt x="229331" y="202768"/>
                    </a:lnTo>
                    <a:lnTo>
                      <a:pt x="64683" y="202768"/>
                    </a:lnTo>
                    <a:lnTo>
                      <a:pt x="64683" y="131799"/>
                    </a:lnTo>
                    <a:lnTo>
                      <a:pt x="0" y="131799"/>
                    </a:lnTo>
                    <a:lnTo>
                      <a:pt x="147007" y="0"/>
                    </a:lnTo>
                    <a:close/>
                  </a:path>
                  <a:path w="294014" h="202768" fill="none">
                    <a:moveTo>
                      <a:pt x="147007" y="0"/>
                    </a:moveTo>
                    <a:lnTo>
                      <a:pt x="294014" y="131799"/>
                    </a:lnTo>
                    <a:lnTo>
                      <a:pt x="229331" y="131799"/>
                    </a:lnTo>
                    <a:lnTo>
                      <a:pt x="229331" y="202768"/>
                    </a:lnTo>
                    <a:lnTo>
                      <a:pt x="64683" y="202768"/>
                    </a:lnTo>
                    <a:lnTo>
                      <a:pt x="64683" y="131799"/>
                    </a:lnTo>
                    <a:lnTo>
                      <a:pt x="0" y="131799"/>
                    </a:lnTo>
                    <a:lnTo>
                      <a:pt x="147007" y="0"/>
                    </a:lnTo>
                    <a:close/>
                  </a:path>
                </a:pathLst>
              </a:custGeom>
              <a:solidFill>
                <a:srgbClr val="7991FF"/>
              </a:solidFill>
              <a:ln w="22800" cap="flat">
                <a:solidFill>
                  <a:srgbClr val="7991FF"/>
                </a:solidFill>
                <a:miter/>
              </a:ln>
            </p:spPr>
            <p:txBody>
              <a:bodyPr/>
              <a:lstStyle/>
              <a:p>
                <a:endParaRPr lang="zh-CN" altLang="en-US" sz="5400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9FF4D77B-153B-EA68-0ED2-E124E1708782}"/>
                </a:ext>
              </a:extLst>
            </p:cNvPr>
            <p:cNvGrpSpPr/>
            <p:nvPr/>
          </p:nvGrpSpPr>
          <p:grpSpPr>
            <a:xfrm>
              <a:off x="2409248" y="7205157"/>
              <a:ext cx="1047572" cy="1201720"/>
              <a:chOff x="2409248" y="7205157"/>
              <a:chExt cx="1047572" cy="1201720"/>
            </a:xfrm>
          </p:grpSpPr>
          <p:sp>
            <p:nvSpPr>
              <p:cNvPr id="16" name="任意形状 15">
                <a:extLst>
                  <a:ext uri="{FF2B5EF4-FFF2-40B4-BE49-F238E27FC236}">
                    <a16:creationId xmlns:a16="http://schemas.microsoft.com/office/drawing/2014/main" id="{3DCBA99D-D1D2-2720-F3EC-79FB1AB4D5CB}"/>
                  </a:ext>
                </a:extLst>
              </p:cNvPr>
              <p:cNvSpPr/>
              <p:nvPr/>
            </p:nvSpPr>
            <p:spPr>
              <a:xfrm>
                <a:off x="2409248" y="7434076"/>
                <a:ext cx="972800" cy="972800"/>
              </a:xfrm>
              <a:custGeom>
                <a:avLst/>
                <a:gdLst/>
                <a:ahLst/>
                <a:cxnLst/>
                <a:rect l="l" t="t" r="r" b="b"/>
                <a:pathLst>
                  <a:path w="972800" h="972800" stroke="0">
                    <a:moveTo>
                      <a:pt x="0" y="486400"/>
                    </a:moveTo>
                    <a:cubicBezTo>
                      <a:pt x="0" y="217769"/>
                      <a:pt x="217769" y="0"/>
                      <a:pt x="486400" y="0"/>
                    </a:cubicBezTo>
                    <a:cubicBezTo>
                      <a:pt x="755031" y="0"/>
                      <a:pt x="972800" y="217769"/>
                      <a:pt x="972800" y="486400"/>
                    </a:cubicBezTo>
                    <a:cubicBezTo>
                      <a:pt x="972800" y="755031"/>
                      <a:pt x="755031" y="972800"/>
                      <a:pt x="486400" y="972800"/>
                    </a:cubicBezTo>
                    <a:cubicBezTo>
                      <a:pt x="217769" y="972800"/>
                      <a:pt x="0" y="755031"/>
                      <a:pt x="0" y="486400"/>
                    </a:cubicBezTo>
                    <a:close/>
                  </a:path>
                  <a:path w="972800" h="972800" fill="none">
                    <a:moveTo>
                      <a:pt x="0" y="486400"/>
                    </a:moveTo>
                    <a:cubicBezTo>
                      <a:pt x="0" y="217769"/>
                      <a:pt x="217769" y="0"/>
                      <a:pt x="486400" y="0"/>
                    </a:cubicBezTo>
                    <a:cubicBezTo>
                      <a:pt x="755031" y="0"/>
                      <a:pt x="972800" y="217769"/>
                      <a:pt x="972800" y="486400"/>
                    </a:cubicBezTo>
                    <a:cubicBezTo>
                      <a:pt x="972800" y="755031"/>
                      <a:pt x="755031" y="972800"/>
                      <a:pt x="486400" y="972800"/>
                    </a:cubicBezTo>
                    <a:cubicBezTo>
                      <a:pt x="217769" y="972800"/>
                      <a:pt x="0" y="755031"/>
                      <a:pt x="0" y="486400"/>
                    </a:cubicBezTo>
                    <a:close/>
                  </a:path>
                </a:pathLst>
              </a:custGeom>
              <a:solidFill>
                <a:srgbClr val="7991FF"/>
              </a:solidFill>
              <a:ln w="22800" cap="flat">
                <a:solidFill>
                  <a:srgbClr val="7991FF"/>
                </a:solidFill>
                <a:miter/>
              </a:ln>
            </p:spPr>
            <p:txBody>
              <a:bodyPr wrap="square" lIns="38100" tIns="38100" rIns="38100" bIns="38100" rtlCol="0" anchor="ctr"/>
              <a:lstStyle/>
              <a:p>
                <a:pPr algn="ctr"/>
                <a:r>
                  <a:rPr lang="zh-CN" altLang="en-US" dirty="0">
                    <a:solidFill>
                      <a:srgbClr val="FFFFFF"/>
                    </a:solidFill>
                    <a:latin typeface="Arial"/>
                    <a:ea typeface="Arial"/>
                    <a:cs typeface="Arial"/>
                  </a:rPr>
                  <a:t>Factual Accuracy Issues</a:t>
                </a:r>
              </a:p>
            </p:txBody>
          </p:sp>
          <p:sp>
            <p:nvSpPr>
              <p:cNvPr id="17" name="任意形状 16">
                <a:extLst>
                  <a:ext uri="{FF2B5EF4-FFF2-40B4-BE49-F238E27FC236}">
                    <a16:creationId xmlns:a16="http://schemas.microsoft.com/office/drawing/2014/main" id="{13BC273F-7F9A-0648-3A73-C2007DF589DC}"/>
                  </a:ext>
                </a:extLst>
              </p:cNvPr>
              <p:cNvSpPr/>
              <p:nvPr/>
            </p:nvSpPr>
            <p:spPr>
              <a:xfrm rot="2160000">
                <a:off x="3208760" y="7185794"/>
                <a:ext cx="294014" cy="202768"/>
              </a:xfrm>
              <a:custGeom>
                <a:avLst/>
                <a:gdLst/>
                <a:ahLst/>
                <a:cxnLst/>
                <a:rect l="l" t="t" r="r" b="b"/>
                <a:pathLst>
                  <a:path w="294014" h="202768" stroke="0">
                    <a:moveTo>
                      <a:pt x="147007" y="0"/>
                    </a:moveTo>
                    <a:lnTo>
                      <a:pt x="294014" y="131799"/>
                    </a:lnTo>
                    <a:lnTo>
                      <a:pt x="229331" y="131799"/>
                    </a:lnTo>
                    <a:lnTo>
                      <a:pt x="229331" y="202768"/>
                    </a:lnTo>
                    <a:lnTo>
                      <a:pt x="64683" y="202768"/>
                    </a:lnTo>
                    <a:lnTo>
                      <a:pt x="64683" y="131799"/>
                    </a:lnTo>
                    <a:lnTo>
                      <a:pt x="0" y="131799"/>
                    </a:lnTo>
                    <a:lnTo>
                      <a:pt x="147007" y="0"/>
                    </a:lnTo>
                    <a:close/>
                  </a:path>
                  <a:path w="294014" h="202768" fill="none">
                    <a:moveTo>
                      <a:pt x="147007" y="0"/>
                    </a:moveTo>
                    <a:lnTo>
                      <a:pt x="294014" y="131799"/>
                    </a:lnTo>
                    <a:lnTo>
                      <a:pt x="229331" y="131799"/>
                    </a:lnTo>
                    <a:lnTo>
                      <a:pt x="229331" y="202768"/>
                    </a:lnTo>
                    <a:lnTo>
                      <a:pt x="64683" y="202768"/>
                    </a:lnTo>
                    <a:lnTo>
                      <a:pt x="64683" y="131799"/>
                    </a:lnTo>
                    <a:lnTo>
                      <a:pt x="0" y="131799"/>
                    </a:lnTo>
                    <a:lnTo>
                      <a:pt x="147007" y="0"/>
                    </a:lnTo>
                    <a:close/>
                  </a:path>
                </a:pathLst>
              </a:custGeom>
              <a:solidFill>
                <a:srgbClr val="7991FF"/>
              </a:solidFill>
              <a:ln w="22800" cap="flat">
                <a:solidFill>
                  <a:srgbClr val="7991FF"/>
                </a:solidFill>
                <a:miter/>
              </a:ln>
            </p:spPr>
            <p:txBody>
              <a:bodyPr/>
              <a:lstStyle/>
              <a:p>
                <a:endParaRPr lang="zh-CN" altLang="en-US" sz="5400"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D9B66C8F-BC14-4987-B68F-BA882BA26485}"/>
                </a:ext>
              </a:extLst>
            </p:cNvPr>
            <p:cNvGrpSpPr/>
            <p:nvPr/>
          </p:nvGrpSpPr>
          <p:grpSpPr>
            <a:xfrm>
              <a:off x="1801858" y="5564724"/>
              <a:ext cx="1327309" cy="972800"/>
              <a:chOff x="1801858" y="5564724"/>
              <a:chExt cx="1327309" cy="972800"/>
            </a:xfrm>
          </p:grpSpPr>
          <p:sp>
            <p:nvSpPr>
              <p:cNvPr id="14" name="任意形状 13">
                <a:extLst>
                  <a:ext uri="{FF2B5EF4-FFF2-40B4-BE49-F238E27FC236}">
                    <a16:creationId xmlns:a16="http://schemas.microsoft.com/office/drawing/2014/main" id="{61B9EC77-E3AD-97FC-FFE2-9DE6AFB3A919}"/>
                  </a:ext>
                </a:extLst>
              </p:cNvPr>
              <p:cNvSpPr/>
              <p:nvPr/>
            </p:nvSpPr>
            <p:spPr>
              <a:xfrm>
                <a:off x="1801858" y="5564724"/>
                <a:ext cx="972800" cy="972800"/>
              </a:xfrm>
              <a:custGeom>
                <a:avLst/>
                <a:gdLst/>
                <a:ahLst/>
                <a:cxnLst/>
                <a:rect l="l" t="t" r="r" b="b"/>
                <a:pathLst>
                  <a:path w="972800" h="972800" stroke="0">
                    <a:moveTo>
                      <a:pt x="0" y="486400"/>
                    </a:moveTo>
                    <a:cubicBezTo>
                      <a:pt x="0" y="217769"/>
                      <a:pt x="217769" y="0"/>
                      <a:pt x="486400" y="0"/>
                    </a:cubicBezTo>
                    <a:cubicBezTo>
                      <a:pt x="755031" y="0"/>
                      <a:pt x="972800" y="217769"/>
                      <a:pt x="972800" y="486400"/>
                    </a:cubicBezTo>
                    <a:cubicBezTo>
                      <a:pt x="972800" y="755031"/>
                      <a:pt x="755031" y="972800"/>
                      <a:pt x="486400" y="972800"/>
                    </a:cubicBezTo>
                    <a:cubicBezTo>
                      <a:pt x="217769" y="972800"/>
                      <a:pt x="0" y="755031"/>
                      <a:pt x="0" y="486400"/>
                    </a:cubicBezTo>
                    <a:close/>
                  </a:path>
                  <a:path w="972800" h="972800" fill="none">
                    <a:moveTo>
                      <a:pt x="0" y="486400"/>
                    </a:moveTo>
                    <a:cubicBezTo>
                      <a:pt x="0" y="217769"/>
                      <a:pt x="217769" y="0"/>
                      <a:pt x="486400" y="0"/>
                    </a:cubicBezTo>
                    <a:cubicBezTo>
                      <a:pt x="755031" y="0"/>
                      <a:pt x="972800" y="217769"/>
                      <a:pt x="972800" y="486400"/>
                    </a:cubicBezTo>
                    <a:cubicBezTo>
                      <a:pt x="972800" y="755031"/>
                      <a:pt x="755031" y="972800"/>
                      <a:pt x="486400" y="972800"/>
                    </a:cubicBezTo>
                    <a:cubicBezTo>
                      <a:pt x="217769" y="972800"/>
                      <a:pt x="0" y="755031"/>
                      <a:pt x="0" y="486400"/>
                    </a:cubicBezTo>
                    <a:close/>
                  </a:path>
                </a:pathLst>
              </a:custGeom>
              <a:solidFill>
                <a:srgbClr val="7991FF"/>
              </a:solidFill>
              <a:ln w="22800" cap="flat">
                <a:solidFill>
                  <a:srgbClr val="7991FF"/>
                </a:solidFill>
                <a:miter/>
              </a:ln>
            </p:spPr>
            <p:txBody>
              <a:bodyPr wrap="square" lIns="38100" tIns="38100" rIns="38100" bIns="38100" rtlCol="0" anchor="ctr"/>
              <a:lstStyle/>
              <a:p>
                <a:pPr algn="ctr"/>
                <a:r>
                  <a:rPr lang="zh-CN" altLang="en-US" dirty="0">
                    <a:solidFill>
                      <a:srgbClr val="FFFFFF"/>
                    </a:solidFill>
                    <a:latin typeface="Arial"/>
                    <a:ea typeface="Arial"/>
                    <a:cs typeface="Arial"/>
                  </a:rPr>
                  <a:t>Opaque Data Sources</a:t>
                </a:r>
              </a:p>
            </p:txBody>
          </p:sp>
          <p:sp>
            <p:nvSpPr>
              <p:cNvPr id="15" name="任意形状 14">
                <a:extLst>
                  <a:ext uri="{FF2B5EF4-FFF2-40B4-BE49-F238E27FC236}">
                    <a16:creationId xmlns:a16="http://schemas.microsoft.com/office/drawing/2014/main" id="{263909FD-37BD-00FC-0740-0F45239AA1D8}"/>
                  </a:ext>
                </a:extLst>
              </p:cNvPr>
              <p:cNvSpPr/>
              <p:nvPr/>
            </p:nvSpPr>
            <p:spPr>
              <a:xfrm rot="6480000">
                <a:off x="2885739" y="6191639"/>
                <a:ext cx="294014" cy="202768"/>
              </a:xfrm>
              <a:custGeom>
                <a:avLst/>
                <a:gdLst/>
                <a:ahLst/>
                <a:cxnLst/>
                <a:rect l="l" t="t" r="r" b="b"/>
                <a:pathLst>
                  <a:path w="294014" h="202768" stroke="0">
                    <a:moveTo>
                      <a:pt x="147007" y="0"/>
                    </a:moveTo>
                    <a:lnTo>
                      <a:pt x="294014" y="131799"/>
                    </a:lnTo>
                    <a:lnTo>
                      <a:pt x="229331" y="131799"/>
                    </a:lnTo>
                    <a:lnTo>
                      <a:pt x="229331" y="202768"/>
                    </a:lnTo>
                    <a:lnTo>
                      <a:pt x="64683" y="202768"/>
                    </a:lnTo>
                    <a:lnTo>
                      <a:pt x="64683" y="131799"/>
                    </a:lnTo>
                    <a:lnTo>
                      <a:pt x="0" y="131799"/>
                    </a:lnTo>
                    <a:lnTo>
                      <a:pt x="147007" y="0"/>
                    </a:lnTo>
                    <a:close/>
                  </a:path>
                  <a:path w="294014" h="202768" fill="none">
                    <a:moveTo>
                      <a:pt x="147007" y="0"/>
                    </a:moveTo>
                    <a:lnTo>
                      <a:pt x="294014" y="131799"/>
                    </a:lnTo>
                    <a:lnTo>
                      <a:pt x="229331" y="131799"/>
                    </a:lnTo>
                    <a:lnTo>
                      <a:pt x="229331" y="202768"/>
                    </a:lnTo>
                    <a:lnTo>
                      <a:pt x="64683" y="202768"/>
                    </a:lnTo>
                    <a:lnTo>
                      <a:pt x="64683" y="131799"/>
                    </a:lnTo>
                    <a:lnTo>
                      <a:pt x="0" y="131799"/>
                    </a:lnTo>
                    <a:lnTo>
                      <a:pt x="147007" y="0"/>
                    </a:lnTo>
                    <a:close/>
                  </a:path>
                </a:pathLst>
              </a:custGeom>
              <a:solidFill>
                <a:srgbClr val="7991FF"/>
              </a:solidFill>
              <a:ln w="22800" cap="flat">
                <a:solidFill>
                  <a:srgbClr val="7991FF"/>
                </a:solidFill>
                <a:miter/>
              </a:ln>
            </p:spPr>
            <p:txBody>
              <a:bodyPr/>
              <a:lstStyle/>
              <a:p>
                <a:endParaRPr lang="zh-CN" altLang="en-US" sz="5400"/>
              </a:p>
            </p:txBody>
          </p:sp>
        </p:grp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38A57343-D899-8A10-6CB1-D746DBBCD1D6}"/>
              </a:ext>
            </a:extLst>
          </p:cNvPr>
          <p:cNvSpPr txBox="1"/>
          <p:nvPr/>
        </p:nvSpPr>
        <p:spPr>
          <a:xfrm>
            <a:off x="6981204" y="1202749"/>
            <a:ext cx="386876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Developing large language models requires significant computational power, leading to high energy consumption and greenhouse gas emissions.</a:t>
            </a:r>
            <a:endParaRPr lang="zh-CN" altLang="en-US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9E7B9A2-F020-21A9-6125-F3FFC672F404}"/>
              </a:ext>
            </a:extLst>
          </p:cNvPr>
          <p:cNvSpPr txBox="1"/>
          <p:nvPr/>
        </p:nvSpPr>
        <p:spPr>
          <a:xfrm>
            <a:off x="7809179" y="4205631"/>
            <a:ext cx="350782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 inherit biases present in the data they are trained on, such as stereotypes related to race, disability, or gender</a:t>
            </a:r>
            <a:endParaRPr lang="zh-CN" altLang="en-US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19EAF90-ABDE-FB88-7061-CA000F9CC520}"/>
              </a:ext>
            </a:extLst>
          </p:cNvPr>
          <p:cNvSpPr txBox="1"/>
          <p:nvPr/>
        </p:nvSpPr>
        <p:spPr>
          <a:xfrm>
            <a:off x="8817950" y="5746993"/>
            <a:ext cx="343250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" altLang="zh-CN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difficult to understand how these models arrive at their conclusions, which complicates accountability.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253D5CE8-3D73-41F8-06DB-7C450CF2A04C}"/>
              </a:ext>
            </a:extLst>
          </p:cNvPr>
          <p:cNvSpPr txBox="1"/>
          <p:nvPr/>
        </p:nvSpPr>
        <p:spPr>
          <a:xfrm>
            <a:off x="1407813" y="4837498"/>
            <a:ext cx="27432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 like </a:t>
            </a:r>
            <a:r>
              <a:rPr lang="en" altLang="zh-CN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ChatGPT</a:t>
            </a:r>
            <a:r>
              <a:rPr lang="en" altLang="zh-CN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often provide incorrect  information</a:t>
            </a:r>
            <a:endParaRPr lang="zh-CN" altLang="en-US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4ADB0E4A-B0C6-F125-41B0-EDC4DC09CB31}"/>
              </a:ext>
            </a:extLst>
          </p:cNvPr>
          <p:cNvSpPr txBox="1"/>
          <p:nvPr/>
        </p:nvSpPr>
        <p:spPr>
          <a:xfrm>
            <a:off x="737054" y="1763859"/>
            <a:ext cx="418303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Users cannot usually identify or modify the datasets on which the </a:t>
            </a:r>
            <a:r>
              <a:rPr lang="en-US" altLang="zh-CN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zh-CN" alt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were initially trained, leading to transparency concerns.</a:t>
            </a:r>
          </a:p>
        </p:txBody>
      </p:sp>
    </p:spTree>
    <p:extLst>
      <p:ext uri="{BB962C8B-B14F-4D97-AF65-F5344CB8AC3E}">
        <p14:creationId xmlns:p14="http://schemas.microsoft.com/office/powerpoint/2010/main" val="525515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1"/>
          <p:cNvSpPr txBox="1"/>
          <p:nvPr/>
        </p:nvSpPr>
        <p:spPr>
          <a:xfrm>
            <a:off x="3634374" y="3054667"/>
            <a:ext cx="3708121" cy="748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altLang="zh-CN" sz="4265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</p:txBody>
      </p:sp>
      <p:sp>
        <p:nvSpPr>
          <p:cNvPr id="22" name="文本框 11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169232" y="450796"/>
            <a:ext cx="1701772" cy="7480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sz="4265" dirty="0">
                <a:solidFill>
                  <a:srgbClr val="12406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Calibri" panose="020F0502020204030204" pitchFamily="34" charset="0"/>
              </a:rPr>
              <a:t>Part </a:t>
            </a:r>
            <a:r>
              <a:rPr lang="en-US" altLang="zh-CN" sz="4265" dirty="0">
                <a:solidFill>
                  <a:srgbClr val="12406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Calibri" panose="020F0502020204030204" pitchFamily="34" charset="0"/>
              </a:rPr>
              <a:t>4</a:t>
            </a:r>
            <a:endParaRPr lang="en-US" altLang="zh-CN" sz="3735" dirty="0">
              <a:solidFill>
                <a:srgbClr val="124062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241024" y="1221217"/>
            <a:ext cx="1352105" cy="19561"/>
          </a:xfrm>
          <a:prstGeom prst="line">
            <a:avLst/>
          </a:prstGeom>
          <a:ln w="28575">
            <a:solidFill>
              <a:srgbClr val="5372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44730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338824" y="895480"/>
            <a:ext cx="7682054" cy="0"/>
          </a:xfrm>
          <a:prstGeom prst="line">
            <a:avLst/>
          </a:prstGeom>
          <a:ln w="12700">
            <a:solidFill>
              <a:srgbClr val="537285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338824" y="976442"/>
            <a:ext cx="7682054" cy="0"/>
          </a:xfrm>
          <a:prstGeom prst="line">
            <a:avLst/>
          </a:prstGeom>
          <a:ln w="38100">
            <a:solidFill>
              <a:srgbClr val="12406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>
            <a:off x="338824" y="328442"/>
            <a:ext cx="18181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685165" fontAlgn="base">
              <a:buClrTx/>
              <a:buSzTx/>
              <a:buFontTx/>
            </a:pPr>
            <a:r>
              <a:rPr lang="en-GB" altLang="zh-CN" sz="2800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Conclusion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30B51BD-BDA6-561E-CD11-E5AD9FE04A19}"/>
              </a:ext>
            </a:extLst>
          </p:cNvPr>
          <p:cNvSpPr txBox="1"/>
          <p:nvPr/>
        </p:nvSpPr>
        <p:spPr>
          <a:xfrm>
            <a:off x="106812" y="1303988"/>
            <a:ext cx="11521080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ntegrating AI into evaluation offers significant potential for improving efficiency and quality </a:t>
            </a:r>
            <a:endParaRPr lang="en-US" altLang="zh-CN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400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 requires careful alignment with human judgment for sensitive decisions</a:t>
            </a:r>
            <a:r>
              <a: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CN" altLang="en-US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 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tools</a:t>
            </a:r>
            <a:r>
              <a: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should focus on enhancing </a:t>
            </a:r>
            <a:r>
              <a:rPr lang="zh-CN" alt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specific tasks </a:t>
            </a:r>
            <a:r>
              <a: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 maintaining </a:t>
            </a:r>
            <a:r>
              <a:rPr lang="zh-CN" alt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transparency and accountability. </a:t>
            </a:r>
            <a:endParaRPr lang="zh-CN" altLang="en-US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mprove AI models for </a:t>
            </a:r>
            <a:r>
              <a:rPr lang="zh-CN" alt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accuracy and inclusivity</a:t>
            </a:r>
            <a:r>
              <a: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especially for non-English contexts, and ensure </a:t>
            </a:r>
            <a:r>
              <a:rPr lang="zh-CN" alt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community involvement </a:t>
            </a:r>
            <a:r>
              <a: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AI-driven processes.</a:t>
            </a:r>
            <a:endParaRPr lang="en-US" altLang="zh-CN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Protect </a:t>
            </a:r>
            <a:r>
              <a:rPr lang="zh-CN" alt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privacy </a:t>
            </a:r>
            <a:r>
              <a: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securing </a:t>
            </a:r>
            <a:r>
              <a:rPr lang="zh-CN" alt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sensitive information</a:t>
            </a:r>
            <a:endParaRPr lang="en-US" altLang="zh-CN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AI </a:t>
            </a:r>
            <a:r>
              <a: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evaluation aligns with core </a:t>
            </a:r>
            <a:r>
              <a:rPr lang="zh-CN" alt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human values and integrity.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CN" altLang="en-US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Empowering evaluators with </a:t>
            </a:r>
            <a:r>
              <a:rPr lang="zh-CN" alt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 skills, </a:t>
            </a:r>
            <a:r>
              <a: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 emphasizing </a:t>
            </a:r>
            <a:r>
              <a:rPr lang="zh-CN" alt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ethical considerations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-矩形 5"/>
          <p:cNvSpPr/>
          <p:nvPr>
            <p:custDataLst>
              <p:tags r:id="rId1"/>
            </p:custDataLst>
          </p:nvPr>
        </p:nvSpPr>
        <p:spPr>
          <a:xfrm>
            <a:off x="0" y="-14954"/>
            <a:ext cx="12192000" cy="2066290"/>
          </a:xfrm>
          <a:prstGeom prst="rect">
            <a:avLst/>
          </a:prstGeom>
          <a:solidFill>
            <a:srgbClr val="4D6D7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PA-文本框 17"/>
          <p:cNvSpPr txBox="1"/>
          <p:nvPr>
            <p:custDataLst>
              <p:tags r:id="rId2"/>
            </p:custDataLst>
          </p:nvPr>
        </p:nvSpPr>
        <p:spPr>
          <a:xfrm>
            <a:off x="2380452" y="3827032"/>
            <a:ext cx="7431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en-US" sz="4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Thank you for your attention.</a:t>
            </a:r>
            <a:endParaRPr lang="zh-CN" altLang="en-US" sz="4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 useBgFill="1">
        <p:nvSpPr>
          <p:cNvPr id="3" name="PA-椭圆 2"/>
          <p:cNvSpPr/>
          <p:nvPr>
            <p:custDataLst>
              <p:tags r:id="rId3"/>
            </p:custDataLst>
          </p:nvPr>
        </p:nvSpPr>
        <p:spPr>
          <a:xfrm>
            <a:off x="5009061" y="964679"/>
            <a:ext cx="2173876" cy="2066290"/>
          </a:xfrm>
          <a:prstGeom prst="ellipse">
            <a:avLst/>
          </a:prstGeom>
          <a:ln w="44450" cap="flat" cmpd="sng" algn="ctr">
            <a:solidFill>
              <a:srgbClr val="C5D6DE"/>
            </a:solidFill>
            <a:prstDash val="solid"/>
            <a:miter lim="800000"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6000" b="1" dirty="0">
              <a:solidFill>
                <a:srgbClr val="44546A">
                  <a:lumMod val="75000"/>
                </a:srgb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408" y="1018191"/>
            <a:ext cx="1951182" cy="19511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1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216180" y="216280"/>
            <a:ext cx="2253888" cy="122110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sz="3600" b="1" dirty="0">
                <a:solidFill>
                  <a:srgbClr val="12406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Calibri" panose="020F0502020204030204" pitchFamily="34" charset="0"/>
              </a:rPr>
              <a:t>Contents</a:t>
            </a:r>
          </a:p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endParaRPr lang="en-US" altLang="zh-CN" sz="3735" b="1" dirty="0">
              <a:solidFill>
                <a:srgbClr val="124062"/>
              </a:solidFill>
              <a:latin typeface="+mj-lt"/>
              <a:ea typeface="+mn-ea"/>
              <a:sym typeface="Calibri" panose="020F050202020403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95512" y="850290"/>
            <a:ext cx="1840463" cy="0"/>
          </a:xfrm>
          <a:prstGeom prst="line">
            <a:avLst/>
          </a:prstGeom>
          <a:ln w="28575">
            <a:solidFill>
              <a:srgbClr val="5372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756018" y="1424698"/>
            <a:ext cx="624189" cy="736484"/>
            <a:chOff x="2521038" y="2206761"/>
            <a:chExt cx="624189" cy="736484"/>
          </a:xfrm>
        </p:grpSpPr>
        <p:sp>
          <p:nvSpPr>
            <p:cNvPr id="21" name="任意多边形 20"/>
            <p:cNvSpPr/>
            <p:nvPr/>
          </p:nvSpPr>
          <p:spPr>
            <a:xfrm>
              <a:off x="2521038" y="2206761"/>
              <a:ext cx="624189" cy="736484"/>
            </a:xfrm>
            <a:custGeom>
              <a:avLst/>
              <a:gdLst>
                <a:gd name="connsiteX0" fmla="*/ 0 w 1506471"/>
                <a:gd name="connsiteY0" fmla="*/ 655315 h 1310630"/>
                <a:gd name="connsiteX1" fmla="*/ 327658 w 1506471"/>
                <a:gd name="connsiteY1" fmla="*/ 0 h 1310630"/>
                <a:gd name="connsiteX2" fmla="*/ 1178814 w 1506471"/>
                <a:gd name="connsiteY2" fmla="*/ 0 h 1310630"/>
                <a:gd name="connsiteX3" fmla="*/ 1506471 w 1506471"/>
                <a:gd name="connsiteY3" fmla="*/ 655315 h 1310630"/>
                <a:gd name="connsiteX4" fmla="*/ 1178814 w 1506471"/>
                <a:gd name="connsiteY4" fmla="*/ 1310630 h 1310630"/>
                <a:gd name="connsiteX5" fmla="*/ 327658 w 1506471"/>
                <a:gd name="connsiteY5" fmla="*/ 1310630 h 1310630"/>
                <a:gd name="connsiteX6" fmla="*/ 0 w 1506471"/>
                <a:gd name="connsiteY6" fmla="*/ 655315 h 1310630"/>
                <a:gd name="connsiteX0-1" fmla="*/ 761425 w 1506470"/>
                <a:gd name="connsiteY0-2" fmla="*/ 0 h 1359090"/>
                <a:gd name="connsiteX1-3" fmla="*/ 1506469 w 1506470"/>
                <a:gd name="connsiteY1-4" fmla="*/ 333523 h 1359090"/>
                <a:gd name="connsiteX2-5" fmla="*/ 1506469 w 1506470"/>
                <a:gd name="connsiteY2-6" fmla="*/ 1074028 h 1359090"/>
                <a:gd name="connsiteX3-7" fmla="*/ 753235 w 1506470"/>
                <a:gd name="connsiteY3-8" fmla="*/ 1359090 h 1359090"/>
                <a:gd name="connsiteX4-9" fmla="*/ 0 w 1506470"/>
                <a:gd name="connsiteY4-10" fmla="*/ 1074028 h 1359090"/>
                <a:gd name="connsiteX5-11" fmla="*/ 0 w 1506470"/>
                <a:gd name="connsiteY5-12" fmla="*/ 333523 h 1359090"/>
                <a:gd name="connsiteX6-13" fmla="*/ 761425 w 1506470"/>
                <a:gd name="connsiteY6-14" fmla="*/ 0 h 1359090"/>
                <a:gd name="connsiteX0-15" fmla="*/ 761425 w 1506469"/>
                <a:gd name="connsiteY0-16" fmla="*/ 0 h 1365148"/>
                <a:gd name="connsiteX1-17" fmla="*/ 1506469 w 1506469"/>
                <a:gd name="connsiteY1-18" fmla="*/ 333523 h 1365148"/>
                <a:gd name="connsiteX2-19" fmla="*/ 1506469 w 1506469"/>
                <a:gd name="connsiteY2-20" fmla="*/ 1074028 h 1365148"/>
                <a:gd name="connsiteX3-21" fmla="*/ 753235 w 1506469"/>
                <a:gd name="connsiteY3-22" fmla="*/ 1365148 h 1365148"/>
                <a:gd name="connsiteX4-23" fmla="*/ 0 w 1506469"/>
                <a:gd name="connsiteY4-24" fmla="*/ 1074028 h 1365148"/>
                <a:gd name="connsiteX5-25" fmla="*/ 0 w 1506469"/>
                <a:gd name="connsiteY5-26" fmla="*/ 333523 h 1365148"/>
                <a:gd name="connsiteX6-27" fmla="*/ 761425 w 1506469"/>
                <a:gd name="connsiteY6-28" fmla="*/ 0 h 13651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06469" h="1365148">
                  <a:moveTo>
                    <a:pt x="761425" y="0"/>
                  </a:moveTo>
                  <a:lnTo>
                    <a:pt x="1506469" y="333523"/>
                  </a:lnTo>
                  <a:lnTo>
                    <a:pt x="1506469" y="1074028"/>
                  </a:lnTo>
                  <a:lnTo>
                    <a:pt x="753235" y="1365148"/>
                  </a:lnTo>
                  <a:lnTo>
                    <a:pt x="0" y="1074028"/>
                  </a:lnTo>
                  <a:lnTo>
                    <a:pt x="0" y="333523"/>
                  </a:lnTo>
                  <a:lnTo>
                    <a:pt x="761425" y="0"/>
                  </a:lnTo>
                  <a:close/>
                </a:path>
              </a:pathLst>
            </a:custGeom>
            <a:noFill/>
            <a:ln w="28575">
              <a:solidFill>
                <a:srgbClr val="12406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2" rIns="272321" bIns="313011" numCol="1" spcCol="1270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800"/>
            </a:p>
          </p:txBody>
        </p:sp>
        <p:sp>
          <p:nvSpPr>
            <p:cNvPr id="22" name="矩形 21"/>
            <p:cNvSpPr/>
            <p:nvPr/>
          </p:nvSpPr>
          <p:spPr>
            <a:xfrm>
              <a:off x="2548803" y="2342077"/>
              <a:ext cx="566181" cy="5027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65" b="1" dirty="0">
                  <a:solidFill>
                    <a:srgbClr val="124062"/>
                  </a:solidFill>
                  <a:latin typeface="Arial" panose="020B0604020202020204"/>
                  <a:ea typeface="微软雅黑" panose="020B0503020204020204" charset="-122"/>
                  <a:sym typeface="Calibri" panose="020F0502020204030204" pitchFamily="34" charset="0"/>
                </a:rPr>
                <a:t>01</a:t>
              </a:r>
              <a:endParaRPr lang="zh-CN" altLang="en-US" sz="2400" b="1" dirty="0">
                <a:solidFill>
                  <a:srgbClr val="124062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83783" y="3977178"/>
            <a:ext cx="624189" cy="736484"/>
            <a:chOff x="2503751" y="5406695"/>
            <a:chExt cx="624189" cy="736484"/>
          </a:xfrm>
        </p:grpSpPr>
        <p:sp>
          <p:nvSpPr>
            <p:cNvPr id="24" name="任意多边形 23"/>
            <p:cNvSpPr/>
            <p:nvPr/>
          </p:nvSpPr>
          <p:spPr>
            <a:xfrm>
              <a:off x="2503751" y="5406695"/>
              <a:ext cx="624189" cy="736484"/>
            </a:xfrm>
            <a:custGeom>
              <a:avLst/>
              <a:gdLst>
                <a:gd name="connsiteX0" fmla="*/ 0 w 1506471"/>
                <a:gd name="connsiteY0" fmla="*/ 655315 h 1310630"/>
                <a:gd name="connsiteX1" fmla="*/ 327658 w 1506471"/>
                <a:gd name="connsiteY1" fmla="*/ 0 h 1310630"/>
                <a:gd name="connsiteX2" fmla="*/ 1178814 w 1506471"/>
                <a:gd name="connsiteY2" fmla="*/ 0 h 1310630"/>
                <a:gd name="connsiteX3" fmla="*/ 1506471 w 1506471"/>
                <a:gd name="connsiteY3" fmla="*/ 655315 h 1310630"/>
                <a:gd name="connsiteX4" fmla="*/ 1178814 w 1506471"/>
                <a:gd name="connsiteY4" fmla="*/ 1310630 h 1310630"/>
                <a:gd name="connsiteX5" fmla="*/ 327658 w 1506471"/>
                <a:gd name="connsiteY5" fmla="*/ 1310630 h 1310630"/>
                <a:gd name="connsiteX6" fmla="*/ 0 w 1506471"/>
                <a:gd name="connsiteY6" fmla="*/ 655315 h 1310630"/>
                <a:gd name="connsiteX0-1" fmla="*/ 761425 w 1506470"/>
                <a:gd name="connsiteY0-2" fmla="*/ 0 h 1359090"/>
                <a:gd name="connsiteX1-3" fmla="*/ 1506469 w 1506470"/>
                <a:gd name="connsiteY1-4" fmla="*/ 333523 h 1359090"/>
                <a:gd name="connsiteX2-5" fmla="*/ 1506469 w 1506470"/>
                <a:gd name="connsiteY2-6" fmla="*/ 1074028 h 1359090"/>
                <a:gd name="connsiteX3-7" fmla="*/ 753235 w 1506470"/>
                <a:gd name="connsiteY3-8" fmla="*/ 1359090 h 1359090"/>
                <a:gd name="connsiteX4-9" fmla="*/ 0 w 1506470"/>
                <a:gd name="connsiteY4-10" fmla="*/ 1074028 h 1359090"/>
                <a:gd name="connsiteX5-11" fmla="*/ 0 w 1506470"/>
                <a:gd name="connsiteY5-12" fmla="*/ 333523 h 1359090"/>
                <a:gd name="connsiteX6-13" fmla="*/ 761425 w 1506470"/>
                <a:gd name="connsiteY6-14" fmla="*/ 0 h 1359090"/>
                <a:gd name="connsiteX0-15" fmla="*/ 761425 w 1506469"/>
                <a:gd name="connsiteY0-16" fmla="*/ 0 h 1365148"/>
                <a:gd name="connsiteX1-17" fmla="*/ 1506469 w 1506469"/>
                <a:gd name="connsiteY1-18" fmla="*/ 333523 h 1365148"/>
                <a:gd name="connsiteX2-19" fmla="*/ 1506469 w 1506469"/>
                <a:gd name="connsiteY2-20" fmla="*/ 1074028 h 1365148"/>
                <a:gd name="connsiteX3-21" fmla="*/ 753235 w 1506469"/>
                <a:gd name="connsiteY3-22" fmla="*/ 1365148 h 1365148"/>
                <a:gd name="connsiteX4-23" fmla="*/ 0 w 1506469"/>
                <a:gd name="connsiteY4-24" fmla="*/ 1074028 h 1365148"/>
                <a:gd name="connsiteX5-25" fmla="*/ 0 w 1506469"/>
                <a:gd name="connsiteY5-26" fmla="*/ 333523 h 1365148"/>
                <a:gd name="connsiteX6-27" fmla="*/ 761425 w 1506469"/>
                <a:gd name="connsiteY6-28" fmla="*/ 0 h 13651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06469" h="1365148">
                  <a:moveTo>
                    <a:pt x="761425" y="0"/>
                  </a:moveTo>
                  <a:lnTo>
                    <a:pt x="1506469" y="333523"/>
                  </a:lnTo>
                  <a:lnTo>
                    <a:pt x="1506469" y="1074028"/>
                  </a:lnTo>
                  <a:lnTo>
                    <a:pt x="753235" y="1365148"/>
                  </a:lnTo>
                  <a:lnTo>
                    <a:pt x="0" y="1074028"/>
                  </a:lnTo>
                  <a:lnTo>
                    <a:pt x="0" y="333523"/>
                  </a:lnTo>
                  <a:lnTo>
                    <a:pt x="761425" y="0"/>
                  </a:lnTo>
                  <a:close/>
                </a:path>
              </a:pathLst>
            </a:custGeom>
            <a:noFill/>
            <a:ln w="28575">
              <a:solidFill>
                <a:srgbClr val="12406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2" rIns="272321" bIns="313011" numCol="1" spcCol="1270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800"/>
            </a:p>
          </p:txBody>
        </p:sp>
        <p:sp>
          <p:nvSpPr>
            <p:cNvPr id="25" name="矩形 24"/>
            <p:cNvSpPr/>
            <p:nvPr/>
          </p:nvSpPr>
          <p:spPr>
            <a:xfrm>
              <a:off x="2531516" y="5542011"/>
              <a:ext cx="566181" cy="5027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65" b="1" dirty="0">
                  <a:solidFill>
                    <a:srgbClr val="124062"/>
                  </a:solidFill>
                  <a:latin typeface="Arial" panose="020B0604020202020204"/>
                  <a:ea typeface="微软雅黑" panose="020B0503020204020204" charset="-122"/>
                  <a:sym typeface="Calibri" panose="020F0502020204030204" pitchFamily="34" charset="0"/>
                </a:rPr>
                <a:t>03</a:t>
              </a:r>
              <a:endParaRPr lang="zh-CN" altLang="en-US" sz="2400" b="1" dirty="0">
                <a:solidFill>
                  <a:srgbClr val="124062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71739" y="2669584"/>
            <a:ext cx="624189" cy="736484"/>
            <a:chOff x="2521038" y="3806728"/>
            <a:chExt cx="624189" cy="736484"/>
          </a:xfrm>
        </p:grpSpPr>
        <p:sp>
          <p:nvSpPr>
            <p:cNvPr id="27" name="任意多边形 26"/>
            <p:cNvSpPr/>
            <p:nvPr/>
          </p:nvSpPr>
          <p:spPr>
            <a:xfrm>
              <a:off x="2521038" y="3806728"/>
              <a:ext cx="624189" cy="736484"/>
            </a:xfrm>
            <a:custGeom>
              <a:avLst/>
              <a:gdLst>
                <a:gd name="connsiteX0" fmla="*/ 0 w 1506471"/>
                <a:gd name="connsiteY0" fmla="*/ 655315 h 1310630"/>
                <a:gd name="connsiteX1" fmla="*/ 327658 w 1506471"/>
                <a:gd name="connsiteY1" fmla="*/ 0 h 1310630"/>
                <a:gd name="connsiteX2" fmla="*/ 1178814 w 1506471"/>
                <a:gd name="connsiteY2" fmla="*/ 0 h 1310630"/>
                <a:gd name="connsiteX3" fmla="*/ 1506471 w 1506471"/>
                <a:gd name="connsiteY3" fmla="*/ 655315 h 1310630"/>
                <a:gd name="connsiteX4" fmla="*/ 1178814 w 1506471"/>
                <a:gd name="connsiteY4" fmla="*/ 1310630 h 1310630"/>
                <a:gd name="connsiteX5" fmla="*/ 327658 w 1506471"/>
                <a:gd name="connsiteY5" fmla="*/ 1310630 h 1310630"/>
                <a:gd name="connsiteX6" fmla="*/ 0 w 1506471"/>
                <a:gd name="connsiteY6" fmla="*/ 655315 h 1310630"/>
                <a:gd name="connsiteX0-1" fmla="*/ 761425 w 1506470"/>
                <a:gd name="connsiteY0-2" fmla="*/ 0 h 1359090"/>
                <a:gd name="connsiteX1-3" fmla="*/ 1506469 w 1506470"/>
                <a:gd name="connsiteY1-4" fmla="*/ 333523 h 1359090"/>
                <a:gd name="connsiteX2-5" fmla="*/ 1506469 w 1506470"/>
                <a:gd name="connsiteY2-6" fmla="*/ 1074028 h 1359090"/>
                <a:gd name="connsiteX3-7" fmla="*/ 753235 w 1506470"/>
                <a:gd name="connsiteY3-8" fmla="*/ 1359090 h 1359090"/>
                <a:gd name="connsiteX4-9" fmla="*/ 0 w 1506470"/>
                <a:gd name="connsiteY4-10" fmla="*/ 1074028 h 1359090"/>
                <a:gd name="connsiteX5-11" fmla="*/ 0 w 1506470"/>
                <a:gd name="connsiteY5-12" fmla="*/ 333523 h 1359090"/>
                <a:gd name="connsiteX6-13" fmla="*/ 761425 w 1506470"/>
                <a:gd name="connsiteY6-14" fmla="*/ 0 h 1359090"/>
                <a:gd name="connsiteX0-15" fmla="*/ 761425 w 1506469"/>
                <a:gd name="connsiteY0-16" fmla="*/ 0 h 1365148"/>
                <a:gd name="connsiteX1-17" fmla="*/ 1506469 w 1506469"/>
                <a:gd name="connsiteY1-18" fmla="*/ 333523 h 1365148"/>
                <a:gd name="connsiteX2-19" fmla="*/ 1506469 w 1506469"/>
                <a:gd name="connsiteY2-20" fmla="*/ 1074028 h 1365148"/>
                <a:gd name="connsiteX3-21" fmla="*/ 753235 w 1506469"/>
                <a:gd name="connsiteY3-22" fmla="*/ 1365148 h 1365148"/>
                <a:gd name="connsiteX4-23" fmla="*/ 0 w 1506469"/>
                <a:gd name="connsiteY4-24" fmla="*/ 1074028 h 1365148"/>
                <a:gd name="connsiteX5-25" fmla="*/ 0 w 1506469"/>
                <a:gd name="connsiteY5-26" fmla="*/ 333523 h 1365148"/>
                <a:gd name="connsiteX6-27" fmla="*/ 761425 w 1506469"/>
                <a:gd name="connsiteY6-28" fmla="*/ 0 h 13651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06469" h="1365148">
                  <a:moveTo>
                    <a:pt x="761425" y="0"/>
                  </a:moveTo>
                  <a:lnTo>
                    <a:pt x="1506469" y="333523"/>
                  </a:lnTo>
                  <a:lnTo>
                    <a:pt x="1506469" y="1074028"/>
                  </a:lnTo>
                  <a:lnTo>
                    <a:pt x="753235" y="1365148"/>
                  </a:lnTo>
                  <a:lnTo>
                    <a:pt x="0" y="1074028"/>
                  </a:lnTo>
                  <a:lnTo>
                    <a:pt x="0" y="333523"/>
                  </a:lnTo>
                  <a:lnTo>
                    <a:pt x="761425" y="0"/>
                  </a:lnTo>
                  <a:close/>
                </a:path>
              </a:pathLst>
            </a:custGeom>
            <a:noFill/>
            <a:ln w="28575">
              <a:solidFill>
                <a:srgbClr val="12406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2" rIns="272321" bIns="313011" numCol="1" spcCol="1270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8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2548803" y="3942044"/>
              <a:ext cx="566181" cy="5027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65" b="1" dirty="0">
                  <a:solidFill>
                    <a:srgbClr val="124062"/>
                  </a:solidFill>
                  <a:latin typeface="Arial" panose="020B0604020202020204"/>
                  <a:ea typeface="微软雅黑" panose="020B0503020204020204" charset="-122"/>
                  <a:sym typeface="Calibri" panose="020F0502020204030204" pitchFamily="34" charset="0"/>
                </a:rPr>
                <a:t>02</a:t>
              </a:r>
              <a:endParaRPr lang="zh-CN" altLang="en-US" sz="2400" b="1" dirty="0">
                <a:solidFill>
                  <a:srgbClr val="124062"/>
                </a:solidFill>
              </a:endParaRPr>
            </a:p>
          </p:txBody>
        </p:sp>
      </p:grpSp>
      <p:sp>
        <p:nvSpPr>
          <p:cNvPr id="47" name="TextBox 6"/>
          <p:cNvSpPr txBox="1">
            <a:spLocks noChangeArrowheads="1"/>
          </p:cNvSpPr>
          <p:nvPr/>
        </p:nvSpPr>
        <p:spPr bwMode="auto">
          <a:xfrm>
            <a:off x="1688567" y="1531955"/>
            <a:ext cx="83927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/>
            <a:r>
              <a:rPr lang="en-US" altLang="zh-CN" sz="2800" dirty="0">
                <a:solidFill>
                  <a:srgbClr val="124062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What  is  AI ?</a:t>
            </a:r>
            <a:endParaRPr lang="en-GB" altLang="zh-CN" sz="2800" dirty="0">
              <a:solidFill>
                <a:srgbClr val="124062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49" name="TextBox 6"/>
          <p:cNvSpPr txBox="1">
            <a:spLocks noChangeArrowheads="1"/>
          </p:cNvSpPr>
          <p:nvPr/>
        </p:nvSpPr>
        <p:spPr bwMode="auto">
          <a:xfrm>
            <a:off x="1688567" y="4083810"/>
            <a:ext cx="93147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GB"/>
            </a:defPPr>
            <a:lvl2pPr marL="0" lvl="1">
              <a:defRPr sz="2800">
                <a:solidFill>
                  <a:srgbClr val="124062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defRPr>
            </a:lvl2pPr>
          </a:lstStyle>
          <a:p>
            <a:pPr lvl="1" algn="just"/>
            <a:r>
              <a:rPr lang="en-GB" altLang="zh-CN" dirty="0"/>
              <a:t>Limitations and Ethical Challenges of  AI</a:t>
            </a:r>
          </a:p>
        </p:txBody>
      </p:sp>
      <p:sp>
        <p:nvSpPr>
          <p:cNvPr id="51" name="TextBox 6"/>
          <p:cNvSpPr txBox="1">
            <a:spLocks noChangeArrowheads="1"/>
          </p:cNvSpPr>
          <p:nvPr/>
        </p:nvSpPr>
        <p:spPr bwMode="auto">
          <a:xfrm>
            <a:off x="1688567" y="2774190"/>
            <a:ext cx="6131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GB"/>
            </a:defPPr>
            <a:lvl2pPr marL="0" lvl="1">
              <a:defRPr sz="2800">
                <a:solidFill>
                  <a:srgbClr val="124062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defRPr>
            </a:lvl2pPr>
          </a:lstStyle>
          <a:p>
            <a:r>
              <a:rPr lang="en" altLang="zh-CN" sz="2800" dirty="0">
                <a:solidFill>
                  <a:srgbClr val="124062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Potential</a:t>
            </a:r>
            <a:r>
              <a:rPr lang="en" altLang="zh-CN" sz="1800" dirty="0">
                <a:effectLst/>
                <a:latin typeface="Calibri" panose="020F0502020204030204" pitchFamily="34" charset="0"/>
              </a:rPr>
              <a:t> </a:t>
            </a:r>
            <a:r>
              <a:rPr lang="en-US" altLang="zh-CN" sz="2800" dirty="0">
                <a:solidFill>
                  <a:srgbClr val="124062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  <a:r>
              <a:rPr lang="en" altLang="zh-CN" sz="2800" dirty="0" err="1">
                <a:solidFill>
                  <a:srgbClr val="124062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pplication</a:t>
            </a:r>
            <a:r>
              <a:rPr lang="en" altLang="zh-CN" sz="2800" dirty="0">
                <a:solidFill>
                  <a:srgbClr val="124062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of</a:t>
            </a:r>
            <a:r>
              <a:rPr lang="zh-CN" altLang="en-US" sz="2800" dirty="0">
                <a:solidFill>
                  <a:srgbClr val="124062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" altLang="zh-CN" sz="2800" dirty="0">
                <a:solidFill>
                  <a:srgbClr val="124062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AI</a:t>
            </a:r>
            <a:r>
              <a:rPr lang="en" altLang="zh-CN" sz="1800" dirty="0">
                <a:effectLst/>
                <a:latin typeface="Calibri" panose="020F0502020204030204" pitchFamily="34" charset="0"/>
              </a:rPr>
              <a:t> </a:t>
            </a:r>
            <a:r>
              <a:rPr lang="en" altLang="zh-CN" sz="2800" dirty="0">
                <a:solidFill>
                  <a:srgbClr val="124062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in</a:t>
            </a:r>
            <a:r>
              <a:rPr lang="en" altLang="zh-CN" sz="1800" dirty="0">
                <a:effectLst/>
                <a:latin typeface="Calibri" panose="020F0502020204030204" pitchFamily="34" charset="0"/>
              </a:rPr>
              <a:t> </a:t>
            </a:r>
            <a:r>
              <a:rPr lang="en" altLang="zh-CN" sz="2800" dirty="0">
                <a:solidFill>
                  <a:srgbClr val="124062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Evaluation</a:t>
            </a:r>
            <a:r>
              <a:rPr lang="en" altLang="zh-CN" sz="1800" dirty="0">
                <a:effectLst/>
                <a:latin typeface="Calibri" panose="020F0502020204030204" pitchFamily="34" charset="0"/>
              </a:rPr>
              <a:t> </a:t>
            </a:r>
            <a:endParaRPr lang="en" altLang="zh-CN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D1D645F-74EC-EFA4-2F54-95BDB9F2934B}"/>
              </a:ext>
            </a:extLst>
          </p:cNvPr>
          <p:cNvGrpSpPr/>
          <p:nvPr/>
        </p:nvGrpSpPr>
        <p:grpSpPr>
          <a:xfrm>
            <a:off x="783783" y="5209378"/>
            <a:ext cx="624189" cy="736484"/>
            <a:chOff x="2503751" y="5406695"/>
            <a:chExt cx="624189" cy="736484"/>
          </a:xfrm>
        </p:grpSpPr>
        <p:sp>
          <p:nvSpPr>
            <p:cNvPr id="8" name="任意多边形 23">
              <a:extLst>
                <a:ext uri="{FF2B5EF4-FFF2-40B4-BE49-F238E27FC236}">
                  <a16:creationId xmlns:a16="http://schemas.microsoft.com/office/drawing/2014/main" id="{DC81E2B3-D6AD-11F2-C474-9B711A0E1B9B}"/>
                </a:ext>
              </a:extLst>
            </p:cNvPr>
            <p:cNvSpPr/>
            <p:nvPr/>
          </p:nvSpPr>
          <p:spPr>
            <a:xfrm>
              <a:off x="2503751" y="5406695"/>
              <a:ext cx="624189" cy="736484"/>
            </a:xfrm>
            <a:custGeom>
              <a:avLst/>
              <a:gdLst>
                <a:gd name="connsiteX0" fmla="*/ 0 w 1506471"/>
                <a:gd name="connsiteY0" fmla="*/ 655315 h 1310630"/>
                <a:gd name="connsiteX1" fmla="*/ 327658 w 1506471"/>
                <a:gd name="connsiteY1" fmla="*/ 0 h 1310630"/>
                <a:gd name="connsiteX2" fmla="*/ 1178814 w 1506471"/>
                <a:gd name="connsiteY2" fmla="*/ 0 h 1310630"/>
                <a:gd name="connsiteX3" fmla="*/ 1506471 w 1506471"/>
                <a:gd name="connsiteY3" fmla="*/ 655315 h 1310630"/>
                <a:gd name="connsiteX4" fmla="*/ 1178814 w 1506471"/>
                <a:gd name="connsiteY4" fmla="*/ 1310630 h 1310630"/>
                <a:gd name="connsiteX5" fmla="*/ 327658 w 1506471"/>
                <a:gd name="connsiteY5" fmla="*/ 1310630 h 1310630"/>
                <a:gd name="connsiteX6" fmla="*/ 0 w 1506471"/>
                <a:gd name="connsiteY6" fmla="*/ 655315 h 1310630"/>
                <a:gd name="connsiteX0-1" fmla="*/ 761425 w 1506470"/>
                <a:gd name="connsiteY0-2" fmla="*/ 0 h 1359090"/>
                <a:gd name="connsiteX1-3" fmla="*/ 1506469 w 1506470"/>
                <a:gd name="connsiteY1-4" fmla="*/ 333523 h 1359090"/>
                <a:gd name="connsiteX2-5" fmla="*/ 1506469 w 1506470"/>
                <a:gd name="connsiteY2-6" fmla="*/ 1074028 h 1359090"/>
                <a:gd name="connsiteX3-7" fmla="*/ 753235 w 1506470"/>
                <a:gd name="connsiteY3-8" fmla="*/ 1359090 h 1359090"/>
                <a:gd name="connsiteX4-9" fmla="*/ 0 w 1506470"/>
                <a:gd name="connsiteY4-10" fmla="*/ 1074028 h 1359090"/>
                <a:gd name="connsiteX5-11" fmla="*/ 0 w 1506470"/>
                <a:gd name="connsiteY5-12" fmla="*/ 333523 h 1359090"/>
                <a:gd name="connsiteX6-13" fmla="*/ 761425 w 1506470"/>
                <a:gd name="connsiteY6-14" fmla="*/ 0 h 1359090"/>
                <a:gd name="connsiteX0-15" fmla="*/ 761425 w 1506469"/>
                <a:gd name="connsiteY0-16" fmla="*/ 0 h 1365148"/>
                <a:gd name="connsiteX1-17" fmla="*/ 1506469 w 1506469"/>
                <a:gd name="connsiteY1-18" fmla="*/ 333523 h 1365148"/>
                <a:gd name="connsiteX2-19" fmla="*/ 1506469 w 1506469"/>
                <a:gd name="connsiteY2-20" fmla="*/ 1074028 h 1365148"/>
                <a:gd name="connsiteX3-21" fmla="*/ 753235 w 1506469"/>
                <a:gd name="connsiteY3-22" fmla="*/ 1365148 h 1365148"/>
                <a:gd name="connsiteX4-23" fmla="*/ 0 w 1506469"/>
                <a:gd name="connsiteY4-24" fmla="*/ 1074028 h 1365148"/>
                <a:gd name="connsiteX5-25" fmla="*/ 0 w 1506469"/>
                <a:gd name="connsiteY5-26" fmla="*/ 333523 h 1365148"/>
                <a:gd name="connsiteX6-27" fmla="*/ 761425 w 1506469"/>
                <a:gd name="connsiteY6-28" fmla="*/ 0 h 13651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06469" h="1365148">
                  <a:moveTo>
                    <a:pt x="761425" y="0"/>
                  </a:moveTo>
                  <a:lnTo>
                    <a:pt x="1506469" y="333523"/>
                  </a:lnTo>
                  <a:lnTo>
                    <a:pt x="1506469" y="1074028"/>
                  </a:lnTo>
                  <a:lnTo>
                    <a:pt x="753235" y="1365148"/>
                  </a:lnTo>
                  <a:lnTo>
                    <a:pt x="0" y="1074028"/>
                  </a:lnTo>
                  <a:lnTo>
                    <a:pt x="0" y="333523"/>
                  </a:lnTo>
                  <a:lnTo>
                    <a:pt x="761425" y="0"/>
                  </a:lnTo>
                  <a:close/>
                </a:path>
              </a:pathLst>
            </a:custGeom>
            <a:noFill/>
            <a:ln w="28575">
              <a:solidFill>
                <a:srgbClr val="12406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2" rIns="272321" bIns="313011" numCol="1" spcCol="1270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800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7A844C0-0FD0-C388-8278-DE20885A94AE}"/>
                </a:ext>
              </a:extLst>
            </p:cNvPr>
            <p:cNvSpPr/>
            <p:nvPr/>
          </p:nvSpPr>
          <p:spPr>
            <a:xfrm>
              <a:off x="2531516" y="5542011"/>
              <a:ext cx="566181" cy="5024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65" b="1" dirty="0">
                  <a:solidFill>
                    <a:srgbClr val="124062"/>
                  </a:solidFill>
                  <a:latin typeface="Arial" panose="020B0604020202020204"/>
                  <a:ea typeface="微软雅黑" panose="020B0503020204020204" charset="-122"/>
                  <a:sym typeface="Calibri" panose="020F0502020204030204" pitchFamily="34" charset="0"/>
                </a:rPr>
                <a:t>04</a:t>
              </a:r>
              <a:endParaRPr lang="zh-CN" altLang="en-US" sz="2400" b="1" dirty="0">
                <a:solidFill>
                  <a:srgbClr val="124062"/>
                </a:solidFill>
              </a:endParaRPr>
            </a:p>
          </p:txBody>
        </p:sp>
      </p:grpSp>
      <p:sp>
        <p:nvSpPr>
          <p:cNvPr id="11" name="TextBox 6">
            <a:extLst>
              <a:ext uri="{FF2B5EF4-FFF2-40B4-BE49-F238E27FC236}">
                <a16:creationId xmlns:a16="http://schemas.microsoft.com/office/drawing/2014/main" id="{FF41A11D-944B-1250-0E99-12F1717B87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8567" y="5316010"/>
            <a:ext cx="93147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GB"/>
            </a:defPPr>
            <a:lvl2pPr marL="0" lvl="1">
              <a:defRPr sz="2800">
                <a:solidFill>
                  <a:srgbClr val="124062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defRPr>
            </a:lvl2pPr>
          </a:lstStyle>
          <a:p>
            <a:pPr lvl="1" algn="just"/>
            <a:r>
              <a:rPr lang="en-US" altLang="zh-CN" dirty="0"/>
              <a:t>C</a:t>
            </a:r>
            <a:r>
              <a:rPr lang="en-GB" altLang="zh-CN" dirty="0" err="1"/>
              <a:t>onclusion</a:t>
            </a:r>
            <a:endParaRPr lang="en-GB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1"/>
          <p:cNvSpPr txBox="1"/>
          <p:nvPr/>
        </p:nvSpPr>
        <p:spPr>
          <a:xfrm>
            <a:off x="-50141" y="1409316"/>
            <a:ext cx="32865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altLang="zh-CN" sz="4400" b="1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zh-CN" altLang="en-US" sz="4400" b="1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zh-CN" sz="2000" b="1" i="1" dirty="0">
                <a:effectLst/>
                <a:latin typeface="Calibri" panose="020F0502020204030204" pitchFamily="34" charset="0"/>
              </a:rPr>
              <a:t> </a:t>
            </a:r>
            <a:r>
              <a:rPr lang="en" altLang="zh-CN" sz="4400" b="1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zh-CN" altLang="en-US" sz="4400" b="1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zh-CN" sz="2000" b="1" i="1" dirty="0">
                <a:effectLst/>
                <a:latin typeface="Calibri" panose="020F0502020204030204" pitchFamily="34" charset="0"/>
              </a:rPr>
              <a:t> </a:t>
            </a:r>
            <a:r>
              <a:rPr lang="en" altLang="zh-CN" sz="4400" b="1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AI?</a:t>
            </a:r>
            <a:r>
              <a:rPr lang="en" altLang="zh-CN" sz="2000" b="1" i="1" dirty="0">
                <a:effectLst/>
                <a:latin typeface="Calibri" panose="020F0502020204030204" pitchFamily="34" charset="0"/>
              </a:rPr>
              <a:t> </a:t>
            </a:r>
            <a:endParaRPr lang="en" altLang="zh-CN" sz="4400" b="1" dirty="0"/>
          </a:p>
        </p:txBody>
      </p:sp>
      <p:sp>
        <p:nvSpPr>
          <p:cNvPr id="22" name="文本框 11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169231" y="450796"/>
            <a:ext cx="3345605" cy="74898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265">
                <a:solidFill>
                  <a:srgbClr val="12406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Calibri" panose="020F0502020204030204" pitchFamily="34" charset="0"/>
              </a:rPr>
              <a:t>Part 1</a:t>
            </a:r>
            <a:endParaRPr lang="en-US" altLang="zh-CN" sz="3735" dirty="0">
              <a:solidFill>
                <a:srgbClr val="124062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241024" y="1221217"/>
            <a:ext cx="1352105" cy="19561"/>
          </a:xfrm>
          <a:prstGeom prst="line">
            <a:avLst/>
          </a:prstGeom>
          <a:ln w="28575">
            <a:solidFill>
              <a:srgbClr val="5372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>
            <a:extLst>
              <a:ext uri="{FF2B5EF4-FFF2-40B4-BE49-F238E27FC236}">
                <a16:creationId xmlns:a16="http://schemas.microsoft.com/office/drawing/2014/main" id="{83350DBC-72F4-DB2F-16A1-E35CBBAE4B3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4121076" y="63475"/>
            <a:ext cx="6689338" cy="685137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CC9883ED-F5DA-C5FB-B987-83B77BBE1E23}"/>
              </a:ext>
            </a:extLst>
          </p:cNvPr>
          <p:cNvSpPr txBox="1"/>
          <p:nvPr/>
        </p:nvSpPr>
        <p:spPr>
          <a:xfrm>
            <a:off x="10810414" y="4883524"/>
            <a:ext cx="1709389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i="1" dirty="0">
                <a:solidFill>
                  <a:srgbClr val="101010"/>
                </a:solidFill>
                <a:highlight>
                  <a:srgbClr val="FFFFFF"/>
                </a:highlight>
                <a:latin typeface="Space Grotesk"/>
              </a:rPr>
              <a:t>Chat-GPT4/DALL-E Image</a:t>
            </a:r>
            <a:r>
              <a:rPr lang="en-US" altLang="zh-CN" i="1" dirty="0">
                <a:solidFill>
                  <a:srgbClr val="101010"/>
                </a:solidFill>
                <a:highlight>
                  <a:srgbClr val="FFFFFF"/>
                </a:highlight>
                <a:latin typeface="Space Grotesk"/>
              </a:rPr>
              <a:t>:</a:t>
            </a:r>
            <a:r>
              <a:rPr lang="zh-CN" altLang="en-US" i="1" dirty="0">
                <a:solidFill>
                  <a:srgbClr val="101010"/>
                </a:solidFill>
                <a:highlight>
                  <a:srgbClr val="FFFFFF"/>
                </a:highlight>
                <a:latin typeface="Space Grotesk"/>
              </a:rPr>
              <a:t> </a:t>
            </a:r>
            <a:r>
              <a:rPr lang="en" altLang="zh-CN" i="1" dirty="0">
                <a:solidFill>
                  <a:srgbClr val="101010"/>
                </a:solidFill>
                <a:highlight>
                  <a:srgbClr val="FFFFFF"/>
                </a:highlight>
                <a:latin typeface="Space Grotesk"/>
              </a:rPr>
              <a:t>Evaluation practitioners are thinking what is AI?</a:t>
            </a:r>
            <a:endParaRPr lang="zh-CN" altLang="en-US" i="1" dirty="0">
              <a:solidFill>
                <a:srgbClr val="101010"/>
              </a:solidFill>
              <a:highlight>
                <a:srgbClr val="FFFFFF"/>
              </a:highlight>
              <a:latin typeface="Space Grotesk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1C4388-190F-635C-8103-8A1EBDD3B006}"/>
              </a:ext>
            </a:extLst>
          </p:cNvPr>
          <p:cNvSpPr txBox="1"/>
          <p:nvPr/>
        </p:nvSpPr>
        <p:spPr>
          <a:xfrm>
            <a:off x="0" y="2388289"/>
            <a:ext cx="412107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" altLang="zh-CN" sz="2000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" altLang="zh-CN" sz="2000" i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ystems </a:t>
            </a:r>
            <a:r>
              <a:rPr lang="en" altLang="zh-CN" sz="2000" b="1" i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designed by humans</a:t>
            </a:r>
            <a:r>
              <a:rPr lang="en-US" altLang="zh-CN" sz="2000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" altLang="zh-CN" sz="2000" i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given a complex</a:t>
            </a:r>
            <a:r>
              <a:rPr lang="en" altLang="zh-CN" sz="2000" b="1" i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goal</a:t>
            </a:r>
            <a:r>
              <a:rPr lang="en" altLang="zh-CN" sz="2000" i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, act in the physical or digital world by </a:t>
            </a:r>
            <a:r>
              <a:rPr lang="en" altLang="zh-CN" sz="2000" b="1" i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perceiving their environment</a:t>
            </a:r>
            <a:r>
              <a:rPr lang="en" altLang="zh-CN" sz="2000" i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" altLang="zh-CN" sz="2000" b="1" i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interpreting the collected data</a:t>
            </a:r>
            <a:r>
              <a:rPr lang="en" altLang="zh-CN" sz="2000" i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" altLang="zh-CN" sz="2000" b="1" i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reasoning</a:t>
            </a:r>
            <a:r>
              <a:rPr lang="en" altLang="zh-CN" sz="2000" i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on the knowledge derived from this data and </a:t>
            </a:r>
            <a:r>
              <a:rPr lang="en" altLang="zh-CN" sz="2000" b="1" i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deciding</a:t>
            </a:r>
            <a:r>
              <a:rPr lang="en" altLang="zh-CN" sz="2000" i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the best actions to </a:t>
            </a:r>
            <a:r>
              <a:rPr lang="en" altLang="zh-CN" sz="2000" b="1" i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achieve</a:t>
            </a:r>
            <a:r>
              <a:rPr lang="en" altLang="zh-CN" sz="2000" i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the given goal. </a:t>
            </a:r>
          </a:p>
          <a:p>
            <a:pPr marL="0" marR="0" algn="r">
              <a:spcBef>
                <a:spcPts val="0"/>
              </a:spcBef>
              <a:spcAft>
                <a:spcPts val="0"/>
              </a:spcAft>
            </a:pPr>
            <a:endParaRPr lang="en" altLang="zh-CN" sz="2000" i="1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marR="0" algn="r">
              <a:spcBef>
                <a:spcPts val="0"/>
              </a:spcBef>
              <a:spcAft>
                <a:spcPts val="0"/>
              </a:spcAft>
            </a:pPr>
            <a:r>
              <a:rPr lang="en-US" altLang="zh-CN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en" altLang="zh-CN" i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European Commission’s high-level expert group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338824" y="895480"/>
            <a:ext cx="7200000" cy="0"/>
          </a:xfrm>
          <a:prstGeom prst="line">
            <a:avLst/>
          </a:prstGeom>
          <a:ln w="12700">
            <a:solidFill>
              <a:srgbClr val="537285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338824" y="976442"/>
            <a:ext cx="7200000" cy="0"/>
          </a:xfrm>
          <a:prstGeom prst="line">
            <a:avLst/>
          </a:prstGeom>
          <a:ln w="38100">
            <a:solidFill>
              <a:srgbClr val="12406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>
            <a:off x="265430" y="440055"/>
            <a:ext cx="7520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zh-CN" sz="2400" b="1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zh-CN" altLang="en-US" sz="2400" b="1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" altLang="zh-CN" sz="1100" b="1" i="1" dirty="0">
                <a:effectLst/>
                <a:latin typeface="Calibri" panose="020F0502020204030204" pitchFamily="34" charset="0"/>
              </a:rPr>
              <a:t> </a:t>
            </a:r>
            <a:r>
              <a:rPr lang="en" altLang="zh-CN" sz="2400" b="1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zh-CN" altLang="en-US" sz="2400" b="1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" altLang="zh-CN" sz="2400" b="1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AI?</a:t>
            </a:r>
            <a:r>
              <a:rPr lang="en" altLang="zh-CN" sz="1100" b="1" i="1" dirty="0">
                <a:effectLst/>
                <a:latin typeface="Calibri" panose="020F0502020204030204" pitchFamily="34" charset="0"/>
              </a:rPr>
              <a:t> </a:t>
            </a:r>
            <a:endParaRPr lang="en" altLang="zh-CN" sz="2400" b="1" dirty="0"/>
          </a:p>
        </p:txBody>
      </p:sp>
      <p:sp>
        <p:nvSpPr>
          <p:cNvPr id="9" name="任意形状 8"/>
          <p:cNvSpPr/>
          <p:nvPr/>
        </p:nvSpPr>
        <p:spPr>
          <a:xfrm>
            <a:off x="3196150" y="6864499"/>
            <a:ext cx="59704" cy="51997"/>
          </a:xfrm>
          <a:custGeom>
            <a:avLst/>
            <a:gdLst>
              <a:gd name="connsiteX0" fmla="*/ 0 w 7600"/>
              <a:gd name="connsiteY0" fmla="*/ 3800 h 7600"/>
              <a:gd name="connsiteX1" fmla="*/ 3800 w 7600"/>
              <a:gd name="connsiteY1" fmla="*/ 0 h 7600"/>
              <a:gd name="connsiteX2" fmla="*/ 7600 w 7600"/>
              <a:gd name="connsiteY2" fmla="*/ 3800 h 7600"/>
              <a:gd name="connsiteX3" fmla="*/ 3800 w 7600"/>
              <a:gd name="connsiteY3" fmla="*/ 7600 h 7600"/>
            </a:gdLst>
            <a:ahLst/>
            <a:cxnLst>
              <a:cxn ang="10800000">
                <a:pos x="connsiteX0" y="connsiteY0"/>
              </a:cxn>
              <a:cxn ang="16200000">
                <a:pos x="connsiteX1" y="connsiteY1"/>
              </a:cxn>
              <a:cxn ang="0">
                <a:pos x="connsiteX2" y="connsiteY2"/>
              </a:cxn>
              <a:cxn ang="5400000">
                <a:pos x="connsiteX3" y="connsiteY3"/>
              </a:cxn>
            </a:cxnLst>
            <a:rect l="l" t="t" r="r" b="b"/>
            <a:pathLst>
              <a:path w="7600" h="7600" stroke="0">
                <a:moveTo>
                  <a:pt x="3800" y="3800"/>
                </a:move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lose/>
              </a:path>
              <a:path w="7600" h="7600" fill="none">
                <a:moveTo>
                  <a:pt x="3800" y="3800"/>
                </a:move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lose/>
              </a:path>
            </a:pathLst>
          </a:custGeom>
          <a:solidFill>
            <a:srgbClr val="191919"/>
          </a:solidFill>
          <a:ln w="7600" cap="flat">
            <a:solidFill>
              <a:srgbClr val="323232"/>
            </a:solidFill>
            <a:miter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" name="文本框 1024">
            <a:extLst>
              <a:ext uri="{FF2B5EF4-FFF2-40B4-BE49-F238E27FC236}">
                <a16:creationId xmlns:a16="http://schemas.microsoft.com/office/drawing/2014/main" id="{4A373FBB-80C5-DAE3-3F87-6778B2D7F4B3}"/>
              </a:ext>
            </a:extLst>
          </p:cNvPr>
          <p:cNvSpPr txBox="1"/>
          <p:nvPr/>
        </p:nvSpPr>
        <p:spPr>
          <a:xfrm>
            <a:off x="10639992" y="4518867"/>
            <a:ext cx="1603911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1400" i="1" dirty="0">
                <a:solidFill>
                  <a:srgbClr val="101010"/>
                </a:solidFill>
                <a:highlight>
                  <a:srgbClr val="FFFFFF"/>
                </a:highlight>
                <a:latin typeface="Space Grotesk"/>
              </a:rPr>
              <a:t> Note. This figure visualizes the major branches of AI. It does not, however, represent the relationship among AI branches and associated techniques and tasks. </a:t>
            </a:r>
          </a:p>
        </p:txBody>
      </p:sp>
      <p:grpSp>
        <p:nvGrpSpPr>
          <p:cNvPr id="2" name="Group162">
            <a:extLst>
              <a:ext uri="{FF2B5EF4-FFF2-40B4-BE49-F238E27FC236}">
                <a16:creationId xmlns:a16="http://schemas.microsoft.com/office/drawing/2014/main" id="{1684ED92-885F-71F9-FEFD-62198052B6C1}"/>
              </a:ext>
            </a:extLst>
          </p:cNvPr>
          <p:cNvGrpSpPr/>
          <p:nvPr/>
        </p:nvGrpSpPr>
        <p:grpSpPr>
          <a:xfrm>
            <a:off x="265430" y="1115845"/>
            <a:ext cx="10367599" cy="5632706"/>
            <a:chOff x="-206880" y="-736836"/>
            <a:chExt cx="9582560" cy="7239705"/>
          </a:xfrm>
        </p:grpSpPr>
        <p:sp>
          <p:nvSpPr>
            <p:cNvPr id="3" name="圆角矩形">
              <a:extLst>
                <a:ext uri="{FF2B5EF4-FFF2-40B4-BE49-F238E27FC236}">
                  <a16:creationId xmlns:a16="http://schemas.microsoft.com/office/drawing/2014/main" id="{BD1A6679-6096-7406-C09A-C51A409E56AF}"/>
                </a:ext>
              </a:extLst>
            </p:cNvPr>
            <p:cNvSpPr/>
            <p:nvPr/>
          </p:nvSpPr>
          <p:spPr>
            <a:xfrm>
              <a:off x="-178740" y="2064152"/>
              <a:ext cx="2966280" cy="700587"/>
            </a:xfrm>
            <a:custGeom>
              <a:avLst/>
              <a:gdLst>
                <a:gd name="connsiteX0" fmla="*/ 0 w 2966280"/>
                <a:gd name="connsiteY0" fmla="*/ 350293 h 700587"/>
                <a:gd name="connsiteX1" fmla="*/ 1483140 w 2966280"/>
                <a:gd name="connsiteY1" fmla="*/ 0 h 700587"/>
                <a:gd name="connsiteX2" fmla="*/ 2966280 w 2966280"/>
                <a:gd name="connsiteY2" fmla="*/ 350293 h 700587"/>
                <a:gd name="connsiteX3" fmla="*/ 1483140 w 2966280"/>
                <a:gd name="connsiteY3" fmla="*/ 700587 h 700587"/>
              </a:gdLst>
              <a:ahLst/>
              <a:cxnLst>
                <a:cxn ang="10800000">
                  <a:pos x="connsiteX0" y="connsiteY0"/>
                </a:cxn>
                <a:cxn ang="16200000">
                  <a:pos x="connsiteX1" y="connsiteY1"/>
                </a:cxn>
                <a:cxn ang="0">
                  <a:pos x="connsiteX2" y="connsiteY2"/>
                </a:cxn>
                <a:cxn ang="5400000">
                  <a:pos x="connsiteX3" y="connsiteY3"/>
                </a:cxn>
              </a:cxnLst>
              <a:rect l="l" t="t" r="r" b="b"/>
              <a:pathLst>
                <a:path w="2966280" h="700587" stroke="0">
                  <a:moveTo>
                    <a:pt x="2966280" y="590587"/>
                  </a:moveTo>
                  <a:lnTo>
                    <a:pt x="2966280" y="110000"/>
                  </a:lnTo>
                  <a:cubicBezTo>
                    <a:pt x="2966280" y="49280"/>
                    <a:pt x="2917000" y="0"/>
                    <a:pt x="2856280" y="0"/>
                  </a:cubicBezTo>
                  <a:lnTo>
                    <a:pt x="110000" y="0"/>
                  </a:lnTo>
                  <a:cubicBezTo>
                    <a:pt x="49280" y="0"/>
                    <a:pt x="0" y="49280"/>
                    <a:pt x="0" y="110000"/>
                  </a:cubicBezTo>
                  <a:lnTo>
                    <a:pt x="0" y="590587"/>
                  </a:lnTo>
                  <a:cubicBezTo>
                    <a:pt x="0" y="651307"/>
                    <a:pt x="49280" y="700587"/>
                    <a:pt x="110000" y="700587"/>
                  </a:cubicBezTo>
                  <a:lnTo>
                    <a:pt x="2856280" y="700587"/>
                  </a:lnTo>
                  <a:cubicBezTo>
                    <a:pt x="2917000" y="700587"/>
                    <a:pt x="2966280" y="651307"/>
                    <a:pt x="2966280" y="590587"/>
                  </a:cubicBezTo>
                  <a:close/>
                </a:path>
                <a:path w="2966280" h="700587" fill="none">
                  <a:moveTo>
                    <a:pt x="2966280" y="590587"/>
                  </a:moveTo>
                  <a:lnTo>
                    <a:pt x="2966280" y="110000"/>
                  </a:lnTo>
                  <a:cubicBezTo>
                    <a:pt x="2966280" y="49280"/>
                    <a:pt x="2917000" y="0"/>
                    <a:pt x="2856280" y="0"/>
                  </a:cubicBezTo>
                  <a:lnTo>
                    <a:pt x="110000" y="0"/>
                  </a:lnTo>
                  <a:cubicBezTo>
                    <a:pt x="49280" y="0"/>
                    <a:pt x="0" y="49280"/>
                    <a:pt x="0" y="110000"/>
                  </a:cubicBezTo>
                  <a:lnTo>
                    <a:pt x="0" y="590587"/>
                  </a:lnTo>
                  <a:cubicBezTo>
                    <a:pt x="0" y="651307"/>
                    <a:pt x="49280" y="700587"/>
                    <a:pt x="110000" y="700587"/>
                  </a:cubicBezTo>
                  <a:lnTo>
                    <a:pt x="2856280" y="700587"/>
                  </a:lnTo>
                  <a:cubicBezTo>
                    <a:pt x="2917000" y="700587"/>
                    <a:pt x="2966280" y="651307"/>
                    <a:pt x="2966280" y="590587"/>
                  </a:cubicBezTo>
                  <a:close/>
                </a:path>
              </a:pathLst>
            </a:custGeom>
            <a:solidFill>
              <a:srgbClr val="E8ECFF"/>
            </a:solidFill>
            <a:ln w="23333" cap="flat">
              <a:solidFill>
                <a:srgbClr val="E8E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圆角矩形">
              <a:extLst>
                <a:ext uri="{FF2B5EF4-FFF2-40B4-BE49-F238E27FC236}">
                  <a16:creationId xmlns:a16="http://schemas.microsoft.com/office/drawing/2014/main" id="{2C428150-2DE1-60F9-3EA5-A55AA7119AA4}"/>
                </a:ext>
              </a:extLst>
            </p:cNvPr>
            <p:cNvSpPr/>
            <p:nvPr/>
          </p:nvSpPr>
          <p:spPr>
            <a:xfrm>
              <a:off x="-178740" y="3340222"/>
              <a:ext cx="2966280" cy="700587"/>
            </a:xfrm>
            <a:custGeom>
              <a:avLst/>
              <a:gdLst>
                <a:gd name="connsiteX0" fmla="*/ 0 w 2966280"/>
                <a:gd name="connsiteY0" fmla="*/ 350293 h 700587"/>
                <a:gd name="connsiteX1" fmla="*/ 1483140 w 2966280"/>
                <a:gd name="connsiteY1" fmla="*/ 0 h 700587"/>
                <a:gd name="connsiteX2" fmla="*/ 2966280 w 2966280"/>
                <a:gd name="connsiteY2" fmla="*/ 350293 h 700587"/>
                <a:gd name="connsiteX3" fmla="*/ 1483140 w 2966280"/>
                <a:gd name="connsiteY3" fmla="*/ 700587 h 700587"/>
              </a:gdLst>
              <a:ahLst/>
              <a:cxnLst>
                <a:cxn ang="10800000">
                  <a:pos x="connsiteX0" y="connsiteY0"/>
                </a:cxn>
                <a:cxn ang="16200000">
                  <a:pos x="connsiteX1" y="connsiteY1"/>
                </a:cxn>
                <a:cxn ang="0">
                  <a:pos x="connsiteX2" y="connsiteY2"/>
                </a:cxn>
                <a:cxn ang="5400000">
                  <a:pos x="connsiteX3" y="connsiteY3"/>
                </a:cxn>
              </a:cxnLst>
              <a:rect l="l" t="t" r="r" b="b"/>
              <a:pathLst>
                <a:path w="2966280" h="700587" stroke="0">
                  <a:moveTo>
                    <a:pt x="2966280" y="590587"/>
                  </a:moveTo>
                  <a:lnTo>
                    <a:pt x="2966280" y="110000"/>
                  </a:lnTo>
                  <a:cubicBezTo>
                    <a:pt x="2966280" y="49280"/>
                    <a:pt x="2917000" y="0"/>
                    <a:pt x="2856280" y="0"/>
                  </a:cubicBezTo>
                  <a:lnTo>
                    <a:pt x="110000" y="0"/>
                  </a:lnTo>
                  <a:cubicBezTo>
                    <a:pt x="49280" y="0"/>
                    <a:pt x="0" y="49280"/>
                    <a:pt x="0" y="110000"/>
                  </a:cubicBezTo>
                  <a:lnTo>
                    <a:pt x="0" y="590587"/>
                  </a:lnTo>
                  <a:cubicBezTo>
                    <a:pt x="0" y="651307"/>
                    <a:pt x="49280" y="700587"/>
                    <a:pt x="110000" y="700587"/>
                  </a:cubicBezTo>
                  <a:lnTo>
                    <a:pt x="2856280" y="700587"/>
                  </a:lnTo>
                  <a:cubicBezTo>
                    <a:pt x="2917000" y="700587"/>
                    <a:pt x="2966280" y="651307"/>
                    <a:pt x="2966280" y="590587"/>
                  </a:cubicBezTo>
                  <a:close/>
                </a:path>
                <a:path w="2966280" h="700587" fill="none">
                  <a:moveTo>
                    <a:pt x="2966280" y="590587"/>
                  </a:moveTo>
                  <a:lnTo>
                    <a:pt x="2966280" y="110000"/>
                  </a:lnTo>
                  <a:cubicBezTo>
                    <a:pt x="2966280" y="49280"/>
                    <a:pt x="2917000" y="0"/>
                    <a:pt x="2856280" y="0"/>
                  </a:cubicBezTo>
                  <a:lnTo>
                    <a:pt x="110000" y="0"/>
                  </a:lnTo>
                  <a:cubicBezTo>
                    <a:pt x="49280" y="0"/>
                    <a:pt x="0" y="49280"/>
                    <a:pt x="0" y="110000"/>
                  </a:cubicBezTo>
                  <a:lnTo>
                    <a:pt x="0" y="590587"/>
                  </a:lnTo>
                  <a:cubicBezTo>
                    <a:pt x="0" y="651307"/>
                    <a:pt x="49280" y="700587"/>
                    <a:pt x="110000" y="700587"/>
                  </a:cubicBezTo>
                  <a:lnTo>
                    <a:pt x="2856280" y="700587"/>
                  </a:lnTo>
                  <a:cubicBezTo>
                    <a:pt x="2917000" y="700587"/>
                    <a:pt x="2966280" y="651307"/>
                    <a:pt x="2966280" y="590587"/>
                  </a:cubicBezTo>
                  <a:close/>
                </a:path>
              </a:pathLst>
            </a:custGeom>
            <a:solidFill>
              <a:srgbClr val="E8ECFF"/>
            </a:solidFill>
            <a:ln w="23333" cap="flat">
              <a:solidFill>
                <a:srgbClr val="E8E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圆角矩形">
              <a:extLst>
                <a:ext uri="{FF2B5EF4-FFF2-40B4-BE49-F238E27FC236}">
                  <a16:creationId xmlns:a16="http://schemas.microsoft.com/office/drawing/2014/main" id="{CB5BA850-1B51-14F5-EDED-348279371598}"/>
                </a:ext>
              </a:extLst>
            </p:cNvPr>
            <p:cNvSpPr/>
            <p:nvPr/>
          </p:nvSpPr>
          <p:spPr>
            <a:xfrm>
              <a:off x="-178740" y="4571252"/>
              <a:ext cx="2966280" cy="700587"/>
            </a:xfrm>
            <a:custGeom>
              <a:avLst/>
              <a:gdLst>
                <a:gd name="connsiteX0" fmla="*/ 0 w 2966280"/>
                <a:gd name="connsiteY0" fmla="*/ 350293 h 700587"/>
                <a:gd name="connsiteX1" fmla="*/ 1483140 w 2966280"/>
                <a:gd name="connsiteY1" fmla="*/ 0 h 700587"/>
                <a:gd name="connsiteX2" fmla="*/ 2966280 w 2966280"/>
                <a:gd name="connsiteY2" fmla="*/ 350293 h 700587"/>
                <a:gd name="connsiteX3" fmla="*/ 1483140 w 2966280"/>
                <a:gd name="connsiteY3" fmla="*/ 700587 h 700587"/>
              </a:gdLst>
              <a:ahLst/>
              <a:cxnLst>
                <a:cxn ang="10800000">
                  <a:pos x="connsiteX0" y="connsiteY0"/>
                </a:cxn>
                <a:cxn ang="16200000">
                  <a:pos x="connsiteX1" y="connsiteY1"/>
                </a:cxn>
                <a:cxn ang="0">
                  <a:pos x="connsiteX2" y="connsiteY2"/>
                </a:cxn>
                <a:cxn ang="5400000">
                  <a:pos x="connsiteX3" y="connsiteY3"/>
                </a:cxn>
              </a:cxnLst>
              <a:rect l="l" t="t" r="r" b="b"/>
              <a:pathLst>
                <a:path w="2966280" h="700587" stroke="0">
                  <a:moveTo>
                    <a:pt x="2966280" y="590587"/>
                  </a:moveTo>
                  <a:lnTo>
                    <a:pt x="2966280" y="110000"/>
                  </a:lnTo>
                  <a:cubicBezTo>
                    <a:pt x="2966280" y="49280"/>
                    <a:pt x="2917000" y="0"/>
                    <a:pt x="2856280" y="0"/>
                  </a:cubicBezTo>
                  <a:lnTo>
                    <a:pt x="110000" y="0"/>
                  </a:lnTo>
                  <a:cubicBezTo>
                    <a:pt x="49280" y="0"/>
                    <a:pt x="0" y="49280"/>
                    <a:pt x="0" y="110000"/>
                  </a:cubicBezTo>
                  <a:lnTo>
                    <a:pt x="0" y="590587"/>
                  </a:lnTo>
                  <a:cubicBezTo>
                    <a:pt x="0" y="651307"/>
                    <a:pt x="49280" y="700587"/>
                    <a:pt x="110000" y="700587"/>
                  </a:cubicBezTo>
                  <a:lnTo>
                    <a:pt x="2856280" y="700587"/>
                  </a:lnTo>
                  <a:cubicBezTo>
                    <a:pt x="2917000" y="700587"/>
                    <a:pt x="2966280" y="651307"/>
                    <a:pt x="2966280" y="590587"/>
                  </a:cubicBezTo>
                  <a:close/>
                </a:path>
                <a:path w="2966280" h="700587" fill="none">
                  <a:moveTo>
                    <a:pt x="2966280" y="590587"/>
                  </a:moveTo>
                  <a:lnTo>
                    <a:pt x="2966280" y="110000"/>
                  </a:lnTo>
                  <a:cubicBezTo>
                    <a:pt x="2966280" y="49280"/>
                    <a:pt x="2917000" y="0"/>
                    <a:pt x="2856280" y="0"/>
                  </a:cubicBezTo>
                  <a:lnTo>
                    <a:pt x="110000" y="0"/>
                  </a:lnTo>
                  <a:cubicBezTo>
                    <a:pt x="49280" y="0"/>
                    <a:pt x="0" y="49280"/>
                    <a:pt x="0" y="110000"/>
                  </a:cubicBezTo>
                  <a:lnTo>
                    <a:pt x="0" y="590587"/>
                  </a:lnTo>
                  <a:cubicBezTo>
                    <a:pt x="0" y="651307"/>
                    <a:pt x="49280" y="700587"/>
                    <a:pt x="110000" y="700587"/>
                  </a:cubicBezTo>
                  <a:lnTo>
                    <a:pt x="2856280" y="700587"/>
                  </a:lnTo>
                  <a:cubicBezTo>
                    <a:pt x="2917000" y="700587"/>
                    <a:pt x="2966280" y="651307"/>
                    <a:pt x="2966280" y="590587"/>
                  </a:cubicBezTo>
                  <a:close/>
                </a:path>
              </a:pathLst>
            </a:custGeom>
            <a:solidFill>
              <a:srgbClr val="E8ECFF"/>
            </a:solidFill>
            <a:ln w="23333" cap="flat">
              <a:solidFill>
                <a:srgbClr val="E8E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圆角矩形">
              <a:extLst>
                <a:ext uri="{FF2B5EF4-FFF2-40B4-BE49-F238E27FC236}">
                  <a16:creationId xmlns:a16="http://schemas.microsoft.com/office/drawing/2014/main" id="{DA1C32CC-7370-66CC-854C-8883E2975ED2}"/>
                </a:ext>
              </a:extLst>
            </p:cNvPr>
            <p:cNvSpPr/>
            <p:nvPr/>
          </p:nvSpPr>
          <p:spPr>
            <a:xfrm>
              <a:off x="-178740" y="5802282"/>
              <a:ext cx="2966280" cy="700587"/>
            </a:xfrm>
            <a:custGeom>
              <a:avLst/>
              <a:gdLst>
                <a:gd name="connsiteX0" fmla="*/ 0 w 2966280"/>
                <a:gd name="connsiteY0" fmla="*/ 350294 h 700587"/>
                <a:gd name="connsiteX1" fmla="*/ 1483140 w 2966280"/>
                <a:gd name="connsiteY1" fmla="*/ 0 h 700587"/>
                <a:gd name="connsiteX2" fmla="*/ 2966280 w 2966280"/>
                <a:gd name="connsiteY2" fmla="*/ 350294 h 700587"/>
                <a:gd name="connsiteX3" fmla="*/ 1483140 w 2966280"/>
                <a:gd name="connsiteY3" fmla="*/ 700587 h 700587"/>
              </a:gdLst>
              <a:ahLst/>
              <a:cxnLst>
                <a:cxn ang="10800000">
                  <a:pos x="connsiteX0" y="connsiteY0"/>
                </a:cxn>
                <a:cxn ang="16200000">
                  <a:pos x="connsiteX1" y="connsiteY1"/>
                </a:cxn>
                <a:cxn ang="0">
                  <a:pos x="connsiteX2" y="connsiteY2"/>
                </a:cxn>
                <a:cxn ang="5400000">
                  <a:pos x="connsiteX3" y="connsiteY3"/>
                </a:cxn>
              </a:cxnLst>
              <a:rect l="l" t="t" r="r" b="b"/>
              <a:pathLst>
                <a:path w="2966280" h="700587" stroke="0">
                  <a:moveTo>
                    <a:pt x="2966280" y="590587"/>
                  </a:moveTo>
                  <a:lnTo>
                    <a:pt x="2966280" y="110000"/>
                  </a:lnTo>
                  <a:cubicBezTo>
                    <a:pt x="2966280" y="49280"/>
                    <a:pt x="2917000" y="0"/>
                    <a:pt x="2856280" y="0"/>
                  </a:cubicBezTo>
                  <a:lnTo>
                    <a:pt x="110000" y="0"/>
                  </a:lnTo>
                  <a:cubicBezTo>
                    <a:pt x="49280" y="0"/>
                    <a:pt x="0" y="49280"/>
                    <a:pt x="0" y="110000"/>
                  </a:cubicBezTo>
                  <a:lnTo>
                    <a:pt x="0" y="590587"/>
                  </a:lnTo>
                  <a:cubicBezTo>
                    <a:pt x="0" y="651307"/>
                    <a:pt x="49280" y="700587"/>
                    <a:pt x="110000" y="700587"/>
                  </a:cubicBezTo>
                  <a:lnTo>
                    <a:pt x="2856280" y="700587"/>
                  </a:lnTo>
                  <a:cubicBezTo>
                    <a:pt x="2917000" y="700587"/>
                    <a:pt x="2966280" y="651307"/>
                    <a:pt x="2966280" y="590587"/>
                  </a:cubicBezTo>
                  <a:close/>
                </a:path>
                <a:path w="2966280" h="700587" fill="none">
                  <a:moveTo>
                    <a:pt x="2966280" y="590587"/>
                  </a:moveTo>
                  <a:lnTo>
                    <a:pt x="2966280" y="110000"/>
                  </a:lnTo>
                  <a:cubicBezTo>
                    <a:pt x="2966280" y="49280"/>
                    <a:pt x="2917000" y="0"/>
                    <a:pt x="2856280" y="0"/>
                  </a:cubicBezTo>
                  <a:lnTo>
                    <a:pt x="110000" y="0"/>
                  </a:lnTo>
                  <a:cubicBezTo>
                    <a:pt x="49280" y="0"/>
                    <a:pt x="0" y="49280"/>
                    <a:pt x="0" y="110000"/>
                  </a:cubicBezTo>
                  <a:lnTo>
                    <a:pt x="0" y="590587"/>
                  </a:lnTo>
                  <a:cubicBezTo>
                    <a:pt x="0" y="651307"/>
                    <a:pt x="49280" y="700587"/>
                    <a:pt x="110000" y="700587"/>
                  </a:cubicBezTo>
                  <a:lnTo>
                    <a:pt x="2856280" y="700587"/>
                  </a:lnTo>
                  <a:cubicBezTo>
                    <a:pt x="2917000" y="700587"/>
                    <a:pt x="2966280" y="651307"/>
                    <a:pt x="2966280" y="590587"/>
                  </a:cubicBezTo>
                  <a:close/>
                </a:path>
              </a:pathLst>
            </a:custGeom>
            <a:solidFill>
              <a:srgbClr val="E8ECFF"/>
            </a:solidFill>
            <a:ln w="23333" cap="flat">
              <a:solidFill>
                <a:srgbClr val="E8E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圆角矩形">
              <a:extLst>
                <a:ext uri="{FF2B5EF4-FFF2-40B4-BE49-F238E27FC236}">
                  <a16:creationId xmlns:a16="http://schemas.microsoft.com/office/drawing/2014/main" id="{FA3B9F7B-170E-601E-82EF-A9517193224F}"/>
                </a:ext>
              </a:extLst>
            </p:cNvPr>
            <p:cNvSpPr/>
            <p:nvPr/>
          </p:nvSpPr>
          <p:spPr>
            <a:xfrm>
              <a:off x="6409400" y="833122"/>
              <a:ext cx="2966280" cy="700587"/>
            </a:xfrm>
            <a:custGeom>
              <a:avLst/>
              <a:gdLst>
                <a:gd name="connsiteX0" fmla="*/ 0 w 2966280"/>
                <a:gd name="connsiteY0" fmla="*/ 350294 h 700587"/>
                <a:gd name="connsiteX1" fmla="*/ 1483140 w 2966280"/>
                <a:gd name="connsiteY1" fmla="*/ 0 h 700587"/>
                <a:gd name="connsiteX2" fmla="*/ 2966280 w 2966280"/>
                <a:gd name="connsiteY2" fmla="*/ 350294 h 700587"/>
                <a:gd name="connsiteX3" fmla="*/ 1483140 w 2966280"/>
                <a:gd name="connsiteY3" fmla="*/ 700587 h 700587"/>
              </a:gdLst>
              <a:ahLst/>
              <a:cxnLst>
                <a:cxn ang="10800000">
                  <a:pos x="connsiteX0" y="connsiteY0"/>
                </a:cxn>
                <a:cxn ang="16200000">
                  <a:pos x="connsiteX1" y="connsiteY1"/>
                </a:cxn>
                <a:cxn ang="0">
                  <a:pos x="connsiteX2" y="connsiteY2"/>
                </a:cxn>
                <a:cxn ang="5400000">
                  <a:pos x="connsiteX3" y="connsiteY3"/>
                </a:cxn>
              </a:cxnLst>
              <a:rect l="l" t="t" r="r" b="b"/>
              <a:pathLst>
                <a:path w="2966280" h="700587" stroke="0">
                  <a:moveTo>
                    <a:pt x="2966280" y="590587"/>
                  </a:moveTo>
                  <a:lnTo>
                    <a:pt x="2966280" y="110000"/>
                  </a:lnTo>
                  <a:cubicBezTo>
                    <a:pt x="2966280" y="49280"/>
                    <a:pt x="2917000" y="0"/>
                    <a:pt x="2856280" y="0"/>
                  </a:cubicBezTo>
                  <a:lnTo>
                    <a:pt x="110000" y="0"/>
                  </a:lnTo>
                  <a:cubicBezTo>
                    <a:pt x="49280" y="0"/>
                    <a:pt x="0" y="49280"/>
                    <a:pt x="0" y="110000"/>
                  </a:cubicBezTo>
                  <a:lnTo>
                    <a:pt x="0" y="590587"/>
                  </a:lnTo>
                  <a:cubicBezTo>
                    <a:pt x="0" y="651307"/>
                    <a:pt x="49280" y="700587"/>
                    <a:pt x="110000" y="700587"/>
                  </a:cubicBezTo>
                  <a:lnTo>
                    <a:pt x="2856280" y="700587"/>
                  </a:lnTo>
                  <a:cubicBezTo>
                    <a:pt x="2917000" y="700587"/>
                    <a:pt x="2966280" y="651307"/>
                    <a:pt x="2966280" y="590587"/>
                  </a:cubicBezTo>
                  <a:close/>
                </a:path>
                <a:path w="2966280" h="700587" fill="none">
                  <a:moveTo>
                    <a:pt x="2966280" y="590587"/>
                  </a:moveTo>
                  <a:lnTo>
                    <a:pt x="2966280" y="110000"/>
                  </a:lnTo>
                  <a:cubicBezTo>
                    <a:pt x="2966280" y="49280"/>
                    <a:pt x="2917000" y="0"/>
                    <a:pt x="2856280" y="0"/>
                  </a:cubicBezTo>
                  <a:lnTo>
                    <a:pt x="110000" y="0"/>
                  </a:lnTo>
                  <a:cubicBezTo>
                    <a:pt x="49280" y="0"/>
                    <a:pt x="0" y="49280"/>
                    <a:pt x="0" y="110000"/>
                  </a:cubicBezTo>
                  <a:lnTo>
                    <a:pt x="0" y="590587"/>
                  </a:lnTo>
                  <a:cubicBezTo>
                    <a:pt x="0" y="651307"/>
                    <a:pt x="49280" y="700587"/>
                    <a:pt x="110000" y="700587"/>
                  </a:cubicBezTo>
                  <a:lnTo>
                    <a:pt x="2856280" y="700587"/>
                  </a:lnTo>
                  <a:cubicBezTo>
                    <a:pt x="2917000" y="700587"/>
                    <a:pt x="2966280" y="651307"/>
                    <a:pt x="2966280" y="590587"/>
                  </a:cubicBezTo>
                  <a:close/>
                </a:path>
              </a:pathLst>
            </a:custGeom>
            <a:solidFill>
              <a:srgbClr val="E8ECFF"/>
            </a:solidFill>
            <a:ln w="23333" cap="flat">
              <a:solidFill>
                <a:srgbClr val="E8E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圆角矩形">
              <a:extLst>
                <a:ext uri="{FF2B5EF4-FFF2-40B4-BE49-F238E27FC236}">
                  <a16:creationId xmlns:a16="http://schemas.microsoft.com/office/drawing/2014/main" id="{6208D035-5BEB-71E7-CBCD-6CE247ED0C6E}"/>
                </a:ext>
              </a:extLst>
            </p:cNvPr>
            <p:cNvSpPr/>
            <p:nvPr/>
          </p:nvSpPr>
          <p:spPr>
            <a:xfrm>
              <a:off x="6409400" y="2064152"/>
              <a:ext cx="2966280" cy="700587"/>
            </a:xfrm>
            <a:custGeom>
              <a:avLst/>
              <a:gdLst>
                <a:gd name="connsiteX0" fmla="*/ 0 w 2966280"/>
                <a:gd name="connsiteY0" fmla="*/ 350293 h 700587"/>
                <a:gd name="connsiteX1" fmla="*/ 1483140 w 2966280"/>
                <a:gd name="connsiteY1" fmla="*/ 0 h 700587"/>
                <a:gd name="connsiteX2" fmla="*/ 2966280 w 2966280"/>
                <a:gd name="connsiteY2" fmla="*/ 350293 h 700587"/>
                <a:gd name="connsiteX3" fmla="*/ 1483140 w 2966280"/>
                <a:gd name="connsiteY3" fmla="*/ 700587 h 700587"/>
              </a:gdLst>
              <a:ahLst/>
              <a:cxnLst>
                <a:cxn ang="10800000">
                  <a:pos x="connsiteX0" y="connsiteY0"/>
                </a:cxn>
                <a:cxn ang="16200000">
                  <a:pos x="connsiteX1" y="connsiteY1"/>
                </a:cxn>
                <a:cxn ang="0">
                  <a:pos x="connsiteX2" y="connsiteY2"/>
                </a:cxn>
                <a:cxn ang="5400000">
                  <a:pos x="connsiteX3" y="connsiteY3"/>
                </a:cxn>
              </a:cxnLst>
              <a:rect l="l" t="t" r="r" b="b"/>
              <a:pathLst>
                <a:path w="2966280" h="700587" stroke="0">
                  <a:moveTo>
                    <a:pt x="2966280" y="590587"/>
                  </a:moveTo>
                  <a:lnTo>
                    <a:pt x="2966280" y="110000"/>
                  </a:lnTo>
                  <a:cubicBezTo>
                    <a:pt x="2966280" y="49280"/>
                    <a:pt x="2917000" y="0"/>
                    <a:pt x="2856280" y="0"/>
                  </a:cubicBezTo>
                  <a:lnTo>
                    <a:pt x="110000" y="0"/>
                  </a:lnTo>
                  <a:cubicBezTo>
                    <a:pt x="49280" y="0"/>
                    <a:pt x="0" y="49280"/>
                    <a:pt x="0" y="110000"/>
                  </a:cubicBezTo>
                  <a:lnTo>
                    <a:pt x="0" y="590587"/>
                  </a:lnTo>
                  <a:cubicBezTo>
                    <a:pt x="0" y="651307"/>
                    <a:pt x="49280" y="700587"/>
                    <a:pt x="110000" y="700587"/>
                  </a:cubicBezTo>
                  <a:lnTo>
                    <a:pt x="2856280" y="700587"/>
                  </a:lnTo>
                  <a:cubicBezTo>
                    <a:pt x="2917000" y="700587"/>
                    <a:pt x="2966280" y="651307"/>
                    <a:pt x="2966280" y="590587"/>
                  </a:cubicBezTo>
                  <a:close/>
                </a:path>
                <a:path w="2966280" h="700587" fill="none">
                  <a:moveTo>
                    <a:pt x="2966280" y="590587"/>
                  </a:moveTo>
                  <a:lnTo>
                    <a:pt x="2966280" y="110000"/>
                  </a:lnTo>
                  <a:cubicBezTo>
                    <a:pt x="2966280" y="49280"/>
                    <a:pt x="2917000" y="0"/>
                    <a:pt x="2856280" y="0"/>
                  </a:cubicBezTo>
                  <a:lnTo>
                    <a:pt x="110000" y="0"/>
                  </a:lnTo>
                  <a:cubicBezTo>
                    <a:pt x="49280" y="0"/>
                    <a:pt x="0" y="49280"/>
                    <a:pt x="0" y="110000"/>
                  </a:cubicBezTo>
                  <a:lnTo>
                    <a:pt x="0" y="590587"/>
                  </a:lnTo>
                  <a:cubicBezTo>
                    <a:pt x="0" y="651307"/>
                    <a:pt x="49280" y="700587"/>
                    <a:pt x="110000" y="700587"/>
                  </a:cubicBezTo>
                  <a:lnTo>
                    <a:pt x="2856280" y="700587"/>
                  </a:lnTo>
                  <a:cubicBezTo>
                    <a:pt x="2917000" y="700587"/>
                    <a:pt x="2966280" y="651307"/>
                    <a:pt x="2966280" y="590587"/>
                  </a:cubicBezTo>
                  <a:close/>
                </a:path>
              </a:pathLst>
            </a:custGeom>
            <a:solidFill>
              <a:srgbClr val="E8ECFF"/>
            </a:solidFill>
            <a:ln w="23333" cap="flat">
              <a:solidFill>
                <a:srgbClr val="E8E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圆角矩形">
              <a:extLst>
                <a:ext uri="{FF2B5EF4-FFF2-40B4-BE49-F238E27FC236}">
                  <a16:creationId xmlns:a16="http://schemas.microsoft.com/office/drawing/2014/main" id="{5912D896-1276-2335-DF31-BDB973612964}"/>
                </a:ext>
              </a:extLst>
            </p:cNvPr>
            <p:cNvSpPr/>
            <p:nvPr/>
          </p:nvSpPr>
          <p:spPr>
            <a:xfrm>
              <a:off x="6409400" y="3340222"/>
              <a:ext cx="2966280" cy="700587"/>
            </a:xfrm>
            <a:custGeom>
              <a:avLst/>
              <a:gdLst>
                <a:gd name="connsiteX0" fmla="*/ 0 w 2966280"/>
                <a:gd name="connsiteY0" fmla="*/ 350293 h 700587"/>
                <a:gd name="connsiteX1" fmla="*/ 1483140 w 2966280"/>
                <a:gd name="connsiteY1" fmla="*/ 0 h 700587"/>
                <a:gd name="connsiteX2" fmla="*/ 2966280 w 2966280"/>
                <a:gd name="connsiteY2" fmla="*/ 350293 h 700587"/>
                <a:gd name="connsiteX3" fmla="*/ 1483140 w 2966280"/>
                <a:gd name="connsiteY3" fmla="*/ 700587 h 700587"/>
              </a:gdLst>
              <a:ahLst/>
              <a:cxnLst>
                <a:cxn ang="10800000">
                  <a:pos x="connsiteX0" y="connsiteY0"/>
                </a:cxn>
                <a:cxn ang="16200000">
                  <a:pos x="connsiteX1" y="connsiteY1"/>
                </a:cxn>
                <a:cxn ang="0">
                  <a:pos x="connsiteX2" y="connsiteY2"/>
                </a:cxn>
                <a:cxn ang="5400000">
                  <a:pos x="connsiteX3" y="connsiteY3"/>
                </a:cxn>
              </a:cxnLst>
              <a:rect l="l" t="t" r="r" b="b"/>
              <a:pathLst>
                <a:path w="2966280" h="700587" stroke="0">
                  <a:moveTo>
                    <a:pt x="2966280" y="590587"/>
                  </a:moveTo>
                  <a:lnTo>
                    <a:pt x="2966280" y="110000"/>
                  </a:lnTo>
                  <a:cubicBezTo>
                    <a:pt x="2966280" y="49280"/>
                    <a:pt x="2917000" y="0"/>
                    <a:pt x="2856280" y="0"/>
                  </a:cubicBezTo>
                  <a:lnTo>
                    <a:pt x="110000" y="0"/>
                  </a:lnTo>
                  <a:cubicBezTo>
                    <a:pt x="49280" y="0"/>
                    <a:pt x="0" y="49280"/>
                    <a:pt x="0" y="110000"/>
                  </a:cubicBezTo>
                  <a:lnTo>
                    <a:pt x="0" y="590587"/>
                  </a:lnTo>
                  <a:cubicBezTo>
                    <a:pt x="0" y="651307"/>
                    <a:pt x="49280" y="700587"/>
                    <a:pt x="110000" y="700587"/>
                  </a:cubicBezTo>
                  <a:lnTo>
                    <a:pt x="2856280" y="700587"/>
                  </a:lnTo>
                  <a:cubicBezTo>
                    <a:pt x="2917000" y="700587"/>
                    <a:pt x="2966280" y="651307"/>
                    <a:pt x="2966280" y="590587"/>
                  </a:cubicBezTo>
                  <a:close/>
                </a:path>
                <a:path w="2966280" h="700587" fill="none">
                  <a:moveTo>
                    <a:pt x="2966280" y="590587"/>
                  </a:moveTo>
                  <a:lnTo>
                    <a:pt x="2966280" y="110000"/>
                  </a:lnTo>
                  <a:cubicBezTo>
                    <a:pt x="2966280" y="49280"/>
                    <a:pt x="2917000" y="0"/>
                    <a:pt x="2856280" y="0"/>
                  </a:cubicBezTo>
                  <a:lnTo>
                    <a:pt x="110000" y="0"/>
                  </a:lnTo>
                  <a:cubicBezTo>
                    <a:pt x="49280" y="0"/>
                    <a:pt x="0" y="49280"/>
                    <a:pt x="0" y="110000"/>
                  </a:cubicBezTo>
                  <a:lnTo>
                    <a:pt x="0" y="590587"/>
                  </a:lnTo>
                  <a:cubicBezTo>
                    <a:pt x="0" y="651307"/>
                    <a:pt x="49280" y="700587"/>
                    <a:pt x="110000" y="700587"/>
                  </a:cubicBezTo>
                  <a:lnTo>
                    <a:pt x="2856280" y="700587"/>
                  </a:lnTo>
                  <a:cubicBezTo>
                    <a:pt x="2917000" y="700587"/>
                    <a:pt x="2966280" y="651307"/>
                    <a:pt x="2966280" y="590587"/>
                  </a:cubicBezTo>
                  <a:close/>
                </a:path>
              </a:pathLst>
            </a:custGeom>
            <a:solidFill>
              <a:srgbClr val="E8ECFF"/>
            </a:solidFill>
            <a:ln w="23333" cap="flat">
              <a:solidFill>
                <a:srgbClr val="E8E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圆角矩形">
              <a:extLst>
                <a:ext uri="{FF2B5EF4-FFF2-40B4-BE49-F238E27FC236}">
                  <a16:creationId xmlns:a16="http://schemas.microsoft.com/office/drawing/2014/main" id="{F5254618-7CE3-CACA-3A08-FFC53919FFF1}"/>
                </a:ext>
              </a:extLst>
            </p:cNvPr>
            <p:cNvSpPr/>
            <p:nvPr/>
          </p:nvSpPr>
          <p:spPr>
            <a:xfrm>
              <a:off x="6409400" y="4571252"/>
              <a:ext cx="2966280" cy="700587"/>
            </a:xfrm>
            <a:custGeom>
              <a:avLst/>
              <a:gdLst>
                <a:gd name="connsiteX0" fmla="*/ 0 w 2966280"/>
                <a:gd name="connsiteY0" fmla="*/ 350293 h 700587"/>
                <a:gd name="connsiteX1" fmla="*/ 1483140 w 2966280"/>
                <a:gd name="connsiteY1" fmla="*/ 0 h 700587"/>
                <a:gd name="connsiteX2" fmla="*/ 2966280 w 2966280"/>
                <a:gd name="connsiteY2" fmla="*/ 350293 h 700587"/>
                <a:gd name="connsiteX3" fmla="*/ 1483140 w 2966280"/>
                <a:gd name="connsiteY3" fmla="*/ 700587 h 700587"/>
              </a:gdLst>
              <a:ahLst/>
              <a:cxnLst>
                <a:cxn ang="10800000">
                  <a:pos x="connsiteX0" y="connsiteY0"/>
                </a:cxn>
                <a:cxn ang="16200000">
                  <a:pos x="connsiteX1" y="connsiteY1"/>
                </a:cxn>
                <a:cxn ang="0">
                  <a:pos x="connsiteX2" y="connsiteY2"/>
                </a:cxn>
                <a:cxn ang="5400000">
                  <a:pos x="connsiteX3" y="connsiteY3"/>
                </a:cxn>
              </a:cxnLst>
              <a:rect l="l" t="t" r="r" b="b"/>
              <a:pathLst>
                <a:path w="2966280" h="700587" stroke="0">
                  <a:moveTo>
                    <a:pt x="2966280" y="590587"/>
                  </a:moveTo>
                  <a:lnTo>
                    <a:pt x="2966280" y="110000"/>
                  </a:lnTo>
                  <a:cubicBezTo>
                    <a:pt x="2966280" y="49280"/>
                    <a:pt x="2917000" y="0"/>
                    <a:pt x="2856280" y="0"/>
                  </a:cubicBezTo>
                  <a:lnTo>
                    <a:pt x="110000" y="0"/>
                  </a:lnTo>
                  <a:cubicBezTo>
                    <a:pt x="49280" y="0"/>
                    <a:pt x="0" y="49280"/>
                    <a:pt x="0" y="110000"/>
                  </a:cubicBezTo>
                  <a:lnTo>
                    <a:pt x="0" y="590587"/>
                  </a:lnTo>
                  <a:cubicBezTo>
                    <a:pt x="0" y="651307"/>
                    <a:pt x="49280" y="700587"/>
                    <a:pt x="110000" y="700587"/>
                  </a:cubicBezTo>
                  <a:lnTo>
                    <a:pt x="2856280" y="700587"/>
                  </a:lnTo>
                  <a:cubicBezTo>
                    <a:pt x="2917000" y="700587"/>
                    <a:pt x="2966280" y="651307"/>
                    <a:pt x="2966280" y="590587"/>
                  </a:cubicBezTo>
                  <a:close/>
                </a:path>
                <a:path w="2966280" h="700587" fill="none">
                  <a:moveTo>
                    <a:pt x="2966280" y="590587"/>
                  </a:moveTo>
                  <a:lnTo>
                    <a:pt x="2966280" y="110000"/>
                  </a:lnTo>
                  <a:cubicBezTo>
                    <a:pt x="2966280" y="49280"/>
                    <a:pt x="2917000" y="0"/>
                    <a:pt x="2856280" y="0"/>
                  </a:cubicBezTo>
                  <a:lnTo>
                    <a:pt x="110000" y="0"/>
                  </a:lnTo>
                  <a:cubicBezTo>
                    <a:pt x="49280" y="0"/>
                    <a:pt x="0" y="49280"/>
                    <a:pt x="0" y="110000"/>
                  </a:cubicBezTo>
                  <a:lnTo>
                    <a:pt x="0" y="590587"/>
                  </a:lnTo>
                  <a:cubicBezTo>
                    <a:pt x="0" y="651307"/>
                    <a:pt x="49280" y="700587"/>
                    <a:pt x="110000" y="700587"/>
                  </a:cubicBezTo>
                  <a:lnTo>
                    <a:pt x="2856280" y="700587"/>
                  </a:lnTo>
                  <a:cubicBezTo>
                    <a:pt x="2917000" y="700587"/>
                    <a:pt x="2966280" y="651307"/>
                    <a:pt x="2966280" y="590587"/>
                  </a:cubicBezTo>
                  <a:close/>
                </a:path>
              </a:pathLst>
            </a:custGeom>
            <a:solidFill>
              <a:srgbClr val="E8ECFF"/>
            </a:solidFill>
            <a:ln w="23333" cap="flat">
              <a:solidFill>
                <a:srgbClr val="E8E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圆角矩形">
              <a:extLst>
                <a:ext uri="{FF2B5EF4-FFF2-40B4-BE49-F238E27FC236}">
                  <a16:creationId xmlns:a16="http://schemas.microsoft.com/office/drawing/2014/main" id="{5009AB38-3351-2C7B-3E0F-F55B5D67E264}"/>
                </a:ext>
              </a:extLst>
            </p:cNvPr>
            <p:cNvSpPr/>
            <p:nvPr/>
          </p:nvSpPr>
          <p:spPr>
            <a:xfrm>
              <a:off x="6409400" y="5802282"/>
              <a:ext cx="2966280" cy="700587"/>
            </a:xfrm>
            <a:custGeom>
              <a:avLst/>
              <a:gdLst>
                <a:gd name="connsiteX0" fmla="*/ 0 w 2966280"/>
                <a:gd name="connsiteY0" fmla="*/ 350294 h 700587"/>
                <a:gd name="connsiteX1" fmla="*/ 1483140 w 2966280"/>
                <a:gd name="connsiteY1" fmla="*/ 0 h 700587"/>
                <a:gd name="connsiteX2" fmla="*/ 2966280 w 2966280"/>
                <a:gd name="connsiteY2" fmla="*/ 350294 h 700587"/>
                <a:gd name="connsiteX3" fmla="*/ 1483140 w 2966280"/>
                <a:gd name="connsiteY3" fmla="*/ 700587 h 700587"/>
              </a:gdLst>
              <a:ahLst/>
              <a:cxnLst>
                <a:cxn ang="10800000">
                  <a:pos x="connsiteX0" y="connsiteY0"/>
                </a:cxn>
                <a:cxn ang="16200000">
                  <a:pos x="connsiteX1" y="connsiteY1"/>
                </a:cxn>
                <a:cxn ang="0">
                  <a:pos x="connsiteX2" y="connsiteY2"/>
                </a:cxn>
                <a:cxn ang="5400000">
                  <a:pos x="connsiteX3" y="connsiteY3"/>
                </a:cxn>
              </a:cxnLst>
              <a:rect l="l" t="t" r="r" b="b"/>
              <a:pathLst>
                <a:path w="2966280" h="700587" stroke="0">
                  <a:moveTo>
                    <a:pt x="2966280" y="590587"/>
                  </a:moveTo>
                  <a:lnTo>
                    <a:pt x="2966280" y="110000"/>
                  </a:lnTo>
                  <a:cubicBezTo>
                    <a:pt x="2966280" y="49280"/>
                    <a:pt x="2917000" y="0"/>
                    <a:pt x="2856280" y="0"/>
                  </a:cubicBezTo>
                  <a:lnTo>
                    <a:pt x="110000" y="0"/>
                  </a:lnTo>
                  <a:cubicBezTo>
                    <a:pt x="49280" y="0"/>
                    <a:pt x="0" y="49280"/>
                    <a:pt x="0" y="110000"/>
                  </a:cubicBezTo>
                  <a:lnTo>
                    <a:pt x="0" y="590587"/>
                  </a:lnTo>
                  <a:cubicBezTo>
                    <a:pt x="0" y="651307"/>
                    <a:pt x="49280" y="700587"/>
                    <a:pt x="110000" y="700587"/>
                  </a:cubicBezTo>
                  <a:lnTo>
                    <a:pt x="2856280" y="700587"/>
                  </a:lnTo>
                  <a:cubicBezTo>
                    <a:pt x="2917000" y="700587"/>
                    <a:pt x="2966280" y="651307"/>
                    <a:pt x="2966280" y="590587"/>
                  </a:cubicBezTo>
                  <a:close/>
                </a:path>
                <a:path w="2966280" h="700587" fill="none">
                  <a:moveTo>
                    <a:pt x="2966280" y="590587"/>
                  </a:moveTo>
                  <a:lnTo>
                    <a:pt x="2966280" y="110000"/>
                  </a:lnTo>
                  <a:cubicBezTo>
                    <a:pt x="2966280" y="49280"/>
                    <a:pt x="2917000" y="0"/>
                    <a:pt x="2856280" y="0"/>
                  </a:cubicBezTo>
                  <a:lnTo>
                    <a:pt x="110000" y="0"/>
                  </a:lnTo>
                  <a:cubicBezTo>
                    <a:pt x="49280" y="0"/>
                    <a:pt x="0" y="49280"/>
                    <a:pt x="0" y="110000"/>
                  </a:cubicBezTo>
                  <a:lnTo>
                    <a:pt x="0" y="590587"/>
                  </a:lnTo>
                  <a:cubicBezTo>
                    <a:pt x="0" y="651307"/>
                    <a:pt x="49280" y="700587"/>
                    <a:pt x="110000" y="700587"/>
                  </a:cubicBezTo>
                  <a:lnTo>
                    <a:pt x="2856280" y="700587"/>
                  </a:lnTo>
                  <a:cubicBezTo>
                    <a:pt x="2917000" y="700587"/>
                    <a:pt x="2966280" y="651307"/>
                    <a:pt x="2966280" y="590587"/>
                  </a:cubicBezTo>
                  <a:close/>
                </a:path>
              </a:pathLst>
            </a:custGeom>
            <a:solidFill>
              <a:srgbClr val="E8ECFF"/>
            </a:solidFill>
            <a:ln w="23333" cap="flat">
              <a:solidFill>
                <a:srgbClr val="E8EC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Rectangle">
              <a:extLst>
                <a:ext uri="{FF2B5EF4-FFF2-40B4-BE49-F238E27FC236}">
                  <a16:creationId xmlns:a16="http://schemas.microsoft.com/office/drawing/2014/main" id="{C300B55F-32E8-49A8-FF81-66714840A1EA}"/>
                </a:ext>
              </a:extLst>
            </p:cNvPr>
            <p:cNvSpPr/>
            <p:nvPr/>
          </p:nvSpPr>
          <p:spPr>
            <a:xfrm>
              <a:off x="1943862" y="-736836"/>
              <a:ext cx="5327876" cy="980000"/>
            </a:xfrm>
            <a:custGeom>
              <a:avLst/>
              <a:gdLst/>
              <a:ahLst/>
              <a:cxnLst/>
              <a:rect l="l" t="t" r="r" b="b"/>
              <a:pathLst>
                <a:path w="3802400" h="980000" stroke="0">
                  <a:moveTo>
                    <a:pt x="0" y="0"/>
                  </a:moveTo>
                  <a:lnTo>
                    <a:pt x="3802400" y="0"/>
                  </a:lnTo>
                  <a:lnTo>
                    <a:pt x="3802400" y="980000"/>
                  </a:lnTo>
                  <a:lnTo>
                    <a:pt x="0" y="980000"/>
                  </a:lnTo>
                  <a:lnTo>
                    <a:pt x="0" y="0"/>
                  </a:lnTo>
                  <a:close/>
                </a:path>
                <a:path w="3802400" h="980000" fill="none">
                  <a:moveTo>
                    <a:pt x="0" y="0"/>
                  </a:moveTo>
                  <a:lnTo>
                    <a:pt x="3802400" y="0"/>
                  </a:lnTo>
                  <a:lnTo>
                    <a:pt x="3802400" y="980000"/>
                  </a:lnTo>
                  <a:lnTo>
                    <a:pt x="0" y="98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00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en" altLang="zh-CN" sz="2800" b="1" i="1" dirty="0">
                  <a:solidFill>
                    <a:srgbClr val="101010"/>
                  </a:solidFill>
                  <a:highlight>
                    <a:srgbClr val="FFFFFF"/>
                  </a:highlight>
                  <a:latin typeface="Space Grotesk"/>
                </a:rPr>
                <a:t>Major branches of the AI ecosystem</a:t>
              </a:r>
              <a:endParaRPr lang="en" altLang="zh-CN" sz="2800" i="1" dirty="0">
                <a:solidFill>
                  <a:srgbClr val="101010"/>
                </a:solidFill>
                <a:highlight>
                  <a:srgbClr val="FFFFFF"/>
                </a:highlight>
                <a:latin typeface="Space Grotesk"/>
              </a:endParaRPr>
            </a:p>
          </p:txBody>
        </p:sp>
        <p:sp>
          <p:nvSpPr>
            <p:cNvPr id="14" name="任意形状 13">
              <a:extLst>
                <a:ext uri="{FF2B5EF4-FFF2-40B4-BE49-F238E27FC236}">
                  <a16:creationId xmlns:a16="http://schemas.microsoft.com/office/drawing/2014/main" id="{1EC5F98B-BE31-7EB7-9901-10E2B6578D21}"/>
                </a:ext>
              </a:extLst>
            </p:cNvPr>
            <p:cNvSpPr/>
            <p:nvPr/>
          </p:nvSpPr>
          <p:spPr>
            <a:xfrm>
              <a:off x="2787540" y="1183415"/>
              <a:ext cx="320000" cy="4969160"/>
            </a:xfrm>
            <a:custGeom>
              <a:avLst/>
              <a:gdLst/>
              <a:ahLst/>
              <a:cxnLst/>
              <a:rect l="l" t="t" r="r" b="b"/>
              <a:pathLst>
                <a:path w="320000" h="4969160" fill="none">
                  <a:moveTo>
                    <a:pt x="0" y="0"/>
                  </a:moveTo>
                  <a:lnTo>
                    <a:pt x="320000" y="0"/>
                  </a:lnTo>
                  <a:lnTo>
                    <a:pt x="320000" y="4969160"/>
                  </a:lnTo>
                  <a:lnTo>
                    <a:pt x="0" y="4969160"/>
                  </a:lnTo>
                </a:path>
              </a:pathLst>
            </a:custGeom>
            <a:noFill/>
            <a:ln w="10000" cap="flat">
              <a:solidFill>
                <a:srgbClr val="191919"/>
              </a:solidFill>
              <a:miter/>
              <a:headEnd type="triangle" w="med" len="med"/>
              <a:tailEnd type="stealth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任意形状 14">
              <a:extLst>
                <a:ext uri="{FF2B5EF4-FFF2-40B4-BE49-F238E27FC236}">
                  <a16:creationId xmlns:a16="http://schemas.microsoft.com/office/drawing/2014/main" id="{3A62C798-6F29-5772-903A-C10AEC5FE98E}"/>
                </a:ext>
              </a:extLst>
            </p:cNvPr>
            <p:cNvSpPr/>
            <p:nvPr/>
          </p:nvSpPr>
          <p:spPr>
            <a:xfrm>
              <a:off x="2787540" y="2414445"/>
              <a:ext cx="320000" cy="1276070"/>
            </a:xfrm>
            <a:custGeom>
              <a:avLst/>
              <a:gdLst/>
              <a:ahLst/>
              <a:cxnLst/>
              <a:rect l="l" t="t" r="r" b="b"/>
              <a:pathLst>
                <a:path w="320000" h="1276070" fill="none">
                  <a:moveTo>
                    <a:pt x="0" y="0"/>
                  </a:moveTo>
                  <a:lnTo>
                    <a:pt x="320000" y="0"/>
                  </a:lnTo>
                  <a:lnTo>
                    <a:pt x="320000" y="1276070"/>
                  </a:lnTo>
                  <a:lnTo>
                    <a:pt x="0" y="1276070"/>
                  </a:lnTo>
                </a:path>
              </a:pathLst>
            </a:custGeom>
            <a:noFill/>
            <a:ln w="10000" cap="flat">
              <a:solidFill>
                <a:srgbClr val="191919"/>
              </a:solidFill>
              <a:miter/>
              <a:headEnd type="triangle" w="med" len="med"/>
              <a:tailEnd type="stealth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任意形状 15">
              <a:extLst>
                <a:ext uri="{FF2B5EF4-FFF2-40B4-BE49-F238E27FC236}">
                  <a16:creationId xmlns:a16="http://schemas.microsoft.com/office/drawing/2014/main" id="{6CC379E6-38A7-BAE4-5613-21230C3DD8C8}"/>
                </a:ext>
              </a:extLst>
            </p:cNvPr>
            <p:cNvSpPr/>
            <p:nvPr/>
          </p:nvSpPr>
          <p:spPr>
            <a:xfrm>
              <a:off x="6129400" y="1180495"/>
              <a:ext cx="280000" cy="4970000"/>
            </a:xfrm>
            <a:custGeom>
              <a:avLst/>
              <a:gdLst/>
              <a:ahLst/>
              <a:cxnLst/>
              <a:rect l="l" t="t" r="r" b="b"/>
              <a:pathLst>
                <a:path w="280000" h="4970000" stroke="0">
                  <a:moveTo>
                    <a:pt x="280000" y="0"/>
                  </a:moveTo>
                  <a:lnTo>
                    <a:pt x="0" y="0"/>
                  </a:lnTo>
                  <a:lnTo>
                    <a:pt x="0" y="4970000"/>
                  </a:lnTo>
                  <a:lnTo>
                    <a:pt x="280000" y="4970000"/>
                  </a:lnTo>
                </a:path>
                <a:path w="280000" h="4970000" fill="none">
                  <a:moveTo>
                    <a:pt x="280000" y="0"/>
                  </a:moveTo>
                  <a:lnTo>
                    <a:pt x="0" y="0"/>
                  </a:lnTo>
                  <a:lnTo>
                    <a:pt x="0" y="4970000"/>
                  </a:lnTo>
                  <a:lnTo>
                    <a:pt x="280000" y="4970000"/>
                  </a:lnTo>
                </a:path>
              </a:pathLst>
            </a:custGeom>
            <a:noFill/>
            <a:ln w="10000" cap="flat">
              <a:solidFill>
                <a:srgbClr val="191919"/>
              </a:solidFill>
              <a:miter/>
              <a:headEnd type="triangle" w="med" len="med"/>
              <a:tailEnd type="stealth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任意形状 16">
              <a:extLst>
                <a:ext uri="{FF2B5EF4-FFF2-40B4-BE49-F238E27FC236}">
                  <a16:creationId xmlns:a16="http://schemas.microsoft.com/office/drawing/2014/main" id="{23201309-318B-6E04-5200-A700F2E6DF98}"/>
                </a:ext>
              </a:extLst>
            </p:cNvPr>
            <p:cNvSpPr/>
            <p:nvPr/>
          </p:nvSpPr>
          <p:spPr>
            <a:xfrm>
              <a:off x="6129400" y="3690495"/>
              <a:ext cx="280000" cy="1230000"/>
            </a:xfrm>
            <a:custGeom>
              <a:avLst/>
              <a:gdLst/>
              <a:ahLst/>
              <a:cxnLst/>
              <a:rect l="l" t="t" r="r" b="b"/>
              <a:pathLst>
                <a:path w="280000" h="1230000" stroke="0">
                  <a:moveTo>
                    <a:pt x="280000" y="0"/>
                  </a:moveTo>
                  <a:lnTo>
                    <a:pt x="0" y="0"/>
                  </a:lnTo>
                  <a:lnTo>
                    <a:pt x="0" y="1230000"/>
                  </a:lnTo>
                  <a:lnTo>
                    <a:pt x="280000" y="1230000"/>
                  </a:lnTo>
                </a:path>
                <a:path w="280000" h="1230000" fill="none">
                  <a:moveTo>
                    <a:pt x="280000" y="0"/>
                  </a:moveTo>
                  <a:lnTo>
                    <a:pt x="0" y="0"/>
                  </a:lnTo>
                  <a:lnTo>
                    <a:pt x="0" y="1230000"/>
                  </a:lnTo>
                  <a:lnTo>
                    <a:pt x="280000" y="1230000"/>
                  </a:lnTo>
                </a:path>
              </a:pathLst>
            </a:custGeom>
            <a:noFill/>
            <a:ln w="10000" cap="flat">
              <a:solidFill>
                <a:srgbClr val="191919"/>
              </a:solidFill>
              <a:miter/>
              <a:headEnd type="triangle" w="med" len="med"/>
              <a:tailEnd type="stealth" w="med" len="med"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056F4278-588E-56DE-1C2B-D6AA1FF291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3072507" y="2249908"/>
              <a:ext cx="3070587" cy="3070587"/>
            </a:xfrm>
            <a:prstGeom prst="rect">
              <a:avLst/>
            </a:prstGeom>
            <a:ln w="10000" cap="flat">
              <a:noFill/>
              <a:miter/>
            </a:ln>
          </p:spPr>
        </p:pic>
        <p:sp>
          <p:nvSpPr>
            <p:cNvPr id="19" name="圆角矩形">
              <a:extLst>
                <a:ext uri="{FF2B5EF4-FFF2-40B4-BE49-F238E27FC236}">
                  <a16:creationId xmlns:a16="http://schemas.microsoft.com/office/drawing/2014/main" id="{EE099BFE-B5FB-8FEE-4477-E9147DE9F918}"/>
                </a:ext>
              </a:extLst>
            </p:cNvPr>
            <p:cNvSpPr/>
            <p:nvPr/>
          </p:nvSpPr>
          <p:spPr>
            <a:xfrm>
              <a:off x="-178740" y="833122"/>
              <a:ext cx="2966280" cy="700587"/>
            </a:xfrm>
            <a:custGeom>
              <a:avLst/>
              <a:gdLst>
                <a:gd name="connsiteX0" fmla="*/ 0 w 2966280"/>
                <a:gd name="connsiteY0" fmla="*/ 350294 h 700587"/>
                <a:gd name="connsiteX1" fmla="*/ 1483140 w 2966280"/>
                <a:gd name="connsiteY1" fmla="*/ 0 h 700587"/>
                <a:gd name="connsiteX2" fmla="*/ 2966280 w 2966280"/>
                <a:gd name="connsiteY2" fmla="*/ 350294 h 700587"/>
                <a:gd name="connsiteX3" fmla="*/ 1483140 w 2966280"/>
                <a:gd name="connsiteY3" fmla="*/ 700587 h 700587"/>
              </a:gdLst>
              <a:ahLst/>
              <a:cxnLst>
                <a:cxn ang="10800000">
                  <a:pos x="connsiteX0" y="connsiteY0"/>
                </a:cxn>
                <a:cxn ang="16200000">
                  <a:pos x="connsiteX1" y="connsiteY1"/>
                </a:cxn>
                <a:cxn ang="0">
                  <a:pos x="connsiteX2" y="connsiteY2"/>
                </a:cxn>
                <a:cxn ang="5400000">
                  <a:pos x="connsiteX3" y="connsiteY3"/>
                </a:cxn>
              </a:cxnLst>
              <a:rect l="l" t="t" r="r" b="b"/>
              <a:pathLst>
                <a:path w="2966280" h="700587" stroke="0">
                  <a:moveTo>
                    <a:pt x="2966280" y="590587"/>
                  </a:moveTo>
                  <a:lnTo>
                    <a:pt x="2966280" y="110000"/>
                  </a:lnTo>
                  <a:cubicBezTo>
                    <a:pt x="2966280" y="49280"/>
                    <a:pt x="2917000" y="0"/>
                    <a:pt x="2856280" y="0"/>
                  </a:cubicBezTo>
                  <a:lnTo>
                    <a:pt x="110000" y="0"/>
                  </a:lnTo>
                  <a:cubicBezTo>
                    <a:pt x="49280" y="0"/>
                    <a:pt x="0" y="49280"/>
                    <a:pt x="0" y="110000"/>
                  </a:cubicBezTo>
                  <a:lnTo>
                    <a:pt x="0" y="590587"/>
                  </a:lnTo>
                  <a:cubicBezTo>
                    <a:pt x="0" y="651307"/>
                    <a:pt x="49280" y="700587"/>
                    <a:pt x="110000" y="700587"/>
                  </a:cubicBezTo>
                  <a:lnTo>
                    <a:pt x="2856280" y="700587"/>
                  </a:lnTo>
                  <a:cubicBezTo>
                    <a:pt x="2917000" y="700587"/>
                    <a:pt x="2966280" y="651307"/>
                    <a:pt x="2966280" y="590587"/>
                  </a:cubicBezTo>
                  <a:close/>
                </a:path>
                <a:path w="2966280" h="700587" fill="none">
                  <a:moveTo>
                    <a:pt x="2966280" y="590587"/>
                  </a:moveTo>
                  <a:lnTo>
                    <a:pt x="2966280" y="110000"/>
                  </a:lnTo>
                  <a:cubicBezTo>
                    <a:pt x="2966280" y="49280"/>
                    <a:pt x="2917000" y="0"/>
                    <a:pt x="2856280" y="0"/>
                  </a:cubicBezTo>
                  <a:lnTo>
                    <a:pt x="110000" y="0"/>
                  </a:lnTo>
                  <a:cubicBezTo>
                    <a:pt x="49280" y="0"/>
                    <a:pt x="0" y="49280"/>
                    <a:pt x="0" y="110000"/>
                  </a:cubicBezTo>
                  <a:lnTo>
                    <a:pt x="0" y="590587"/>
                  </a:lnTo>
                  <a:cubicBezTo>
                    <a:pt x="0" y="651307"/>
                    <a:pt x="49280" y="700587"/>
                    <a:pt x="110000" y="700587"/>
                  </a:cubicBezTo>
                  <a:lnTo>
                    <a:pt x="2856280" y="700587"/>
                  </a:lnTo>
                  <a:cubicBezTo>
                    <a:pt x="2917000" y="700587"/>
                    <a:pt x="2966280" y="651307"/>
                    <a:pt x="2966280" y="590587"/>
                  </a:cubicBezTo>
                  <a:close/>
                </a:path>
              </a:pathLst>
            </a:custGeom>
            <a:solidFill>
              <a:srgbClr val="CDD8D9"/>
            </a:solidFill>
            <a:ln w="23333" cap="flat">
              <a:solidFill>
                <a:srgbClr val="E8ECFF"/>
              </a:solidFill>
              <a:round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2300" dirty="0">
                  <a:solidFill>
                    <a:srgbClr val="454545"/>
                  </a:solidFill>
                  <a:latin typeface="Microsoft YaHei"/>
                  <a:ea typeface="Microsoft YaHei"/>
                  <a:cs typeface="Microsoft YaHei"/>
                </a:rPr>
                <a:t>machine learning</a:t>
              </a:r>
            </a:p>
          </p:txBody>
        </p:sp>
        <p:sp>
          <p:nvSpPr>
            <p:cNvPr id="20" name="Rectangle">
              <a:extLst>
                <a:ext uri="{FF2B5EF4-FFF2-40B4-BE49-F238E27FC236}">
                  <a16:creationId xmlns:a16="http://schemas.microsoft.com/office/drawing/2014/main" id="{38A722B5-F957-5ED0-EBBD-0AA31F3E9478}"/>
                </a:ext>
              </a:extLst>
            </p:cNvPr>
            <p:cNvSpPr/>
            <p:nvPr/>
          </p:nvSpPr>
          <p:spPr>
            <a:xfrm>
              <a:off x="-206880" y="1924152"/>
              <a:ext cx="2966280" cy="980587"/>
            </a:xfrm>
            <a:custGeom>
              <a:avLst/>
              <a:gdLst/>
              <a:ahLst/>
              <a:cxnLst/>
              <a:rect l="l" t="t" r="r" b="b"/>
              <a:pathLst>
                <a:path w="2966280" h="980587" stroke="0">
                  <a:moveTo>
                    <a:pt x="110000" y="0"/>
                  </a:moveTo>
                  <a:lnTo>
                    <a:pt x="2856280" y="0"/>
                  </a:lnTo>
                  <a:cubicBezTo>
                    <a:pt x="2917000" y="0"/>
                    <a:pt x="2966280" y="49280"/>
                    <a:pt x="2966280" y="110000"/>
                  </a:cubicBezTo>
                  <a:lnTo>
                    <a:pt x="2966280" y="870587"/>
                  </a:lnTo>
                  <a:cubicBezTo>
                    <a:pt x="2966280" y="931307"/>
                    <a:pt x="2917000" y="980587"/>
                    <a:pt x="2856280" y="980587"/>
                  </a:cubicBezTo>
                  <a:lnTo>
                    <a:pt x="110000" y="980587"/>
                  </a:lnTo>
                  <a:cubicBezTo>
                    <a:pt x="49280" y="980587"/>
                    <a:pt x="0" y="931307"/>
                    <a:pt x="0" y="870587"/>
                  </a:cubicBezTo>
                  <a:lnTo>
                    <a:pt x="0" y="110000"/>
                  </a:lnTo>
                  <a:cubicBezTo>
                    <a:pt x="0" y="49280"/>
                    <a:pt x="49280" y="0"/>
                    <a:pt x="110000" y="0"/>
                  </a:cubicBezTo>
                  <a:close/>
                </a:path>
                <a:path w="2966280" h="980587" fill="none">
                  <a:moveTo>
                    <a:pt x="110000" y="0"/>
                  </a:moveTo>
                  <a:lnTo>
                    <a:pt x="2856280" y="0"/>
                  </a:lnTo>
                  <a:cubicBezTo>
                    <a:pt x="2917000" y="0"/>
                    <a:pt x="2966280" y="49280"/>
                    <a:pt x="2966280" y="110000"/>
                  </a:cubicBezTo>
                  <a:lnTo>
                    <a:pt x="2966280" y="870587"/>
                  </a:lnTo>
                  <a:cubicBezTo>
                    <a:pt x="2966280" y="931307"/>
                    <a:pt x="2917000" y="980587"/>
                    <a:pt x="2856280" y="980587"/>
                  </a:cubicBezTo>
                  <a:lnTo>
                    <a:pt x="110000" y="980587"/>
                  </a:lnTo>
                  <a:cubicBezTo>
                    <a:pt x="49280" y="980587"/>
                    <a:pt x="0" y="931307"/>
                    <a:pt x="0" y="870587"/>
                  </a:cubicBezTo>
                  <a:lnTo>
                    <a:pt x="0" y="110000"/>
                  </a:lnTo>
                  <a:cubicBezTo>
                    <a:pt x="0" y="49280"/>
                    <a:pt x="49280" y="0"/>
                    <a:pt x="110000" y="0"/>
                  </a:cubicBezTo>
                  <a:close/>
                </a:path>
              </a:pathLst>
            </a:custGeom>
            <a:solidFill>
              <a:srgbClr val="CDD8D9"/>
            </a:solidFill>
            <a:ln w="23333" cap="flat">
              <a:solidFill>
                <a:srgbClr val="E8ECFF"/>
              </a:solidFill>
              <a:round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2300" dirty="0">
                  <a:solidFill>
                    <a:srgbClr val="454545"/>
                  </a:solidFill>
                  <a:latin typeface="Microsoft YaHei"/>
                  <a:ea typeface="Microsoft YaHei"/>
                  <a:cs typeface="Microsoft YaHei"/>
                </a:rPr>
                <a:t>natural language processing</a:t>
              </a:r>
            </a:p>
          </p:txBody>
        </p:sp>
        <p:sp>
          <p:nvSpPr>
            <p:cNvPr id="21" name="Rectangle">
              <a:extLst>
                <a:ext uri="{FF2B5EF4-FFF2-40B4-BE49-F238E27FC236}">
                  <a16:creationId xmlns:a16="http://schemas.microsoft.com/office/drawing/2014/main" id="{41831CAE-F834-A132-F99F-BBAE91A58B4D}"/>
                </a:ext>
              </a:extLst>
            </p:cNvPr>
            <p:cNvSpPr/>
            <p:nvPr/>
          </p:nvSpPr>
          <p:spPr>
            <a:xfrm>
              <a:off x="-206880" y="3200515"/>
              <a:ext cx="2966280" cy="980000"/>
            </a:xfrm>
            <a:custGeom>
              <a:avLst/>
              <a:gdLst/>
              <a:ahLst/>
              <a:cxnLst/>
              <a:rect l="l" t="t" r="r" b="b"/>
              <a:pathLst>
                <a:path w="2966280" h="980000" stroke="0">
                  <a:moveTo>
                    <a:pt x="110000" y="0"/>
                  </a:moveTo>
                  <a:lnTo>
                    <a:pt x="2856280" y="0"/>
                  </a:lnTo>
                  <a:cubicBezTo>
                    <a:pt x="2917000" y="0"/>
                    <a:pt x="2966280" y="49280"/>
                    <a:pt x="2966280" y="110000"/>
                  </a:cubicBezTo>
                  <a:lnTo>
                    <a:pt x="2966280" y="870000"/>
                  </a:lnTo>
                  <a:cubicBezTo>
                    <a:pt x="2966280" y="930720"/>
                    <a:pt x="2917000" y="980000"/>
                    <a:pt x="2856280" y="980000"/>
                  </a:cubicBezTo>
                  <a:lnTo>
                    <a:pt x="110000" y="980000"/>
                  </a:lnTo>
                  <a:cubicBezTo>
                    <a:pt x="49280" y="980000"/>
                    <a:pt x="0" y="930720"/>
                    <a:pt x="0" y="870000"/>
                  </a:cubicBezTo>
                  <a:lnTo>
                    <a:pt x="0" y="110000"/>
                  </a:lnTo>
                  <a:cubicBezTo>
                    <a:pt x="0" y="49280"/>
                    <a:pt x="49280" y="0"/>
                    <a:pt x="110000" y="0"/>
                  </a:cubicBezTo>
                  <a:close/>
                </a:path>
                <a:path w="2966280" h="980000" fill="none">
                  <a:moveTo>
                    <a:pt x="110000" y="0"/>
                  </a:moveTo>
                  <a:lnTo>
                    <a:pt x="2856280" y="0"/>
                  </a:lnTo>
                  <a:cubicBezTo>
                    <a:pt x="2917000" y="0"/>
                    <a:pt x="2966280" y="49280"/>
                    <a:pt x="2966280" y="110000"/>
                  </a:cubicBezTo>
                  <a:lnTo>
                    <a:pt x="2966280" y="870000"/>
                  </a:lnTo>
                  <a:cubicBezTo>
                    <a:pt x="2966280" y="930720"/>
                    <a:pt x="2917000" y="980000"/>
                    <a:pt x="2856280" y="980000"/>
                  </a:cubicBezTo>
                  <a:lnTo>
                    <a:pt x="110000" y="980000"/>
                  </a:lnTo>
                  <a:cubicBezTo>
                    <a:pt x="49280" y="980000"/>
                    <a:pt x="0" y="930720"/>
                    <a:pt x="0" y="870000"/>
                  </a:cubicBezTo>
                  <a:lnTo>
                    <a:pt x="0" y="110000"/>
                  </a:lnTo>
                  <a:cubicBezTo>
                    <a:pt x="0" y="49280"/>
                    <a:pt x="49280" y="0"/>
                    <a:pt x="110000" y="0"/>
                  </a:cubicBezTo>
                  <a:close/>
                </a:path>
              </a:pathLst>
            </a:custGeom>
            <a:solidFill>
              <a:srgbClr val="CDD8D9"/>
            </a:solidFill>
            <a:ln w="23333" cap="flat">
              <a:solidFill>
                <a:srgbClr val="E8ECFF"/>
              </a:solidFill>
              <a:round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2300" dirty="0">
                  <a:solidFill>
                    <a:srgbClr val="454545"/>
                  </a:solidFill>
                  <a:latin typeface="Microsoft YaHei"/>
                  <a:ea typeface="Microsoft YaHei"/>
                  <a:cs typeface="Microsoft YaHei"/>
                </a:rPr>
                <a:t>computer vision</a:t>
              </a:r>
            </a:p>
          </p:txBody>
        </p:sp>
        <p:sp>
          <p:nvSpPr>
            <p:cNvPr id="22" name="Rectangle">
              <a:extLst>
                <a:ext uri="{FF2B5EF4-FFF2-40B4-BE49-F238E27FC236}">
                  <a16:creationId xmlns:a16="http://schemas.microsoft.com/office/drawing/2014/main" id="{A63E82B6-D8AB-181A-55AE-0AFF1CA8DC67}"/>
                </a:ext>
              </a:extLst>
            </p:cNvPr>
            <p:cNvSpPr/>
            <p:nvPr/>
          </p:nvSpPr>
          <p:spPr>
            <a:xfrm>
              <a:off x="-206880" y="4588895"/>
              <a:ext cx="2966280" cy="660000"/>
            </a:xfrm>
            <a:custGeom>
              <a:avLst/>
              <a:gdLst/>
              <a:ahLst/>
              <a:cxnLst/>
              <a:rect l="l" t="t" r="r" b="b"/>
              <a:pathLst>
                <a:path w="2966280" h="660000" stroke="0">
                  <a:moveTo>
                    <a:pt x="110000" y="0"/>
                  </a:moveTo>
                  <a:lnTo>
                    <a:pt x="2856280" y="0"/>
                  </a:lnTo>
                  <a:cubicBezTo>
                    <a:pt x="2917000" y="0"/>
                    <a:pt x="2966280" y="49280"/>
                    <a:pt x="2966280" y="110000"/>
                  </a:cubicBezTo>
                  <a:lnTo>
                    <a:pt x="2966280" y="550000"/>
                  </a:lnTo>
                  <a:cubicBezTo>
                    <a:pt x="2966280" y="610720"/>
                    <a:pt x="2917000" y="660000"/>
                    <a:pt x="2856280" y="660000"/>
                  </a:cubicBezTo>
                  <a:lnTo>
                    <a:pt x="110000" y="660000"/>
                  </a:lnTo>
                  <a:cubicBezTo>
                    <a:pt x="49280" y="660000"/>
                    <a:pt x="0" y="610720"/>
                    <a:pt x="0" y="550000"/>
                  </a:cubicBezTo>
                  <a:lnTo>
                    <a:pt x="0" y="110000"/>
                  </a:lnTo>
                  <a:cubicBezTo>
                    <a:pt x="0" y="49280"/>
                    <a:pt x="49280" y="0"/>
                    <a:pt x="110000" y="0"/>
                  </a:cubicBezTo>
                  <a:close/>
                </a:path>
                <a:path w="2966280" h="660000" fill="none">
                  <a:moveTo>
                    <a:pt x="110000" y="0"/>
                  </a:moveTo>
                  <a:lnTo>
                    <a:pt x="2856280" y="0"/>
                  </a:lnTo>
                  <a:cubicBezTo>
                    <a:pt x="2917000" y="0"/>
                    <a:pt x="2966280" y="49280"/>
                    <a:pt x="2966280" y="110000"/>
                  </a:cubicBezTo>
                  <a:lnTo>
                    <a:pt x="2966280" y="550000"/>
                  </a:lnTo>
                  <a:cubicBezTo>
                    <a:pt x="2966280" y="610720"/>
                    <a:pt x="2917000" y="660000"/>
                    <a:pt x="2856280" y="660000"/>
                  </a:cubicBezTo>
                  <a:lnTo>
                    <a:pt x="110000" y="660000"/>
                  </a:lnTo>
                  <a:cubicBezTo>
                    <a:pt x="49280" y="660000"/>
                    <a:pt x="0" y="610720"/>
                    <a:pt x="0" y="550000"/>
                  </a:cubicBezTo>
                  <a:lnTo>
                    <a:pt x="0" y="110000"/>
                  </a:lnTo>
                  <a:cubicBezTo>
                    <a:pt x="0" y="49280"/>
                    <a:pt x="49280" y="0"/>
                    <a:pt x="110000" y="0"/>
                  </a:cubicBezTo>
                  <a:close/>
                </a:path>
              </a:pathLst>
            </a:custGeom>
            <a:solidFill>
              <a:srgbClr val="CDD8D9"/>
            </a:solidFill>
            <a:ln w="23333" cap="flat">
              <a:solidFill>
                <a:srgbClr val="E8ECFF"/>
              </a:solidFill>
              <a:round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2300" dirty="0">
                  <a:solidFill>
                    <a:srgbClr val="454545"/>
                  </a:solidFill>
                  <a:latin typeface="Microsoft YaHei"/>
                  <a:ea typeface="Microsoft YaHei"/>
                  <a:cs typeface="Microsoft YaHei"/>
                </a:rPr>
                <a:t>robotics</a:t>
              </a:r>
            </a:p>
          </p:txBody>
        </p:sp>
        <p:sp>
          <p:nvSpPr>
            <p:cNvPr id="25" name="Rectangle">
              <a:extLst>
                <a:ext uri="{FF2B5EF4-FFF2-40B4-BE49-F238E27FC236}">
                  <a16:creationId xmlns:a16="http://schemas.microsoft.com/office/drawing/2014/main" id="{81DB1327-CF75-B097-031E-5B90822452E9}"/>
                </a:ext>
              </a:extLst>
            </p:cNvPr>
            <p:cNvSpPr/>
            <p:nvPr/>
          </p:nvSpPr>
          <p:spPr>
            <a:xfrm>
              <a:off x="-206880" y="5662576"/>
              <a:ext cx="2966280" cy="773464"/>
            </a:xfrm>
            <a:custGeom>
              <a:avLst/>
              <a:gdLst/>
              <a:ahLst/>
              <a:cxnLst/>
              <a:rect l="l" t="t" r="r" b="b"/>
              <a:pathLst>
                <a:path w="2966280" h="980000" stroke="0">
                  <a:moveTo>
                    <a:pt x="110000" y="0"/>
                  </a:moveTo>
                  <a:lnTo>
                    <a:pt x="2856280" y="0"/>
                  </a:lnTo>
                  <a:cubicBezTo>
                    <a:pt x="2917000" y="0"/>
                    <a:pt x="2966280" y="49280"/>
                    <a:pt x="2966280" y="110000"/>
                  </a:cubicBezTo>
                  <a:lnTo>
                    <a:pt x="2966280" y="870000"/>
                  </a:lnTo>
                  <a:cubicBezTo>
                    <a:pt x="2966280" y="930720"/>
                    <a:pt x="2917000" y="980000"/>
                    <a:pt x="2856280" y="980000"/>
                  </a:cubicBezTo>
                  <a:lnTo>
                    <a:pt x="110000" y="980000"/>
                  </a:lnTo>
                  <a:cubicBezTo>
                    <a:pt x="49280" y="980000"/>
                    <a:pt x="0" y="930720"/>
                    <a:pt x="0" y="870000"/>
                  </a:cubicBezTo>
                  <a:lnTo>
                    <a:pt x="0" y="110000"/>
                  </a:lnTo>
                  <a:cubicBezTo>
                    <a:pt x="0" y="49280"/>
                    <a:pt x="49280" y="0"/>
                    <a:pt x="110000" y="0"/>
                  </a:cubicBezTo>
                  <a:close/>
                </a:path>
                <a:path w="2966280" h="980000" fill="none">
                  <a:moveTo>
                    <a:pt x="110000" y="0"/>
                  </a:moveTo>
                  <a:lnTo>
                    <a:pt x="2856280" y="0"/>
                  </a:lnTo>
                  <a:cubicBezTo>
                    <a:pt x="2917000" y="0"/>
                    <a:pt x="2966280" y="49280"/>
                    <a:pt x="2966280" y="110000"/>
                  </a:cubicBezTo>
                  <a:lnTo>
                    <a:pt x="2966280" y="870000"/>
                  </a:lnTo>
                  <a:cubicBezTo>
                    <a:pt x="2966280" y="930720"/>
                    <a:pt x="2917000" y="980000"/>
                    <a:pt x="2856280" y="980000"/>
                  </a:cubicBezTo>
                  <a:lnTo>
                    <a:pt x="110000" y="980000"/>
                  </a:lnTo>
                  <a:cubicBezTo>
                    <a:pt x="49280" y="980000"/>
                    <a:pt x="0" y="930720"/>
                    <a:pt x="0" y="870000"/>
                  </a:cubicBezTo>
                  <a:lnTo>
                    <a:pt x="0" y="110000"/>
                  </a:lnTo>
                  <a:cubicBezTo>
                    <a:pt x="0" y="49280"/>
                    <a:pt x="49280" y="0"/>
                    <a:pt x="110000" y="0"/>
                  </a:cubicBezTo>
                  <a:close/>
                </a:path>
              </a:pathLst>
            </a:custGeom>
            <a:solidFill>
              <a:srgbClr val="CDD8D9"/>
            </a:solidFill>
            <a:ln w="23333" cap="flat">
              <a:solidFill>
                <a:srgbClr val="E8ECFF"/>
              </a:solidFill>
              <a:round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2300" dirty="0">
                  <a:solidFill>
                    <a:srgbClr val="454545"/>
                  </a:solidFill>
                  <a:latin typeface="Microsoft YaHei"/>
                  <a:ea typeface="Microsoft YaHei"/>
                  <a:cs typeface="Microsoft YaHei"/>
                </a:rPr>
                <a:t>expert systems</a:t>
              </a:r>
            </a:p>
          </p:txBody>
        </p:sp>
        <p:sp>
          <p:nvSpPr>
            <p:cNvPr id="60" name="Rectangle">
              <a:extLst>
                <a:ext uri="{FF2B5EF4-FFF2-40B4-BE49-F238E27FC236}">
                  <a16:creationId xmlns:a16="http://schemas.microsoft.com/office/drawing/2014/main" id="{0DA0E4B2-C147-C79D-8454-75D56EE56543}"/>
                </a:ext>
              </a:extLst>
            </p:cNvPr>
            <p:cNvSpPr/>
            <p:nvPr/>
          </p:nvSpPr>
          <p:spPr>
            <a:xfrm>
              <a:off x="6409400" y="833122"/>
              <a:ext cx="2966280" cy="700587"/>
            </a:xfrm>
            <a:custGeom>
              <a:avLst/>
              <a:gdLst/>
              <a:ahLst/>
              <a:cxnLst/>
              <a:rect l="l" t="t" r="r" b="b"/>
              <a:pathLst>
                <a:path w="2966280" h="700587" stroke="0">
                  <a:moveTo>
                    <a:pt x="110000" y="0"/>
                  </a:moveTo>
                  <a:lnTo>
                    <a:pt x="2856280" y="0"/>
                  </a:lnTo>
                  <a:cubicBezTo>
                    <a:pt x="2917000" y="0"/>
                    <a:pt x="2966280" y="49280"/>
                    <a:pt x="2966280" y="110000"/>
                  </a:cubicBezTo>
                  <a:lnTo>
                    <a:pt x="2966280" y="590587"/>
                  </a:lnTo>
                  <a:cubicBezTo>
                    <a:pt x="2966280" y="651307"/>
                    <a:pt x="2917000" y="700587"/>
                    <a:pt x="2856280" y="700587"/>
                  </a:cubicBezTo>
                  <a:lnTo>
                    <a:pt x="110000" y="700587"/>
                  </a:lnTo>
                  <a:cubicBezTo>
                    <a:pt x="49280" y="700587"/>
                    <a:pt x="0" y="651307"/>
                    <a:pt x="0" y="590587"/>
                  </a:cubicBezTo>
                  <a:lnTo>
                    <a:pt x="0" y="110000"/>
                  </a:lnTo>
                  <a:cubicBezTo>
                    <a:pt x="0" y="49280"/>
                    <a:pt x="49280" y="0"/>
                    <a:pt x="110000" y="0"/>
                  </a:cubicBezTo>
                  <a:close/>
                </a:path>
                <a:path w="2966280" h="700587" fill="none">
                  <a:moveTo>
                    <a:pt x="110000" y="0"/>
                  </a:moveTo>
                  <a:lnTo>
                    <a:pt x="2856280" y="0"/>
                  </a:lnTo>
                  <a:cubicBezTo>
                    <a:pt x="2917000" y="0"/>
                    <a:pt x="2966280" y="49280"/>
                    <a:pt x="2966280" y="110000"/>
                  </a:cubicBezTo>
                  <a:lnTo>
                    <a:pt x="2966280" y="590587"/>
                  </a:lnTo>
                  <a:cubicBezTo>
                    <a:pt x="2966280" y="651307"/>
                    <a:pt x="2917000" y="700587"/>
                    <a:pt x="2856280" y="700587"/>
                  </a:cubicBezTo>
                  <a:lnTo>
                    <a:pt x="110000" y="700587"/>
                  </a:lnTo>
                  <a:cubicBezTo>
                    <a:pt x="49280" y="700587"/>
                    <a:pt x="0" y="651307"/>
                    <a:pt x="0" y="590587"/>
                  </a:cubicBezTo>
                  <a:lnTo>
                    <a:pt x="0" y="110000"/>
                  </a:lnTo>
                  <a:cubicBezTo>
                    <a:pt x="0" y="49280"/>
                    <a:pt x="49280" y="0"/>
                    <a:pt x="110000" y="0"/>
                  </a:cubicBezTo>
                  <a:close/>
                </a:path>
              </a:pathLst>
            </a:custGeom>
            <a:solidFill>
              <a:srgbClr val="CDD8D9"/>
            </a:solidFill>
            <a:ln w="23333" cap="flat">
              <a:solidFill>
                <a:srgbClr val="E8ECFF"/>
              </a:solidFill>
              <a:round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2300" dirty="0">
                  <a:solidFill>
                    <a:srgbClr val="454545"/>
                  </a:solidFill>
                  <a:latin typeface="Microsoft YaHei"/>
                  <a:ea typeface="Microsoft YaHei"/>
                  <a:cs typeface="Microsoft YaHei"/>
                </a:rPr>
                <a:t>neural networks &amp; deep learning</a:t>
              </a:r>
            </a:p>
          </p:txBody>
        </p:sp>
        <p:sp>
          <p:nvSpPr>
            <p:cNvPr id="61" name="Rectangle">
              <a:extLst>
                <a:ext uri="{FF2B5EF4-FFF2-40B4-BE49-F238E27FC236}">
                  <a16:creationId xmlns:a16="http://schemas.microsoft.com/office/drawing/2014/main" id="{E32F2801-ED53-522A-8B3F-59A23258CA4F}"/>
                </a:ext>
              </a:extLst>
            </p:cNvPr>
            <p:cNvSpPr/>
            <p:nvPr/>
          </p:nvSpPr>
          <p:spPr>
            <a:xfrm>
              <a:off x="6409400" y="1998858"/>
              <a:ext cx="2966280" cy="771637"/>
            </a:xfrm>
            <a:custGeom>
              <a:avLst/>
              <a:gdLst/>
              <a:ahLst/>
              <a:cxnLst/>
              <a:rect l="l" t="t" r="r" b="b"/>
              <a:pathLst>
                <a:path w="2966280" h="771637" stroke="0">
                  <a:moveTo>
                    <a:pt x="110000" y="0"/>
                  </a:moveTo>
                  <a:lnTo>
                    <a:pt x="2856280" y="0"/>
                  </a:lnTo>
                  <a:cubicBezTo>
                    <a:pt x="2917000" y="0"/>
                    <a:pt x="2966280" y="49280"/>
                    <a:pt x="2966280" y="110000"/>
                  </a:cubicBezTo>
                  <a:lnTo>
                    <a:pt x="2966280" y="661637"/>
                  </a:lnTo>
                  <a:cubicBezTo>
                    <a:pt x="2966280" y="722357"/>
                    <a:pt x="2917000" y="771637"/>
                    <a:pt x="2856280" y="771637"/>
                  </a:cubicBezTo>
                  <a:lnTo>
                    <a:pt x="110000" y="771637"/>
                  </a:lnTo>
                  <a:cubicBezTo>
                    <a:pt x="49280" y="771637"/>
                    <a:pt x="0" y="722357"/>
                    <a:pt x="0" y="661637"/>
                  </a:cubicBezTo>
                  <a:lnTo>
                    <a:pt x="0" y="110000"/>
                  </a:lnTo>
                  <a:cubicBezTo>
                    <a:pt x="0" y="49280"/>
                    <a:pt x="49280" y="0"/>
                    <a:pt x="110000" y="0"/>
                  </a:cubicBezTo>
                  <a:close/>
                </a:path>
                <a:path w="2966280" h="771637" fill="none">
                  <a:moveTo>
                    <a:pt x="110000" y="0"/>
                  </a:moveTo>
                  <a:lnTo>
                    <a:pt x="2856280" y="0"/>
                  </a:lnTo>
                  <a:cubicBezTo>
                    <a:pt x="2917000" y="0"/>
                    <a:pt x="2966280" y="49280"/>
                    <a:pt x="2966280" y="110000"/>
                  </a:cubicBezTo>
                  <a:lnTo>
                    <a:pt x="2966280" y="661637"/>
                  </a:lnTo>
                  <a:cubicBezTo>
                    <a:pt x="2966280" y="722357"/>
                    <a:pt x="2917000" y="771637"/>
                    <a:pt x="2856280" y="771637"/>
                  </a:cubicBezTo>
                  <a:lnTo>
                    <a:pt x="110000" y="771637"/>
                  </a:lnTo>
                  <a:cubicBezTo>
                    <a:pt x="49280" y="771637"/>
                    <a:pt x="0" y="722357"/>
                    <a:pt x="0" y="661637"/>
                  </a:cubicBezTo>
                  <a:lnTo>
                    <a:pt x="0" y="110000"/>
                  </a:lnTo>
                  <a:cubicBezTo>
                    <a:pt x="0" y="49280"/>
                    <a:pt x="49280" y="0"/>
                    <a:pt x="110000" y="0"/>
                  </a:cubicBezTo>
                  <a:close/>
                </a:path>
              </a:pathLst>
            </a:custGeom>
            <a:solidFill>
              <a:srgbClr val="CDD8D9"/>
            </a:solidFill>
            <a:ln w="23333" cap="flat">
              <a:solidFill>
                <a:srgbClr val="E8ECFF"/>
              </a:solidFill>
              <a:round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2300" dirty="0">
                  <a:solidFill>
                    <a:srgbClr val="454545"/>
                  </a:solidFill>
                  <a:latin typeface="Microsoft YaHei"/>
                  <a:ea typeface="Microsoft YaHei"/>
                  <a:cs typeface="Microsoft YaHei"/>
                </a:rPr>
                <a:t>fuzzy logic</a:t>
              </a:r>
            </a:p>
          </p:txBody>
        </p:sp>
        <p:sp>
          <p:nvSpPr>
            <p:cNvPr id="1024" name="Rectangle">
              <a:extLst>
                <a:ext uri="{FF2B5EF4-FFF2-40B4-BE49-F238E27FC236}">
                  <a16:creationId xmlns:a16="http://schemas.microsoft.com/office/drawing/2014/main" id="{E8E9D3C8-8DFC-F0A3-A664-1369903B5094}"/>
                </a:ext>
              </a:extLst>
            </p:cNvPr>
            <p:cNvSpPr/>
            <p:nvPr/>
          </p:nvSpPr>
          <p:spPr>
            <a:xfrm>
              <a:off x="6409400" y="3330495"/>
              <a:ext cx="2966280" cy="700587"/>
            </a:xfrm>
            <a:custGeom>
              <a:avLst/>
              <a:gdLst/>
              <a:ahLst/>
              <a:cxnLst/>
              <a:rect l="l" t="t" r="r" b="b"/>
              <a:pathLst>
                <a:path w="2966280" h="700587" stroke="0">
                  <a:moveTo>
                    <a:pt x="110000" y="0"/>
                  </a:moveTo>
                  <a:lnTo>
                    <a:pt x="2856280" y="0"/>
                  </a:lnTo>
                  <a:cubicBezTo>
                    <a:pt x="2917000" y="0"/>
                    <a:pt x="2966280" y="49280"/>
                    <a:pt x="2966280" y="110000"/>
                  </a:cubicBezTo>
                  <a:lnTo>
                    <a:pt x="2966280" y="590587"/>
                  </a:lnTo>
                  <a:cubicBezTo>
                    <a:pt x="2966280" y="651307"/>
                    <a:pt x="2917000" y="700587"/>
                    <a:pt x="2856280" y="700587"/>
                  </a:cubicBezTo>
                  <a:lnTo>
                    <a:pt x="110000" y="700587"/>
                  </a:lnTo>
                  <a:cubicBezTo>
                    <a:pt x="49280" y="700587"/>
                    <a:pt x="0" y="651307"/>
                    <a:pt x="0" y="590587"/>
                  </a:cubicBezTo>
                  <a:lnTo>
                    <a:pt x="0" y="110000"/>
                  </a:lnTo>
                  <a:cubicBezTo>
                    <a:pt x="0" y="49280"/>
                    <a:pt x="49280" y="0"/>
                    <a:pt x="110000" y="0"/>
                  </a:cubicBezTo>
                  <a:close/>
                </a:path>
                <a:path w="2966280" h="700587" fill="none">
                  <a:moveTo>
                    <a:pt x="110000" y="0"/>
                  </a:moveTo>
                  <a:lnTo>
                    <a:pt x="2856280" y="0"/>
                  </a:lnTo>
                  <a:cubicBezTo>
                    <a:pt x="2917000" y="0"/>
                    <a:pt x="2966280" y="49280"/>
                    <a:pt x="2966280" y="110000"/>
                  </a:cubicBezTo>
                  <a:lnTo>
                    <a:pt x="2966280" y="590587"/>
                  </a:lnTo>
                  <a:cubicBezTo>
                    <a:pt x="2966280" y="651307"/>
                    <a:pt x="2917000" y="700587"/>
                    <a:pt x="2856280" y="700587"/>
                  </a:cubicBezTo>
                  <a:lnTo>
                    <a:pt x="110000" y="700587"/>
                  </a:lnTo>
                  <a:cubicBezTo>
                    <a:pt x="49280" y="700587"/>
                    <a:pt x="0" y="651307"/>
                    <a:pt x="0" y="590587"/>
                  </a:cubicBezTo>
                  <a:lnTo>
                    <a:pt x="0" y="110000"/>
                  </a:lnTo>
                  <a:cubicBezTo>
                    <a:pt x="0" y="49280"/>
                    <a:pt x="49280" y="0"/>
                    <a:pt x="110000" y="0"/>
                  </a:cubicBezTo>
                  <a:close/>
                </a:path>
              </a:pathLst>
            </a:custGeom>
            <a:solidFill>
              <a:srgbClr val="CDD8D9"/>
            </a:solidFill>
            <a:ln w="23333" cap="flat">
              <a:solidFill>
                <a:srgbClr val="E8ECFF"/>
              </a:solidFill>
              <a:round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2300" dirty="0">
                  <a:solidFill>
                    <a:srgbClr val="454545"/>
                  </a:solidFill>
                  <a:latin typeface="Microsoft YaHei"/>
                  <a:ea typeface="Microsoft YaHei"/>
                  <a:cs typeface="Microsoft YaHei"/>
                </a:rPr>
                <a:t>evolutionary computation</a:t>
              </a:r>
            </a:p>
          </p:txBody>
        </p:sp>
        <p:sp>
          <p:nvSpPr>
            <p:cNvPr id="1026" name="Rectangle">
              <a:extLst>
                <a:ext uri="{FF2B5EF4-FFF2-40B4-BE49-F238E27FC236}">
                  <a16:creationId xmlns:a16="http://schemas.microsoft.com/office/drawing/2014/main" id="{3545F425-306C-B5ED-F371-6646C7B96BB8}"/>
                </a:ext>
              </a:extLst>
            </p:cNvPr>
            <p:cNvSpPr/>
            <p:nvPr/>
          </p:nvSpPr>
          <p:spPr>
            <a:xfrm>
              <a:off x="6409400" y="4588895"/>
              <a:ext cx="2966280" cy="700587"/>
            </a:xfrm>
            <a:custGeom>
              <a:avLst/>
              <a:gdLst/>
              <a:ahLst/>
              <a:cxnLst/>
              <a:rect l="l" t="t" r="r" b="b"/>
              <a:pathLst>
                <a:path w="2966280" h="700587" stroke="0">
                  <a:moveTo>
                    <a:pt x="110000" y="0"/>
                  </a:moveTo>
                  <a:lnTo>
                    <a:pt x="2856280" y="0"/>
                  </a:lnTo>
                  <a:cubicBezTo>
                    <a:pt x="2917000" y="0"/>
                    <a:pt x="2966280" y="49280"/>
                    <a:pt x="2966280" y="110000"/>
                  </a:cubicBezTo>
                  <a:lnTo>
                    <a:pt x="2966280" y="590587"/>
                  </a:lnTo>
                  <a:cubicBezTo>
                    <a:pt x="2966280" y="651307"/>
                    <a:pt x="2917000" y="700587"/>
                    <a:pt x="2856280" y="700587"/>
                  </a:cubicBezTo>
                  <a:lnTo>
                    <a:pt x="110000" y="700587"/>
                  </a:lnTo>
                  <a:cubicBezTo>
                    <a:pt x="49280" y="700587"/>
                    <a:pt x="0" y="651307"/>
                    <a:pt x="0" y="590587"/>
                  </a:cubicBezTo>
                  <a:lnTo>
                    <a:pt x="0" y="110000"/>
                  </a:lnTo>
                  <a:cubicBezTo>
                    <a:pt x="0" y="49280"/>
                    <a:pt x="49280" y="0"/>
                    <a:pt x="110000" y="0"/>
                  </a:cubicBezTo>
                  <a:close/>
                </a:path>
                <a:path w="2966280" h="700587" fill="none">
                  <a:moveTo>
                    <a:pt x="110000" y="0"/>
                  </a:moveTo>
                  <a:lnTo>
                    <a:pt x="2856280" y="0"/>
                  </a:lnTo>
                  <a:cubicBezTo>
                    <a:pt x="2917000" y="0"/>
                    <a:pt x="2966280" y="49280"/>
                    <a:pt x="2966280" y="110000"/>
                  </a:cubicBezTo>
                  <a:lnTo>
                    <a:pt x="2966280" y="590587"/>
                  </a:lnTo>
                  <a:cubicBezTo>
                    <a:pt x="2966280" y="651307"/>
                    <a:pt x="2917000" y="700587"/>
                    <a:pt x="2856280" y="700587"/>
                  </a:cubicBezTo>
                  <a:lnTo>
                    <a:pt x="110000" y="700587"/>
                  </a:lnTo>
                  <a:cubicBezTo>
                    <a:pt x="49280" y="700587"/>
                    <a:pt x="0" y="651307"/>
                    <a:pt x="0" y="590587"/>
                  </a:cubicBezTo>
                  <a:lnTo>
                    <a:pt x="0" y="110000"/>
                  </a:lnTo>
                  <a:cubicBezTo>
                    <a:pt x="0" y="49280"/>
                    <a:pt x="49280" y="0"/>
                    <a:pt x="110000" y="0"/>
                  </a:cubicBezTo>
                  <a:close/>
                </a:path>
              </a:pathLst>
            </a:custGeom>
            <a:solidFill>
              <a:srgbClr val="CDD8D9"/>
            </a:solidFill>
            <a:ln w="23333" cap="flat">
              <a:solidFill>
                <a:srgbClr val="E8ECFF"/>
              </a:solidFill>
              <a:round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2300" dirty="0">
                  <a:solidFill>
                    <a:srgbClr val="454545"/>
                  </a:solidFill>
                  <a:latin typeface="Microsoft YaHei"/>
                  <a:ea typeface="Microsoft YaHei"/>
                  <a:cs typeface="Microsoft YaHei"/>
                </a:rPr>
                <a:t>swarm intelligent</a:t>
              </a:r>
            </a:p>
          </p:txBody>
        </p:sp>
        <p:sp>
          <p:nvSpPr>
            <p:cNvPr id="1027" name="Rectangle">
              <a:extLst>
                <a:ext uri="{FF2B5EF4-FFF2-40B4-BE49-F238E27FC236}">
                  <a16:creationId xmlns:a16="http://schemas.microsoft.com/office/drawing/2014/main" id="{6EA9C0E3-49BC-6F46-5250-D6F95F600C6D}"/>
                </a:ext>
              </a:extLst>
            </p:cNvPr>
            <p:cNvSpPr/>
            <p:nvPr/>
          </p:nvSpPr>
          <p:spPr>
            <a:xfrm>
              <a:off x="6409400" y="5802282"/>
              <a:ext cx="2966280" cy="700587"/>
            </a:xfrm>
            <a:custGeom>
              <a:avLst/>
              <a:gdLst/>
              <a:ahLst/>
              <a:cxnLst/>
              <a:rect l="l" t="t" r="r" b="b"/>
              <a:pathLst>
                <a:path w="2966280" h="700587" stroke="0">
                  <a:moveTo>
                    <a:pt x="110000" y="0"/>
                  </a:moveTo>
                  <a:lnTo>
                    <a:pt x="2856280" y="0"/>
                  </a:lnTo>
                  <a:cubicBezTo>
                    <a:pt x="2917000" y="0"/>
                    <a:pt x="2966280" y="49280"/>
                    <a:pt x="2966280" y="110000"/>
                  </a:cubicBezTo>
                  <a:lnTo>
                    <a:pt x="2966280" y="590587"/>
                  </a:lnTo>
                  <a:cubicBezTo>
                    <a:pt x="2966280" y="651307"/>
                    <a:pt x="2917000" y="700587"/>
                    <a:pt x="2856280" y="700587"/>
                  </a:cubicBezTo>
                  <a:lnTo>
                    <a:pt x="110000" y="700587"/>
                  </a:lnTo>
                  <a:cubicBezTo>
                    <a:pt x="49280" y="700587"/>
                    <a:pt x="0" y="651307"/>
                    <a:pt x="0" y="590587"/>
                  </a:cubicBezTo>
                  <a:lnTo>
                    <a:pt x="0" y="110000"/>
                  </a:lnTo>
                  <a:cubicBezTo>
                    <a:pt x="0" y="49280"/>
                    <a:pt x="49280" y="0"/>
                    <a:pt x="110000" y="0"/>
                  </a:cubicBezTo>
                  <a:close/>
                </a:path>
                <a:path w="2966280" h="700587" fill="none">
                  <a:moveTo>
                    <a:pt x="110000" y="0"/>
                  </a:moveTo>
                  <a:lnTo>
                    <a:pt x="2856280" y="0"/>
                  </a:lnTo>
                  <a:cubicBezTo>
                    <a:pt x="2917000" y="0"/>
                    <a:pt x="2966280" y="49280"/>
                    <a:pt x="2966280" y="110000"/>
                  </a:cubicBezTo>
                  <a:lnTo>
                    <a:pt x="2966280" y="590587"/>
                  </a:lnTo>
                  <a:cubicBezTo>
                    <a:pt x="2966280" y="651307"/>
                    <a:pt x="2917000" y="700587"/>
                    <a:pt x="2856280" y="700587"/>
                  </a:cubicBezTo>
                  <a:lnTo>
                    <a:pt x="110000" y="700587"/>
                  </a:lnTo>
                  <a:cubicBezTo>
                    <a:pt x="49280" y="700587"/>
                    <a:pt x="0" y="651307"/>
                    <a:pt x="0" y="590587"/>
                  </a:cubicBezTo>
                  <a:lnTo>
                    <a:pt x="0" y="110000"/>
                  </a:lnTo>
                  <a:cubicBezTo>
                    <a:pt x="0" y="49280"/>
                    <a:pt x="49280" y="0"/>
                    <a:pt x="110000" y="0"/>
                  </a:cubicBezTo>
                  <a:close/>
                </a:path>
              </a:pathLst>
            </a:custGeom>
            <a:solidFill>
              <a:srgbClr val="CDD8D9"/>
            </a:solidFill>
            <a:ln w="23333" cap="flat">
              <a:solidFill>
                <a:srgbClr val="E8ECFF"/>
              </a:solidFill>
              <a:round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2300" dirty="0">
                  <a:solidFill>
                    <a:srgbClr val="454545"/>
                  </a:solidFill>
                  <a:latin typeface="Microsoft YaHei"/>
                  <a:ea typeface="Microsoft YaHei"/>
                  <a:cs typeface="Microsoft YaHei"/>
                </a:rPr>
                <a:t>cognitive computer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338824" y="895480"/>
            <a:ext cx="7200000" cy="0"/>
          </a:xfrm>
          <a:prstGeom prst="line">
            <a:avLst/>
          </a:prstGeom>
          <a:ln w="12700">
            <a:solidFill>
              <a:srgbClr val="537285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338824" y="976442"/>
            <a:ext cx="7200000" cy="0"/>
          </a:xfrm>
          <a:prstGeom prst="line">
            <a:avLst/>
          </a:prstGeom>
          <a:ln w="38100">
            <a:solidFill>
              <a:srgbClr val="12406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>
            <a:off x="265430" y="440055"/>
            <a:ext cx="7520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zh-CN" sz="2400" b="1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zh-CN" altLang="en-US" sz="2400" b="1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" altLang="zh-CN" sz="1100" b="1" i="1" dirty="0">
                <a:effectLst/>
                <a:latin typeface="Calibri" panose="020F0502020204030204" pitchFamily="34" charset="0"/>
              </a:rPr>
              <a:t> </a:t>
            </a:r>
            <a:r>
              <a:rPr lang="en" altLang="zh-CN" sz="2400" b="1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zh-CN" altLang="en-US" sz="2400" b="1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" altLang="zh-CN" sz="2400" b="1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AI?</a:t>
            </a:r>
            <a:r>
              <a:rPr lang="en" altLang="zh-CN" sz="1100" b="1" i="1" dirty="0">
                <a:effectLst/>
                <a:latin typeface="Calibri" panose="020F0502020204030204" pitchFamily="34" charset="0"/>
              </a:rPr>
              <a:t> </a:t>
            </a:r>
            <a:endParaRPr lang="en" altLang="zh-CN" sz="2400" b="1" dirty="0"/>
          </a:p>
        </p:txBody>
      </p:sp>
      <p:sp>
        <p:nvSpPr>
          <p:cNvPr id="9" name="任意形状 8"/>
          <p:cNvSpPr/>
          <p:nvPr/>
        </p:nvSpPr>
        <p:spPr>
          <a:xfrm>
            <a:off x="3196150" y="6864499"/>
            <a:ext cx="59704" cy="51997"/>
          </a:xfrm>
          <a:custGeom>
            <a:avLst/>
            <a:gdLst>
              <a:gd name="connsiteX0" fmla="*/ 0 w 7600"/>
              <a:gd name="connsiteY0" fmla="*/ 3800 h 7600"/>
              <a:gd name="connsiteX1" fmla="*/ 3800 w 7600"/>
              <a:gd name="connsiteY1" fmla="*/ 0 h 7600"/>
              <a:gd name="connsiteX2" fmla="*/ 7600 w 7600"/>
              <a:gd name="connsiteY2" fmla="*/ 3800 h 7600"/>
              <a:gd name="connsiteX3" fmla="*/ 3800 w 7600"/>
              <a:gd name="connsiteY3" fmla="*/ 7600 h 7600"/>
            </a:gdLst>
            <a:ahLst/>
            <a:cxnLst>
              <a:cxn ang="10800000">
                <a:pos x="connsiteX0" y="connsiteY0"/>
              </a:cxn>
              <a:cxn ang="16200000">
                <a:pos x="connsiteX1" y="connsiteY1"/>
              </a:cxn>
              <a:cxn ang="0">
                <a:pos x="connsiteX2" y="connsiteY2"/>
              </a:cxn>
              <a:cxn ang="5400000">
                <a:pos x="connsiteX3" y="connsiteY3"/>
              </a:cxn>
            </a:cxnLst>
            <a:rect l="l" t="t" r="r" b="b"/>
            <a:pathLst>
              <a:path w="7600" h="7600" stroke="0">
                <a:moveTo>
                  <a:pt x="3800" y="3800"/>
                </a:move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lose/>
              </a:path>
              <a:path w="7600" h="7600" fill="none">
                <a:moveTo>
                  <a:pt x="3800" y="3800"/>
                </a:move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lose/>
              </a:path>
            </a:pathLst>
          </a:custGeom>
          <a:solidFill>
            <a:srgbClr val="191919"/>
          </a:solidFill>
          <a:ln w="7600" cap="flat">
            <a:solidFill>
              <a:srgbClr val="323232"/>
            </a:solidFill>
            <a:miter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ABDC896-7CB5-EE01-3ECC-479620012383}"/>
              </a:ext>
            </a:extLst>
          </p:cNvPr>
          <p:cNvSpPr txBox="1"/>
          <p:nvPr/>
        </p:nvSpPr>
        <p:spPr>
          <a:xfrm>
            <a:off x="265430" y="1023353"/>
            <a:ext cx="1081858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" altLang="zh-CN" sz="2400" kern="0" dirty="0">
                <a:effectLst/>
                <a:latin typeface="Times New Roman Regular"/>
                <a:ea typeface="宋体" panose="02010600030101010101" pitchFamily="2" charset="-122"/>
                <a:cs typeface="Times New Roman" panose="02020603050405020304" pitchFamily="18" charset="0"/>
              </a:rPr>
              <a:t>Collect  Data</a:t>
            </a:r>
            <a:endParaRPr lang="e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" altLang="zh-CN" sz="2400" kern="0" dirty="0">
                <a:effectLst/>
                <a:latin typeface="Times New Roman Regular"/>
                <a:ea typeface="宋体" panose="02010600030101010101" pitchFamily="2" charset="-122"/>
                <a:cs typeface="Times New Roman" panose="02020603050405020304" pitchFamily="18" charset="0"/>
              </a:rPr>
              <a:t>NLP: collect and analyze text data from policy documents, social media, and public feedback</a:t>
            </a:r>
            <a:r>
              <a:rPr lang="en" altLang="zh-CN" sz="2400" kern="0" dirty="0">
                <a:latin typeface="Times New Roman Regular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en" altLang="zh-CN" sz="2400" kern="0" dirty="0">
                <a:effectLst/>
                <a:latin typeface="Times New Roman Regular"/>
                <a:ea typeface="宋体" panose="02010600030101010101" pitchFamily="2" charset="-122"/>
                <a:cs typeface="Times New Roman" panose="02020603050405020304" pitchFamily="18" charset="0"/>
              </a:rPr>
              <a:t>Computer vision &amp; robotics: collects information in areas like urban transportation and environmental monitoring through visual data sources.</a:t>
            </a:r>
          </a:p>
          <a:p>
            <a:pPr algn="just"/>
            <a:endParaRPr lang="en" altLang="zh-CN" sz="2400" kern="0" dirty="0">
              <a:effectLst/>
              <a:latin typeface="Times New Roman Regular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" altLang="zh-CN" sz="2400" kern="0" dirty="0">
                <a:effectLst/>
                <a:latin typeface="Times New Roman Regular"/>
                <a:ea typeface="宋体" panose="02010600030101010101" pitchFamily="2" charset="-122"/>
                <a:cs typeface="Times New Roman" panose="02020603050405020304" pitchFamily="18" charset="0"/>
              </a:rPr>
              <a:t>Process  Data</a:t>
            </a:r>
            <a:endParaRPr lang="e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" altLang="zh-CN" sz="2400" kern="0" dirty="0">
                <a:effectLst/>
                <a:latin typeface="Times New Roman Regular"/>
                <a:ea typeface="宋体" panose="02010600030101010101" pitchFamily="2" charset="-122"/>
                <a:cs typeface="Times New Roman" panose="02020603050405020304" pitchFamily="18" charset="0"/>
              </a:rPr>
              <a:t>Machine learning: process information, identify patterns from collected data, and perform predictions. </a:t>
            </a:r>
          </a:p>
          <a:p>
            <a:pPr algn="just"/>
            <a:r>
              <a:rPr lang="en" altLang="zh-CN" sz="2400" kern="0" dirty="0">
                <a:effectLst/>
                <a:latin typeface="Times New Roman Regular"/>
                <a:ea typeface="宋体" panose="02010600030101010101" pitchFamily="2" charset="-122"/>
                <a:cs typeface="Times New Roman" panose="02020603050405020304" pitchFamily="18" charset="0"/>
              </a:rPr>
              <a:t>Fuzzy Logic: handle uncertainty, making it suitable for evaluating ambiguous data.</a:t>
            </a:r>
          </a:p>
          <a:p>
            <a:pPr algn="just"/>
            <a:endParaRPr lang="en" altLang="zh-CN" sz="2400" kern="0" dirty="0">
              <a:effectLst/>
              <a:latin typeface="Times New Roman Regular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" altLang="zh-CN" sz="2400" kern="0" dirty="0">
                <a:latin typeface="Times New Roman Regular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" altLang="zh-CN" sz="2400" kern="0" dirty="0">
                <a:effectLst/>
                <a:latin typeface="Times New Roman Regular"/>
                <a:ea typeface="宋体" panose="02010600030101010101" pitchFamily="2" charset="-122"/>
                <a:cs typeface="Times New Roman" panose="02020603050405020304" pitchFamily="18" charset="0"/>
              </a:rPr>
              <a:t>ecision-making</a:t>
            </a:r>
            <a:endParaRPr lang="e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" altLang="zh-CN" sz="2400" kern="0" dirty="0">
                <a:effectLst/>
                <a:latin typeface="Times New Roman Regular"/>
                <a:ea typeface="宋体" panose="02010600030101010101" pitchFamily="2" charset="-122"/>
                <a:cs typeface="Times New Roman" panose="02020603050405020304" pitchFamily="18" charset="0"/>
              </a:rPr>
              <a:t>Cognitive computing: simulates policy options to find the best solution. </a:t>
            </a:r>
          </a:p>
          <a:p>
            <a:pPr algn="just"/>
            <a:r>
              <a:rPr lang="en" altLang="zh-CN" sz="2400" kern="0" dirty="0">
                <a:effectLst/>
                <a:latin typeface="Times New Roman Regular"/>
                <a:ea typeface="宋体" panose="02010600030101010101" pitchFamily="2" charset="-122"/>
                <a:cs typeface="Times New Roman" panose="02020603050405020304" pitchFamily="18" charset="0"/>
              </a:rPr>
              <a:t>Expert systems: use expert knowledge to generate policy recommendations</a:t>
            </a:r>
            <a:endParaRPr lang="e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591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338824" y="895480"/>
            <a:ext cx="7200000" cy="0"/>
          </a:xfrm>
          <a:prstGeom prst="line">
            <a:avLst/>
          </a:prstGeom>
          <a:ln w="12700">
            <a:solidFill>
              <a:srgbClr val="537285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338824" y="976442"/>
            <a:ext cx="7200000" cy="0"/>
          </a:xfrm>
          <a:prstGeom prst="line">
            <a:avLst/>
          </a:prstGeom>
          <a:ln w="38100">
            <a:solidFill>
              <a:srgbClr val="12406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>
            <a:off x="265430" y="440055"/>
            <a:ext cx="7520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zh-CN" sz="2400" b="1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zh-CN" altLang="en-US" sz="2400" b="1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" altLang="zh-CN" sz="1100" b="1" i="1" dirty="0">
                <a:effectLst/>
                <a:latin typeface="Calibri" panose="020F0502020204030204" pitchFamily="34" charset="0"/>
              </a:rPr>
              <a:t> </a:t>
            </a:r>
            <a:r>
              <a:rPr lang="en" altLang="zh-CN" sz="2400" b="1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zh-CN" altLang="en-US" sz="2400" b="1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" altLang="zh-CN" sz="2400" b="1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AI?</a:t>
            </a:r>
            <a:r>
              <a:rPr lang="en" altLang="zh-CN" sz="1100" b="1" i="1" dirty="0">
                <a:effectLst/>
                <a:latin typeface="Calibri" panose="020F0502020204030204" pitchFamily="34" charset="0"/>
              </a:rPr>
              <a:t> </a:t>
            </a:r>
            <a:endParaRPr lang="en" altLang="zh-CN" sz="2400" b="1" dirty="0"/>
          </a:p>
        </p:txBody>
      </p:sp>
      <p:sp>
        <p:nvSpPr>
          <p:cNvPr id="9" name="任意形状 8"/>
          <p:cNvSpPr/>
          <p:nvPr/>
        </p:nvSpPr>
        <p:spPr>
          <a:xfrm>
            <a:off x="3196150" y="6864499"/>
            <a:ext cx="59704" cy="51997"/>
          </a:xfrm>
          <a:custGeom>
            <a:avLst/>
            <a:gdLst>
              <a:gd name="connsiteX0" fmla="*/ 0 w 7600"/>
              <a:gd name="connsiteY0" fmla="*/ 3800 h 7600"/>
              <a:gd name="connsiteX1" fmla="*/ 3800 w 7600"/>
              <a:gd name="connsiteY1" fmla="*/ 0 h 7600"/>
              <a:gd name="connsiteX2" fmla="*/ 7600 w 7600"/>
              <a:gd name="connsiteY2" fmla="*/ 3800 h 7600"/>
              <a:gd name="connsiteX3" fmla="*/ 3800 w 7600"/>
              <a:gd name="connsiteY3" fmla="*/ 7600 h 7600"/>
            </a:gdLst>
            <a:ahLst/>
            <a:cxnLst>
              <a:cxn ang="10800000">
                <a:pos x="connsiteX0" y="connsiteY0"/>
              </a:cxn>
              <a:cxn ang="16200000">
                <a:pos x="connsiteX1" y="connsiteY1"/>
              </a:cxn>
              <a:cxn ang="0">
                <a:pos x="connsiteX2" y="connsiteY2"/>
              </a:cxn>
              <a:cxn ang="5400000">
                <a:pos x="connsiteX3" y="connsiteY3"/>
              </a:cxn>
            </a:cxnLst>
            <a:rect l="l" t="t" r="r" b="b"/>
            <a:pathLst>
              <a:path w="7600" h="7600" stroke="0">
                <a:moveTo>
                  <a:pt x="3800" y="3800"/>
                </a:move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lose/>
              </a:path>
              <a:path w="7600" h="7600" fill="none">
                <a:moveTo>
                  <a:pt x="3800" y="3800"/>
                </a:move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ubicBezTo>
                  <a:pt x="3800" y="3800"/>
                  <a:pt x="3800" y="3800"/>
                  <a:pt x="3800" y="3800"/>
                </a:cubicBezTo>
                <a:close/>
              </a:path>
            </a:pathLst>
          </a:custGeom>
          <a:solidFill>
            <a:srgbClr val="191919"/>
          </a:solidFill>
          <a:ln w="7600" cap="flat">
            <a:solidFill>
              <a:srgbClr val="323232"/>
            </a:solidFill>
            <a:miter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E90B93-B5DB-D054-AC25-AF47D1C7FF7E}"/>
              </a:ext>
            </a:extLst>
          </p:cNvPr>
          <p:cNvSpPr txBox="1"/>
          <p:nvPr/>
        </p:nvSpPr>
        <p:spPr>
          <a:xfrm>
            <a:off x="2065912" y="1165114"/>
            <a:ext cx="23798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/>
            <a:r>
              <a:rPr lang="en" altLang="zh-CN" sz="28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Generative AI</a:t>
            </a:r>
          </a:p>
        </p:txBody>
      </p:sp>
      <p:pic>
        <p:nvPicPr>
          <p:cNvPr id="2050" name="Picture 2" descr="Empower Business Productivity with Microsoft 365 Copilot AI">
            <a:extLst>
              <a:ext uri="{FF2B5EF4-FFF2-40B4-BE49-F238E27FC236}">
                <a16:creationId xmlns:a16="http://schemas.microsoft.com/office/drawing/2014/main" id="{B2F8FAED-B3AC-252D-A14D-CB07635F9B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579" y="3429000"/>
            <a:ext cx="2119644" cy="171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FC22B29-4265-D4F0-ECB6-F21010DB66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8739" y="3429000"/>
            <a:ext cx="2335417" cy="155126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3DA0F52-52BE-8BA1-7EF6-D26101C4F5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4273" y="1838741"/>
            <a:ext cx="2379883" cy="137612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F7603A0-3DE3-91E4-5E87-793ACFD3A3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6273" y="1838741"/>
            <a:ext cx="2139950" cy="142142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9566571-16AD-4F20-3331-0DA70F77EE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84835" y="1614641"/>
            <a:ext cx="1841808" cy="1841808"/>
          </a:xfrm>
          <a:prstGeom prst="rect">
            <a:avLst/>
          </a:prstGeom>
        </p:spPr>
      </p:pic>
      <p:pic>
        <p:nvPicPr>
          <p:cNvPr id="11" name="图片 10" descr="图形用户界面&#10;&#10;描述已自动生成">
            <a:extLst>
              <a:ext uri="{FF2B5EF4-FFF2-40B4-BE49-F238E27FC236}">
                <a16:creationId xmlns:a16="http://schemas.microsoft.com/office/drawing/2014/main" id="{9533F450-A591-B7E8-4BC7-8FAA3D008E1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838" y="2412339"/>
            <a:ext cx="2349500" cy="889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44CBE2C-2539-B135-09A6-FD0B73D5003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91574" y="4221178"/>
            <a:ext cx="1712672" cy="171267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4D455CB-2F58-C1D7-0BC4-D2DBF71D916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6273" y="5449757"/>
            <a:ext cx="2336800" cy="968187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14C203CE-1D01-4EFE-867D-96EA82AE7265}"/>
              </a:ext>
            </a:extLst>
          </p:cNvPr>
          <p:cNvSpPr txBox="1"/>
          <p:nvPr/>
        </p:nvSpPr>
        <p:spPr>
          <a:xfrm>
            <a:off x="8050775" y="1153633"/>
            <a:ext cx="32681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/>
            <a:r>
              <a:rPr lang="e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Non-Generative</a:t>
            </a:r>
            <a:r>
              <a:rPr lang="en" altLang="zh-CN" b="1" i="0" dirty="0">
                <a:effectLst/>
                <a:latin typeface="-apple-system"/>
              </a:rPr>
              <a:t> </a:t>
            </a:r>
            <a:r>
              <a:rPr lang="e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75C3109-CEC5-1477-040E-8A134797B66A}"/>
              </a:ext>
            </a:extLst>
          </p:cNvPr>
          <p:cNvSpPr txBox="1"/>
          <p:nvPr/>
        </p:nvSpPr>
        <p:spPr>
          <a:xfrm>
            <a:off x="9547114" y="3548125"/>
            <a:ext cx="23798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" altLang="zh-CN" sz="1800" kern="100" dirty="0">
                <a:effectLst/>
                <a:latin typeface="Times New Roman Regular"/>
                <a:ea typeface="宋体" panose="02010600030101010101" pitchFamily="2" charset="-122"/>
              </a:rPr>
              <a:t>analyze qualitative data</a:t>
            </a:r>
            <a:endParaRPr lang="e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7F93EB1-8428-5F18-5603-94B9678747B4}"/>
              </a:ext>
            </a:extLst>
          </p:cNvPr>
          <p:cNvSpPr txBox="1"/>
          <p:nvPr/>
        </p:nvSpPr>
        <p:spPr>
          <a:xfrm>
            <a:off x="6919709" y="3535910"/>
            <a:ext cx="27651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kern="100" dirty="0">
                <a:latin typeface="Times New Roman Regular"/>
                <a:ea typeface="宋体" panose="02010600030101010101" pitchFamily="2" charset="-122"/>
              </a:rPr>
              <a:t>processes</a:t>
            </a:r>
            <a:r>
              <a:rPr lang="zh-CN" altLang="en-US" dirty="0"/>
              <a:t> </a:t>
            </a:r>
            <a:r>
              <a:rPr lang="zh-CN" altLang="en-US" kern="100" dirty="0">
                <a:latin typeface="Times New Roman Regular"/>
                <a:ea typeface="宋体" panose="02010600030101010101" pitchFamily="2" charset="-122"/>
              </a:rPr>
              <a:t>survey</a:t>
            </a:r>
            <a:r>
              <a:rPr lang="zh-CN" altLang="en-US" dirty="0"/>
              <a:t> </a:t>
            </a:r>
            <a:r>
              <a:rPr lang="zh-CN" altLang="en-US" kern="100" dirty="0">
                <a:latin typeface="Times New Roman Regular"/>
                <a:ea typeface="宋体" panose="02010600030101010101" pitchFamily="2" charset="-122"/>
              </a:rPr>
              <a:t>responses</a:t>
            </a:r>
            <a:endParaRPr lang="en-US" altLang="zh-CN" kern="100" dirty="0">
              <a:latin typeface="Times New Roman Regular"/>
              <a:ea typeface="宋体" panose="0201060003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2F0B59A-5D36-A763-93EC-A10D3ED7AC19}"/>
              </a:ext>
            </a:extLst>
          </p:cNvPr>
          <p:cNvSpPr txBox="1"/>
          <p:nvPr/>
        </p:nvSpPr>
        <p:spPr>
          <a:xfrm>
            <a:off x="6919710" y="5962520"/>
            <a:ext cx="29656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1800" kern="100" dirty="0">
                <a:effectLst/>
                <a:latin typeface="Times New Roman Regular"/>
                <a:ea typeface="宋体" panose="02010600030101010101" pitchFamily="2" charset="-122"/>
              </a:rPr>
              <a:t>streamlines literature reviews</a:t>
            </a:r>
            <a:endParaRPr lang="e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5741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1"/>
          <p:cNvSpPr txBox="1"/>
          <p:nvPr/>
        </p:nvSpPr>
        <p:spPr>
          <a:xfrm>
            <a:off x="1450733" y="2787357"/>
            <a:ext cx="9290534" cy="748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altLang="zh-CN" sz="4265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Potential application of </a:t>
            </a:r>
            <a:r>
              <a:rPr lang="zh-CN" altLang="en-US" sz="4265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zh-CN" sz="4265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 in</a:t>
            </a:r>
            <a:r>
              <a:rPr lang="zh-CN" altLang="en-US" sz="4265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zh-CN" sz="4265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Evaluation </a:t>
            </a:r>
          </a:p>
        </p:txBody>
      </p:sp>
      <p:sp>
        <p:nvSpPr>
          <p:cNvPr id="22" name="文本框 11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169232" y="450796"/>
            <a:ext cx="1701772" cy="7480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sz="4265" dirty="0">
                <a:solidFill>
                  <a:srgbClr val="12406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Calibri" panose="020F0502020204030204" pitchFamily="34" charset="0"/>
              </a:rPr>
              <a:t>Part 2</a:t>
            </a:r>
            <a:endParaRPr lang="en-US" altLang="zh-CN" sz="3735" dirty="0">
              <a:solidFill>
                <a:srgbClr val="124062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241024" y="1221217"/>
            <a:ext cx="1352105" cy="19561"/>
          </a:xfrm>
          <a:prstGeom prst="line">
            <a:avLst/>
          </a:prstGeom>
          <a:ln w="28575">
            <a:solidFill>
              <a:srgbClr val="5372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3549" y="346984"/>
            <a:ext cx="6517655" cy="383540"/>
          </a:xfrm>
        </p:spPr>
        <p:txBody>
          <a:bodyPr>
            <a:normAutofit fontScale="90000"/>
          </a:bodyPr>
          <a:lstStyle/>
          <a:p>
            <a:r>
              <a:rPr lang="en" altLang="zh-CN" sz="2800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Potential application of </a:t>
            </a:r>
            <a:r>
              <a:rPr lang="zh-CN" altLang="en-US" sz="2800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zh-CN" sz="2800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 in Evaluation 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3608F-7B95-48B4-980D-501B2D7702E7}" type="datetime1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8</a:t>
            </a:fld>
            <a:endParaRPr lang="zh-CN" altLang="en-US" dirty="0"/>
          </a:p>
        </p:txBody>
      </p:sp>
      <p:cxnSp>
        <p:nvCxnSpPr>
          <p:cNvPr id="7" name="直接连接符 6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465612" y="870224"/>
            <a:ext cx="6517655" cy="1"/>
          </a:xfrm>
          <a:prstGeom prst="line">
            <a:avLst/>
          </a:prstGeom>
          <a:ln w="38100">
            <a:solidFill>
              <a:srgbClr val="12406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463550" y="783455"/>
            <a:ext cx="6519717" cy="0"/>
          </a:xfrm>
          <a:prstGeom prst="line">
            <a:avLst/>
          </a:prstGeom>
          <a:ln w="12700">
            <a:solidFill>
              <a:srgbClr val="537285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710AF9D-D242-F713-C073-D4B2CA4A1B93}"/>
              </a:ext>
            </a:extLst>
          </p:cNvPr>
          <p:cNvGrpSpPr/>
          <p:nvPr/>
        </p:nvGrpSpPr>
        <p:grpSpPr>
          <a:xfrm>
            <a:off x="2341787" y="1413273"/>
            <a:ext cx="1248363" cy="943540"/>
            <a:chOff x="4222401" y="1213831"/>
            <a:chExt cx="1248363" cy="943540"/>
          </a:xfrm>
        </p:grpSpPr>
        <p:sp>
          <p:nvSpPr>
            <p:cNvPr id="12" name="Ellipse">
              <a:extLst>
                <a:ext uri="{FF2B5EF4-FFF2-40B4-BE49-F238E27FC236}">
                  <a16:creationId xmlns:a16="http://schemas.microsoft.com/office/drawing/2014/main" id="{365127A2-7E32-C020-C8FF-3EC08B887163}"/>
                </a:ext>
              </a:extLst>
            </p:cNvPr>
            <p:cNvSpPr/>
            <p:nvPr/>
          </p:nvSpPr>
          <p:spPr>
            <a:xfrm>
              <a:off x="4308684" y="1213831"/>
              <a:ext cx="1084587" cy="943540"/>
            </a:xfrm>
            <a:custGeom>
              <a:avLst/>
              <a:gdLst>
                <a:gd name="connsiteX0" fmla="*/ 0 w 1084587"/>
                <a:gd name="connsiteY0" fmla="*/ 471770 h 943540"/>
                <a:gd name="connsiteX1" fmla="*/ 542293 w 1084587"/>
                <a:gd name="connsiteY1" fmla="*/ 0 h 943540"/>
                <a:gd name="connsiteX2" fmla="*/ 1084587 w 1084587"/>
                <a:gd name="connsiteY2" fmla="*/ 471770 h 943540"/>
                <a:gd name="connsiteX3" fmla="*/ 542293 w 1084587"/>
                <a:gd name="connsiteY3" fmla="*/ 943540 h 943540"/>
              </a:gdLst>
              <a:ahLst/>
              <a:cxnLst>
                <a:cxn ang="10800000">
                  <a:pos x="connsiteX0" y="connsiteY0"/>
                </a:cxn>
                <a:cxn ang="16200000">
                  <a:pos x="connsiteX1" y="connsiteY1"/>
                </a:cxn>
                <a:cxn ang="0">
                  <a:pos x="connsiteX2" y="connsiteY2"/>
                </a:cxn>
                <a:cxn ang="5400000">
                  <a:pos x="connsiteX3" y="connsiteY3"/>
                </a:cxn>
              </a:cxnLst>
              <a:rect l="l" t="t" r="r" b="b"/>
              <a:pathLst>
                <a:path w="1084587" h="943540" stroke="0">
                  <a:moveTo>
                    <a:pt x="0" y="471770"/>
                  </a:moveTo>
                  <a:cubicBezTo>
                    <a:pt x="0" y="211219"/>
                    <a:pt x="242793" y="0"/>
                    <a:pt x="542293" y="0"/>
                  </a:cubicBezTo>
                  <a:cubicBezTo>
                    <a:pt x="841793" y="0"/>
                    <a:pt x="1084587" y="211219"/>
                    <a:pt x="1084587" y="471770"/>
                  </a:cubicBezTo>
                  <a:cubicBezTo>
                    <a:pt x="1084587" y="732321"/>
                    <a:pt x="841793" y="943540"/>
                    <a:pt x="542293" y="943540"/>
                  </a:cubicBezTo>
                  <a:cubicBezTo>
                    <a:pt x="242793" y="943540"/>
                    <a:pt x="0" y="732321"/>
                    <a:pt x="0" y="471770"/>
                  </a:cubicBezTo>
                  <a:close/>
                </a:path>
                <a:path w="1084587" h="943540" fill="none">
                  <a:moveTo>
                    <a:pt x="0" y="471770"/>
                  </a:moveTo>
                  <a:cubicBezTo>
                    <a:pt x="0" y="211219"/>
                    <a:pt x="242793" y="0"/>
                    <a:pt x="542293" y="0"/>
                  </a:cubicBezTo>
                  <a:cubicBezTo>
                    <a:pt x="841793" y="0"/>
                    <a:pt x="1084587" y="211219"/>
                    <a:pt x="1084587" y="471770"/>
                  </a:cubicBezTo>
                  <a:cubicBezTo>
                    <a:pt x="1084587" y="732321"/>
                    <a:pt x="841793" y="943540"/>
                    <a:pt x="542293" y="943540"/>
                  </a:cubicBezTo>
                  <a:cubicBezTo>
                    <a:pt x="242793" y="943540"/>
                    <a:pt x="0" y="732321"/>
                    <a:pt x="0" y="471770"/>
                  </a:cubicBezTo>
                  <a:close/>
                </a:path>
              </a:pathLst>
            </a:custGeom>
            <a:solidFill>
              <a:srgbClr val="7392FF"/>
            </a:solidFill>
            <a:ln w="7600" cap="flat">
              <a:solidFill>
                <a:srgbClr val="4ED7C5"/>
              </a:solidFill>
              <a:miter/>
            </a:ln>
          </p:spPr>
          <p:txBody>
            <a:bodyPr/>
            <a:lstStyle/>
            <a:p>
              <a:endParaRPr lang="zh-CN" altLang="en-US" sz="2800" b="1"/>
            </a:p>
          </p:txBody>
        </p:sp>
        <p:sp>
          <p:nvSpPr>
            <p:cNvPr id="13" name="Rectangle">
              <a:extLst>
                <a:ext uri="{FF2B5EF4-FFF2-40B4-BE49-F238E27FC236}">
                  <a16:creationId xmlns:a16="http://schemas.microsoft.com/office/drawing/2014/main" id="{5DDB3543-911B-B0A1-BE20-7DB65BB141BB}"/>
                </a:ext>
              </a:extLst>
            </p:cNvPr>
            <p:cNvSpPr/>
            <p:nvPr/>
          </p:nvSpPr>
          <p:spPr>
            <a:xfrm>
              <a:off x="4222401" y="1387329"/>
              <a:ext cx="1248363" cy="550657"/>
            </a:xfrm>
            <a:custGeom>
              <a:avLst/>
              <a:gdLst/>
              <a:ahLst/>
              <a:cxnLst/>
              <a:rect l="l" t="t" r="r" b="b"/>
              <a:pathLst>
                <a:path w="1248363" h="550657" stroke="0">
                  <a:moveTo>
                    <a:pt x="0" y="0"/>
                  </a:moveTo>
                  <a:lnTo>
                    <a:pt x="1248363" y="0"/>
                  </a:lnTo>
                  <a:lnTo>
                    <a:pt x="1248363" y="550657"/>
                  </a:lnTo>
                  <a:lnTo>
                    <a:pt x="0" y="550657"/>
                  </a:lnTo>
                  <a:lnTo>
                    <a:pt x="0" y="0"/>
                  </a:lnTo>
                  <a:close/>
                </a:path>
                <a:path w="1248363" h="550657" fill="none">
                  <a:moveTo>
                    <a:pt x="0" y="0"/>
                  </a:moveTo>
                  <a:lnTo>
                    <a:pt x="1248363" y="0"/>
                  </a:lnTo>
                  <a:lnTo>
                    <a:pt x="1248363" y="550657"/>
                  </a:lnTo>
                  <a:lnTo>
                    <a:pt x="0" y="55065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6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1100" b="1" dirty="0">
                  <a:solidFill>
                    <a:srgbClr val="FFFFFF"/>
                  </a:solidFill>
                  <a:latin typeface="Microsoft YaHei"/>
                  <a:ea typeface="Microsoft YaHei"/>
                  <a:cs typeface="Microsoft YaHei"/>
                </a:rPr>
                <a:t>Design</a:t>
              </a:r>
            </a:p>
          </p:txBody>
        </p:sp>
      </p:grpSp>
      <p:sp>
        <p:nvSpPr>
          <p:cNvPr id="14" name="Rectangle">
            <a:extLst>
              <a:ext uri="{FF2B5EF4-FFF2-40B4-BE49-F238E27FC236}">
                <a16:creationId xmlns:a16="http://schemas.microsoft.com/office/drawing/2014/main" id="{49E2E915-8829-0A1C-8709-D805AD93D286}"/>
              </a:ext>
            </a:extLst>
          </p:cNvPr>
          <p:cNvSpPr/>
          <p:nvPr/>
        </p:nvSpPr>
        <p:spPr>
          <a:xfrm>
            <a:off x="2583621" y="2553841"/>
            <a:ext cx="672600" cy="265600"/>
          </a:xfrm>
          <a:custGeom>
            <a:avLst/>
            <a:gdLst/>
            <a:ahLst/>
            <a:cxnLst/>
            <a:rect l="l" t="t" r="r" b="b"/>
            <a:pathLst>
              <a:path w="672600" h="265600" stroke="0">
                <a:moveTo>
                  <a:pt x="0" y="0"/>
                </a:moveTo>
                <a:lnTo>
                  <a:pt x="672600" y="0"/>
                </a:lnTo>
                <a:lnTo>
                  <a:pt x="672600" y="265600"/>
                </a:lnTo>
                <a:lnTo>
                  <a:pt x="0" y="265600"/>
                </a:lnTo>
                <a:lnTo>
                  <a:pt x="0" y="0"/>
                </a:lnTo>
                <a:close/>
              </a:path>
              <a:path w="672600" h="265600" fill="none">
                <a:moveTo>
                  <a:pt x="0" y="0"/>
                </a:moveTo>
                <a:lnTo>
                  <a:pt x="672600" y="0"/>
                </a:lnTo>
                <a:lnTo>
                  <a:pt x="672600" y="265600"/>
                </a:lnTo>
                <a:lnTo>
                  <a:pt x="0" y="265600"/>
                </a:lnTo>
                <a:lnTo>
                  <a:pt x="0" y="0"/>
                </a:lnTo>
                <a:close/>
              </a:path>
            </a:pathLst>
          </a:custGeom>
          <a:noFill/>
          <a:ln w="76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zh-CN" altLang="en-US" sz="1000" b="1" dirty="0">
                <a:solidFill>
                  <a:srgbClr val="4ED7C5"/>
                </a:solidFill>
                <a:latin typeface="Microsoft YaHei"/>
                <a:ea typeface="Microsoft YaHei"/>
                <a:cs typeface="Microsoft YaHei"/>
              </a:rPr>
              <a:t>Low</a:t>
            </a:r>
          </a:p>
        </p:txBody>
      </p:sp>
      <p:sp>
        <p:nvSpPr>
          <p:cNvPr id="15" name="Rectangle">
            <a:extLst>
              <a:ext uri="{FF2B5EF4-FFF2-40B4-BE49-F238E27FC236}">
                <a16:creationId xmlns:a16="http://schemas.microsoft.com/office/drawing/2014/main" id="{785F44BE-2392-DB05-CB0C-914FB1A8D707}"/>
              </a:ext>
            </a:extLst>
          </p:cNvPr>
          <p:cNvSpPr/>
          <p:nvPr/>
        </p:nvSpPr>
        <p:spPr>
          <a:xfrm>
            <a:off x="2232929" y="2750867"/>
            <a:ext cx="1470345" cy="784259"/>
          </a:xfrm>
          <a:custGeom>
            <a:avLst/>
            <a:gdLst/>
            <a:ahLst/>
            <a:cxnLst/>
            <a:rect l="l" t="t" r="r" b="b"/>
            <a:pathLst>
              <a:path w="1084957" h="772586" stroke="0">
                <a:moveTo>
                  <a:pt x="0" y="0"/>
                </a:moveTo>
                <a:lnTo>
                  <a:pt x="1084957" y="0"/>
                </a:lnTo>
                <a:lnTo>
                  <a:pt x="1084957" y="772586"/>
                </a:lnTo>
                <a:lnTo>
                  <a:pt x="0" y="772586"/>
                </a:lnTo>
                <a:lnTo>
                  <a:pt x="0" y="0"/>
                </a:lnTo>
                <a:close/>
              </a:path>
              <a:path w="1084957" h="772586" fill="none">
                <a:moveTo>
                  <a:pt x="0" y="0"/>
                </a:moveTo>
                <a:lnTo>
                  <a:pt x="1084957" y="0"/>
                </a:lnTo>
                <a:lnTo>
                  <a:pt x="1084957" y="772586"/>
                </a:lnTo>
                <a:lnTo>
                  <a:pt x="0" y="772586"/>
                </a:lnTo>
                <a:lnTo>
                  <a:pt x="0" y="0"/>
                </a:lnTo>
                <a:close/>
              </a:path>
            </a:pathLst>
          </a:custGeom>
          <a:noFill/>
          <a:ln w="76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00000"/>
                </a:solidFill>
                <a:latin typeface="Microsoft YaHei"/>
                <a:ea typeface="Microsoft YaHei"/>
                <a:cs typeface="Microsoft YaHei"/>
              </a:rPr>
              <a:t>Need for expertise to design and manage stakeholders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79C855B-D787-40F7-3E95-090A5325C652}"/>
              </a:ext>
            </a:extLst>
          </p:cNvPr>
          <p:cNvGrpSpPr/>
          <p:nvPr/>
        </p:nvGrpSpPr>
        <p:grpSpPr>
          <a:xfrm>
            <a:off x="4012600" y="1405623"/>
            <a:ext cx="1167123" cy="964530"/>
            <a:chOff x="5864000" y="1192841"/>
            <a:chExt cx="1167123" cy="964530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25BF778-7647-2286-21F3-FF20DE697144}"/>
                </a:ext>
              </a:extLst>
            </p:cNvPr>
            <p:cNvGrpSpPr/>
            <p:nvPr/>
          </p:nvGrpSpPr>
          <p:grpSpPr>
            <a:xfrm>
              <a:off x="5940559" y="1192841"/>
              <a:ext cx="1014005" cy="964530"/>
              <a:chOff x="5940559" y="1192841"/>
              <a:chExt cx="1014005" cy="964530"/>
            </a:xfrm>
          </p:grpSpPr>
          <p:sp>
            <p:nvSpPr>
              <p:cNvPr id="19" name="Ellipse">
                <a:extLst>
                  <a:ext uri="{FF2B5EF4-FFF2-40B4-BE49-F238E27FC236}">
                    <a16:creationId xmlns:a16="http://schemas.microsoft.com/office/drawing/2014/main" id="{167BB165-44A0-1860-5B5B-0D40B58455DB}"/>
                  </a:ext>
                </a:extLst>
              </p:cNvPr>
              <p:cNvSpPr/>
              <p:nvPr/>
            </p:nvSpPr>
            <p:spPr>
              <a:xfrm>
                <a:off x="5940559" y="1192841"/>
                <a:ext cx="1014005" cy="964530"/>
              </a:xfrm>
              <a:custGeom>
                <a:avLst/>
                <a:gdLst>
                  <a:gd name="connsiteX0" fmla="*/ 0 w 1014005"/>
                  <a:gd name="connsiteY0" fmla="*/ 482265 h 964530"/>
                  <a:gd name="connsiteX1" fmla="*/ 507002 w 1014005"/>
                  <a:gd name="connsiteY1" fmla="*/ 0 h 964530"/>
                  <a:gd name="connsiteX2" fmla="*/ 1014005 w 1014005"/>
                  <a:gd name="connsiteY2" fmla="*/ 482265 h 964530"/>
                  <a:gd name="connsiteX3" fmla="*/ 507002 w 1014005"/>
                  <a:gd name="connsiteY3" fmla="*/ 964530 h 964530"/>
                </a:gdLst>
                <a:ahLst/>
                <a:cxnLst>
                  <a:cxn ang="10800000">
                    <a:pos x="connsiteX0" y="connsiteY0"/>
                  </a:cxn>
                  <a:cxn ang="16200000">
                    <a:pos x="connsiteX1" y="connsiteY1"/>
                  </a:cxn>
                  <a:cxn ang="0">
                    <a:pos x="connsiteX2" y="connsiteY2"/>
                  </a:cxn>
                  <a:cxn ang="5400000">
                    <a:pos x="connsiteX3" y="connsiteY3"/>
                  </a:cxn>
                </a:cxnLst>
                <a:rect l="l" t="t" r="r" b="b"/>
                <a:pathLst>
                  <a:path w="1014005" h="964530" stroke="0">
                    <a:moveTo>
                      <a:pt x="0" y="482265"/>
                    </a:moveTo>
                    <a:cubicBezTo>
                      <a:pt x="0" y="215918"/>
                      <a:pt x="226993" y="0"/>
                      <a:pt x="507002" y="0"/>
                    </a:cubicBezTo>
                    <a:cubicBezTo>
                      <a:pt x="787012" y="0"/>
                      <a:pt x="1014005" y="215918"/>
                      <a:pt x="1014005" y="482265"/>
                    </a:cubicBezTo>
                    <a:cubicBezTo>
                      <a:pt x="1014005" y="748612"/>
                      <a:pt x="787012" y="964530"/>
                      <a:pt x="507002" y="964530"/>
                    </a:cubicBezTo>
                    <a:cubicBezTo>
                      <a:pt x="226993" y="964530"/>
                      <a:pt x="0" y="748612"/>
                      <a:pt x="0" y="482265"/>
                    </a:cubicBezTo>
                    <a:close/>
                  </a:path>
                  <a:path w="1014005" h="964530" fill="none">
                    <a:moveTo>
                      <a:pt x="0" y="482265"/>
                    </a:moveTo>
                    <a:cubicBezTo>
                      <a:pt x="0" y="215918"/>
                      <a:pt x="226993" y="0"/>
                      <a:pt x="507002" y="0"/>
                    </a:cubicBezTo>
                    <a:cubicBezTo>
                      <a:pt x="787012" y="0"/>
                      <a:pt x="1014005" y="215918"/>
                      <a:pt x="1014005" y="482265"/>
                    </a:cubicBezTo>
                    <a:cubicBezTo>
                      <a:pt x="1014005" y="748612"/>
                      <a:pt x="787012" y="964530"/>
                      <a:pt x="507002" y="964530"/>
                    </a:cubicBezTo>
                    <a:cubicBezTo>
                      <a:pt x="226993" y="964530"/>
                      <a:pt x="0" y="748612"/>
                      <a:pt x="0" y="482265"/>
                    </a:cubicBezTo>
                    <a:close/>
                  </a:path>
                </a:pathLst>
              </a:custGeom>
              <a:solidFill>
                <a:srgbClr val="7392FF"/>
              </a:solidFill>
              <a:ln w="7600" cap="flat">
                <a:solidFill>
                  <a:srgbClr val="467DFE"/>
                </a:solidFill>
                <a:miter/>
              </a:ln>
            </p:spPr>
            <p:txBody>
              <a:bodyPr/>
              <a:lstStyle/>
              <a:p>
                <a:endParaRPr lang="zh-CN" altLang="en-US" sz="2800" b="1"/>
              </a:p>
            </p:txBody>
          </p:sp>
        </p:grpSp>
        <p:sp>
          <p:nvSpPr>
            <p:cNvPr id="18" name="Rectangle">
              <a:extLst>
                <a:ext uri="{FF2B5EF4-FFF2-40B4-BE49-F238E27FC236}">
                  <a16:creationId xmlns:a16="http://schemas.microsoft.com/office/drawing/2014/main" id="{969F5400-B771-B382-AE65-3B73001B1A1F}"/>
                </a:ext>
              </a:extLst>
            </p:cNvPr>
            <p:cNvSpPr/>
            <p:nvPr/>
          </p:nvSpPr>
          <p:spPr>
            <a:xfrm>
              <a:off x="5864000" y="1534332"/>
              <a:ext cx="1167123" cy="302537"/>
            </a:xfrm>
            <a:custGeom>
              <a:avLst/>
              <a:gdLst/>
              <a:ahLst/>
              <a:cxnLst/>
              <a:rect l="l" t="t" r="r" b="b"/>
              <a:pathLst>
                <a:path w="1167123" h="302537" stroke="0">
                  <a:moveTo>
                    <a:pt x="0" y="0"/>
                  </a:moveTo>
                  <a:lnTo>
                    <a:pt x="1167123" y="0"/>
                  </a:lnTo>
                  <a:lnTo>
                    <a:pt x="1167123" y="302537"/>
                  </a:lnTo>
                  <a:lnTo>
                    <a:pt x="0" y="302537"/>
                  </a:lnTo>
                  <a:lnTo>
                    <a:pt x="0" y="0"/>
                  </a:lnTo>
                  <a:close/>
                </a:path>
                <a:path w="1167123" h="302537" fill="none">
                  <a:moveTo>
                    <a:pt x="0" y="0"/>
                  </a:moveTo>
                  <a:lnTo>
                    <a:pt x="1167123" y="0"/>
                  </a:lnTo>
                  <a:lnTo>
                    <a:pt x="1167123" y="302537"/>
                  </a:lnTo>
                  <a:lnTo>
                    <a:pt x="0" y="30253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6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1100" b="1" dirty="0">
                  <a:solidFill>
                    <a:srgbClr val="FFFFFF"/>
                  </a:solidFill>
                  <a:latin typeface="Microsoft YaHei"/>
                  <a:ea typeface="Microsoft YaHei"/>
                  <a:cs typeface="Microsoft YaHei"/>
                </a:rPr>
                <a:t>Data capture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BAF337E-4C84-E67B-AF5F-173F80C52EB9}"/>
              </a:ext>
            </a:extLst>
          </p:cNvPr>
          <p:cNvGrpSpPr/>
          <p:nvPr/>
        </p:nvGrpSpPr>
        <p:grpSpPr>
          <a:xfrm>
            <a:off x="5491718" y="1416118"/>
            <a:ext cx="1248363" cy="940695"/>
            <a:chOff x="7343118" y="1203336"/>
            <a:chExt cx="1248363" cy="940695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76095E86-DE02-70CD-E8C4-B978F54E004F}"/>
                </a:ext>
              </a:extLst>
            </p:cNvPr>
            <p:cNvGrpSpPr/>
            <p:nvPr/>
          </p:nvGrpSpPr>
          <p:grpSpPr>
            <a:xfrm>
              <a:off x="7429402" y="1203336"/>
              <a:ext cx="1084587" cy="940695"/>
              <a:chOff x="7429402" y="1203336"/>
              <a:chExt cx="1084587" cy="940695"/>
            </a:xfrm>
          </p:grpSpPr>
          <p:sp>
            <p:nvSpPr>
              <p:cNvPr id="23" name="Ellipse">
                <a:extLst>
                  <a:ext uri="{FF2B5EF4-FFF2-40B4-BE49-F238E27FC236}">
                    <a16:creationId xmlns:a16="http://schemas.microsoft.com/office/drawing/2014/main" id="{A8A91E96-03A9-3EA5-3936-D34B7FAB36EA}"/>
                  </a:ext>
                </a:extLst>
              </p:cNvPr>
              <p:cNvSpPr/>
              <p:nvPr/>
            </p:nvSpPr>
            <p:spPr>
              <a:xfrm>
                <a:off x="7429402" y="1203336"/>
                <a:ext cx="1084587" cy="940695"/>
              </a:xfrm>
              <a:custGeom>
                <a:avLst/>
                <a:gdLst>
                  <a:gd name="connsiteX0" fmla="*/ 0 w 1084587"/>
                  <a:gd name="connsiteY0" fmla="*/ 470348 h 940695"/>
                  <a:gd name="connsiteX1" fmla="*/ 542293 w 1084587"/>
                  <a:gd name="connsiteY1" fmla="*/ 0 h 940695"/>
                  <a:gd name="connsiteX2" fmla="*/ 1084587 w 1084587"/>
                  <a:gd name="connsiteY2" fmla="*/ 470348 h 940695"/>
                  <a:gd name="connsiteX3" fmla="*/ 542293 w 1084587"/>
                  <a:gd name="connsiteY3" fmla="*/ 940695 h 940695"/>
                </a:gdLst>
                <a:ahLst/>
                <a:cxnLst>
                  <a:cxn ang="10800000">
                    <a:pos x="connsiteX0" y="connsiteY0"/>
                  </a:cxn>
                  <a:cxn ang="16200000">
                    <a:pos x="connsiteX1" y="connsiteY1"/>
                  </a:cxn>
                  <a:cxn ang="0">
                    <a:pos x="connsiteX2" y="connsiteY2"/>
                  </a:cxn>
                  <a:cxn ang="5400000">
                    <a:pos x="connsiteX3" y="connsiteY3"/>
                  </a:cxn>
                </a:cxnLst>
                <a:rect l="l" t="t" r="r" b="b"/>
                <a:pathLst>
                  <a:path w="1084587" h="940695" stroke="0">
                    <a:moveTo>
                      <a:pt x="0" y="470348"/>
                    </a:moveTo>
                    <a:cubicBezTo>
                      <a:pt x="0" y="210582"/>
                      <a:pt x="242793" y="0"/>
                      <a:pt x="542293" y="0"/>
                    </a:cubicBezTo>
                    <a:cubicBezTo>
                      <a:pt x="841793" y="0"/>
                      <a:pt x="1084587" y="210582"/>
                      <a:pt x="1084587" y="470348"/>
                    </a:cubicBezTo>
                    <a:cubicBezTo>
                      <a:pt x="1084587" y="730113"/>
                      <a:pt x="841793" y="940695"/>
                      <a:pt x="542293" y="940695"/>
                    </a:cubicBezTo>
                    <a:cubicBezTo>
                      <a:pt x="242793" y="940695"/>
                      <a:pt x="0" y="730113"/>
                      <a:pt x="0" y="470348"/>
                    </a:cubicBezTo>
                    <a:close/>
                  </a:path>
                  <a:path w="1084587" h="940695" fill="none">
                    <a:moveTo>
                      <a:pt x="0" y="470348"/>
                    </a:moveTo>
                    <a:cubicBezTo>
                      <a:pt x="0" y="210582"/>
                      <a:pt x="242793" y="0"/>
                      <a:pt x="542293" y="0"/>
                    </a:cubicBezTo>
                    <a:cubicBezTo>
                      <a:pt x="841793" y="0"/>
                      <a:pt x="1084587" y="210582"/>
                      <a:pt x="1084587" y="470348"/>
                    </a:cubicBezTo>
                    <a:cubicBezTo>
                      <a:pt x="1084587" y="730113"/>
                      <a:pt x="841793" y="940695"/>
                      <a:pt x="542293" y="940695"/>
                    </a:cubicBezTo>
                    <a:cubicBezTo>
                      <a:pt x="242793" y="940695"/>
                      <a:pt x="0" y="730113"/>
                      <a:pt x="0" y="470348"/>
                    </a:cubicBezTo>
                    <a:close/>
                  </a:path>
                </a:pathLst>
              </a:custGeom>
              <a:solidFill>
                <a:srgbClr val="7392FF"/>
              </a:solidFill>
              <a:ln w="7600" cap="flat">
                <a:solidFill>
                  <a:srgbClr val="4155C6"/>
                </a:solidFill>
                <a:miter/>
              </a:ln>
            </p:spPr>
            <p:txBody>
              <a:bodyPr/>
              <a:lstStyle/>
              <a:p>
                <a:endParaRPr lang="zh-CN" altLang="en-US" sz="2800" b="1"/>
              </a:p>
            </p:txBody>
          </p:sp>
        </p:grpSp>
        <p:sp>
          <p:nvSpPr>
            <p:cNvPr id="22" name="Rectangle">
              <a:extLst>
                <a:ext uri="{FF2B5EF4-FFF2-40B4-BE49-F238E27FC236}">
                  <a16:creationId xmlns:a16="http://schemas.microsoft.com/office/drawing/2014/main" id="{0E3C17EF-416A-6A20-6453-D94531A543F0}"/>
                </a:ext>
              </a:extLst>
            </p:cNvPr>
            <p:cNvSpPr/>
            <p:nvPr/>
          </p:nvSpPr>
          <p:spPr>
            <a:xfrm>
              <a:off x="7343118" y="1399186"/>
              <a:ext cx="1248363" cy="548995"/>
            </a:xfrm>
            <a:custGeom>
              <a:avLst/>
              <a:gdLst/>
              <a:ahLst/>
              <a:cxnLst/>
              <a:rect l="l" t="t" r="r" b="b"/>
              <a:pathLst>
                <a:path w="1248363" h="548995" stroke="0">
                  <a:moveTo>
                    <a:pt x="0" y="0"/>
                  </a:moveTo>
                  <a:lnTo>
                    <a:pt x="1248363" y="0"/>
                  </a:lnTo>
                  <a:lnTo>
                    <a:pt x="1248363" y="548995"/>
                  </a:lnTo>
                  <a:lnTo>
                    <a:pt x="0" y="548995"/>
                  </a:lnTo>
                  <a:lnTo>
                    <a:pt x="0" y="0"/>
                  </a:lnTo>
                  <a:close/>
                </a:path>
                <a:path w="1248363" h="548995" fill="none">
                  <a:moveTo>
                    <a:pt x="0" y="0"/>
                  </a:moveTo>
                  <a:lnTo>
                    <a:pt x="1248363" y="0"/>
                  </a:lnTo>
                  <a:lnTo>
                    <a:pt x="1248363" y="548995"/>
                  </a:lnTo>
                  <a:lnTo>
                    <a:pt x="0" y="54899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6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1100" b="1" dirty="0">
                  <a:solidFill>
                    <a:srgbClr val="FFFFFF"/>
                  </a:solidFill>
                  <a:latin typeface="Microsoft YaHei"/>
                  <a:ea typeface="Microsoft YaHei"/>
                  <a:cs typeface="Microsoft YaHei"/>
                </a:rPr>
                <a:t>Data storage and management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931FDC4-C6DF-E9B5-CEB9-142C0D8A3B0A}"/>
              </a:ext>
            </a:extLst>
          </p:cNvPr>
          <p:cNvGrpSpPr/>
          <p:nvPr/>
        </p:nvGrpSpPr>
        <p:grpSpPr>
          <a:xfrm>
            <a:off x="7183205" y="1428370"/>
            <a:ext cx="1248363" cy="1013151"/>
            <a:chOff x="8863185" y="1203336"/>
            <a:chExt cx="1248363" cy="1013151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28E3E72D-0030-F544-A2D7-3C8B0621BB21}"/>
                </a:ext>
              </a:extLst>
            </p:cNvPr>
            <p:cNvGrpSpPr/>
            <p:nvPr/>
          </p:nvGrpSpPr>
          <p:grpSpPr>
            <a:xfrm>
              <a:off x="8949469" y="1203336"/>
              <a:ext cx="1084587" cy="1013151"/>
              <a:chOff x="8949469" y="1203336"/>
              <a:chExt cx="1084587" cy="1013151"/>
            </a:xfrm>
          </p:grpSpPr>
          <p:sp>
            <p:nvSpPr>
              <p:cNvPr id="27" name="Ellipse">
                <a:extLst>
                  <a:ext uri="{FF2B5EF4-FFF2-40B4-BE49-F238E27FC236}">
                    <a16:creationId xmlns:a16="http://schemas.microsoft.com/office/drawing/2014/main" id="{D8B4FB12-FDFA-89E5-7C7B-B7B297056B97}"/>
                  </a:ext>
                </a:extLst>
              </p:cNvPr>
              <p:cNvSpPr/>
              <p:nvPr/>
            </p:nvSpPr>
            <p:spPr>
              <a:xfrm>
                <a:off x="8949469" y="1203336"/>
                <a:ext cx="1084587" cy="1013151"/>
              </a:xfrm>
              <a:custGeom>
                <a:avLst/>
                <a:gdLst>
                  <a:gd name="connsiteX0" fmla="*/ 0 w 1084587"/>
                  <a:gd name="connsiteY0" fmla="*/ 506575 h 1013151"/>
                  <a:gd name="connsiteX1" fmla="*/ 542293 w 1084587"/>
                  <a:gd name="connsiteY1" fmla="*/ 0 h 1013151"/>
                  <a:gd name="connsiteX2" fmla="*/ 1084587 w 1084587"/>
                  <a:gd name="connsiteY2" fmla="*/ 506575 h 1013151"/>
                  <a:gd name="connsiteX3" fmla="*/ 542293 w 1084587"/>
                  <a:gd name="connsiteY3" fmla="*/ 1013151 h 1013151"/>
                </a:gdLst>
                <a:ahLst/>
                <a:cxnLst>
                  <a:cxn ang="10800000">
                    <a:pos x="connsiteX0" y="connsiteY0"/>
                  </a:cxn>
                  <a:cxn ang="16200000">
                    <a:pos x="connsiteX1" y="connsiteY1"/>
                  </a:cxn>
                  <a:cxn ang="0">
                    <a:pos x="connsiteX2" y="connsiteY2"/>
                  </a:cxn>
                  <a:cxn ang="5400000">
                    <a:pos x="connsiteX3" y="connsiteY3"/>
                  </a:cxn>
                </a:cxnLst>
                <a:rect l="l" t="t" r="r" b="b"/>
                <a:pathLst>
                  <a:path w="1084587" h="1013151" stroke="0">
                    <a:moveTo>
                      <a:pt x="0" y="506575"/>
                    </a:moveTo>
                    <a:cubicBezTo>
                      <a:pt x="0" y="226802"/>
                      <a:pt x="242793" y="0"/>
                      <a:pt x="542293" y="0"/>
                    </a:cubicBezTo>
                    <a:cubicBezTo>
                      <a:pt x="841793" y="0"/>
                      <a:pt x="1084587" y="226802"/>
                      <a:pt x="1084587" y="506575"/>
                    </a:cubicBezTo>
                    <a:cubicBezTo>
                      <a:pt x="1084587" y="786349"/>
                      <a:pt x="841793" y="1013151"/>
                      <a:pt x="542293" y="1013151"/>
                    </a:cubicBezTo>
                    <a:cubicBezTo>
                      <a:pt x="242793" y="1013151"/>
                      <a:pt x="0" y="786349"/>
                      <a:pt x="0" y="506575"/>
                    </a:cubicBezTo>
                    <a:close/>
                  </a:path>
                  <a:path w="1084587" h="1013151" fill="none">
                    <a:moveTo>
                      <a:pt x="0" y="506575"/>
                    </a:moveTo>
                    <a:cubicBezTo>
                      <a:pt x="0" y="226802"/>
                      <a:pt x="242793" y="0"/>
                      <a:pt x="542293" y="0"/>
                    </a:cubicBezTo>
                    <a:cubicBezTo>
                      <a:pt x="841793" y="0"/>
                      <a:pt x="1084587" y="226802"/>
                      <a:pt x="1084587" y="506575"/>
                    </a:cubicBezTo>
                    <a:cubicBezTo>
                      <a:pt x="1084587" y="786349"/>
                      <a:pt x="841793" y="1013151"/>
                      <a:pt x="542293" y="1013151"/>
                    </a:cubicBezTo>
                    <a:cubicBezTo>
                      <a:pt x="242793" y="1013151"/>
                      <a:pt x="0" y="786349"/>
                      <a:pt x="0" y="506575"/>
                    </a:cubicBezTo>
                    <a:close/>
                  </a:path>
                </a:pathLst>
              </a:custGeom>
              <a:solidFill>
                <a:srgbClr val="7392FF"/>
              </a:solidFill>
              <a:ln w="7600" cap="flat">
                <a:solidFill>
                  <a:srgbClr val="7392FF"/>
                </a:solidFill>
                <a:miter/>
              </a:ln>
            </p:spPr>
            <p:txBody>
              <a:bodyPr/>
              <a:lstStyle/>
              <a:p>
                <a:endParaRPr lang="zh-CN" altLang="en-US" sz="2800" b="1"/>
              </a:p>
            </p:txBody>
          </p:sp>
        </p:grpSp>
        <p:sp>
          <p:nvSpPr>
            <p:cNvPr id="26" name="Rectangle">
              <a:extLst>
                <a:ext uri="{FF2B5EF4-FFF2-40B4-BE49-F238E27FC236}">
                  <a16:creationId xmlns:a16="http://schemas.microsoft.com/office/drawing/2014/main" id="{F718CC7F-5099-AFB5-B6B8-2DD5BBF5046D}"/>
                </a:ext>
              </a:extLst>
            </p:cNvPr>
            <p:cNvSpPr/>
            <p:nvPr/>
          </p:nvSpPr>
          <p:spPr>
            <a:xfrm>
              <a:off x="8863185" y="1414271"/>
              <a:ext cx="1248363" cy="591281"/>
            </a:xfrm>
            <a:custGeom>
              <a:avLst/>
              <a:gdLst/>
              <a:ahLst/>
              <a:cxnLst/>
              <a:rect l="l" t="t" r="r" b="b"/>
              <a:pathLst>
                <a:path w="1248363" h="591281" stroke="0">
                  <a:moveTo>
                    <a:pt x="0" y="0"/>
                  </a:moveTo>
                  <a:lnTo>
                    <a:pt x="1248363" y="0"/>
                  </a:lnTo>
                  <a:lnTo>
                    <a:pt x="1248363" y="591281"/>
                  </a:lnTo>
                  <a:lnTo>
                    <a:pt x="0" y="591281"/>
                  </a:lnTo>
                  <a:lnTo>
                    <a:pt x="0" y="0"/>
                  </a:lnTo>
                  <a:close/>
                </a:path>
                <a:path w="1248363" h="591281" fill="none">
                  <a:moveTo>
                    <a:pt x="0" y="0"/>
                  </a:moveTo>
                  <a:lnTo>
                    <a:pt x="1248363" y="0"/>
                  </a:lnTo>
                  <a:lnTo>
                    <a:pt x="1248363" y="591281"/>
                  </a:lnTo>
                  <a:lnTo>
                    <a:pt x="0" y="59128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6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1100" b="1" dirty="0">
                  <a:solidFill>
                    <a:srgbClr val="FFFFFF"/>
                  </a:solidFill>
                  <a:latin typeface="Microsoft YaHei"/>
                  <a:ea typeface="Microsoft YaHei"/>
                  <a:cs typeface="Microsoft YaHei"/>
                </a:rPr>
                <a:t>Data processing</a:t>
              </a:r>
            </a:p>
          </p:txBody>
        </p:sp>
      </p:grpSp>
      <p:sp>
        <p:nvSpPr>
          <p:cNvPr id="28" name="Rectangle">
            <a:extLst>
              <a:ext uri="{FF2B5EF4-FFF2-40B4-BE49-F238E27FC236}">
                <a16:creationId xmlns:a16="http://schemas.microsoft.com/office/drawing/2014/main" id="{FF1696C7-7192-2155-9B61-257C725FE4C6}"/>
              </a:ext>
            </a:extLst>
          </p:cNvPr>
          <p:cNvSpPr/>
          <p:nvPr/>
        </p:nvSpPr>
        <p:spPr>
          <a:xfrm>
            <a:off x="4105498" y="2535978"/>
            <a:ext cx="860639" cy="266000"/>
          </a:xfrm>
          <a:custGeom>
            <a:avLst/>
            <a:gdLst/>
            <a:ahLst/>
            <a:cxnLst/>
            <a:rect l="l" t="t" r="r" b="b"/>
            <a:pathLst>
              <a:path w="860639" h="266000" stroke="0">
                <a:moveTo>
                  <a:pt x="0" y="0"/>
                </a:moveTo>
                <a:lnTo>
                  <a:pt x="860639" y="0"/>
                </a:lnTo>
                <a:lnTo>
                  <a:pt x="860639" y="266000"/>
                </a:lnTo>
                <a:lnTo>
                  <a:pt x="0" y="266000"/>
                </a:lnTo>
                <a:lnTo>
                  <a:pt x="0" y="0"/>
                </a:lnTo>
                <a:close/>
              </a:path>
              <a:path w="860639" h="266000" fill="none">
                <a:moveTo>
                  <a:pt x="0" y="0"/>
                </a:moveTo>
                <a:lnTo>
                  <a:pt x="860639" y="0"/>
                </a:lnTo>
                <a:lnTo>
                  <a:pt x="860639" y="266000"/>
                </a:lnTo>
                <a:lnTo>
                  <a:pt x="0" y="266000"/>
                </a:lnTo>
                <a:lnTo>
                  <a:pt x="0" y="0"/>
                </a:lnTo>
                <a:close/>
              </a:path>
            </a:pathLst>
          </a:custGeom>
          <a:noFill/>
          <a:ln w="76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zh-CN" altLang="en-US" sz="1000" b="1" dirty="0">
                <a:solidFill>
                  <a:srgbClr val="467DFE"/>
                </a:solidFill>
                <a:latin typeface="Microsoft YaHei"/>
                <a:ea typeface="Microsoft YaHei"/>
                <a:cs typeface="Microsoft YaHei"/>
              </a:rPr>
              <a:t>Hight</a:t>
            </a:r>
          </a:p>
        </p:txBody>
      </p:sp>
      <p:sp>
        <p:nvSpPr>
          <p:cNvPr id="29" name="Rectangle">
            <a:extLst>
              <a:ext uri="{FF2B5EF4-FFF2-40B4-BE49-F238E27FC236}">
                <a16:creationId xmlns:a16="http://schemas.microsoft.com/office/drawing/2014/main" id="{8A1D1D56-1945-1998-74CA-97E7FE3CC666}"/>
              </a:ext>
            </a:extLst>
          </p:cNvPr>
          <p:cNvSpPr/>
          <p:nvPr/>
        </p:nvSpPr>
        <p:spPr>
          <a:xfrm>
            <a:off x="3828039" y="2723485"/>
            <a:ext cx="1550316" cy="827654"/>
          </a:xfrm>
          <a:custGeom>
            <a:avLst/>
            <a:gdLst/>
            <a:ahLst/>
            <a:cxnLst/>
            <a:rect l="l" t="t" r="r" b="b"/>
            <a:pathLst>
              <a:path w="1502846" h="626772" stroke="0">
                <a:moveTo>
                  <a:pt x="0" y="0"/>
                </a:moveTo>
                <a:lnTo>
                  <a:pt x="1502846" y="0"/>
                </a:lnTo>
                <a:lnTo>
                  <a:pt x="1502846" y="626772"/>
                </a:lnTo>
                <a:lnTo>
                  <a:pt x="0" y="626772"/>
                </a:lnTo>
                <a:lnTo>
                  <a:pt x="0" y="0"/>
                </a:lnTo>
                <a:close/>
              </a:path>
              <a:path w="1502846" h="626772" fill="none">
                <a:moveTo>
                  <a:pt x="0" y="0"/>
                </a:moveTo>
                <a:lnTo>
                  <a:pt x="1502846" y="0"/>
                </a:lnTo>
                <a:lnTo>
                  <a:pt x="1502846" y="626772"/>
                </a:lnTo>
                <a:lnTo>
                  <a:pt x="0" y="626772"/>
                </a:lnTo>
                <a:lnTo>
                  <a:pt x="0" y="0"/>
                </a:lnTo>
                <a:close/>
              </a:path>
            </a:pathLst>
          </a:custGeom>
          <a:noFill/>
          <a:ln w="76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00000"/>
                </a:solidFill>
                <a:latin typeface="Microsoft YaHei"/>
                <a:ea typeface="Microsoft YaHei"/>
                <a:cs typeface="Microsoft YaHei"/>
              </a:rPr>
              <a:t>New sources and methods More and diverse data Recurrent data collection</a:t>
            </a:r>
          </a:p>
        </p:txBody>
      </p:sp>
      <p:sp>
        <p:nvSpPr>
          <p:cNvPr id="30" name="ConnectLine">
            <a:extLst>
              <a:ext uri="{FF2B5EF4-FFF2-40B4-BE49-F238E27FC236}">
                <a16:creationId xmlns:a16="http://schemas.microsoft.com/office/drawing/2014/main" id="{4159AD6B-4CA3-B644-BC75-20F65D6EEB39}"/>
              </a:ext>
            </a:extLst>
          </p:cNvPr>
          <p:cNvSpPr/>
          <p:nvPr/>
        </p:nvSpPr>
        <p:spPr>
          <a:xfrm>
            <a:off x="3541871" y="1887888"/>
            <a:ext cx="547288" cy="10495"/>
          </a:xfrm>
          <a:custGeom>
            <a:avLst/>
            <a:gdLst/>
            <a:ahLst/>
            <a:cxnLst/>
            <a:rect l="l" t="t" r="r" b="b"/>
            <a:pathLst>
              <a:path w="547288" h="10495" fill="none">
                <a:moveTo>
                  <a:pt x="0" y="10495"/>
                </a:moveTo>
                <a:lnTo>
                  <a:pt x="547288" y="0"/>
                </a:lnTo>
              </a:path>
            </a:pathLst>
          </a:custGeom>
          <a:noFill/>
          <a:ln w="7600" cap="flat">
            <a:solidFill>
              <a:srgbClr val="384AAE"/>
            </a:solidFill>
            <a:custDash>
              <a:ds d="1100000" sp="500000"/>
            </a:custDash>
            <a:miter/>
            <a:tailEnd type="triangle" w="med" len="med"/>
          </a:ln>
        </p:spPr>
        <p:txBody>
          <a:bodyPr/>
          <a:lstStyle/>
          <a:p>
            <a:endParaRPr lang="zh-CN" altLang="en-US" sz="2800" b="1"/>
          </a:p>
        </p:txBody>
      </p:sp>
      <p:sp>
        <p:nvSpPr>
          <p:cNvPr id="31" name="ConnectLine">
            <a:extLst>
              <a:ext uri="{FF2B5EF4-FFF2-40B4-BE49-F238E27FC236}">
                <a16:creationId xmlns:a16="http://schemas.microsoft.com/office/drawing/2014/main" id="{94626B34-1AC1-07FD-4797-73057FDBCFC4}"/>
              </a:ext>
            </a:extLst>
          </p:cNvPr>
          <p:cNvSpPr/>
          <p:nvPr/>
        </p:nvSpPr>
        <p:spPr>
          <a:xfrm>
            <a:off x="5102879" y="1871570"/>
            <a:ext cx="475123" cy="14896"/>
          </a:xfrm>
          <a:custGeom>
            <a:avLst/>
            <a:gdLst/>
            <a:ahLst/>
            <a:cxnLst/>
            <a:rect l="l" t="t" r="r" b="b"/>
            <a:pathLst>
              <a:path w="475123" h="14896" fill="none">
                <a:moveTo>
                  <a:pt x="0" y="0"/>
                </a:moveTo>
                <a:lnTo>
                  <a:pt x="258569" y="0"/>
                </a:lnTo>
                <a:lnTo>
                  <a:pt x="258569" y="14896"/>
                </a:lnTo>
                <a:lnTo>
                  <a:pt x="475123" y="14896"/>
                </a:lnTo>
              </a:path>
            </a:pathLst>
          </a:custGeom>
          <a:noFill/>
          <a:ln w="7600" cap="flat">
            <a:solidFill>
              <a:srgbClr val="384AAE"/>
            </a:solidFill>
            <a:custDash>
              <a:ds d="1100000" sp="500000"/>
            </a:custDash>
            <a:miter/>
            <a:tailEnd type="triangle" w="med" len="med"/>
          </a:ln>
        </p:spPr>
        <p:txBody>
          <a:bodyPr/>
          <a:lstStyle/>
          <a:p>
            <a:endParaRPr lang="zh-CN" altLang="en-US" sz="2800" b="1"/>
          </a:p>
        </p:txBody>
      </p:sp>
      <p:sp>
        <p:nvSpPr>
          <p:cNvPr id="32" name="ConnectLine">
            <a:extLst>
              <a:ext uri="{FF2B5EF4-FFF2-40B4-BE49-F238E27FC236}">
                <a16:creationId xmlns:a16="http://schemas.microsoft.com/office/drawing/2014/main" id="{B2A2245F-905D-D730-492D-A8F6571D37EB}"/>
              </a:ext>
            </a:extLst>
          </p:cNvPr>
          <p:cNvSpPr/>
          <p:nvPr/>
        </p:nvSpPr>
        <p:spPr>
          <a:xfrm>
            <a:off x="6653448" y="1868153"/>
            <a:ext cx="9141" cy="18312"/>
          </a:xfrm>
          <a:custGeom>
            <a:avLst/>
            <a:gdLst/>
            <a:ahLst/>
            <a:cxnLst/>
            <a:rect l="l" t="t" r="r" b="b"/>
            <a:pathLst>
              <a:path w="9141" h="18312" fill="none">
                <a:moveTo>
                  <a:pt x="8737" y="0"/>
                </a:moveTo>
                <a:lnTo>
                  <a:pt x="0" y="0"/>
                </a:lnTo>
                <a:lnTo>
                  <a:pt x="0" y="18312"/>
                </a:lnTo>
                <a:lnTo>
                  <a:pt x="9141" y="18312"/>
                </a:lnTo>
              </a:path>
            </a:pathLst>
          </a:custGeom>
          <a:noFill/>
          <a:ln w="7600" cap="flat">
            <a:solidFill>
              <a:srgbClr val="384AAE"/>
            </a:solidFill>
            <a:miter/>
            <a:tailEnd type="triangle" w="med" len="med"/>
          </a:ln>
        </p:spPr>
        <p:txBody>
          <a:bodyPr/>
          <a:lstStyle/>
          <a:p>
            <a:endParaRPr lang="zh-CN" altLang="en-US" sz="2800" b="1"/>
          </a:p>
        </p:txBody>
      </p:sp>
      <p:sp>
        <p:nvSpPr>
          <p:cNvPr id="33" name="ConnectLine">
            <a:extLst>
              <a:ext uri="{FF2B5EF4-FFF2-40B4-BE49-F238E27FC236}">
                <a16:creationId xmlns:a16="http://schemas.microsoft.com/office/drawing/2014/main" id="{85E19F66-B2A5-BFF8-25B2-D86545E82EB9}"/>
              </a:ext>
            </a:extLst>
          </p:cNvPr>
          <p:cNvSpPr/>
          <p:nvPr/>
        </p:nvSpPr>
        <p:spPr>
          <a:xfrm>
            <a:off x="6422902" y="1922693"/>
            <a:ext cx="671346" cy="112042"/>
          </a:xfrm>
          <a:custGeom>
            <a:avLst/>
            <a:gdLst/>
            <a:ahLst/>
            <a:cxnLst/>
            <a:rect l="l" t="t" r="r" b="b"/>
            <a:pathLst>
              <a:path w="671346" h="112042" fill="none">
                <a:moveTo>
                  <a:pt x="0" y="112042"/>
                </a:moveTo>
                <a:lnTo>
                  <a:pt x="0" y="0"/>
                </a:lnTo>
                <a:lnTo>
                  <a:pt x="671346" y="0"/>
                </a:lnTo>
              </a:path>
            </a:pathLst>
          </a:custGeom>
          <a:noFill/>
          <a:ln w="7600" cap="flat">
            <a:solidFill>
              <a:srgbClr val="384AAE"/>
            </a:solidFill>
            <a:custDash>
              <a:ds d="1100000" sp="500000"/>
            </a:custDash>
            <a:miter/>
            <a:tailEnd type="triangle" w="med" len="med"/>
          </a:ln>
        </p:spPr>
        <p:txBody>
          <a:bodyPr/>
          <a:lstStyle/>
          <a:p>
            <a:endParaRPr lang="zh-CN" altLang="en-US" sz="2800" b="1"/>
          </a:p>
        </p:txBody>
      </p:sp>
      <p:sp>
        <p:nvSpPr>
          <p:cNvPr id="34" name="长方形">
            <a:extLst>
              <a:ext uri="{FF2B5EF4-FFF2-40B4-BE49-F238E27FC236}">
                <a16:creationId xmlns:a16="http://schemas.microsoft.com/office/drawing/2014/main" id="{15C09F4E-D5AE-32CD-85BA-9EBA0A9A4593}"/>
              </a:ext>
            </a:extLst>
          </p:cNvPr>
          <p:cNvSpPr/>
          <p:nvPr/>
        </p:nvSpPr>
        <p:spPr>
          <a:xfrm>
            <a:off x="514189" y="2723485"/>
            <a:ext cx="1628814" cy="623200"/>
          </a:xfrm>
          <a:custGeom>
            <a:avLst/>
            <a:gdLst>
              <a:gd name="connsiteX0" fmla="*/ 0 w 1628814"/>
              <a:gd name="connsiteY0" fmla="*/ 311600 h 623200"/>
              <a:gd name="connsiteX1" fmla="*/ 814407 w 1628814"/>
              <a:gd name="connsiteY1" fmla="*/ 0 h 623200"/>
              <a:gd name="connsiteX2" fmla="*/ 1628814 w 1628814"/>
              <a:gd name="connsiteY2" fmla="*/ 311600 h 623200"/>
              <a:gd name="connsiteX3" fmla="*/ 814407 w 1628814"/>
              <a:gd name="connsiteY3" fmla="*/ 623200 h 623200"/>
            </a:gdLst>
            <a:ahLst/>
            <a:cxnLst>
              <a:cxn ang="10800000">
                <a:pos x="connsiteX0" y="connsiteY0"/>
              </a:cxn>
              <a:cxn ang="16200000">
                <a:pos x="connsiteX1" y="connsiteY1"/>
              </a:cxn>
              <a:cxn ang="0">
                <a:pos x="connsiteX2" y="connsiteY2"/>
              </a:cxn>
              <a:cxn ang="5400000">
                <a:pos x="connsiteX3" y="connsiteY3"/>
              </a:cxn>
            </a:cxnLst>
            <a:rect l="l" t="t" r="r" b="b"/>
            <a:pathLst>
              <a:path w="1628814" h="623200" stroke="0">
                <a:moveTo>
                  <a:pt x="1628814" y="623200"/>
                </a:moveTo>
                <a:lnTo>
                  <a:pt x="1628814" y="0"/>
                </a:lnTo>
                <a:lnTo>
                  <a:pt x="0" y="0"/>
                </a:lnTo>
                <a:lnTo>
                  <a:pt x="0" y="623200"/>
                </a:lnTo>
                <a:lnTo>
                  <a:pt x="1628814" y="623200"/>
                </a:lnTo>
                <a:close/>
              </a:path>
              <a:path w="1628814" h="623200" fill="none">
                <a:moveTo>
                  <a:pt x="1628814" y="623200"/>
                </a:moveTo>
                <a:lnTo>
                  <a:pt x="1628814" y="0"/>
                </a:lnTo>
                <a:lnTo>
                  <a:pt x="0" y="0"/>
                </a:lnTo>
                <a:lnTo>
                  <a:pt x="0" y="623200"/>
                </a:lnTo>
                <a:lnTo>
                  <a:pt x="1628814" y="623200"/>
                </a:lnTo>
                <a:close/>
              </a:path>
            </a:pathLst>
          </a:custGeom>
          <a:solidFill>
            <a:srgbClr val="E8ECFF"/>
          </a:solidFill>
          <a:ln w="7600" cap="flat">
            <a:solidFill>
              <a:srgbClr val="4155C6"/>
            </a:solidFill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zh-CN" altLang="en-US" sz="1100" b="1" dirty="0">
                <a:solidFill>
                  <a:srgbClr val="000000"/>
                </a:solidFill>
                <a:latin typeface="Microsoft YaHei"/>
                <a:ea typeface="Microsoft YaHei"/>
                <a:cs typeface="Microsoft YaHei"/>
              </a:rPr>
              <a:t>monitoring and evaluation systenms</a:t>
            </a:r>
          </a:p>
        </p:txBody>
      </p:sp>
      <p:sp>
        <p:nvSpPr>
          <p:cNvPr id="35" name="长方形">
            <a:extLst>
              <a:ext uri="{FF2B5EF4-FFF2-40B4-BE49-F238E27FC236}">
                <a16:creationId xmlns:a16="http://schemas.microsoft.com/office/drawing/2014/main" id="{A0D92C45-FBBC-05A1-AB81-460D0072935D}"/>
              </a:ext>
            </a:extLst>
          </p:cNvPr>
          <p:cNvSpPr/>
          <p:nvPr/>
        </p:nvSpPr>
        <p:spPr>
          <a:xfrm>
            <a:off x="514186" y="3750065"/>
            <a:ext cx="1628817" cy="623200"/>
          </a:xfrm>
          <a:custGeom>
            <a:avLst/>
            <a:gdLst>
              <a:gd name="connsiteX0" fmla="*/ 0 w 1628817"/>
              <a:gd name="connsiteY0" fmla="*/ 311600 h 623200"/>
              <a:gd name="connsiteX1" fmla="*/ 814408 w 1628817"/>
              <a:gd name="connsiteY1" fmla="*/ 0 h 623200"/>
              <a:gd name="connsiteX2" fmla="*/ 1628817 w 1628817"/>
              <a:gd name="connsiteY2" fmla="*/ 311600 h 623200"/>
              <a:gd name="connsiteX3" fmla="*/ 814408 w 1628817"/>
              <a:gd name="connsiteY3" fmla="*/ 623200 h 623200"/>
            </a:gdLst>
            <a:ahLst/>
            <a:cxnLst>
              <a:cxn ang="10800000">
                <a:pos x="connsiteX0" y="connsiteY0"/>
              </a:cxn>
              <a:cxn ang="16200000">
                <a:pos x="connsiteX1" y="connsiteY1"/>
              </a:cxn>
              <a:cxn ang="0">
                <a:pos x="connsiteX2" y="connsiteY2"/>
              </a:cxn>
              <a:cxn ang="5400000">
                <a:pos x="connsiteX3" y="connsiteY3"/>
              </a:cxn>
            </a:cxnLst>
            <a:rect l="l" t="t" r="r" b="b"/>
            <a:pathLst>
              <a:path w="1628817" h="623200" stroke="0">
                <a:moveTo>
                  <a:pt x="1628817" y="623200"/>
                </a:moveTo>
                <a:lnTo>
                  <a:pt x="1628817" y="0"/>
                </a:lnTo>
                <a:lnTo>
                  <a:pt x="0" y="0"/>
                </a:lnTo>
                <a:lnTo>
                  <a:pt x="0" y="623200"/>
                </a:lnTo>
                <a:lnTo>
                  <a:pt x="1628817" y="623200"/>
                </a:lnTo>
                <a:close/>
              </a:path>
              <a:path w="1628817" h="623200" fill="none">
                <a:moveTo>
                  <a:pt x="1628817" y="623200"/>
                </a:moveTo>
                <a:lnTo>
                  <a:pt x="1628817" y="0"/>
                </a:lnTo>
                <a:lnTo>
                  <a:pt x="0" y="0"/>
                </a:lnTo>
                <a:lnTo>
                  <a:pt x="0" y="623200"/>
                </a:lnTo>
                <a:lnTo>
                  <a:pt x="1628817" y="623200"/>
                </a:lnTo>
                <a:close/>
              </a:path>
            </a:pathLst>
          </a:custGeom>
          <a:solidFill>
            <a:srgbClr val="E8ECFF"/>
          </a:solidFill>
          <a:ln w="7600" cap="flat">
            <a:solidFill>
              <a:srgbClr val="4155C6"/>
            </a:solidFill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zh-CN" altLang="en-US" sz="1100" b="1" dirty="0">
                <a:solidFill>
                  <a:srgbClr val="000000"/>
                </a:solidFill>
                <a:latin typeface="Microsoft YaHei"/>
                <a:ea typeface="Microsoft YaHei"/>
                <a:cs typeface="Microsoft YaHei"/>
              </a:rPr>
              <a:t>Evaluation studies</a:t>
            </a:r>
          </a:p>
        </p:txBody>
      </p:sp>
      <p:sp>
        <p:nvSpPr>
          <p:cNvPr id="36" name="长方形">
            <a:extLst>
              <a:ext uri="{FF2B5EF4-FFF2-40B4-BE49-F238E27FC236}">
                <a16:creationId xmlns:a16="http://schemas.microsoft.com/office/drawing/2014/main" id="{8E21DA85-4078-3CB3-0CBE-D36CBA0C149F}"/>
              </a:ext>
            </a:extLst>
          </p:cNvPr>
          <p:cNvSpPr/>
          <p:nvPr/>
        </p:nvSpPr>
        <p:spPr>
          <a:xfrm>
            <a:off x="514186" y="4768965"/>
            <a:ext cx="1628817" cy="623200"/>
          </a:xfrm>
          <a:custGeom>
            <a:avLst/>
            <a:gdLst>
              <a:gd name="connsiteX0" fmla="*/ 0 w 1628817"/>
              <a:gd name="connsiteY0" fmla="*/ 311600 h 623200"/>
              <a:gd name="connsiteX1" fmla="*/ 814408 w 1628817"/>
              <a:gd name="connsiteY1" fmla="*/ 0 h 623200"/>
              <a:gd name="connsiteX2" fmla="*/ 1628817 w 1628817"/>
              <a:gd name="connsiteY2" fmla="*/ 311600 h 623200"/>
              <a:gd name="connsiteX3" fmla="*/ 814408 w 1628817"/>
              <a:gd name="connsiteY3" fmla="*/ 623200 h 623200"/>
            </a:gdLst>
            <a:ahLst/>
            <a:cxnLst>
              <a:cxn ang="10800000">
                <a:pos x="connsiteX0" y="connsiteY0"/>
              </a:cxn>
              <a:cxn ang="16200000">
                <a:pos x="connsiteX1" y="connsiteY1"/>
              </a:cxn>
              <a:cxn ang="0">
                <a:pos x="connsiteX2" y="connsiteY2"/>
              </a:cxn>
              <a:cxn ang="5400000">
                <a:pos x="connsiteX3" y="connsiteY3"/>
              </a:cxn>
            </a:cxnLst>
            <a:rect l="l" t="t" r="r" b="b"/>
            <a:pathLst>
              <a:path w="1628817" h="623200" stroke="0">
                <a:moveTo>
                  <a:pt x="1628817" y="623200"/>
                </a:moveTo>
                <a:lnTo>
                  <a:pt x="1628817" y="0"/>
                </a:lnTo>
                <a:lnTo>
                  <a:pt x="0" y="0"/>
                </a:lnTo>
                <a:lnTo>
                  <a:pt x="0" y="623200"/>
                </a:lnTo>
                <a:lnTo>
                  <a:pt x="1628817" y="623200"/>
                </a:lnTo>
                <a:close/>
              </a:path>
              <a:path w="1628817" h="623200" fill="none">
                <a:moveTo>
                  <a:pt x="1628817" y="623200"/>
                </a:moveTo>
                <a:lnTo>
                  <a:pt x="1628817" y="0"/>
                </a:lnTo>
                <a:lnTo>
                  <a:pt x="0" y="0"/>
                </a:lnTo>
                <a:lnTo>
                  <a:pt x="0" y="623200"/>
                </a:lnTo>
                <a:lnTo>
                  <a:pt x="1628817" y="623200"/>
                </a:lnTo>
                <a:close/>
              </a:path>
            </a:pathLst>
          </a:custGeom>
          <a:solidFill>
            <a:srgbClr val="E8ECFF"/>
          </a:solidFill>
          <a:ln w="7600" cap="flat">
            <a:solidFill>
              <a:srgbClr val="4155C6"/>
            </a:solidFill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zh-CN" altLang="en-US" sz="1100" b="1" dirty="0">
                <a:solidFill>
                  <a:srgbClr val="000000"/>
                </a:solidFill>
                <a:latin typeface="Microsoft YaHei"/>
                <a:ea typeface="Microsoft YaHei"/>
                <a:cs typeface="Microsoft YaHei"/>
              </a:rPr>
              <a:t>Evaluation capacity</a:t>
            </a:r>
          </a:p>
        </p:txBody>
      </p:sp>
      <p:sp>
        <p:nvSpPr>
          <p:cNvPr id="37" name="Rectangle">
            <a:extLst>
              <a:ext uri="{FF2B5EF4-FFF2-40B4-BE49-F238E27FC236}">
                <a16:creationId xmlns:a16="http://schemas.microsoft.com/office/drawing/2014/main" id="{B74DAF4E-DA4C-4EDA-B540-E7783496904E}"/>
              </a:ext>
            </a:extLst>
          </p:cNvPr>
          <p:cNvSpPr/>
          <p:nvPr/>
        </p:nvSpPr>
        <p:spPr>
          <a:xfrm>
            <a:off x="5685580" y="2535978"/>
            <a:ext cx="860639" cy="266000"/>
          </a:xfrm>
          <a:custGeom>
            <a:avLst/>
            <a:gdLst/>
            <a:ahLst/>
            <a:cxnLst/>
            <a:rect l="l" t="t" r="r" b="b"/>
            <a:pathLst>
              <a:path w="860639" h="266000" stroke="0">
                <a:moveTo>
                  <a:pt x="0" y="0"/>
                </a:moveTo>
                <a:lnTo>
                  <a:pt x="860639" y="0"/>
                </a:lnTo>
                <a:lnTo>
                  <a:pt x="860639" y="266000"/>
                </a:lnTo>
                <a:lnTo>
                  <a:pt x="0" y="266000"/>
                </a:lnTo>
                <a:lnTo>
                  <a:pt x="0" y="0"/>
                </a:lnTo>
                <a:close/>
              </a:path>
              <a:path w="860639" h="266000" fill="none">
                <a:moveTo>
                  <a:pt x="0" y="0"/>
                </a:moveTo>
                <a:lnTo>
                  <a:pt x="860639" y="0"/>
                </a:lnTo>
                <a:lnTo>
                  <a:pt x="860639" y="266000"/>
                </a:lnTo>
                <a:lnTo>
                  <a:pt x="0" y="266000"/>
                </a:lnTo>
                <a:lnTo>
                  <a:pt x="0" y="0"/>
                </a:lnTo>
                <a:close/>
              </a:path>
            </a:pathLst>
          </a:custGeom>
          <a:noFill/>
          <a:ln w="76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zh-CN" altLang="en-US" sz="1000" b="1" dirty="0">
                <a:solidFill>
                  <a:srgbClr val="467DFE"/>
                </a:solidFill>
                <a:latin typeface="Microsoft YaHei"/>
                <a:ea typeface="Microsoft YaHei"/>
                <a:cs typeface="Microsoft YaHei"/>
              </a:rPr>
              <a:t>Hight</a:t>
            </a:r>
          </a:p>
        </p:txBody>
      </p:sp>
      <p:sp>
        <p:nvSpPr>
          <p:cNvPr id="38" name="Rectangle">
            <a:extLst>
              <a:ext uri="{FF2B5EF4-FFF2-40B4-BE49-F238E27FC236}">
                <a16:creationId xmlns:a16="http://schemas.microsoft.com/office/drawing/2014/main" id="{C294378E-14AD-358D-22EE-ED9C54577D15}"/>
              </a:ext>
            </a:extLst>
          </p:cNvPr>
          <p:cNvSpPr/>
          <p:nvPr/>
        </p:nvSpPr>
        <p:spPr>
          <a:xfrm>
            <a:off x="5364477" y="2801978"/>
            <a:ext cx="1502847" cy="551154"/>
          </a:xfrm>
          <a:custGeom>
            <a:avLst/>
            <a:gdLst/>
            <a:ahLst/>
            <a:cxnLst/>
            <a:rect l="l" t="t" r="r" b="b"/>
            <a:pathLst>
              <a:path w="1502847" h="337207" stroke="0">
                <a:moveTo>
                  <a:pt x="0" y="0"/>
                </a:moveTo>
                <a:lnTo>
                  <a:pt x="1502847" y="0"/>
                </a:lnTo>
                <a:lnTo>
                  <a:pt x="1502847" y="337207"/>
                </a:lnTo>
                <a:lnTo>
                  <a:pt x="0" y="337207"/>
                </a:lnTo>
                <a:lnTo>
                  <a:pt x="0" y="0"/>
                </a:lnTo>
                <a:close/>
              </a:path>
              <a:path w="1502847" h="337207" fill="none">
                <a:moveTo>
                  <a:pt x="0" y="0"/>
                </a:moveTo>
                <a:lnTo>
                  <a:pt x="1502847" y="0"/>
                </a:lnTo>
                <a:lnTo>
                  <a:pt x="1502847" y="337207"/>
                </a:lnTo>
                <a:lnTo>
                  <a:pt x="0" y="337207"/>
                </a:lnTo>
                <a:lnTo>
                  <a:pt x="0" y="0"/>
                </a:lnTo>
                <a:close/>
              </a:path>
            </a:pathLst>
          </a:custGeom>
          <a:noFill/>
          <a:ln w="76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00000"/>
                </a:solidFill>
                <a:latin typeface="Microsoft YaHei"/>
                <a:ea typeface="Microsoft YaHei"/>
                <a:cs typeface="Microsoft YaHei"/>
              </a:rPr>
              <a:t>Collation of large datasets Automated data collection</a:t>
            </a:r>
          </a:p>
        </p:txBody>
      </p:sp>
      <p:sp>
        <p:nvSpPr>
          <p:cNvPr id="39" name="Rectangle">
            <a:extLst>
              <a:ext uri="{FF2B5EF4-FFF2-40B4-BE49-F238E27FC236}">
                <a16:creationId xmlns:a16="http://schemas.microsoft.com/office/drawing/2014/main" id="{46B815B0-7F2D-C37C-56EE-5E938224EF7F}"/>
              </a:ext>
            </a:extLst>
          </p:cNvPr>
          <p:cNvSpPr/>
          <p:nvPr/>
        </p:nvSpPr>
        <p:spPr>
          <a:xfrm>
            <a:off x="7393813" y="2531129"/>
            <a:ext cx="860639" cy="266000"/>
          </a:xfrm>
          <a:custGeom>
            <a:avLst/>
            <a:gdLst/>
            <a:ahLst/>
            <a:cxnLst/>
            <a:rect l="l" t="t" r="r" b="b"/>
            <a:pathLst>
              <a:path w="860639" h="266000" stroke="0">
                <a:moveTo>
                  <a:pt x="0" y="0"/>
                </a:moveTo>
                <a:lnTo>
                  <a:pt x="860639" y="0"/>
                </a:lnTo>
                <a:lnTo>
                  <a:pt x="860639" y="266000"/>
                </a:lnTo>
                <a:lnTo>
                  <a:pt x="0" y="266000"/>
                </a:lnTo>
                <a:lnTo>
                  <a:pt x="0" y="0"/>
                </a:lnTo>
                <a:close/>
              </a:path>
              <a:path w="860639" h="266000" fill="none">
                <a:moveTo>
                  <a:pt x="0" y="0"/>
                </a:moveTo>
                <a:lnTo>
                  <a:pt x="860639" y="0"/>
                </a:lnTo>
                <a:lnTo>
                  <a:pt x="860639" y="266000"/>
                </a:lnTo>
                <a:lnTo>
                  <a:pt x="0" y="266000"/>
                </a:lnTo>
                <a:lnTo>
                  <a:pt x="0" y="0"/>
                </a:lnTo>
                <a:close/>
              </a:path>
            </a:pathLst>
          </a:custGeom>
          <a:noFill/>
          <a:ln w="76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zh-CN" altLang="en-US" sz="1000" b="1" dirty="0">
                <a:solidFill>
                  <a:srgbClr val="467DFE"/>
                </a:solidFill>
                <a:latin typeface="Microsoft YaHei"/>
                <a:ea typeface="Microsoft YaHei"/>
                <a:cs typeface="Microsoft YaHei"/>
              </a:rPr>
              <a:t>Hight</a:t>
            </a:r>
          </a:p>
        </p:txBody>
      </p:sp>
      <p:sp>
        <p:nvSpPr>
          <p:cNvPr id="40" name="Rectangle">
            <a:extLst>
              <a:ext uri="{FF2B5EF4-FFF2-40B4-BE49-F238E27FC236}">
                <a16:creationId xmlns:a16="http://schemas.microsoft.com/office/drawing/2014/main" id="{EF7EC29A-AB15-E771-F780-E4192AABB70F}"/>
              </a:ext>
            </a:extLst>
          </p:cNvPr>
          <p:cNvSpPr/>
          <p:nvPr/>
        </p:nvSpPr>
        <p:spPr>
          <a:xfrm>
            <a:off x="6640584" y="2767629"/>
            <a:ext cx="2522337" cy="798445"/>
          </a:xfrm>
          <a:custGeom>
            <a:avLst/>
            <a:gdLst/>
            <a:ahLst/>
            <a:cxnLst/>
            <a:rect l="l" t="t" r="r" b="b"/>
            <a:pathLst>
              <a:path w="1616035" h="626772" stroke="0">
                <a:moveTo>
                  <a:pt x="0" y="0"/>
                </a:moveTo>
                <a:lnTo>
                  <a:pt x="1616035" y="0"/>
                </a:lnTo>
                <a:lnTo>
                  <a:pt x="1616035" y="626772"/>
                </a:lnTo>
                <a:lnTo>
                  <a:pt x="0" y="626772"/>
                </a:lnTo>
                <a:lnTo>
                  <a:pt x="0" y="0"/>
                </a:lnTo>
                <a:close/>
              </a:path>
              <a:path w="1616035" h="626772" fill="none">
                <a:moveTo>
                  <a:pt x="0" y="0"/>
                </a:moveTo>
                <a:lnTo>
                  <a:pt x="1616035" y="0"/>
                </a:lnTo>
                <a:lnTo>
                  <a:pt x="1616035" y="626772"/>
                </a:lnTo>
                <a:lnTo>
                  <a:pt x="0" y="626772"/>
                </a:lnTo>
                <a:lnTo>
                  <a:pt x="0" y="0"/>
                </a:lnTo>
                <a:close/>
              </a:path>
            </a:pathLst>
          </a:custGeom>
          <a:noFill/>
          <a:ln w="76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00000"/>
                </a:solidFill>
                <a:latin typeface="Microsoft YaHei"/>
                <a:ea typeface="Microsoft YaHei"/>
                <a:cs typeface="Microsoft YaHei"/>
              </a:rPr>
              <a:t>Range of quantitative analyses</a:t>
            </a:r>
          </a:p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00000"/>
                </a:solidFill>
                <a:latin typeface="Microsoft YaHei"/>
                <a:ea typeface="Microsoft YaHei"/>
                <a:cs typeface="Microsoft YaHei"/>
              </a:rPr>
              <a:t>Text analytics</a:t>
            </a:r>
          </a:p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00000"/>
                </a:solidFill>
                <a:latin typeface="Microsoft YaHei"/>
                <a:ea typeface="Microsoft YaHei"/>
                <a:cs typeface="Microsoft YaHei"/>
              </a:rPr>
              <a:t>Form of reporting Speed</a:t>
            </a:r>
          </a:p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00000"/>
                </a:solidFill>
                <a:latin typeface="Microsoft YaHei"/>
                <a:ea typeface="Microsoft YaHei"/>
                <a:cs typeface="Microsoft YaHei"/>
              </a:rPr>
              <a:t>Automated reporting</a:t>
            </a:r>
          </a:p>
        </p:txBody>
      </p:sp>
      <p:sp>
        <p:nvSpPr>
          <p:cNvPr id="41" name="Rectangle">
            <a:extLst>
              <a:ext uri="{FF2B5EF4-FFF2-40B4-BE49-F238E27FC236}">
                <a16:creationId xmlns:a16="http://schemas.microsoft.com/office/drawing/2014/main" id="{D96DF21A-672C-3219-A962-79932E622F8C}"/>
              </a:ext>
            </a:extLst>
          </p:cNvPr>
          <p:cNvSpPr/>
          <p:nvPr/>
        </p:nvSpPr>
        <p:spPr>
          <a:xfrm>
            <a:off x="2583621" y="3593897"/>
            <a:ext cx="672600" cy="265600"/>
          </a:xfrm>
          <a:custGeom>
            <a:avLst/>
            <a:gdLst/>
            <a:ahLst/>
            <a:cxnLst/>
            <a:rect l="l" t="t" r="r" b="b"/>
            <a:pathLst>
              <a:path w="672600" h="265600" stroke="0">
                <a:moveTo>
                  <a:pt x="0" y="0"/>
                </a:moveTo>
                <a:lnTo>
                  <a:pt x="672600" y="0"/>
                </a:lnTo>
                <a:lnTo>
                  <a:pt x="672600" y="265600"/>
                </a:lnTo>
                <a:lnTo>
                  <a:pt x="0" y="265600"/>
                </a:lnTo>
                <a:lnTo>
                  <a:pt x="0" y="0"/>
                </a:lnTo>
                <a:close/>
              </a:path>
              <a:path w="672600" h="265600" fill="none">
                <a:moveTo>
                  <a:pt x="0" y="0"/>
                </a:moveTo>
                <a:lnTo>
                  <a:pt x="672600" y="0"/>
                </a:lnTo>
                <a:lnTo>
                  <a:pt x="672600" y="265600"/>
                </a:lnTo>
                <a:lnTo>
                  <a:pt x="0" y="265600"/>
                </a:lnTo>
                <a:lnTo>
                  <a:pt x="0" y="0"/>
                </a:lnTo>
                <a:close/>
              </a:path>
            </a:pathLst>
          </a:custGeom>
          <a:noFill/>
          <a:ln w="76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zh-CN" altLang="en-US" sz="1000" b="1" dirty="0">
                <a:solidFill>
                  <a:srgbClr val="4ED7C5"/>
                </a:solidFill>
                <a:latin typeface="Microsoft YaHei"/>
                <a:ea typeface="Microsoft YaHei"/>
                <a:cs typeface="Microsoft YaHei"/>
              </a:rPr>
              <a:t>Low</a:t>
            </a:r>
          </a:p>
        </p:txBody>
      </p:sp>
      <p:sp>
        <p:nvSpPr>
          <p:cNvPr id="42" name="Rectangle">
            <a:extLst>
              <a:ext uri="{FF2B5EF4-FFF2-40B4-BE49-F238E27FC236}">
                <a16:creationId xmlns:a16="http://schemas.microsoft.com/office/drawing/2014/main" id="{0D4C099A-FBE6-6D12-1918-6C07F8D6AC86}"/>
              </a:ext>
            </a:extLst>
          </p:cNvPr>
          <p:cNvSpPr/>
          <p:nvPr/>
        </p:nvSpPr>
        <p:spPr>
          <a:xfrm>
            <a:off x="2209800" y="3763539"/>
            <a:ext cx="1545078" cy="904068"/>
          </a:xfrm>
          <a:custGeom>
            <a:avLst/>
            <a:gdLst/>
            <a:ahLst/>
            <a:cxnLst/>
            <a:rect l="l" t="t" r="r" b="b"/>
            <a:pathLst>
              <a:path w="1084961" h="772586" stroke="0">
                <a:moveTo>
                  <a:pt x="0" y="0"/>
                </a:moveTo>
                <a:lnTo>
                  <a:pt x="1084961" y="0"/>
                </a:lnTo>
                <a:lnTo>
                  <a:pt x="1084961" y="772586"/>
                </a:lnTo>
                <a:lnTo>
                  <a:pt x="0" y="772586"/>
                </a:lnTo>
                <a:lnTo>
                  <a:pt x="0" y="0"/>
                </a:lnTo>
                <a:close/>
              </a:path>
              <a:path w="1084961" h="772586" fill="none">
                <a:moveTo>
                  <a:pt x="0" y="0"/>
                </a:moveTo>
                <a:lnTo>
                  <a:pt x="1084961" y="0"/>
                </a:lnTo>
                <a:lnTo>
                  <a:pt x="1084961" y="772586"/>
                </a:lnTo>
                <a:lnTo>
                  <a:pt x="0" y="772586"/>
                </a:lnTo>
                <a:lnTo>
                  <a:pt x="0" y="0"/>
                </a:lnTo>
                <a:close/>
              </a:path>
            </a:pathLst>
          </a:custGeom>
          <a:noFill/>
          <a:ln w="76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00000"/>
                </a:solidFill>
                <a:latin typeface="Microsoft YaHei"/>
                <a:ea typeface="Microsoft YaHei"/>
                <a:cs typeface="Microsoft YaHei"/>
              </a:rPr>
              <a:t>Need for expertise to design and manage stakeholders</a:t>
            </a:r>
          </a:p>
        </p:txBody>
      </p:sp>
      <p:sp>
        <p:nvSpPr>
          <p:cNvPr id="43" name="Rectangle">
            <a:extLst>
              <a:ext uri="{FF2B5EF4-FFF2-40B4-BE49-F238E27FC236}">
                <a16:creationId xmlns:a16="http://schemas.microsoft.com/office/drawing/2014/main" id="{9ED238C8-1753-227E-E5B3-EF76BACD8123}"/>
              </a:ext>
            </a:extLst>
          </p:cNvPr>
          <p:cNvSpPr/>
          <p:nvPr/>
        </p:nvSpPr>
        <p:spPr>
          <a:xfrm>
            <a:off x="2583621" y="4599323"/>
            <a:ext cx="672600" cy="265600"/>
          </a:xfrm>
          <a:custGeom>
            <a:avLst/>
            <a:gdLst/>
            <a:ahLst/>
            <a:cxnLst/>
            <a:rect l="l" t="t" r="r" b="b"/>
            <a:pathLst>
              <a:path w="672600" h="265600" stroke="0">
                <a:moveTo>
                  <a:pt x="0" y="0"/>
                </a:moveTo>
                <a:lnTo>
                  <a:pt x="672600" y="0"/>
                </a:lnTo>
                <a:lnTo>
                  <a:pt x="672600" y="265600"/>
                </a:lnTo>
                <a:lnTo>
                  <a:pt x="0" y="265600"/>
                </a:lnTo>
                <a:lnTo>
                  <a:pt x="0" y="0"/>
                </a:lnTo>
                <a:close/>
              </a:path>
              <a:path w="672600" h="265600" fill="none">
                <a:moveTo>
                  <a:pt x="0" y="0"/>
                </a:moveTo>
                <a:lnTo>
                  <a:pt x="672600" y="0"/>
                </a:lnTo>
                <a:lnTo>
                  <a:pt x="672600" y="265600"/>
                </a:lnTo>
                <a:lnTo>
                  <a:pt x="0" y="265600"/>
                </a:lnTo>
                <a:lnTo>
                  <a:pt x="0" y="0"/>
                </a:lnTo>
                <a:close/>
              </a:path>
            </a:pathLst>
          </a:custGeom>
          <a:noFill/>
          <a:ln w="76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zh-CN" altLang="en-US" sz="1000" b="1" dirty="0">
                <a:solidFill>
                  <a:srgbClr val="4ED7C5"/>
                </a:solidFill>
                <a:latin typeface="Microsoft YaHei"/>
                <a:ea typeface="Microsoft YaHei"/>
                <a:cs typeface="Microsoft YaHei"/>
              </a:rPr>
              <a:t>Low</a:t>
            </a:r>
          </a:p>
        </p:txBody>
      </p:sp>
      <p:sp>
        <p:nvSpPr>
          <p:cNvPr id="44" name="Rectangle">
            <a:extLst>
              <a:ext uri="{FF2B5EF4-FFF2-40B4-BE49-F238E27FC236}">
                <a16:creationId xmlns:a16="http://schemas.microsoft.com/office/drawing/2014/main" id="{EAFBC7A8-A982-8826-9E53-BE1246AB498D}"/>
              </a:ext>
            </a:extLst>
          </p:cNvPr>
          <p:cNvSpPr/>
          <p:nvPr/>
        </p:nvSpPr>
        <p:spPr>
          <a:xfrm>
            <a:off x="2232929" y="4784517"/>
            <a:ext cx="1502846" cy="862829"/>
          </a:xfrm>
          <a:custGeom>
            <a:avLst/>
            <a:gdLst/>
            <a:ahLst/>
            <a:cxnLst/>
            <a:rect l="l" t="t" r="r" b="b"/>
            <a:pathLst>
              <a:path w="1084961" h="772586" stroke="0">
                <a:moveTo>
                  <a:pt x="0" y="0"/>
                </a:moveTo>
                <a:lnTo>
                  <a:pt x="1084961" y="0"/>
                </a:lnTo>
                <a:lnTo>
                  <a:pt x="1084961" y="772586"/>
                </a:lnTo>
                <a:lnTo>
                  <a:pt x="0" y="772586"/>
                </a:lnTo>
                <a:lnTo>
                  <a:pt x="0" y="0"/>
                </a:lnTo>
                <a:close/>
              </a:path>
              <a:path w="1084961" h="772586" fill="none">
                <a:moveTo>
                  <a:pt x="0" y="0"/>
                </a:moveTo>
                <a:lnTo>
                  <a:pt x="1084961" y="0"/>
                </a:lnTo>
                <a:lnTo>
                  <a:pt x="1084961" y="772586"/>
                </a:lnTo>
                <a:lnTo>
                  <a:pt x="0" y="772586"/>
                </a:lnTo>
                <a:lnTo>
                  <a:pt x="0" y="0"/>
                </a:lnTo>
                <a:close/>
              </a:path>
            </a:pathLst>
          </a:custGeom>
          <a:noFill/>
          <a:ln w="76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00000"/>
                </a:solidFill>
                <a:latin typeface="Microsoft YaHei"/>
                <a:ea typeface="Microsoft YaHei"/>
                <a:cs typeface="Microsoft YaHei"/>
              </a:rPr>
              <a:t>Need for expertise to design and manage stakeholders</a:t>
            </a:r>
          </a:p>
        </p:txBody>
      </p:sp>
      <p:sp>
        <p:nvSpPr>
          <p:cNvPr id="45" name="Rectangle">
            <a:extLst>
              <a:ext uri="{FF2B5EF4-FFF2-40B4-BE49-F238E27FC236}">
                <a16:creationId xmlns:a16="http://schemas.microsoft.com/office/drawing/2014/main" id="{CFFD547F-E980-0A1D-D0A9-EBFBD0B7F7C5}"/>
              </a:ext>
            </a:extLst>
          </p:cNvPr>
          <p:cNvSpPr/>
          <p:nvPr/>
        </p:nvSpPr>
        <p:spPr>
          <a:xfrm>
            <a:off x="4122142" y="3587206"/>
            <a:ext cx="860639" cy="266000"/>
          </a:xfrm>
          <a:custGeom>
            <a:avLst/>
            <a:gdLst/>
            <a:ahLst/>
            <a:cxnLst/>
            <a:rect l="l" t="t" r="r" b="b"/>
            <a:pathLst>
              <a:path w="860639" h="266000" stroke="0">
                <a:moveTo>
                  <a:pt x="0" y="0"/>
                </a:moveTo>
                <a:lnTo>
                  <a:pt x="860639" y="0"/>
                </a:lnTo>
                <a:lnTo>
                  <a:pt x="860639" y="266000"/>
                </a:lnTo>
                <a:lnTo>
                  <a:pt x="0" y="266000"/>
                </a:lnTo>
                <a:lnTo>
                  <a:pt x="0" y="0"/>
                </a:lnTo>
                <a:close/>
              </a:path>
              <a:path w="860639" h="266000" fill="none">
                <a:moveTo>
                  <a:pt x="0" y="0"/>
                </a:moveTo>
                <a:lnTo>
                  <a:pt x="860639" y="0"/>
                </a:lnTo>
                <a:lnTo>
                  <a:pt x="860639" y="266000"/>
                </a:lnTo>
                <a:lnTo>
                  <a:pt x="0" y="266000"/>
                </a:lnTo>
                <a:lnTo>
                  <a:pt x="0" y="0"/>
                </a:lnTo>
                <a:close/>
              </a:path>
            </a:pathLst>
          </a:custGeom>
          <a:noFill/>
          <a:ln w="76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zh-CN" altLang="en-US" sz="1000" b="1" dirty="0">
                <a:solidFill>
                  <a:srgbClr val="FEB67E"/>
                </a:solidFill>
                <a:latin typeface="Microsoft YaHei"/>
                <a:ea typeface="Microsoft YaHei"/>
                <a:cs typeface="Microsoft YaHei"/>
              </a:rPr>
              <a:t>Medium</a:t>
            </a:r>
          </a:p>
        </p:txBody>
      </p:sp>
      <p:sp>
        <p:nvSpPr>
          <p:cNvPr id="46" name="Rectangle">
            <a:extLst>
              <a:ext uri="{FF2B5EF4-FFF2-40B4-BE49-F238E27FC236}">
                <a16:creationId xmlns:a16="http://schemas.microsoft.com/office/drawing/2014/main" id="{A3F44DC2-F340-3C6C-CF7A-33879D084356}"/>
              </a:ext>
            </a:extLst>
          </p:cNvPr>
          <p:cNvSpPr/>
          <p:nvPr/>
        </p:nvSpPr>
        <p:spPr>
          <a:xfrm>
            <a:off x="3747902" y="3856809"/>
            <a:ext cx="1630453" cy="817919"/>
          </a:xfrm>
          <a:custGeom>
            <a:avLst/>
            <a:gdLst/>
            <a:ahLst/>
            <a:cxnLst/>
            <a:rect l="l" t="t" r="r" b="b"/>
            <a:pathLst>
              <a:path w="1502847" h="626772" stroke="0">
                <a:moveTo>
                  <a:pt x="0" y="0"/>
                </a:moveTo>
                <a:lnTo>
                  <a:pt x="1502847" y="0"/>
                </a:lnTo>
                <a:lnTo>
                  <a:pt x="1502847" y="626772"/>
                </a:lnTo>
                <a:lnTo>
                  <a:pt x="0" y="626772"/>
                </a:lnTo>
                <a:lnTo>
                  <a:pt x="0" y="0"/>
                </a:lnTo>
                <a:close/>
              </a:path>
              <a:path w="1502847" h="626772" fill="none">
                <a:moveTo>
                  <a:pt x="0" y="0"/>
                </a:moveTo>
                <a:lnTo>
                  <a:pt x="1502847" y="0"/>
                </a:lnTo>
                <a:lnTo>
                  <a:pt x="1502847" y="626772"/>
                </a:lnTo>
                <a:lnTo>
                  <a:pt x="0" y="626772"/>
                </a:lnTo>
                <a:lnTo>
                  <a:pt x="0" y="0"/>
                </a:lnTo>
                <a:close/>
              </a:path>
            </a:pathLst>
          </a:custGeom>
          <a:noFill/>
          <a:ln w="76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00000"/>
                </a:solidFill>
                <a:latin typeface="Microsoft YaHei"/>
                <a:ea typeface="Microsoft YaHei"/>
                <a:cs typeface="Microsoft YaHei"/>
              </a:rPr>
              <a:t>New sources and methods More and diverse data Recurrent data collection</a:t>
            </a:r>
          </a:p>
        </p:txBody>
      </p:sp>
      <p:sp>
        <p:nvSpPr>
          <p:cNvPr id="47" name="Rectangle">
            <a:extLst>
              <a:ext uri="{FF2B5EF4-FFF2-40B4-BE49-F238E27FC236}">
                <a16:creationId xmlns:a16="http://schemas.microsoft.com/office/drawing/2014/main" id="{9D24C671-DFC4-2DF2-FBC7-5E8512648C41}"/>
              </a:ext>
            </a:extLst>
          </p:cNvPr>
          <p:cNvSpPr/>
          <p:nvPr/>
        </p:nvSpPr>
        <p:spPr>
          <a:xfrm>
            <a:off x="4241239" y="4635198"/>
            <a:ext cx="672600" cy="265600"/>
          </a:xfrm>
          <a:custGeom>
            <a:avLst/>
            <a:gdLst/>
            <a:ahLst/>
            <a:cxnLst/>
            <a:rect l="l" t="t" r="r" b="b"/>
            <a:pathLst>
              <a:path w="672600" h="265600" stroke="0">
                <a:moveTo>
                  <a:pt x="0" y="0"/>
                </a:moveTo>
                <a:lnTo>
                  <a:pt x="672600" y="0"/>
                </a:lnTo>
                <a:lnTo>
                  <a:pt x="672600" y="265600"/>
                </a:lnTo>
                <a:lnTo>
                  <a:pt x="0" y="265600"/>
                </a:lnTo>
                <a:lnTo>
                  <a:pt x="0" y="0"/>
                </a:lnTo>
                <a:close/>
              </a:path>
              <a:path w="672600" h="265600" fill="none">
                <a:moveTo>
                  <a:pt x="0" y="0"/>
                </a:moveTo>
                <a:lnTo>
                  <a:pt x="672600" y="0"/>
                </a:lnTo>
                <a:lnTo>
                  <a:pt x="672600" y="265600"/>
                </a:lnTo>
                <a:lnTo>
                  <a:pt x="0" y="265600"/>
                </a:lnTo>
                <a:lnTo>
                  <a:pt x="0" y="0"/>
                </a:lnTo>
                <a:close/>
              </a:path>
            </a:pathLst>
          </a:custGeom>
          <a:noFill/>
          <a:ln w="76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zh-CN" altLang="en-US" sz="1000" b="1" dirty="0">
                <a:solidFill>
                  <a:srgbClr val="4ED7C5"/>
                </a:solidFill>
                <a:latin typeface="Microsoft YaHei"/>
                <a:ea typeface="Microsoft YaHei"/>
                <a:cs typeface="Microsoft YaHei"/>
              </a:rPr>
              <a:t>Low</a:t>
            </a:r>
          </a:p>
        </p:txBody>
      </p:sp>
      <p:sp>
        <p:nvSpPr>
          <p:cNvPr id="48" name="Rectangle">
            <a:extLst>
              <a:ext uri="{FF2B5EF4-FFF2-40B4-BE49-F238E27FC236}">
                <a16:creationId xmlns:a16="http://schemas.microsoft.com/office/drawing/2014/main" id="{C0247C8B-4E72-4E26-ABA9-E5FCEC6170DE}"/>
              </a:ext>
            </a:extLst>
          </p:cNvPr>
          <p:cNvSpPr/>
          <p:nvPr/>
        </p:nvSpPr>
        <p:spPr>
          <a:xfrm>
            <a:off x="3920945" y="4894299"/>
            <a:ext cx="1350431" cy="699486"/>
          </a:xfrm>
          <a:custGeom>
            <a:avLst/>
            <a:gdLst/>
            <a:ahLst/>
            <a:cxnLst/>
            <a:rect l="l" t="t" r="r" b="b"/>
            <a:pathLst>
              <a:path w="1084961" h="606633" stroke="0">
                <a:moveTo>
                  <a:pt x="0" y="0"/>
                </a:moveTo>
                <a:lnTo>
                  <a:pt x="1084961" y="0"/>
                </a:lnTo>
                <a:lnTo>
                  <a:pt x="1084961" y="606633"/>
                </a:lnTo>
                <a:lnTo>
                  <a:pt x="0" y="606633"/>
                </a:lnTo>
                <a:lnTo>
                  <a:pt x="0" y="0"/>
                </a:lnTo>
                <a:close/>
              </a:path>
              <a:path w="1084961" h="606633" fill="none">
                <a:moveTo>
                  <a:pt x="0" y="0"/>
                </a:moveTo>
                <a:lnTo>
                  <a:pt x="1084961" y="0"/>
                </a:lnTo>
                <a:lnTo>
                  <a:pt x="1084961" y="606633"/>
                </a:lnTo>
                <a:lnTo>
                  <a:pt x="0" y="606633"/>
                </a:lnTo>
                <a:lnTo>
                  <a:pt x="0" y="0"/>
                </a:lnTo>
                <a:close/>
              </a:path>
            </a:pathLst>
          </a:custGeom>
          <a:noFill/>
          <a:ln w="76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00000"/>
                </a:solidFill>
                <a:latin typeface="Microsoft YaHei"/>
                <a:ea typeface="Microsoft YaHei"/>
                <a:cs typeface="Microsoft YaHei"/>
              </a:rPr>
              <a:t>Mostly on existing capability Episodic data collection</a:t>
            </a:r>
          </a:p>
        </p:txBody>
      </p:sp>
      <p:sp>
        <p:nvSpPr>
          <p:cNvPr id="49" name="Rectangle">
            <a:extLst>
              <a:ext uri="{FF2B5EF4-FFF2-40B4-BE49-F238E27FC236}">
                <a16:creationId xmlns:a16="http://schemas.microsoft.com/office/drawing/2014/main" id="{64D21C92-27B5-C408-3080-751D7C6D4E5D}"/>
              </a:ext>
            </a:extLst>
          </p:cNvPr>
          <p:cNvSpPr/>
          <p:nvPr/>
        </p:nvSpPr>
        <p:spPr>
          <a:xfrm>
            <a:off x="5685580" y="3587206"/>
            <a:ext cx="860639" cy="266000"/>
          </a:xfrm>
          <a:custGeom>
            <a:avLst/>
            <a:gdLst/>
            <a:ahLst/>
            <a:cxnLst/>
            <a:rect l="l" t="t" r="r" b="b"/>
            <a:pathLst>
              <a:path w="860639" h="266000" stroke="0">
                <a:moveTo>
                  <a:pt x="0" y="0"/>
                </a:moveTo>
                <a:lnTo>
                  <a:pt x="860639" y="0"/>
                </a:lnTo>
                <a:lnTo>
                  <a:pt x="860639" y="266000"/>
                </a:lnTo>
                <a:lnTo>
                  <a:pt x="0" y="266000"/>
                </a:lnTo>
                <a:lnTo>
                  <a:pt x="0" y="0"/>
                </a:lnTo>
                <a:close/>
              </a:path>
              <a:path w="860639" h="266000" fill="none">
                <a:moveTo>
                  <a:pt x="0" y="0"/>
                </a:moveTo>
                <a:lnTo>
                  <a:pt x="860639" y="0"/>
                </a:lnTo>
                <a:lnTo>
                  <a:pt x="860639" y="266000"/>
                </a:lnTo>
                <a:lnTo>
                  <a:pt x="0" y="266000"/>
                </a:lnTo>
                <a:lnTo>
                  <a:pt x="0" y="0"/>
                </a:lnTo>
                <a:close/>
              </a:path>
            </a:pathLst>
          </a:custGeom>
          <a:noFill/>
          <a:ln w="76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zh-CN" altLang="en-US" sz="1000" b="1" dirty="0">
                <a:solidFill>
                  <a:srgbClr val="FEB67E"/>
                </a:solidFill>
                <a:latin typeface="Microsoft YaHei"/>
                <a:ea typeface="Microsoft YaHei"/>
                <a:cs typeface="Microsoft YaHei"/>
              </a:rPr>
              <a:t>Medium</a:t>
            </a:r>
          </a:p>
        </p:txBody>
      </p:sp>
      <p:sp>
        <p:nvSpPr>
          <p:cNvPr id="50" name="Rectangle">
            <a:extLst>
              <a:ext uri="{FF2B5EF4-FFF2-40B4-BE49-F238E27FC236}">
                <a16:creationId xmlns:a16="http://schemas.microsoft.com/office/drawing/2014/main" id="{21AF9D3D-BA85-4A7A-7DE9-AA0AC9F40380}"/>
              </a:ext>
            </a:extLst>
          </p:cNvPr>
          <p:cNvSpPr/>
          <p:nvPr/>
        </p:nvSpPr>
        <p:spPr>
          <a:xfrm>
            <a:off x="5364478" y="3853206"/>
            <a:ext cx="1479940" cy="682919"/>
          </a:xfrm>
          <a:custGeom>
            <a:avLst/>
            <a:gdLst/>
            <a:ahLst/>
            <a:cxnLst/>
            <a:rect l="l" t="t" r="r" b="b"/>
            <a:pathLst>
              <a:path w="1502847" h="337207" stroke="0">
                <a:moveTo>
                  <a:pt x="0" y="0"/>
                </a:moveTo>
                <a:lnTo>
                  <a:pt x="1502847" y="0"/>
                </a:lnTo>
                <a:lnTo>
                  <a:pt x="1502847" y="337207"/>
                </a:lnTo>
                <a:lnTo>
                  <a:pt x="0" y="337207"/>
                </a:lnTo>
                <a:lnTo>
                  <a:pt x="0" y="0"/>
                </a:lnTo>
                <a:close/>
              </a:path>
              <a:path w="1502847" h="337207" fill="none">
                <a:moveTo>
                  <a:pt x="0" y="0"/>
                </a:moveTo>
                <a:lnTo>
                  <a:pt x="1502847" y="0"/>
                </a:lnTo>
                <a:lnTo>
                  <a:pt x="1502847" y="337207"/>
                </a:lnTo>
                <a:lnTo>
                  <a:pt x="0" y="337207"/>
                </a:lnTo>
                <a:lnTo>
                  <a:pt x="0" y="0"/>
                </a:lnTo>
                <a:close/>
              </a:path>
            </a:pathLst>
          </a:custGeom>
          <a:noFill/>
          <a:ln w="76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00000"/>
                </a:solidFill>
                <a:latin typeface="Microsoft YaHei"/>
                <a:ea typeface="Microsoft YaHei"/>
                <a:cs typeface="Microsoft YaHei"/>
              </a:rPr>
              <a:t>Collation of small-large data</a:t>
            </a:r>
          </a:p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00000"/>
                </a:solidFill>
                <a:latin typeface="Microsoft YaHei"/>
                <a:ea typeface="Microsoft YaHei"/>
                <a:cs typeface="Microsoft YaHei"/>
              </a:rPr>
              <a:t>Episodic data collection</a:t>
            </a:r>
          </a:p>
        </p:txBody>
      </p:sp>
      <p:sp>
        <p:nvSpPr>
          <p:cNvPr id="51" name="Rectangle">
            <a:extLst>
              <a:ext uri="{FF2B5EF4-FFF2-40B4-BE49-F238E27FC236}">
                <a16:creationId xmlns:a16="http://schemas.microsoft.com/office/drawing/2014/main" id="{B8D7D5DD-5820-025C-3B72-A714826976FE}"/>
              </a:ext>
            </a:extLst>
          </p:cNvPr>
          <p:cNvSpPr/>
          <p:nvPr/>
        </p:nvSpPr>
        <p:spPr>
          <a:xfrm>
            <a:off x="5779599" y="4663924"/>
            <a:ext cx="672600" cy="265600"/>
          </a:xfrm>
          <a:custGeom>
            <a:avLst/>
            <a:gdLst/>
            <a:ahLst/>
            <a:cxnLst/>
            <a:rect l="l" t="t" r="r" b="b"/>
            <a:pathLst>
              <a:path w="672600" h="265600" stroke="0">
                <a:moveTo>
                  <a:pt x="0" y="0"/>
                </a:moveTo>
                <a:lnTo>
                  <a:pt x="672600" y="0"/>
                </a:lnTo>
                <a:lnTo>
                  <a:pt x="672600" y="265600"/>
                </a:lnTo>
                <a:lnTo>
                  <a:pt x="0" y="265600"/>
                </a:lnTo>
                <a:lnTo>
                  <a:pt x="0" y="0"/>
                </a:lnTo>
                <a:close/>
              </a:path>
              <a:path w="672600" h="265600" fill="none">
                <a:moveTo>
                  <a:pt x="0" y="0"/>
                </a:moveTo>
                <a:lnTo>
                  <a:pt x="672600" y="0"/>
                </a:lnTo>
                <a:lnTo>
                  <a:pt x="672600" y="265600"/>
                </a:lnTo>
                <a:lnTo>
                  <a:pt x="0" y="265600"/>
                </a:lnTo>
                <a:lnTo>
                  <a:pt x="0" y="0"/>
                </a:lnTo>
                <a:close/>
              </a:path>
            </a:pathLst>
          </a:custGeom>
          <a:noFill/>
          <a:ln w="76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zh-CN" altLang="en-US" sz="1000" b="1" dirty="0">
                <a:solidFill>
                  <a:srgbClr val="4ED7C5"/>
                </a:solidFill>
                <a:latin typeface="Microsoft YaHei"/>
                <a:ea typeface="Microsoft YaHei"/>
                <a:cs typeface="Microsoft YaHei"/>
              </a:rPr>
              <a:t>Low</a:t>
            </a:r>
          </a:p>
        </p:txBody>
      </p:sp>
      <p:sp>
        <p:nvSpPr>
          <p:cNvPr id="52" name="Rectangle">
            <a:extLst>
              <a:ext uri="{FF2B5EF4-FFF2-40B4-BE49-F238E27FC236}">
                <a16:creationId xmlns:a16="http://schemas.microsoft.com/office/drawing/2014/main" id="{0BE75E3E-9068-CED5-21D3-05D3EFDB2E72}"/>
              </a:ext>
            </a:extLst>
          </p:cNvPr>
          <p:cNvSpPr/>
          <p:nvPr/>
        </p:nvSpPr>
        <p:spPr>
          <a:xfrm>
            <a:off x="5551415" y="4922540"/>
            <a:ext cx="1089169" cy="682919"/>
          </a:xfrm>
          <a:custGeom>
            <a:avLst/>
            <a:gdLst/>
            <a:ahLst/>
            <a:cxnLst/>
            <a:rect l="l" t="t" r="r" b="b"/>
            <a:pathLst>
              <a:path w="1084961" h="606633" stroke="0">
                <a:moveTo>
                  <a:pt x="0" y="0"/>
                </a:moveTo>
                <a:lnTo>
                  <a:pt x="1084961" y="0"/>
                </a:lnTo>
                <a:lnTo>
                  <a:pt x="1084961" y="606633"/>
                </a:lnTo>
                <a:lnTo>
                  <a:pt x="0" y="606633"/>
                </a:lnTo>
                <a:lnTo>
                  <a:pt x="0" y="0"/>
                </a:lnTo>
                <a:close/>
              </a:path>
              <a:path w="1084961" h="606633" fill="none">
                <a:moveTo>
                  <a:pt x="0" y="0"/>
                </a:moveTo>
                <a:lnTo>
                  <a:pt x="1084961" y="0"/>
                </a:lnTo>
                <a:lnTo>
                  <a:pt x="1084961" y="606633"/>
                </a:lnTo>
                <a:lnTo>
                  <a:pt x="0" y="606633"/>
                </a:lnTo>
                <a:lnTo>
                  <a:pt x="0" y="0"/>
                </a:lnTo>
                <a:close/>
              </a:path>
            </a:pathLst>
          </a:custGeom>
          <a:noFill/>
          <a:ln w="76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00000"/>
                </a:solidFill>
                <a:latin typeface="Microsoft YaHei"/>
                <a:ea typeface="Microsoft YaHei"/>
                <a:cs typeface="Microsoft YaHei"/>
              </a:rPr>
              <a:t>Little needed</a:t>
            </a:r>
          </a:p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00000"/>
                </a:solidFill>
                <a:latin typeface="Microsoft YaHei"/>
                <a:ea typeface="Microsoft YaHei"/>
                <a:cs typeface="Microsoft YaHei"/>
              </a:rPr>
              <a:t>Episodic data collection</a:t>
            </a:r>
          </a:p>
        </p:txBody>
      </p:sp>
      <p:sp>
        <p:nvSpPr>
          <p:cNvPr id="53" name="Rectangle">
            <a:extLst>
              <a:ext uri="{FF2B5EF4-FFF2-40B4-BE49-F238E27FC236}">
                <a16:creationId xmlns:a16="http://schemas.microsoft.com/office/drawing/2014/main" id="{95CDAE29-0021-1101-05FA-35B1B5601E2E}"/>
              </a:ext>
            </a:extLst>
          </p:cNvPr>
          <p:cNvSpPr/>
          <p:nvPr/>
        </p:nvSpPr>
        <p:spPr>
          <a:xfrm>
            <a:off x="7383020" y="3598883"/>
            <a:ext cx="860639" cy="266000"/>
          </a:xfrm>
          <a:custGeom>
            <a:avLst/>
            <a:gdLst/>
            <a:ahLst/>
            <a:cxnLst/>
            <a:rect l="l" t="t" r="r" b="b"/>
            <a:pathLst>
              <a:path w="860639" h="266000" stroke="0">
                <a:moveTo>
                  <a:pt x="0" y="0"/>
                </a:moveTo>
                <a:lnTo>
                  <a:pt x="860639" y="0"/>
                </a:lnTo>
                <a:lnTo>
                  <a:pt x="860639" y="266000"/>
                </a:lnTo>
                <a:lnTo>
                  <a:pt x="0" y="266000"/>
                </a:lnTo>
                <a:lnTo>
                  <a:pt x="0" y="0"/>
                </a:lnTo>
                <a:close/>
              </a:path>
              <a:path w="860639" h="266000" fill="none">
                <a:moveTo>
                  <a:pt x="0" y="0"/>
                </a:moveTo>
                <a:lnTo>
                  <a:pt x="860639" y="0"/>
                </a:lnTo>
                <a:lnTo>
                  <a:pt x="860639" y="266000"/>
                </a:lnTo>
                <a:lnTo>
                  <a:pt x="0" y="266000"/>
                </a:lnTo>
                <a:lnTo>
                  <a:pt x="0" y="0"/>
                </a:lnTo>
                <a:close/>
              </a:path>
            </a:pathLst>
          </a:custGeom>
          <a:noFill/>
          <a:ln w="76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zh-CN" altLang="en-US" sz="1000" b="1" dirty="0">
                <a:solidFill>
                  <a:srgbClr val="FEB67E"/>
                </a:solidFill>
                <a:latin typeface="Microsoft YaHei"/>
                <a:ea typeface="Microsoft YaHei"/>
                <a:cs typeface="Microsoft YaHei"/>
              </a:rPr>
              <a:t>Medium</a:t>
            </a:r>
          </a:p>
        </p:txBody>
      </p:sp>
      <p:sp>
        <p:nvSpPr>
          <p:cNvPr id="54" name="Rectangle">
            <a:extLst>
              <a:ext uri="{FF2B5EF4-FFF2-40B4-BE49-F238E27FC236}">
                <a16:creationId xmlns:a16="http://schemas.microsoft.com/office/drawing/2014/main" id="{C0FC4AFF-09B1-3C91-742C-4DC8ACA66D1F}"/>
              </a:ext>
            </a:extLst>
          </p:cNvPr>
          <p:cNvSpPr/>
          <p:nvPr/>
        </p:nvSpPr>
        <p:spPr>
          <a:xfrm>
            <a:off x="6916457" y="3823408"/>
            <a:ext cx="2076373" cy="766160"/>
          </a:xfrm>
          <a:custGeom>
            <a:avLst/>
            <a:gdLst/>
            <a:ahLst/>
            <a:cxnLst/>
            <a:rect l="l" t="t" r="r" b="b"/>
            <a:pathLst>
              <a:path w="1743277" h="626772" stroke="0">
                <a:moveTo>
                  <a:pt x="0" y="0"/>
                </a:moveTo>
                <a:lnTo>
                  <a:pt x="1743277" y="0"/>
                </a:lnTo>
                <a:lnTo>
                  <a:pt x="1743277" y="626772"/>
                </a:lnTo>
                <a:lnTo>
                  <a:pt x="0" y="626772"/>
                </a:lnTo>
                <a:lnTo>
                  <a:pt x="0" y="0"/>
                </a:lnTo>
                <a:close/>
              </a:path>
              <a:path w="1743277" h="626772" fill="none">
                <a:moveTo>
                  <a:pt x="0" y="0"/>
                </a:moveTo>
                <a:lnTo>
                  <a:pt x="1743277" y="0"/>
                </a:lnTo>
                <a:lnTo>
                  <a:pt x="1743277" y="626772"/>
                </a:lnTo>
                <a:lnTo>
                  <a:pt x="0" y="626772"/>
                </a:lnTo>
                <a:lnTo>
                  <a:pt x="0" y="0"/>
                </a:lnTo>
                <a:close/>
              </a:path>
            </a:pathLst>
          </a:custGeom>
          <a:noFill/>
          <a:ln w="76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00000"/>
                </a:solidFill>
                <a:latin typeface="Microsoft YaHei"/>
                <a:ea typeface="Microsoft YaHei"/>
                <a:cs typeface="Microsoft YaHei"/>
              </a:rPr>
              <a:t>Range of quantitative analyses</a:t>
            </a:r>
          </a:p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00000"/>
                </a:solidFill>
                <a:latin typeface="Microsoft YaHei"/>
                <a:ea typeface="Microsoft YaHei"/>
                <a:cs typeface="Microsoft YaHei"/>
              </a:rPr>
              <a:t>Transcription Translation</a:t>
            </a:r>
          </a:p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00000"/>
                </a:solidFill>
                <a:latin typeface="Microsoft YaHei"/>
                <a:ea typeface="Microsoft YaHei"/>
                <a:cs typeface="Microsoft YaHei"/>
              </a:rPr>
              <a:t>Text mining Summarization Episodic reporting</a:t>
            </a:r>
          </a:p>
        </p:txBody>
      </p:sp>
      <p:sp>
        <p:nvSpPr>
          <p:cNvPr id="55" name="Rectangle">
            <a:extLst>
              <a:ext uri="{FF2B5EF4-FFF2-40B4-BE49-F238E27FC236}">
                <a16:creationId xmlns:a16="http://schemas.microsoft.com/office/drawing/2014/main" id="{293E06BF-D9CE-0ABF-5BFD-CF5DDD0CDE4C}"/>
              </a:ext>
            </a:extLst>
          </p:cNvPr>
          <p:cNvSpPr/>
          <p:nvPr/>
        </p:nvSpPr>
        <p:spPr>
          <a:xfrm>
            <a:off x="7477039" y="4667875"/>
            <a:ext cx="672600" cy="265600"/>
          </a:xfrm>
          <a:custGeom>
            <a:avLst/>
            <a:gdLst/>
            <a:ahLst/>
            <a:cxnLst/>
            <a:rect l="l" t="t" r="r" b="b"/>
            <a:pathLst>
              <a:path w="672600" h="265600" stroke="0">
                <a:moveTo>
                  <a:pt x="0" y="0"/>
                </a:moveTo>
                <a:lnTo>
                  <a:pt x="672600" y="0"/>
                </a:lnTo>
                <a:lnTo>
                  <a:pt x="672600" y="265600"/>
                </a:lnTo>
                <a:lnTo>
                  <a:pt x="0" y="265600"/>
                </a:lnTo>
                <a:lnTo>
                  <a:pt x="0" y="0"/>
                </a:lnTo>
                <a:close/>
              </a:path>
              <a:path w="672600" h="265600" fill="none">
                <a:moveTo>
                  <a:pt x="0" y="0"/>
                </a:moveTo>
                <a:lnTo>
                  <a:pt x="672600" y="0"/>
                </a:lnTo>
                <a:lnTo>
                  <a:pt x="672600" y="265600"/>
                </a:lnTo>
                <a:lnTo>
                  <a:pt x="0" y="265600"/>
                </a:lnTo>
                <a:lnTo>
                  <a:pt x="0" y="0"/>
                </a:lnTo>
                <a:close/>
              </a:path>
            </a:pathLst>
          </a:custGeom>
          <a:noFill/>
          <a:ln w="76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zh-CN" altLang="en-US" sz="1000" b="1" dirty="0">
                <a:solidFill>
                  <a:srgbClr val="4ED7C5"/>
                </a:solidFill>
                <a:latin typeface="Microsoft YaHei"/>
                <a:ea typeface="Microsoft YaHei"/>
                <a:cs typeface="Microsoft YaHei"/>
              </a:rPr>
              <a:t>Low</a:t>
            </a:r>
          </a:p>
        </p:txBody>
      </p:sp>
      <p:sp>
        <p:nvSpPr>
          <p:cNvPr id="56" name="Rectangle">
            <a:extLst>
              <a:ext uri="{FF2B5EF4-FFF2-40B4-BE49-F238E27FC236}">
                <a16:creationId xmlns:a16="http://schemas.microsoft.com/office/drawing/2014/main" id="{FFAEDDF2-EEAC-3A35-380A-A86D381AD9AF}"/>
              </a:ext>
            </a:extLst>
          </p:cNvPr>
          <p:cNvSpPr/>
          <p:nvPr/>
        </p:nvSpPr>
        <p:spPr>
          <a:xfrm>
            <a:off x="6919216" y="4866326"/>
            <a:ext cx="1874662" cy="606633"/>
          </a:xfrm>
          <a:custGeom>
            <a:avLst/>
            <a:gdLst/>
            <a:ahLst/>
            <a:cxnLst/>
            <a:rect l="l" t="t" r="r" b="b"/>
            <a:pathLst>
              <a:path w="1084961" h="606633" stroke="0">
                <a:moveTo>
                  <a:pt x="0" y="0"/>
                </a:moveTo>
                <a:lnTo>
                  <a:pt x="1084961" y="0"/>
                </a:lnTo>
                <a:lnTo>
                  <a:pt x="1084961" y="606633"/>
                </a:lnTo>
                <a:lnTo>
                  <a:pt x="0" y="606633"/>
                </a:lnTo>
                <a:lnTo>
                  <a:pt x="0" y="0"/>
                </a:lnTo>
                <a:close/>
              </a:path>
              <a:path w="1084961" h="606633" fill="none">
                <a:moveTo>
                  <a:pt x="0" y="0"/>
                </a:moveTo>
                <a:lnTo>
                  <a:pt x="1084961" y="0"/>
                </a:lnTo>
                <a:lnTo>
                  <a:pt x="1084961" y="606633"/>
                </a:lnTo>
                <a:lnTo>
                  <a:pt x="0" y="606633"/>
                </a:lnTo>
                <a:lnTo>
                  <a:pt x="0" y="0"/>
                </a:lnTo>
                <a:close/>
              </a:path>
            </a:pathLst>
          </a:custGeom>
          <a:noFill/>
          <a:ln w="76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00000"/>
                </a:solidFill>
                <a:latin typeface="Microsoft YaHei"/>
                <a:ea typeface="Microsoft YaHei"/>
                <a:cs typeface="Microsoft YaHei"/>
              </a:rPr>
              <a:t>Little needed</a:t>
            </a:r>
          </a:p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00000"/>
                </a:solidFill>
                <a:latin typeface="Microsoft YaHei"/>
                <a:ea typeface="Microsoft YaHei"/>
                <a:cs typeface="Microsoft YaHei"/>
              </a:rPr>
              <a:t>Episodic data collection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D3D66315-83DC-52CD-65A7-AC4CE6CDE214}"/>
              </a:ext>
            </a:extLst>
          </p:cNvPr>
          <p:cNvSpPr txBox="1"/>
          <p:nvPr/>
        </p:nvSpPr>
        <p:spPr>
          <a:xfrm>
            <a:off x="308919" y="891154"/>
            <a:ext cx="110448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" altLang="zh-CN" sz="2000" b="1" i="1" dirty="0">
                <a:solidFill>
                  <a:srgbClr val="101010"/>
                </a:solidFill>
                <a:highlight>
                  <a:srgbClr val="FFFFFF"/>
                </a:highlight>
                <a:latin typeface="Space Grotesk"/>
              </a:rPr>
              <a:t>Potential</a:t>
            </a:r>
            <a:r>
              <a:rPr lang="en" altLang="zh-CN" dirty="0"/>
              <a:t> </a:t>
            </a:r>
            <a:r>
              <a:rPr lang="en" altLang="zh-CN" sz="2000" b="1" i="1" dirty="0">
                <a:solidFill>
                  <a:srgbClr val="101010"/>
                </a:solidFill>
                <a:highlight>
                  <a:srgbClr val="FFFFFF"/>
                </a:highlight>
                <a:latin typeface="Space Grotesk"/>
              </a:rPr>
              <a:t>Application</a:t>
            </a:r>
            <a:r>
              <a:rPr lang="en" altLang="zh-CN" dirty="0"/>
              <a:t> </a:t>
            </a:r>
            <a:r>
              <a:rPr lang="en" altLang="zh-CN" sz="2000" b="1" i="1" dirty="0">
                <a:solidFill>
                  <a:srgbClr val="101010"/>
                </a:solidFill>
                <a:highlight>
                  <a:srgbClr val="FFFFFF"/>
                </a:highlight>
                <a:latin typeface="Space Grotesk"/>
              </a:rPr>
              <a:t>of</a:t>
            </a:r>
            <a:r>
              <a:rPr lang="en" altLang="zh-CN" dirty="0"/>
              <a:t> </a:t>
            </a:r>
            <a:r>
              <a:rPr lang="en" altLang="zh-CN" sz="2000" b="1" i="1" dirty="0">
                <a:solidFill>
                  <a:srgbClr val="101010"/>
                </a:solidFill>
                <a:highlight>
                  <a:srgbClr val="FFFFFF"/>
                </a:highlight>
                <a:latin typeface="Space Grotesk"/>
              </a:rPr>
              <a:t>ET</a:t>
            </a:r>
            <a:r>
              <a:rPr lang="zh-CN" altLang="en-US" sz="2000" b="1" i="1" dirty="0">
                <a:solidFill>
                  <a:srgbClr val="101010"/>
                </a:solidFill>
                <a:highlight>
                  <a:srgbClr val="FFFFFF"/>
                </a:highlight>
                <a:latin typeface="Space Grotesk"/>
              </a:rPr>
              <a:t>（</a:t>
            </a:r>
            <a:r>
              <a:rPr lang="en" altLang="zh-CN" sz="2000" b="1" i="1" dirty="0">
                <a:solidFill>
                  <a:srgbClr val="101010"/>
                </a:solidFill>
                <a:highlight>
                  <a:srgbClr val="FFFFFF"/>
                </a:highlight>
                <a:latin typeface="Space Grotesk"/>
              </a:rPr>
              <a:t> Emerging technologies </a:t>
            </a:r>
            <a:r>
              <a:rPr lang="zh-CN" altLang="en-US" sz="2000" b="1" i="1" dirty="0">
                <a:solidFill>
                  <a:srgbClr val="101010"/>
                </a:solidFill>
                <a:highlight>
                  <a:srgbClr val="FFFFFF"/>
                </a:highlight>
                <a:latin typeface="Space Grotesk"/>
              </a:rPr>
              <a:t>）</a:t>
            </a:r>
            <a:r>
              <a:rPr lang="en" altLang="zh-CN" sz="2000" b="1" i="1" dirty="0">
                <a:solidFill>
                  <a:srgbClr val="101010"/>
                </a:solidFill>
                <a:highlight>
                  <a:srgbClr val="FFFFFF"/>
                </a:highlight>
                <a:latin typeface="Space Grotesk"/>
              </a:rPr>
              <a:t> in</a:t>
            </a:r>
            <a:r>
              <a:rPr lang="en" altLang="zh-CN" dirty="0"/>
              <a:t> </a:t>
            </a:r>
            <a:r>
              <a:rPr lang="en" altLang="zh-CN" sz="2000" b="1" i="1" dirty="0">
                <a:solidFill>
                  <a:srgbClr val="101010"/>
                </a:solidFill>
                <a:highlight>
                  <a:srgbClr val="FFFFFF"/>
                </a:highlight>
                <a:latin typeface="Space Grotesk"/>
              </a:rPr>
              <a:t>Different</a:t>
            </a:r>
            <a:r>
              <a:rPr lang="en" altLang="zh-CN" dirty="0"/>
              <a:t> </a:t>
            </a:r>
            <a:r>
              <a:rPr lang="en" altLang="zh-CN" sz="2000" b="1" i="1" dirty="0">
                <a:solidFill>
                  <a:srgbClr val="101010"/>
                </a:solidFill>
                <a:highlight>
                  <a:srgbClr val="FFFFFF"/>
                </a:highlight>
                <a:latin typeface="Space Grotesk"/>
              </a:rPr>
              <a:t>Categories</a:t>
            </a:r>
            <a:r>
              <a:rPr lang="en" altLang="zh-CN" dirty="0"/>
              <a:t> </a:t>
            </a:r>
            <a:r>
              <a:rPr lang="en" altLang="zh-CN" sz="2000" b="1" i="1" dirty="0">
                <a:solidFill>
                  <a:srgbClr val="101010"/>
                </a:solidFill>
                <a:highlight>
                  <a:srgbClr val="FFFFFF"/>
                </a:highlight>
                <a:latin typeface="Space Grotesk"/>
              </a:rPr>
              <a:t>of</a:t>
            </a:r>
            <a:r>
              <a:rPr lang="en" altLang="zh-CN" dirty="0"/>
              <a:t> </a:t>
            </a:r>
            <a:r>
              <a:rPr lang="en" altLang="zh-CN" sz="2000" b="1" i="1" dirty="0">
                <a:solidFill>
                  <a:srgbClr val="101010"/>
                </a:solidFill>
                <a:highlight>
                  <a:srgbClr val="FFFFFF"/>
                </a:highlight>
                <a:latin typeface="Space Grotesk"/>
              </a:rPr>
              <a:t>Evaluation</a:t>
            </a:r>
            <a:r>
              <a:rPr lang="en" altLang="zh-CN" dirty="0"/>
              <a:t> </a:t>
            </a:r>
            <a:r>
              <a:rPr lang="en" altLang="zh-CN" sz="2000" b="1" i="1" dirty="0">
                <a:solidFill>
                  <a:srgbClr val="101010"/>
                </a:solidFill>
                <a:highlight>
                  <a:srgbClr val="FFFFFF"/>
                </a:highlight>
                <a:latin typeface="Space Grotesk"/>
              </a:rPr>
              <a:t>Tasks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AC34ED73-2BA4-A803-76BE-3ED54C282A47}"/>
              </a:ext>
            </a:extLst>
          </p:cNvPr>
          <p:cNvSpPr txBox="1"/>
          <p:nvPr/>
        </p:nvSpPr>
        <p:spPr>
          <a:xfrm>
            <a:off x="514187" y="5830740"/>
            <a:ext cx="88367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1400" dirty="0">
                <a:solidFill>
                  <a:srgbClr val="10101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Source:</a:t>
            </a:r>
            <a:r>
              <a:rPr lang="zh-CN" altLang="en-US" sz="1400" dirty="0">
                <a:solidFill>
                  <a:srgbClr val="10101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zh-CN" sz="1400" b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Nielsen S B. Disrupting evaluation? Emerging technologies and their implications for the evaluation industry[J]. New Directions for Evaluation, 2023, 2023(178-179): 47-57.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78F54BB6-F905-F3AD-0C8F-F12513E9060D}"/>
              </a:ext>
            </a:extLst>
          </p:cNvPr>
          <p:cNvSpPr txBox="1"/>
          <p:nvPr/>
        </p:nvSpPr>
        <p:spPr>
          <a:xfrm>
            <a:off x="9350958" y="1331739"/>
            <a:ext cx="274320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</a:t>
            </a:r>
            <a:r>
              <a: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used in different evaluation service areas varies by task category</a:t>
            </a:r>
            <a:endParaRPr lang="en-US" altLang="zh-CN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generally higher in monitoring and evaluation systems and lower in evaluation capacity building.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3549" y="346984"/>
            <a:ext cx="6517655" cy="383540"/>
          </a:xfrm>
        </p:spPr>
        <p:txBody>
          <a:bodyPr>
            <a:normAutofit fontScale="90000"/>
          </a:bodyPr>
          <a:lstStyle/>
          <a:p>
            <a:r>
              <a:rPr lang="en" altLang="zh-CN" sz="2800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Potential application of </a:t>
            </a:r>
            <a:r>
              <a:rPr lang="zh-CN" altLang="en-US" sz="2800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zh-CN" sz="2800" dirty="0">
                <a:solidFill>
                  <a:srgbClr val="1240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 in Evaluation 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3608F-7B95-48B4-980D-501B2D7702E7}" type="datetime1">
              <a:rPr lang="zh-CN" altLang="en-US" smtClean="0"/>
              <a:t>2024/10/14</a:t>
            </a:fld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9</a:t>
            </a:fld>
            <a:endParaRPr lang="zh-CN" altLang="en-US" dirty="0"/>
          </a:p>
        </p:txBody>
      </p:sp>
      <p:cxnSp>
        <p:nvCxnSpPr>
          <p:cNvPr id="7" name="直接连接符 6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465612" y="870224"/>
            <a:ext cx="6517655" cy="1"/>
          </a:xfrm>
          <a:prstGeom prst="line">
            <a:avLst/>
          </a:prstGeom>
          <a:ln w="38100">
            <a:solidFill>
              <a:srgbClr val="12406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463550" y="783455"/>
            <a:ext cx="6519717" cy="0"/>
          </a:xfrm>
          <a:prstGeom prst="line">
            <a:avLst/>
          </a:prstGeom>
          <a:ln w="12700">
            <a:solidFill>
              <a:srgbClr val="537285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内容占位符 4" descr="表格&#10;&#10;描述已自动生成">
            <a:extLst>
              <a:ext uri="{FF2B5EF4-FFF2-40B4-BE49-F238E27FC236}">
                <a16:creationId xmlns:a16="http://schemas.microsoft.com/office/drawing/2014/main" id="{D030A580-577E-865A-F83C-7EA3B95C11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00" y="884576"/>
            <a:ext cx="8096657" cy="501992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BCB2DCAB-FC85-E917-5469-18CB3FEBE2DC}"/>
              </a:ext>
            </a:extLst>
          </p:cNvPr>
          <p:cNvSpPr txBox="1"/>
          <p:nvPr/>
        </p:nvSpPr>
        <p:spPr>
          <a:xfrm>
            <a:off x="95766" y="5918855"/>
            <a:ext cx="809665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en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0101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Source: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0101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Cari Beth Head, et al. Large language model applications for evaluation: Opportunities and ethical implications[J]. New directions for evaluation, 2023, 2023(178-179): 33-46.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E580928D-ADBD-D8BA-8A48-4F048131E0A9}"/>
              </a:ext>
            </a:extLst>
          </p:cNvPr>
          <p:cNvSpPr txBox="1"/>
          <p:nvPr/>
        </p:nvSpPr>
        <p:spPr>
          <a:xfrm>
            <a:off x="7994823" y="1015878"/>
            <a:ext cx="4197177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High Impact on Design and Writing</a:t>
            </a:r>
            <a:r>
              <a:rPr lang="zh-CN" alt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endParaRPr lang="en-US" altLang="zh-CN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Design work and analysis, as well as writing, are estimated to be almost fully affected by large language models (LLMs), with impact rates of 98% and 100% respectively.</a:t>
            </a:r>
          </a:p>
          <a:p>
            <a:endParaRPr lang="en" altLang="zh-CN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" altLang="zh-CN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Limitations of </a:t>
            </a:r>
            <a:r>
              <a:rPr lang="en-US" altLang="zh-CN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LLMs </a:t>
            </a:r>
            <a:r>
              <a:rPr lang="en" altLang="zh-CN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Human-to-human interactions in the physical world, such as face-to-face surveys or interviews, are the primary activities that remain largely unaffected by LLMs.</a:t>
            </a:r>
            <a:endParaRPr lang="zh-CN" alt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795806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Y0MDE0MmI3ZTQ0Y2M5NGMyOTJkZTY2OGJhZGRkMWY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1FFAEF9962944E967B2CAB215BCB79" ma:contentTypeVersion="8" ma:contentTypeDescription="Create a new document." ma:contentTypeScope="" ma:versionID="a7c9a76739cb3e966d05a5f5f61b2527">
  <xsd:schema xmlns:xsd="http://www.w3.org/2001/XMLSchema" xmlns:xs="http://www.w3.org/2001/XMLSchema" xmlns:p="http://schemas.microsoft.com/office/2006/metadata/properties" xmlns:ns2="f351de21-d896-48a7-9dfa-e668a9d1d44a" targetNamespace="http://schemas.microsoft.com/office/2006/metadata/properties" ma:root="true" ma:fieldsID="6c8913513d90a5dc6526904a5648fb7c" ns2:_="">
    <xsd:import namespace="f351de21-d896-48a7-9dfa-e668a9d1d4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51de21-d896-48a7-9dfa-e668a9d1d4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30723A3-BEBA-411F-9EAE-9FC83C917A5C}"/>
</file>

<file path=customXml/itemProps2.xml><?xml version="1.0" encoding="utf-8"?>
<ds:datastoreItem xmlns:ds="http://schemas.openxmlformats.org/officeDocument/2006/customXml" ds:itemID="{298FD375-5D7E-4852-B465-5A1A0D879570}"/>
</file>

<file path=docProps/app.xml><?xml version="1.0" encoding="utf-8"?>
<Properties xmlns="http://schemas.openxmlformats.org/officeDocument/2006/extended-properties" xmlns:vt="http://schemas.openxmlformats.org/officeDocument/2006/docPropsVTypes">
  <TotalTime>582</TotalTime>
  <Words>1060</Words>
  <Application>Microsoft Macintosh PowerPoint</Application>
  <PresentationFormat>宽屏</PresentationFormat>
  <Paragraphs>176</Paragraphs>
  <Slides>17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-apple-system</vt:lpstr>
      <vt:lpstr>华文细黑</vt:lpstr>
      <vt:lpstr>Microsoft YaHei</vt:lpstr>
      <vt:lpstr>Space Grotesk</vt:lpstr>
      <vt:lpstr>Times New Roman Regular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Potential application of  AI in Evaluation </vt:lpstr>
      <vt:lpstr>Potential application of  AI in Evaluation </vt:lpstr>
      <vt:lpstr>Potential application of  AI in Evaluation </vt:lpstr>
      <vt:lpstr>Potential application of  AI in Evaluation </vt:lpstr>
      <vt:lpstr>Potential application of  AI in Evaluation </vt:lpstr>
      <vt:lpstr>PowerPoint 演示文稿</vt:lpstr>
      <vt:lpstr>Limitations and ethical challenges of  AI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商业计划书</dc:title>
  <dc:creator>第一PPT</dc:creator>
  <cp:keywords>www.1ppt.com</cp:keywords>
  <dc:description>www.1ppt.com</dc:description>
  <cp:lastModifiedBy>ily</cp:lastModifiedBy>
  <cp:revision>314</cp:revision>
  <cp:lastPrinted>2024-10-08T15:51:37Z</cp:lastPrinted>
  <dcterms:created xsi:type="dcterms:W3CDTF">2024-10-08T15:51:37Z</dcterms:created>
  <dcterms:modified xsi:type="dcterms:W3CDTF">2024-10-14T11:47:51Z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2052-5.7.1.8093</vt:lpwstr>
  </property>
  <property fmtid="{D5CDD505-2E9C-101B-9397-08002B2CF9AE}" pid="3" name="ICV">
    <vt:lpwstr>AF9CA6D3BB844DD2970F5C38CB92DFDD_12</vt:lpwstr>
  </property>
</Properties>
</file>