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3"/>
  </p:notesMasterIdLst>
  <p:sldIdLst>
    <p:sldId id="256" r:id="rId5"/>
    <p:sldId id="261" r:id="rId6"/>
    <p:sldId id="263" r:id="rId7"/>
    <p:sldId id="264" r:id="rId8"/>
    <p:sldId id="265" r:id="rId9"/>
    <p:sldId id="266" r:id="rId10"/>
    <p:sldId id="267" r:id="rId11"/>
    <p:sldId id="262" r:id="rId12"/>
  </p:sldIdLst>
  <p:sldSz cx="12192000" cy="6858000"/>
  <p:notesSz cx="6858000" cy="9144000"/>
  <p:embeddedFontLs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Roboto" panose="02000000000000000000" pitchFamily="2" charset="0"/>
      <p:regular r:id="rId18"/>
      <p:bold r:id="rId19"/>
      <p:italic r:id="rId20"/>
      <p:boldItalic r:id="rId21"/>
    </p:embeddedFont>
    <p:embeddedFont>
      <p:font typeface="等线" panose="02010600030101010101" pitchFamily="2" charset="-122"/>
      <p:regular r:id="rId22"/>
      <p:bold r:id="rId23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4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65ED7-007F-4E5B-A38D-757B6B1C179F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187DB-6BD5-4130-94DF-4FC590FFC6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04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187DB-6BD5-4130-94DF-4FC590FFC6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52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10/11/2024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9313"/>
            <a:ext cx="9144000" cy="4419860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altLang="zh-CN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 we need evaluation paradigm change to address system challenge?</a:t>
            </a:r>
            <a:br>
              <a:rPr lang="en-US" altLang="zh-CN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altLang="zh-CN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br>
              <a:rPr lang="en-US" altLang="zh-CN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altLang="zh-CN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Dr. Rui Tao</a:t>
            </a:r>
            <a:br>
              <a:rPr lang="en-US" altLang="zh-CN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altLang="zh-CN" sz="3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China National Center for Science and Technology Evaluation</a:t>
            </a:r>
            <a:br>
              <a:rPr lang="en-US" altLang="zh-CN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zh-CN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Oct.15 2024 </a:t>
            </a:r>
            <a:br>
              <a:rPr lang="en-US" altLang="zh-CN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altLang="zh-CN" sz="27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Beijing · China</a:t>
            </a:r>
            <a:br>
              <a:rPr lang="en-US" altLang="zh-CN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zh-CN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zh-CN" sz="4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0" y="765540"/>
            <a:ext cx="9825593" cy="5542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ctr"/>
            <a:r>
              <a:rPr lang="en-US" altLang="zh-CN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B3: Adaptative Management and Systems-Thinking</a:t>
            </a:r>
            <a:endParaRPr lang="zh-CN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581" y="5277258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6C6823CF-83F7-DB05-6869-5A1719E22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3222" y="301074"/>
            <a:ext cx="11248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complex world with increased uncertainty, disruption and shocks  </a:t>
            </a:r>
            <a:endParaRPr lang="zh-CN" alt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A0C74BD-6D40-5D1D-3D0F-E6663B6F073B}"/>
              </a:ext>
            </a:extLst>
          </p:cNvPr>
          <p:cNvSpPr txBox="1"/>
          <p:nvPr/>
        </p:nvSpPr>
        <p:spPr>
          <a:xfrm>
            <a:off x="493222" y="1599494"/>
            <a:ext cx="11248186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accent1"/>
                </a:solidFill>
                <a:cs typeface="Times New Roman" panose="02020603050405020304" pitchFamily="18" charset="0"/>
              </a:rPr>
              <a:t>Climate crisis</a:t>
            </a:r>
            <a:endParaRPr lang="en-US" altLang="zh-CN" sz="3600" b="1" dirty="0">
              <a:solidFill>
                <a:schemeClr val="tx1"/>
              </a:solidFill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accent1"/>
                </a:solidFill>
                <a:cs typeface="Times New Roman" panose="02020603050405020304" pitchFamily="18" charset="0"/>
              </a:rPr>
              <a:t>Pandemia</a:t>
            </a:r>
            <a:endParaRPr lang="en-US" altLang="zh-CN" sz="36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De-Globalization</a:t>
            </a:r>
            <a:endParaRPr lang="en-US" altLang="zh-CN" sz="3600" dirty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New science and technology  revolution</a:t>
            </a:r>
            <a:endParaRPr lang="en-US" altLang="zh-CN" sz="3600" dirty="0">
              <a:latin typeface="+mj-lt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US" altLang="zh-CN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  the global application of new technologies, such as green technology, biotechnology, artificial intelligence, may widen inequality globally,</a:t>
            </a:r>
            <a:r>
              <a:rPr lang="zh-CN" altLang="en-US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also have</a:t>
            </a:r>
            <a:r>
              <a:rPr lang="zh-CN" altLang="en-US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some</a:t>
            </a:r>
            <a:r>
              <a:rPr lang="zh-CN" altLang="en-US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impact on achieving Sustainable Development Goals(SDG).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CD9F6A1-1988-591B-395C-C11CECCA0B91}"/>
              </a:ext>
            </a:extLst>
          </p:cNvPr>
          <p:cNvSpPr txBox="1"/>
          <p:nvPr/>
        </p:nvSpPr>
        <p:spPr>
          <a:xfrm>
            <a:off x="310342" y="6108421"/>
            <a:ext cx="10401993" cy="74957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zh-CN" alt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3951FF5-3FE8-D611-CB7F-F73D504070C6}"/>
              </a:ext>
            </a:extLst>
          </p:cNvPr>
          <p:cNvSpPr txBox="1"/>
          <p:nvPr/>
        </p:nvSpPr>
        <p:spPr>
          <a:xfrm>
            <a:off x="1500997" y="454326"/>
            <a:ext cx="9339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different world need different evaluation</a:t>
            </a:r>
            <a:endParaRPr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5C18CA1-3CB2-FDD1-46AD-6CE7E9A271A7}"/>
              </a:ext>
            </a:extLst>
          </p:cNvPr>
          <p:cNvSpPr txBox="1"/>
          <p:nvPr/>
        </p:nvSpPr>
        <p:spPr>
          <a:xfrm>
            <a:off x="1031500" y="1452623"/>
            <a:ext cx="10224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</a:rPr>
              <a:t>“Complex”   “ System”   “Resilience”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5FD9691-E74C-F5A9-E35A-4F45A8E41D03}"/>
              </a:ext>
            </a:extLst>
          </p:cNvPr>
          <p:cNvSpPr txBox="1"/>
          <p:nvPr/>
        </p:nvSpPr>
        <p:spPr>
          <a:xfrm>
            <a:off x="4141110" y="2935856"/>
            <a:ext cx="3423562" cy="83099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/>
              <a:t>Evaluation?</a:t>
            </a:r>
            <a:endParaRPr lang="zh-CN" altLang="en-US" sz="4800" b="1" dirty="0"/>
          </a:p>
        </p:txBody>
      </p:sp>
      <p:sp>
        <p:nvSpPr>
          <p:cNvPr id="7" name="箭头: 下 6">
            <a:extLst>
              <a:ext uri="{FF2B5EF4-FFF2-40B4-BE49-F238E27FC236}">
                <a16:creationId xmlns:a16="http://schemas.microsoft.com/office/drawing/2014/main" id="{B2466DA9-CC43-FE8E-AA38-C96CD6058CDC}"/>
              </a:ext>
            </a:extLst>
          </p:cNvPr>
          <p:cNvSpPr/>
          <p:nvPr/>
        </p:nvSpPr>
        <p:spPr>
          <a:xfrm>
            <a:off x="5683437" y="2184031"/>
            <a:ext cx="338909" cy="707886"/>
          </a:xfrm>
          <a:prstGeom prst="downArrow">
            <a:avLst/>
          </a:prstGeom>
          <a:solidFill>
            <a:srgbClr val="002060"/>
          </a:solidFill>
          <a:ln>
            <a:solidFill>
              <a:schemeClr val="bg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4FE7D6D-A539-164B-1D60-DBF12C195AAC}"/>
              </a:ext>
            </a:extLst>
          </p:cNvPr>
          <p:cNvSpPr txBox="1"/>
          <p:nvPr/>
        </p:nvSpPr>
        <p:spPr>
          <a:xfrm>
            <a:off x="1246909" y="4191363"/>
            <a:ext cx="9793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/>
              <a:t>Relevance?   Efficiency?   Effectiveness? Sustainability?  Impact?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282193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>
            <a:extLst>
              <a:ext uri="{FF2B5EF4-FFF2-40B4-BE49-F238E27FC236}">
                <a16:creationId xmlns:a16="http://schemas.microsoft.com/office/drawing/2014/main" id="{C5F1BBC4-E030-603B-5901-5296284239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08025" y="610998"/>
            <a:ext cx="1105265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 change: some  evaluation criteria options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F10D404-5025-DA96-6C14-E7D2E492AC0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08025" y="1523206"/>
            <a:ext cx="10775950" cy="5334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tx1"/>
                </a:solidFill>
              </a:rPr>
              <a:t>From “Relevance” to </a:t>
            </a:r>
            <a:r>
              <a:rPr lang="en-US" altLang="zh-CN" sz="3600" b="1" i="1" dirty="0">
                <a:solidFill>
                  <a:schemeClr val="accent1"/>
                </a:solidFill>
              </a:rPr>
              <a:t>“A</a:t>
            </a:r>
            <a:r>
              <a:rPr lang="en-US" altLang="zh-CN" sz="3600" b="1" i="1" dirty="0">
                <a:solidFill>
                  <a:schemeClr val="accent1"/>
                </a:solidFill>
                <a:effectLst/>
              </a:rPr>
              <a:t>gility</a:t>
            </a:r>
            <a:r>
              <a:rPr lang="en-US" altLang="zh-CN" sz="3600" b="1" i="1" dirty="0">
                <a:solidFill>
                  <a:schemeClr val="accent1"/>
                </a:solidFill>
              </a:rPr>
              <a:t>”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tx1"/>
                </a:solidFill>
              </a:rPr>
              <a:t>From “Efficiency” to </a:t>
            </a:r>
            <a:r>
              <a:rPr lang="en-US" altLang="zh-CN" sz="3600" b="1" i="1" dirty="0">
                <a:solidFill>
                  <a:schemeClr val="accent1"/>
                </a:solidFill>
              </a:rPr>
              <a:t>“Quality”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tx1"/>
                </a:solidFill>
              </a:rPr>
              <a:t>From  “Effectiveness” to </a:t>
            </a:r>
            <a:r>
              <a:rPr lang="en-US" altLang="zh-CN" sz="3600" b="1" i="1" dirty="0">
                <a:solidFill>
                  <a:schemeClr val="accent1"/>
                </a:solidFill>
              </a:rPr>
              <a:t>“Reduce losses ”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tx1"/>
                </a:solidFill>
              </a:rPr>
              <a:t>From “Sustainability” to </a:t>
            </a:r>
            <a:r>
              <a:rPr lang="en-US" altLang="zh-CN" sz="3600" b="1" i="1" dirty="0">
                <a:solidFill>
                  <a:schemeClr val="accent1"/>
                </a:solidFill>
              </a:rPr>
              <a:t>“Adaptability”</a:t>
            </a: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3600" b="1" i="1" dirty="0">
                <a:solidFill>
                  <a:schemeClr val="tx1"/>
                </a:solidFill>
              </a:rPr>
              <a:t>From “Impact” to </a:t>
            </a:r>
            <a:r>
              <a:rPr lang="en-US" altLang="zh-CN" sz="3600" b="1" i="1" dirty="0">
                <a:solidFill>
                  <a:schemeClr val="accent1"/>
                </a:solidFill>
              </a:rPr>
              <a:t>“Learn lessons from the past</a:t>
            </a:r>
            <a:r>
              <a:rPr lang="en-US" altLang="zh-CN" sz="3600" b="1" dirty="0">
                <a:solidFill>
                  <a:schemeClr val="accent1"/>
                </a:solidFill>
              </a:rPr>
              <a:t>”</a:t>
            </a:r>
          </a:p>
          <a:p>
            <a:endParaRPr lang="en-US" altLang="zh-CN" sz="3200" dirty="0">
              <a:solidFill>
                <a:schemeClr val="accent1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5841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87B676-BD18-1339-E5FD-9215EE657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1" y="602002"/>
            <a:ext cx="11122119" cy="647246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 change: some evaluation method options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081AD4-EB75-43B4-FE80-72A0EF780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545" y="1515373"/>
            <a:ext cx="10776857" cy="2008406"/>
          </a:xfrm>
        </p:spPr>
        <p:txBody>
          <a:bodyPr>
            <a:normAutofit/>
          </a:bodyPr>
          <a:lstStyle/>
          <a:p>
            <a:pPr marL="457200" indent="-457200">
              <a:lnSpc>
                <a:spcPts val="3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b="1" i="1" dirty="0">
                <a:solidFill>
                  <a:schemeClr val="accent1"/>
                </a:solidFill>
                <a:latin typeface="Arial" panose="020B0604020202020204" pitchFamily="34" charset="0"/>
              </a:rPr>
              <a:t>R</a:t>
            </a:r>
            <a:r>
              <a:rPr lang="en-US" altLang="zh-CN" b="1" i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andomized </a:t>
            </a:r>
            <a:r>
              <a:rPr lang="en-US" altLang="zh-CN" b="1" i="1" dirty="0">
                <a:solidFill>
                  <a:schemeClr val="accent1"/>
                </a:solidFill>
                <a:latin typeface="Arial" panose="020B0604020202020204" pitchFamily="34" charset="0"/>
              </a:rPr>
              <a:t>C</a:t>
            </a:r>
            <a:r>
              <a:rPr lang="en-US" altLang="zh-CN" b="1" i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ontrolled </a:t>
            </a:r>
            <a:r>
              <a:rPr lang="en-US" altLang="zh-CN" b="1" i="1" dirty="0">
                <a:solidFill>
                  <a:schemeClr val="accent1"/>
                </a:solidFill>
                <a:latin typeface="Arial" panose="020B0604020202020204" pitchFamily="34" charset="0"/>
              </a:rPr>
              <a:t>T</a:t>
            </a:r>
            <a:r>
              <a:rPr lang="en-US" altLang="zh-CN" b="1" i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rial</a:t>
            </a:r>
            <a:r>
              <a:rPr lang="en-US" altLang="zh-CN" b="1" i="1" dirty="0">
                <a:solidFill>
                  <a:schemeClr val="tx1"/>
                </a:solidFill>
                <a:latin typeface="Arial" panose="020B0604020202020204" pitchFamily="34" charset="0"/>
              </a:rPr>
              <a:t>(</a:t>
            </a:r>
            <a:r>
              <a:rPr lang="en-US" altLang="zh-CN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RCT</a:t>
            </a:r>
            <a:r>
              <a:rPr lang="zh-CN" altLang="en-US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）</a:t>
            </a:r>
            <a:r>
              <a:rPr lang="en-US" altLang="zh-CN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zh-CN" altLang="en-US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≠ </a:t>
            </a:r>
            <a:r>
              <a:rPr lang="en-US" altLang="zh-CN" b="1" i="1" dirty="0">
                <a:solidFill>
                  <a:schemeClr val="tx1"/>
                </a:solidFill>
                <a:latin typeface="Arial" panose="020B0604020202020204" pitchFamily="34" charset="0"/>
              </a:rPr>
              <a:t>S</a:t>
            </a:r>
            <a:r>
              <a:rPr lang="en-US" altLang="zh-CN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ystem Thinking</a:t>
            </a:r>
            <a:endParaRPr lang="en-US" altLang="zh-CN" b="1" i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457200" indent="-457200">
              <a:lnSpc>
                <a:spcPts val="3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b="1" i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Causal analysis </a:t>
            </a:r>
            <a:r>
              <a:rPr lang="en-US" altLang="zh-CN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is not easy in complex world </a:t>
            </a:r>
          </a:p>
          <a:p>
            <a:pPr marL="457200" indent="-457200">
              <a:lnSpc>
                <a:spcPts val="3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b="1" i="1" dirty="0">
                <a:solidFill>
                  <a:schemeClr val="tx1"/>
                </a:solidFill>
                <a:latin typeface="Arial" panose="020B0604020202020204" pitchFamily="34" charset="0"/>
              </a:rPr>
              <a:t>From Attribution(process) to </a:t>
            </a:r>
            <a:r>
              <a:rPr lang="en-US" altLang="zh-CN" b="1" i="1" dirty="0">
                <a:solidFill>
                  <a:schemeClr val="accent1"/>
                </a:solidFill>
                <a:latin typeface="Arial" panose="020B0604020202020204" pitchFamily="34" charset="0"/>
              </a:rPr>
              <a:t>Contribution</a:t>
            </a:r>
            <a:r>
              <a:rPr lang="en-US" altLang="zh-CN" b="1" i="1" dirty="0">
                <a:solidFill>
                  <a:schemeClr val="tx1"/>
                </a:solidFill>
                <a:latin typeface="Arial" panose="020B0604020202020204" pitchFamily="34" charset="0"/>
              </a:rPr>
              <a:t>(outcome)</a:t>
            </a:r>
            <a:r>
              <a:rPr lang="en-US" altLang="zh-CN" b="1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90522E9-5D45-2C2B-8BAD-39B832863298}"/>
              </a:ext>
            </a:extLst>
          </p:cNvPr>
          <p:cNvSpPr txBox="1"/>
          <p:nvPr/>
        </p:nvSpPr>
        <p:spPr>
          <a:xfrm>
            <a:off x="546545" y="2977642"/>
            <a:ext cx="7198822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b="1" i="1" dirty="0">
                <a:latin typeface="Arial" panose="020B0604020202020204" pitchFamily="34" charset="0"/>
              </a:rPr>
              <a:t>From quantitative data to </a:t>
            </a:r>
            <a:r>
              <a:rPr lang="en-US" altLang="zh-CN" sz="2800" b="1" i="1" dirty="0">
                <a:solidFill>
                  <a:schemeClr val="accent1"/>
                </a:solidFill>
                <a:latin typeface="Arial" panose="020B0604020202020204" pitchFamily="34" charset="0"/>
              </a:rPr>
              <a:t>qualitative feeling </a:t>
            </a:r>
            <a:r>
              <a:rPr lang="en-US" altLang="zh-CN" sz="2800" b="1" i="1" dirty="0">
                <a:latin typeface="Arial" panose="020B0604020202020204" pitchFamily="34" charset="0"/>
              </a:rPr>
              <a:t>(pay attention to the feedback from different stakeholders)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2800" b="1" i="1" dirty="0">
                <a:latin typeface="Arial" panose="020B0604020202020204" pitchFamily="34" charset="0"/>
              </a:rPr>
              <a:t>Experience from </a:t>
            </a:r>
            <a:r>
              <a:rPr lang="en-US" altLang="zh-CN" sz="2800" b="1" i="1" dirty="0">
                <a:solidFill>
                  <a:schemeClr val="accent1"/>
                </a:solidFill>
                <a:latin typeface="Arial" panose="020B0604020202020204" pitchFamily="34" charset="0"/>
              </a:rPr>
              <a:t>Chinese Traditional Medicine </a:t>
            </a:r>
            <a:r>
              <a:rPr lang="en-US" altLang="zh-CN" sz="2800" b="1" i="1" dirty="0">
                <a:latin typeface="Arial" panose="020B0604020202020204" pitchFamily="34" charset="0"/>
              </a:rPr>
              <a:t>(Chinese Traditional Medicine is holistic medicine, different from analytical medicine)</a:t>
            </a:r>
            <a:endParaRPr lang="zh-CN" altLang="en-US" sz="2800" b="1" i="1" dirty="0">
              <a:latin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8DF6ABA-6633-7457-CE27-0E314B029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880" y="3115513"/>
            <a:ext cx="4306229" cy="209484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4E910FD-5E78-F1A1-BA3C-B92E3646C5E7}"/>
              </a:ext>
            </a:extLst>
          </p:cNvPr>
          <p:cNvSpPr txBox="1"/>
          <p:nvPr/>
        </p:nvSpPr>
        <p:spPr>
          <a:xfrm>
            <a:off x="7860276" y="5309192"/>
            <a:ext cx="40337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Source: https://nctl.blog.gov.uk/2016/04/12/designing-randomised-controlled-trials/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2631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>
            <a:extLst>
              <a:ext uri="{FF2B5EF4-FFF2-40B4-BE49-F238E27FC236}">
                <a16:creationId xmlns:a16="http://schemas.microsoft.com/office/drawing/2014/main" id="{DA2DF210-BCF6-6613-00FB-9FF9EED9654B}"/>
              </a:ext>
            </a:extLst>
          </p:cNvPr>
          <p:cNvSpPr txBox="1"/>
          <p:nvPr/>
        </p:nvSpPr>
        <p:spPr>
          <a:xfrm>
            <a:off x="482852" y="581555"/>
            <a:ext cx="11337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Paradigm change: the ability evaluator and institution </a:t>
            </a:r>
          </a:p>
          <a:p>
            <a:pPr algn="ctr"/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to develop</a:t>
            </a:r>
            <a:endParaRPr lang="en-US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2">
            <a:extLst>
              <a:ext uri="{FF2B5EF4-FFF2-40B4-BE49-F238E27FC236}">
                <a16:creationId xmlns:a16="http://schemas.microsoft.com/office/drawing/2014/main" id="{75EAACFE-D912-2F69-0762-B949BA6C2826}"/>
              </a:ext>
            </a:extLst>
          </p:cNvPr>
          <p:cNvSpPr txBox="1"/>
          <p:nvPr/>
        </p:nvSpPr>
        <p:spPr>
          <a:xfrm>
            <a:off x="1044199" y="1978845"/>
            <a:ext cx="10410739" cy="3894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lnSpc>
                <a:spcPts val="5000"/>
              </a:lnSpc>
              <a:buFont typeface="Arial" panose="020B0604020202020204" pitchFamily="34" charset="0"/>
              <a:buChar char="•"/>
            </a:pPr>
            <a:r>
              <a:rPr lang="en-US" altLang="zh-CN" sz="3600" b="1" i="1" dirty="0"/>
              <a:t>Updating of knowledge</a:t>
            </a:r>
            <a:endParaRPr lang="en-US" altLang="zh-CN" b="1" i="1" dirty="0"/>
          </a:p>
          <a:p>
            <a:pPr marL="571500" indent="-571500">
              <a:lnSpc>
                <a:spcPts val="5000"/>
              </a:lnSpc>
              <a:buFont typeface="Arial" panose="020B0604020202020204" pitchFamily="34" charset="0"/>
              <a:buChar char="•"/>
            </a:pPr>
            <a:r>
              <a:rPr lang="en-US" altLang="zh-CN" sz="3600" b="1" i="1" dirty="0"/>
              <a:t>Robust monitoring system</a:t>
            </a:r>
            <a:r>
              <a:rPr lang="zh-CN" altLang="en-US" sz="3600" b="1" i="1" dirty="0"/>
              <a:t>（</a:t>
            </a:r>
            <a:r>
              <a:rPr lang="en-US" altLang="zh-CN" sz="3600" b="1" i="1" dirty="0"/>
              <a:t>investment, manpower, infrastructure</a:t>
            </a:r>
            <a:r>
              <a:rPr lang="zh-CN" altLang="en-US" sz="3600" b="1" i="1" dirty="0"/>
              <a:t>）</a:t>
            </a:r>
            <a:endParaRPr lang="en-US" altLang="zh-CN" sz="3600" b="1" i="1" dirty="0"/>
          </a:p>
          <a:p>
            <a:pPr marL="571500" indent="-571500">
              <a:lnSpc>
                <a:spcPts val="5000"/>
              </a:lnSpc>
              <a:buFont typeface="Arial" panose="020B0604020202020204" pitchFamily="34" charset="0"/>
              <a:buChar char="•"/>
            </a:pPr>
            <a:r>
              <a:rPr lang="en-US" altLang="zh-CN" sz="3600" b="1" i="1" dirty="0"/>
              <a:t>Prompt evaluation analysis and result usage</a:t>
            </a:r>
          </a:p>
          <a:p>
            <a:pPr marL="571500" indent="-571500">
              <a:lnSpc>
                <a:spcPts val="5000"/>
              </a:lnSpc>
              <a:buFont typeface="Arial" panose="020B0604020202020204" pitchFamily="34" charset="0"/>
              <a:buChar char="•"/>
            </a:pPr>
            <a:r>
              <a:rPr lang="en-US" altLang="zh-CN" sz="3600" b="1" i="1" dirty="0"/>
              <a:t>Exchange and collaboration at home and abroad</a:t>
            </a:r>
          </a:p>
          <a:p>
            <a:pPr marL="571500" indent="-571500">
              <a:lnSpc>
                <a:spcPts val="5000"/>
              </a:lnSpc>
              <a:buFont typeface="Arial" panose="020B0604020202020204" pitchFamily="34" charset="0"/>
              <a:buChar char="•"/>
            </a:pPr>
            <a:r>
              <a:rPr lang="en-US" altLang="zh-CN" sz="3600" b="1" i="1" dirty="0"/>
              <a:t>To be more inclusive</a:t>
            </a:r>
            <a:endParaRPr lang="zh-CN" alt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96747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198B4E8-24A9-60F5-7256-525B4673CD15}"/>
              </a:ext>
            </a:extLst>
          </p:cNvPr>
          <p:cNvSpPr txBox="1"/>
          <p:nvPr/>
        </p:nvSpPr>
        <p:spPr>
          <a:xfrm>
            <a:off x="423863" y="306791"/>
            <a:ext cx="10673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Case: the policy effort by Chinese government to build an inclusive national S&amp;T evaluation system</a:t>
            </a:r>
            <a:endParaRPr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08C91E3-A347-37FB-62E7-85A8DF0895F2}"/>
              </a:ext>
            </a:extLst>
          </p:cNvPr>
          <p:cNvSpPr txBox="1"/>
          <p:nvPr/>
        </p:nvSpPr>
        <p:spPr>
          <a:xfrm>
            <a:off x="598516" y="1529033"/>
            <a:ext cx="8933409" cy="461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2400" b="1" i="1" dirty="0"/>
              <a:t>How to be adaptative and inclusive:  </a:t>
            </a:r>
          </a:p>
          <a:p>
            <a:pPr marL="342900" indent="-342900">
              <a:lnSpc>
                <a:spcPts val="3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2400" b="1" i="1" dirty="0">
                <a:solidFill>
                  <a:schemeClr val="accent1"/>
                </a:solidFill>
              </a:rPr>
              <a:t>Evaluation Capacity</a:t>
            </a:r>
            <a:r>
              <a:rPr lang="en-US" altLang="zh-CN" sz="2400" b="1" i="1" dirty="0"/>
              <a:t>: </a:t>
            </a:r>
            <a:r>
              <a:rPr lang="en-US" altLang="zh-CN" sz="2400" b="1" dirty="0"/>
              <a:t>Over 100 documents from all levels of government (speech, policy, guideline, standard).  </a:t>
            </a:r>
          </a:p>
          <a:p>
            <a:pPr marL="342900" indent="-342900">
              <a:lnSpc>
                <a:spcPts val="3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2400" b="1" i="1" dirty="0">
                <a:solidFill>
                  <a:schemeClr val="accent1"/>
                </a:solidFill>
              </a:rPr>
              <a:t>Evaluation Classification</a:t>
            </a:r>
            <a:r>
              <a:rPr lang="en-US" altLang="zh-CN" sz="2400" b="1" i="1" dirty="0"/>
              <a:t>: </a:t>
            </a:r>
            <a:r>
              <a:rPr lang="en-US" altLang="zh-CN" sz="2400" b="1" dirty="0"/>
              <a:t>Different criteria adapted for various S&amp;T activities (Basic research, applied research, experimental development).  </a:t>
            </a:r>
          </a:p>
          <a:p>
            <a:pPr marL="342900" indent="-342900">
              <a:lnSpc>
                <a:spcPts val="3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2400" b="1" i="1" dirty="0">
                <a:solidFill>
                  <a:schemeClr val="accent1"/>
                </a:solidFill>
              </a:rPr>
              <a:t>Evaluation Criteria</a:t>
            </a:r>
            <a:r>
              <a:rPr lang="en-US" altLang="zh-CN" sz="2400" b="1" i="1" dirty="0"/>
              <a:t>: </a:t>
            </a:r>
            <a:r>
              <a:rPr lang="en-US" altLang="zh-CN" sz="2400" b="1" dirty="0"/>
              <a:t>the scientific, technological, economic, social, and cultural values of S&amp;T achievements.  </a:t>
            </a:r>
          </a:p>
          <a:p>
            <a:pPr marL="342900" indent="-342900">
              <a:lnSpc>
                <a:spcPts val="3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2400" b="1" i="1" dirty="0">
                <a:solidFill>
                  <a:schemeClr val="accent1"/>
                </a:solidFill>
              </a:rPr>
              <a:t>Evaluation Method</a:t>
            </a:r>
            <a:r>
              <a:rPr lang="en-US" altLang="zh-CN" sz="2400" b="1" i="1" dirty="0"/>
              <a:t>: </a:t>
            </a:r>
            <a:r>
              <a:rPr lang="en-US" altLang="zh-CN" sz="2400" b="1" dirty="0"/>
              <a:t>Measuring satisfaction among scientific researchers, particularly young researcher and female researcher. </a:t>
            </a:r>
            <a:endParaRPr lang="zh-CN" altLang="en-US" sz="2400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B5B2913-729E-9AEC-5324-26F987AAD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2" y="1414774"/>
            <a:ext cx="1548711" cy="219157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5FAEF0C-0E5C-99D0-22D5-8519991548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213" y="3797868"/>
            <a:ext cx="1548712" cy="219157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739C159-456D-A4BE-5B13-FFDB1EABC03A}"/>
              </a:ext>
            </a:extLst>
          </p:cNvPr>
          <p:cNvSpPr txBox="1"/>
          <p:nvPr/>
        </p:nvSpPr>
        <p:spPr>
          <a:xfrm>
            <a:off x="9184257" y="6027074"/>
            <a:ext cx="3139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Source: https://std.samr.gov.cn/gb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24023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8EFDA269-E681-67E5-C747-406F58EAB426}"/>
              </a:ext>
            </a:extLst>
          </p:cNvPr>
          <p:cNvSpPr txBox="1"/>
          <p:nvPr/>
        </p:nvSpPr>
        <p:spPr>
          <a:xfrm>
            <a:off x="1298972" y="689314"/>
            <a:ext cx="9594056" cy="658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/>
              <a:t>B3: Adaptative Management and Systems-Thinking</a:t>
            </a:r>
            <a:endParaRPr lang="zh-CN" altLang="en-US" sz="3600" b="1" dirty="0"/>
          </a:p>
          <a:p>
            <a:pPr algn="ctr">
              <a:lnSpc>
                <a:spcPts val="4000"/>
              </a:lnSpc>
            </a:pPr>
            <a:endParaRPr lang="en-US" altLang="zh-CN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4000"/>
              </a:lnSpc>
            </a:pPr>
            <a:r>
              <a:rPr lang="en-US" altLang="zh-CN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evaluator of the performance to</a:t>
            </a:r>
          </a:p>
          <a:p>
            <a:pPr algn="ctr">
              <a:lnSpc>
                <a:spcPts val="4000"/>
              </a:lnSpc>
            </a:pPr>
            <a:r>
              <a:rPr lang="en-US" altLang="zh-CN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shaper of the future!</a:t>
            </a:r>
          </a:p>
          <a:p>
            <a:pPr algn="ctr">
              <a:lnSpc>
                <a:spcPts val="4000"/>
              </a:lnSpc>
            </a:pPr>
            <a:endParaRPr lang="en-US" altLang="zh-CN" sz="4000" dirty="0"/>
          </a:p>
          <a:p>
            <a:pPr algn="ctr">
              <a:lnSpc>
                <a:spcPts val="3500"/>
              </a:lnSpc>
            </a:pPr>
            <a:r>
              <a:rPr lang="en-US" altLang="zh-CN" sz="4000" b="1" dirty="0"/>
              <a:t>Let’s try together!</a:t>
            </a:r>
          </a:p>
          <a:p>
            <a:pPr algn="ctr">
              <a:lnSpc>
                <a:spcPts val="3500"/>
              </a:lnSpc>
            </a:pPr>
            <a:endParaRPr lang="en-US" altLang="zh-CN" sz="4000" b="1" dirty="0"/>
          </a:p>
          <a:p>
            <a:pPr algn="ctr">
              <a:lnSpc>
                <a:spcPts val="3500"/>
              </a:lnSpc>
            </a:pPr>
            <a:r>
              <a:rPr lang="en-US" altLang="zh-CN" sz="4000" b="1" dirty="0"/>
              <a:t>Thanks!</a:t>
            </a:r>
          </a:p>
          <a:p>
            <a:pPr algn="ctr">
              <a:lnSpc>
                <a:spcPts val="3500"/>
              </a:lnSpc>
            </a:pPr>
            <a:endParaRPr lang="en-US" altLang="zh-CN" sz="4000" dirty="0"/>
          </a:p>
          <a:p>
            <a:pPr algn="ctr">
              <a:lnSpc>
                <a:spcPts val="3500"/>
              </a:lnSpc>
            </a:pPr>
            <a:r>
              <a:rPr lang="en-US" altLang="zh-CN" sz="2800" b="1" dirty="0"/>
              <a:t>I appreciate contribution from my colleagues: </a:t>
            </a:r>
          </a:p>
          <a:p>
            <a:pPr algn="ctr">
              <a:lnSpc>
                <a:spcPts val="3500"/>
              </a:lnSpc>
            </a:pPr>
            <a:r>
              <a:rPr lang="en-US" altLang="zh-CN" sz="2800" b="1" dirty="0"/>
              <a:t>Yao Yang, </a:t>
            </a:r>
            <a:r>
              <a:rPr lang="en-US" altLang="zh-CN" sz="2800" b="1" dirty="0" err="1"/>
              <a:t>Xiaoyong</a:t>
            </a:r>
            <a:r>
              <a:rPr lang="en-US" altLang="zh-CN" sz="2800" b="1" dirty="0"/>
              <a:t> Shi, </a:t>
            </a:r>
            <a:r>
              <a:rPr lang="en-US" altLang="zh-CN" sz="2800" b="1" dirty="0" err="1"/>
              <a:t>Binggang</a:t>
            </a:r>
            <a:r>
              <a:rPr lang="en-US" altLang="zh-CN" sz="2800" b="1" dirty="0"/>
              <a:t> Liang, Yong Xiang</a:t>
            </a:r>
            <a:endParaRPr lang="zh-CN" altLang="en-US" sz="2800" b="1" dirty="0"/>
          </a:p>
          <a:p>
            <a:pPr algn="ctr">
              <a:lnSpc>
                <a:spcPts val="4000"/>
              </a:lnSpc>
            </a:pPr>
            <a:endParaRPr lang="en-US" altLang="zh-CN" sz="4000" dirty="0"/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schemas.microsoft.com/office/infopath/2007/PartnerControls"/>
    <ds:schemaRef ds:uri="45b18546-d2d9-4772-b115-0bba739c21ad"/>
    <ds:schemaRef ds:uri="9d5e6f84-5843-49cc-89a8-d7ee1a915182"/>
    <ds:schemaRef ds:uri="d75abbe9-4b63-46ba-acaa-ae82d37ec5f4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C3D66-7955-445A-A204-B013C4936332}"/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463</Words>
  <Application>Microsoft Office PowerPoint</Application>
  <PresentationFormat>宽屏</PresentationFormat>
  <Paragraphs>51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Proxima Nova</vt:lpstr>
      <vt:lpstr>Roboto</vt:lpstr>
      <vt:lpstr>Cambria</vt:lpstr>
      <vt:lpstr>Times New Roman</vt:lpstr>
      <vt:lpstr>等线</vt:lpstr>
      <vt:lpstr>Office Theme</vt:lpstr>
      <vt:lpstr>Do we need evaluation paradigm change to address system challenge?   Dr. Rui Tao China National Center for Science and Technology Evaluation  Oct.15 2024  Beijing · China  </vt:lpstr>
      <vt:lpstr>A complex world with increased uncertainty, disruption and shocks  </vt:lpstr>
      <vt:lpstr>PowerPoint 演示文稿</vt:lpstr>
      <vt:lpstr>Paradigm change: some  evaluation criteria options</vt:lpstr>
      <vt:lpstr>Paradigm change: some evaluation method options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TARA</cp:lastModifiedBy>
  <cp:revision>33</cp:revision>
  <dcterms:created xsi:type="dcterms:W3CDTF">2024-04-15T11:05:03Z</dcterms:created>
  <dcterms:modified xsi:type="dcterms:W3CDTF">2024-10-10T22:33:25Z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