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4"/>
  </p:sldMasterIdLst>
  <p:sldIdLst>
    <p:sldId id="256" r:id="rId5"/>
    <p:sldId id="262" r:id="rId6"/>
    <p:sldId id="261" r:id="rId7"/>
    <p:sldId id="263" r:id="rId8"/>
    <p:sldId id="264" r:id="rId9"/>
  </p:sldIdLst>
  <p:sldSz cx="12192000" cy="6858000"/>
  <p:notesSz cx="6858000" cy="9144000"/>
  <p:embeddedFontLst>
    <p:embeddedFont>
      <p:font typeface="Tw Cen MT" panose="020B0602020104020603" pitchFamily="34" charset="0"/>
      <p:regular r:id="rId10"/>
      <p:bold r:id="rId11"/>
      <p:italic r:id="rId12"/>
      <p:boldItalic r:id="rId13"/>
    </p:embeddedFont>
    <p:embeddedFont>
      <p:font typeface="Roboto" panose="020B0604020202020204" charset="0"/>
      <p:regular r:id="rId14"/>
      <p:bold r:id="rId15"/>
    </p:embeddedFont>
  </p:embeddedFontLst>
  <p:defaultTextStyle>
    <a:defPPr>
      <a:defRPr lang="en-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0000"/>
    <a:srgbClr val="182F5C"/>
    <a:srgbClr val="A6BD2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021CF6-2EB4-47D5-9670-DB6966DAC661}" v="114" dt="2024-08-15T13:35:18.2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16"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4.fntdata"/><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font" Target="fonts/font3.fntdata"/><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2.fntdata"/><Relationship Id="rId5" Type="http://schemas.openxmlformats.org/officeDocument/2006/relationships/slide" Target="slides/slide1.xml"/><Relationship Id="rId15" Type="http://schemas.openxmlformats.org/officeDocument/2006/relationships/font" Target="fonts/font6.fntdata"/><Relationship Id="rId10" Type="http://schemas.openxmlformats.org/officeDocument/2006/relationships/font" Target="fonts/font1.fntdata"/><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5.fntdata"/></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over_01">
    <p:bg>
      <p:bgRef idx="1001">
        <a:schemeClr val="bg1"/>
      </p:bgRef>
    </p:bg>
    <p:spTree>
      <p:nvGrpSpPr>
        <p:cNvPr id="1" name=""/>
        <p:cNvGrpSpPr/>
        <p:nvPr/>
      </p:nvGrpSpPr>
      <p:grpSpPr>
        <a:xfrm>
          <a:off x="0" y="0"/>
          <a:ext cx="0" cy="0"/>
          <a:chOff x="0" y="0"/>
          <a:chExt cx="0" cy="0"/>
        </a:xfrm>
      </p:grpSpPr>
      <p:pic>
        <p:nvPicPr>
          <p:cNvPr id="17" name="Picture 16" descr="A red and white background&#10;&#10;Description automatically generated">
            <a:extLst>
              <a:ext uri="{FF2B5EF4-FFF2-40B4-BE49-F238E27FC236}">
                <a16:creationId xmlns:a16="http://schemas.microsoft.com/office/drawing/2014/main" id="{C6E7E76E-0196-D695-5B49-9DED55183A91}"/>
              </a:ext>
            </a:extLst>
          </p:cNvPr>
          <p:cNvPicPr>
            <a:picLocks noChangeAspect="1"/>
          </p:cNvPicPr>
          <p:nvPr userDrawn="1"/>
        </p:nvPicPr>
        <p:blipFill>
          <a:blip r:embed="rId2"/>
          <a:stretch>
            <a:fillRect/>
          </a:stretch>
        </p:blipFill>
        <p:spPr>
          <a:xfrm>
            <a:off x="0" y="-1"/>
            <a:ext cx="12197286" cy="6952891"/>
          </a:xfrm>
          <a:prstGeom prst="rect">
            <a:avLst/>
          </a:prstGeom>
        </p:spPr>
      </p:pic>
      <p:sp>
        <p:nvSpPr>
          <p:cNvPr id="2" name="Title 1">
            <a:extLst>
              <a:ext uri="{FF2B5EF4-FFF2-40B4-BE49-F238E27FC236}">
                <a16:creationId xmlns:a16="http://schemas.microsoft.com/office/drawing/2014/main" id="{B6FD8E72-CC41-E471-B0E5-B8148A2BC917}"/>
              </a:ext>
            </a:extLst>
          </p:cNvPr>
          <p:cNvSpPr>
            <a:spLocks noGrp="1"/>
          </p:cNvSpPr>
          <p:nvPr>
            <p:ph type="ctrTitle" hasCustomPrompt="1"/>
          </p:nvPr>
        </p:nvSpPr>
        <p:spPr>
          <a:xfrm>
            <a:off x="1097246" y="2993107"/>
            <a:ext cx="9144000" cy="742377"/>
          </a:xfrm>
        </p:spPr>
        <p:txBody>
          <a:bodyPr anchor="t" anchorCtr="0">
            <a:normAutofit/>
          </a:bodyPr>
          <a:lstStyle>
            <a:lvl1pPr algn="l">
              <a:defRPr sz="4800">
                <a:solidFill>
                  <a:srgbClr val="4E0000"/>
                </a:solidFill>
                <a:latin typeface="Roboto" panose="02000000000000000000" pitchFamily="2" charset="0"/>
                <a:ea typeface="Roboto" panose="02000000000000000000" pitchFamily="2" charset="0"/>
                <a:cs typeface="Roboto" panose="02000000000000000000" pitchFamily="2" charset="0"/>
              </a:defRPr>
            </a:lvl1pPr>
          </a:lstStyle>
          <a:p>
            <a:r>
              <a:rPr lang="en-GB" dirty="0"/>
              <a:t>Insert title here</a:t>
            </a:r>
            <a:endParaRPr lang="en-ES" dirty="0"/>
          </a:p>
        </p:txBody>
      </p:sp>
      <p:sp>
        <p:nvSpPr>
          <p:cNvPr id="24" name="TextBox 23">
            <a:extLst>
              <a:ext uri="{FF2B5EF4-FFF2-40B4-BE49-F238E27FC236}">
                <a16:creationId xmlns:a16="http://schemas.microsoft.com/office/drawing/2014/main" id="{957992F0-A4C9-1F42-93A6-F2D413E97392}"/>
              </a:ext>
            </a:extLst>
          </p:cNvPr>
          <p:cNvSpPr txBox="1"/>
          <p:nvPr userDrawn="1"/>
        </p:nvSpPr>
        <p:spPr>
          <a:xfrm>
            <a:off x="1193498" y="2478853"/>
            <a:ext cx="1080470" cy="306467"/>
          </a:xfrm>
          <a:prstGeom prst="roundRect">
            <a:avLst/>
          </a:prstGeom>
          <a:noFill/>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200" dirty="0">
                <a:solidFill>
                  <a:schemeClr val="bg1"/>
                </a:solidFill>
                <a:latin typeface="Roboto" panose="02000000000000000000" pitchFamily="2" charset="0"/>
                <a:ea typeface="Roboto" panose="02000000000000000000" pitchFamily="2" charset="0"/>
                <a:cs typeface="Roboto" panose="02000000000000000000" pitchFamily="2" charset="0"/>
              </a:rPr>
              <a:t>STREAM A</a:t>
            </a:r>
          </a:p>
        </p:txBody>
      </p:sp>
      <p:pic>
        <p:nvPicPr>
          <p:cNvPr id="26" name="Picture 25" descr="A black background with red stars&#10;&#10;Description automatically generated">
            <a:extLst>
              <a:ext uri="{FF2B5EF4-FFF2-40B4-BE49-F238E27FC236}">
                <a16:creationId xmlns:a16="http://schemas.microsoft.com/office/drawing/2014/main" id="{942FF58A-9823-39D0-01AF-ABAADA4BC2B0}"/>
              </a:ext>
            </a:extLst>
          </p:cNvPr>
          <p:cNvPicPr>
            <a:picLocks noChangeAspect="1"/>
          </p:cNvPicPr>
          <p:nvPr userDrawn="1"/>
        </p:nvPicPr>
        <p:blipFill>
          <a:blip r:embed="rId3"/>
          <a:stretch>
            <a:fillRect/>
          </a:stretch>
        </p:blipFill>
        <p:spPr>
          <a:xfrm>
            <a:off x="1267224" y="188989"/>
            <a:ext cx="661580" cy="1663874"/>
          </a:xfrm>
          <a:prstGeom prst="rect">
            <a:avLst/>
          </a:prstGeom>
        </p:spPr>
      </p:pic>
      <p:pic>
        <p:nvPicPr>
          <p:cNvPr id="28" name="Picture 27" descr="A black and red background with circles&#10;&#10;Description automatically generated">
            <a:extLst>
              <a:ext uri="{FF2B5EF4-FFF2-40B4-BE49-F238E27FC236}">
                <a16:creationId xmlns:a16="http://schemas.microsoft.com/office/drawing/2014/main" id="{48B83A75-06D6-3D84-EDC4-9A10517A5770}"/>
              </a:ext>
            </a:extLst>
          </p:cNvPr>
          <p:cNvPicPr>
            <a:picLocks noChangeAspect="1"/>
          </p:cNvPicPr>
          <p:nvPr userDrawn="1"/>
        </p:nvPicPr>
        <p:blipFill>
          <a:blip r:embed="rId4"/>
          <a:stretch>
            <a:fillRect/>
          </a:stretch>
        </p:blipFill>
        <p:spPr>
          <a:xfrm>
            <a:off x="4600913" y="-189176"/>
            <a:ext cx="2749544" cy="742377"/>
          </a:xfrm>
          <a:prstGeom prst="rect">
            <a:avLst/>
          </a:prstGeom>
        </p:spPr>
      </p:pic>
      <p:pic>
        <p:nvPicPr>
          <p:cNvPr id="30" name="Picture 29" descr="A red and black background with circles&#10;&#10;Description automatically generated">
            <a:extLst>
              <a:ext uri="{FF2B5EF4-FFF2-40B4-BE49-F238E27FC236}">
                <a16:creationId xmlns:a16="http://schemas.microsoft.com/office/drawing/2014/main" id="{97279645-0620-34CB-4209-D2E74E00D931}"/>
              </a:ext>
            </a:extLst>
          </p:cNvPr>
          <p:cNvPicPr>
            <a:picLocks noChangeAspect="1"/>
          </p:cNvPicPr>
          <p:nvPr userDrawn="1"/>
        </p:nvPicPr>
        <p:blipFill>
          <a:blip r:embed="rId5"/>
          <a:stretch>
            <a:fillRect/>
          </a:stretch>
        </p:blipFill>
        <p:spPr>
          <a:xfrm>
            <a:off x="-263509" y="6381129"/>
            <a:ext cx="2332941" cy="594900"/>
          </a:xfrm>
          <a:prstGeom prst="rect">
            <a:avLst/>
          </a:prstGeom>
        </p:spPr>
      </p:pic>
    </p:spTree>
    <p:extLst>
      <p:ext uri="{BB962C8B-B14F-4D97-AF65-F5344CB8AC3E}">
        <p14:creationId xmlns:p14="http://schemas.microsoft.com/office/powerpoint/2010/main" val="257301089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Page_Break_01">
    <p:bg>
      <p:bgPr>
        <a:solidFill>
          <a:schemeClr val="accent3"/>
        </a:solidFill>
        <a:effectLst/>
      </p:bgPr>
    </p:bg>
    <p:spTree>
      <p:nvGrpSpPr>
        <p:cNvPr id="1" name=""/>
        <p:cNvGrpSpPr/>
        <p:nvPr/>
      </p:nvGrpSpPr>
      <p:grpSpPr>
        <a:xfrm>
          <a:off x="0" y="0"/>
          <a:ext cx="0" cy="0"/>
          <a:chOff x="0" y="0"/>
          <a:chExt cx="0" cy="0"/>
        </a:xfrm>
      </p:grpSpPr>
      <p:pic>
        <p:nvPicPr>
          <p:cNvPr id="6" name="Picture 5" descr="A red and white background&#10;&#10;Description automatically generated">
            <a:extLst>
              <a:ext uri="{FF2B5EF4-FFF2-40B4-BE49-F238E27FC236}">
                <a16:creationId xmlns:a16="http://schemas.microsoft.com/office/drawing/2014/main" id="{23880A44-2C4C-9EEF-1050-443F4E46A114}"/>
              </a:ext>
            </a:extLst>
          </p:cNvPr>
          <p:cNvPicPr>
            <a:picLocks noChangeAspect="1"/>
          </p:cNvPicPr>
          <p:nvPr userDrawn="1"/>
        </p:nvPicPr>
        <p:blipFill>
          <a:blip r:embed="rId2"/>
          <a:stretch>
            <a:fillRect/>
          </a:stretch>
        </p:blipFill>
        <p:spPr>
          <a:xfrm>
            <a:off x="0" y="-1"/>
            <a:ext cx="12197286" cy="6952891"/>
          </a:xfrm>
          <a:prstGeom prst="rect">
            <a:avLst/>
          </a:prstGeom>
        </p:spPr>
      </p:pic>
      <p:sp>
        <p:nvSpPr>
          <p:cNvPr id="2" name="Title 1">
            <a:extLst>
              <a:ext uri="{FF2B5EF4-FFF2-40B4-BE49-F238E27FC236}">
                <a16:creationId xmlns:a16="http://schemas.microsoft.com/office/drawing/2014/main" id="{B6FD8E72-CC41-E471-B0E5-B8148A2BC917}"/>
              </a:ext>
            </a:extLst>
          </p:cNvPr>
          <p:cNvSpPr>
            <a:spLocks noGrp="1"/>
          </p:cNvSpPr>
          <p:nvPr>
            <p:ph type="ctrTitle" hasCustomPrompt="1"/>
          </p:nvPr>
        </p:nvSpPr>
        <p:spPr>
          <a:xfrm>
            <a:off x="707571" y="1178895"/>
            <a:ext cx="5257800" cy="1738476"/>
          </a:xfrm>
        </p:spPr>
        <p:txBody>
          <a:bodyPr anchor="t" anchorCtr="0">
            <a:normAutofit/>
          </a:bodyPr>
          <a:lstStyle>
            <a:lvl1pPr algn="l">
              <a:defRPr sz="5000">
                <a:solidFill>
                  <a:srgbClr val="4E0000"/>
                </a:solidFill>
                <a:latin typeface="+mj-lt"/>
              </a:defRPr>
            </a:lvl1pPr>
          </a:lstStyle>
          <a:p>
            <a:r>
              <a:rPr lang="en-GB" dirty="0"/>
              <a:t>INSERT TITLE</a:t>
            </a:r>
            <a:endParaRPr lang="en-ES" dirty="0"/>
          </a:p>
        </p:txBody>
      </p:sp>
      <p:sp>
        <p:nvSpPr>
          <p:cNvPr id="3" name="Subtitle 2">
            <a:extLst>
              <a:ext uri="{FF2B5EF4-FFF2-40B4-BE49-F238E27FC236}">
                <a16:creationId xmlns:a16="http://schemas.microsoft.com/office/drawing/2014/main" id="{0C6DFEED-7A9C-8B84-9A09-F302A74CB032}"/>
              </a:ext>
            </a:extLst>
          </p:cNvPr>
          <p:cNvSpPr>
            <a:spLocks noGrp="1"/>
          </p:cNvSpPr>
          <p:nvPr>
            <p:ph type="subTitle" idx="1" hasCustomPrompt="1"/>
          </p:nvPr>
        </p:nvSpPr>
        <p:spPr>
          <a:xfrm>
            <a:off x="707571" y="771753"/>
            <a:ext cx="5257800" cy="365125"/>
          </a:xfrm>
        </p:spPr>
        <p:txBody>
          <a:bodyPr>
            <a:normAutofit/>
          </a:bodyPr>
          <a:lstStyle>
            <a:lvl1pPr marL="0" indent="0" algn="l">
              <a:buNone/>
              <a:defRPr sz="1800">
                <a:solidFill>
                  <a:srgbClr val="4E0000"/>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SUBHEADLINE</a:t>
            </a:r>
            <a:endParaRPr lang="en-ES" dirty="0"/>
          </a:p>
        </p:txBody>
      </p:sp>
      <p:pic>
        <p:nvPicPr>
          <p:cNvPr id="7" name="Picture 6" descr="A black background with white text&#10;&#10;Description automatically generated">
            <a:extLst>
              <a:ext uri="{FF2B5EF4-FFF2-40B4-BE49-F238E27FC236}">
                <a16:creationId xmlns:a16="http://schemas.microsoft.com/office/drawing/2014/main" id="{53F54864-6959-B6C6-D762-DA8B099093AE}"/>
              </a:ext>
            </a:extLst>
          </p:cNvPr>
          <p:cNvPicPr>
            <a:picLocks noChangeAspect="1"/>
          </p:cNvPicPr>
          <p:nvPr userDrawn="1"/>
        </p:nvPicPr>
        <p:blipFill>
          <a:blip r:embed="rId3"/>
          <a:stretch>
            <a:fillRect/>
          </a:stretch>
        </p:blipFill>
        <p:spPr>
          <a:xfrm>
            <a:off x="7822866" y="48793"/>
            <a:ext cx="4369134" cy="1130102"/>
          </a:xfrm>
          <a:prstGeom prst="rect">
            <a:avLst/>
          </a:prstGeom>
        </p:spPr>
      </p:pic>
    </p:spTree>
    <p:extLst>
      <p:ext uri="{BB962C8B-B14F-4D97-AF65-F5344CB8AC3E}">
        <p14:creationId xmlns:p14="http://schemas.microsoft.com/office/powerpoint/2010/main" val="2379881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ext_0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87148-FB85-0B0F-64E6-F63CC11DC343}"/>
              </a:ext>
            </a:extLst>
          </p:cNvPr>
          <p:cNvSpPr>
            <a:spLocks noGrp="1"/>
          </p:cNvSpPr>
          <p:nvPr>
            <p:ph type="title" hasCustomPrompt="1"/>
          </p:nvPr>
        </p:nvSpPr>
        <p:spPr>
          <a:xfrm>
            <a:off x="707572" y="582500"/>
            <a:ext cx="10776856" cy="647246"/>
          </a:xfrm>
        </p:spPr>
        <p:txBody>
          <a:bodyPr/>
          <a:lstStyle>
            <a:lvl1pPr>
              <a:defRPr>
                <a:solidFill>
                  <a:srgbClr val="4E0000"/>
                </a:solidFill>
                <a:latin typeface="+mj-lt"/>
              </a:defRPr>
            </a:lvl1pPr>
          </a:lstStyle>
          <a:p>
            <a:r>
              <a:rPr lang="en-GB" dirty="0"/>
              <a:t>Title</a:t>
            </a:r>
            <a:endParaRPr lang="en-ES" dirty="0"/>
          </a:p>
        </p:txBody>
      </p:sp>
      <p:sp>
        <p:nvSpPr>
          <p:cNvPr id="3" name="Content Placeholder 2">
            <a:extLst>
              <a:ext uri="{FF2B5EF4-FFF2-40B4-BE49-F238E27FC236}">
                <a16:creationId xmlns:a16="http://schemas.microsoft.com/office/drawing/2014/main" id="{3FD667B0-F1BD-960A-9638-A62B60F8D538}"/>
              </a:ext>
            </a:extLst>
          </p:cNvPr>
          <p:cNvSpPr>
            <a:spLocks noGrp="1"/>
          </p:cNvSpPr>
          <p:nvPr>
            <p:ph idx="1"/>
          </p:nvPr>
        </p:nvSpPr>
        <p:spPr>
          <a:xfrm>
            <a:off x="707571" y="1488168"/>
            <a:ext cx="10776857" cy="4351338"/>
          </a:xfrm>
        </p:spPr>
        <p:txBody>
          <a:bodyPr/>
          <a:lstStyle>
            <a:lvl1pPr>
              <a:buClr>
                <a:srgbClr val="4E0000"/>
              </a:buClr>
              <a:defRPr>
                <a:solidFill>
                  <a:srgbClr val="4E0000"/>
                </a:solidFill>
                <a:latin typeface="+mj-lt"/>
              </a:defRPr>
            </a:lvl1pPr>
            <a:lvl2pPr>
              <a:buClr>
                <a:srgbClr val="4E0000"/>
              </a:buClr>
              <a:defRPr>
                <a:solidFill>
                  <a:srgbClr val="4E0000"/>
                </a:solidFill>
                <a:latin typeface="+mj-lt"/>
              </a:defRPr>
            </a:lvl2pPr>
            <a:lvl3pPr>
              <a:buClr>
                <a:srgbClr val="4E0000"/>
              </a:buClr>
              <a:defRPr>
                <a:solidFill>
                  <a:srgbClr val="4E0000"/>
                </a:solidFill>
                <a:latin typeface="+mj-lt"/>
              </a:defRPr>
            </a:lvl3pPr>
            <a:lvl4pPr>
              <a:buClr>
                <a:srgbClr val="4E0000"/>
              </a:buClr>
              <a:defRPr>
                <a:solidFill>
                  <a:srgbClr val="4E0000"/>
                </a:solidFill>
                <a:latin typeface="+mj-lt"/>
              </a:defRPr>
            </a:lvl4pPr>
            <a:lvl5pPr>
              <a:buClr>
                <a:srgbClr val="4E0000"/>
              </a:buClr>
              <a:defRPr>
                <a:solidFill>
                  <a:srgbClr val="4E0000"/>
                </a:solidFill>
                <a:latin typeface="+mj-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ES" dirty="0"/>
          </a:p>
        </p:txBody>
      </p:sp>
      <p:cxnSp>
        <p:nvCxnSpPr>
          <p:cNvPr id="14" name="Straight Connector 13">
            <a:extLst>
              <a:ext uri="{FF2B5EF4-FFF2-40B4-BE49-F238E27FC236}">
                <a16:creationId xmlns:a16="http://schemas.microsoft.com/office/drawing/2014/main" id="{972F2FD1-5CA8-A265-4A69-D45E857D71FA}"/>
              </a:ext>
            </a:extLst>
          </p:cNvPr>
          <p:cNvCxnSpPr/>
          <p:nvPr userDrawn="1"/>
        </p:nvCxnSpPr>
        <p:spPr>
          <a:xfrm>
            <a:off x="0" y="6344625"/>
            <a:ext cx="12192000" cy="0"/>
          </a:xfrm>
          <a:prstGeom prst="line">
            <a:avLst/>
          </a:prstGeom>
          <a:ln>
            <a:solidFill>
              <a:schemeClr val="bg2"/>
            </a:solidFill>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E9D3D8F4-A635-8D2B-495E-29631E04B3D4}"/>
              </a:ext>
            </a:extLst>
          </p:cNvPr>
          <p:cNvSpPr txBox="1"/>
          <p:nvPr userDrawn="1"/>
        </p:nvSpPr>
        <p:spPr>
          <a:xfrm>
            <a:off x="707571" y="6475254"/>
            <a:ext cx="6803571" cy="246221"/>
          </a:xfrm>
          <a:prstGeom prst="rect">
            <a:avLst/>
          </a:prstGeom>
          <a:noFill/>
        </p:spPr>
        <p:txBody>
          <a:bodyPr wrap="square" lIns="0" rtlCol="0">
            <a:spAutoFit/>
          </a:bodyPr>
          <a:lstStyle/>
          <a:p>
            <a:r>
              <a:rPr lang="en-GB" sz="1000" b="0" i="0" dirty="0">
                <a:solidFill>
                  <a:schemeClr val="bg1"/>
                </a:solidFill>
                <a:latin typeface="Proxima Nova" panose="02000506030000020004" pitchFamily="2" charset="0"/>
              </a:rPr>
              <a:t>NATIONAL EVALUATION CAPACITIES CONFERENCE 2024</a:t>
            </a:r>
            <a:endParaRPr lang="en-ES" sz="1000" b="0" i="0" dirty="0">
              <a:solidFill>
                <a:schemeClr val="bg1"/>
              </a:solidFill>
              <a:latin typeface="Proxima Nova" panose="02000506030000020004" pitchFamily="2" charset="0"/>
            </a:endParaRPr>
          </a:p>
        </p:txBody>
      </p:sp>
    </p:spTree>
    <p:extLst>
      <p:ext uri="{BB962C8B-B14F-4D97-AF65-F5344CB8AC3E}">
        <p14:creationId xmlns:p14="http://schemas.microsoft.com/office/powerpoint/2010/main" val="5389005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B9E19-A8DA-E1B7-FC6A-705DD8F7AC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ES"/>
          </a:p>
        </p:txBody>
      </p:sp>
      <p:sp>
        <p:nvSpPr>
          <p:cNvPr id="3" name="Text Placeholder 2">
            <a:extLst>
              <a:ext uri="{FF2B5EF4-FFF2-40B4-BE49-F238E27FC236}">
                <a16:creationId xmlns:a16="http://schemas.microsoft.com/office/drawing/2014/main" id="{F74E89FF-DDB6-6A21-473B-ABF3E53D1A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S"/>
          </a:p>
        </p:txBody>
      </p:sp>
      <p:sp>
        <p:nvSpPr>
          <p:cNvPr id="4" name="Date Placeholder 3">
            <a:extLst>
              <a:ext uri="{FF2B5EF4-FFF2-40B4-BE49-F238E27FC236}">
                <a16:creationId xmlns:a16="http://schemas.microsoft.com/office/drawing/2014/main" id="{9ECCDBFC-B822-C94D-88E1-563140F7F7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latin typeface="Proxima Nova" panose="02000506030000020004" pitchFamily="2" charset="0"/>
              </a:defRPr>
            </a:lvl1pPr>
          </a:lstStyle>
          <a:p>
            <a:fld id="{1BF78BCC-283B-4C4E-8F57-8AADC62B10CB}" type="datetimeFigureOut">
              <a:rPr lang="en-ES" smtClean="0"/>
              <a:pPr/>
              <a:t>10/15/2024</a:t>
            </a:fld>
            <a:endParaRPr lang="en-ES"/>
          </a:p>
        </p:txBody>
      </p:sp>
      <p:sp>
        <p:nvSpPr>
          <p:cNvPr id="5" name="Footer Placeholder 4">
            <a:extLst>
              <a:ext uri="{FF2B5EF4-FFF2-40B4-BE49-F238E27FC236}">
                <a16:creationId xmlns:a16="http://schemas.microsoft.com/office/drawing/2014/main" id="{16EFF69B-2C97-5C95-796D-2B135787FA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latin typeface="Proxima Nova" panose="02000506030000020004" pitchFamily="2" charset="0"/>
              </a:defRPr>
            </a:lvl1pPr>
          </a:lstStyle>
          <a:p>
            <a:endParaRPr lang="en-ES"/>
          </a:p>
        </p:txBody>
      </p:sp>
      <p:sp>
        <p:nvSpPr>
          <p:cNvPr id="6" name="Slide Number Placeholder 5">
            <a:extLst>
              <a:ext uri="{FF2B5EF4-FFF2-40B4-BE49-F238E27FC236}">
                <a16:creationId xmlns:a16="http://schemas.microsoft.com/office/drawing/2014/main" id="{C89EBD7E-FAE0-323D-CF9E-21505DC566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latin typeface="Proxima Nova" panose="02000506030000020004" pitchFamily="2" charset="0"/>
              </a:defRPr>
            </a:lvl1pPr>
          </a:lstStyle>
          <a:p>
            <a:fld id="{7928CCBB-7E5D-194B-B2B8-3BD4CB5E2B06}" type="slidenum">
              <a:rPr lang="en-ES" smtClean="0"/>
              <a:pPr/>
              <a:t>‹#›</a:t>
            </a:fld>
            <a:endParaRPr lang="en-ES"/>
          </a:p>
        </p:txBody>
      </p:sp>
      <p:pic>
        <p:nvPicPr>
          <p:cNvPr id="8" name="Picture 7" descr="A red background with a white background&#10;&#10;Description automatically generated with medium confidence">
            <a:extLst>
              <a:ext uri="{FF2B5EF4-FFF2-40B4-BE49-F238E27FC236}">
                <a16:creationId xmlns:a16="http://schemas.microsoft.com/office/drawing/2014/main" id="{A9B1D1B0-72E1-AD0C-3B31-A7F743D47FA4}"/>
              </a:ext>
            </a:extLst>
          </p:cNvPr>
          <p:cNvPicPr>
            <a:picLocks noChangeAspect="1"/>
          </p:cNvPicPr>
          <p:nvPr userDrawn="1"/>
        </p:nvPicPr>
        <p:blipFill>
          <a:blip r:embed="rId5"/>
          <a:stretch>
            <a:fillRect/>
          </a:stretch>
        </p:blipFill>
        <p:spPr>
          <a:xfrm>
            <a:off x="0" y="-1"/>
            <a:ext cx="12197286" cy="6952891"/>
          </a:xfrm>
          <a:prstGeom prst="rect">
            <a:avLst/>
          </a:prstGeom>
        </p:spPr>
      </p:pic>
    </p:spTree>
    <p:extLst>
      <p:ext uri="{BB962C8B-B14F-4D97-AF65-F5344CB8AC3E}">
        <p14:creationId xmlns:p14="http://schemas.microsoft.com/office/powerpoint/2010/main" val="1617121703"/>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50" r:id="rId3"/>
  </p:sldLayoutIdLst>
  <p:txStyles>
    <p:titleStyle>
      <a:lvl1pPr algn="l" defTabSz="914400" rtl="0" eaLnBrk="1" latinLnBrk="0" hangingPunct="1">
        <a:lnSpc>
          <a:spcPct val="90000"/>
        </a:lnSpc>
        <a:spcBef>
          <a:spcPct val="0"/>
        </a:spcBef>
        <a:buNone/>
        <a:defRPr sz="4400" b="1" i="0" kern="1200">
          <a:solidFill>
            <a:schemeClr val="tx1"/>
          </a:solidFill>
          <a:latin typeface="Proxima Nova" panose="02000506030000020004"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Proxima Nova" panose="02000506030000020004"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roxima Nova" panose="02000506030000020004"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roxima Nova" panose="02000506030000020004"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panose="0200050603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panose="02000506030000020004"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5BE52-3F5B-87A5-EE90-3A2F98FF8BF5}"/>
              </a:ext>
            </a:extLst>
          </p:cNvPr>
          <p:cNvSpPr>
            <a:spLocks noGrp="1"/>
          </p:cNvSpPr>
          <p:nvPr>
            <p:ph type="ctrTitle"/>
          </p:nvPr>
        </p:nvSpPr>
        <p:spPr>
          <a:xfrm>
            <a:off x="1097246" y="1360967"/>
            <a:ext cx="9144000" cy="2374517"/>
          </a:xfrm>
        </p:spPr>
        <p:txBody>
          <a:bodyPr>
            <a:normAutofit/>
          </a:bodyPr>
          <a:lstStyle/>
          <a:p>
            <a:r>
              <a:rPr lang="en-US" dirty="0" smtClean="0"/>
              <a:t>Insights on Adaptive </a:t>
            </a:r>
            <a:r>
              <a:rPr lang="en-US" dirty="0" err="1" smtClean="0"/>
              <a:t>Managament</a:t>
            </a:r>
            <a:r>
              <a:rPr lang="en-US" dirty="0" smtClean="0"/>
              <a:t>, Evaluation and Systems Thinking</a:t>
            </a:r>
            <a:endParaRPr lang="en-ES" dirty="0"/>
          </a:p>
        </p:txBody>
      </p:sp>
      <p:sp>
        <p:nvSpPr>
          <p:cNvPr id="4" name="Title 1">
            <a:extLst>
              <a:ext uri="{FF2B5EF4-FFF2-40B4-BE49-F238E27FC236}">
                <a16:creationId xmlns:a16="http://schemas.microsoft.com/office/drawing/2014/main" id="{7150DF1A-CAE5-7E1D-5100-C85D5D7A4BA7}"/>
              </a:ext>
            </a:extLst>
          </p:cNvPr>
          <p:cNvSpPr txBox="1">
            <a:spLocks/>
          </p:cNvSpPr>
          <p:nvPr/>
        </p:nvSpPr>
        <p:spPr>
          <a:xfrm>
            <a:off x="1097246" y="3822256"/>
            <a:ext cx="9144000" cy="1113959"/>
          </a:xfrm>
          <a:prstGeom prst="rect">
            <a:avLst/>
          </a:prstGeom>
        </p:spPr>
        <p:txBody>
          <a:bodyPr vert="horz" lIns="91440" tIns="45720" rIns="91440" bIns="45720" rtlCol="0" anchor="t" anchorCtr="0">
            <a:normAutofit/>
          </a:bodyPr>
          <a:lstStyle>
            <a:lvl1pPr algn="l" defTabSz="914400" rtl="0" eaLnBrk="1" latinLnBrk="0" hangingPunct="1">
              <a:lnSpc>
                <a:spcPct val="90000"/>
              </a:lnSpc>
              <a:spcBef>
                <a:spcPct val="0"/>
              </a:spcBef>
              <a:buNone/>
              <a:defRPr sz="4800" b="1" i="0" kern="1200">
                <a:solidFill>
                  <a:srgbClr val="4E0000"/>
                </a:solidFill>
                <a:latin typeface="Roboto" panose="02000000000000000000" pitchFamily="2" charset="0"/>
                <a:ea typeface="Roboto" panose="02000000000000000000" pitchFamily="2" charset="0"/>
                <a:cs typeface="Roboto" panose="02000000000000000000" pitchFamily="2" charset="0"/>
              </a:defRPr>
            </a:lvl1pPr>
          </a:lstStyle>
          <a:p>
            <a:r>
              <a:rPr lang="en-GB" sz="2000" b="0" dirty="0" smtClean="0"/>
              <a:t>Timothy </a:t>
            </a:r>
            <a:r>
              <a:rPr lang="en-GB" sz="2000" b="0" dirty="0" err="1" smtClean="0"/>
              <a:t>Lubanga</a:t>
            </a:r>
            <a:endParaRPr lang="en-GB" sz="2000" b="0" dirty="0" smtClean="0"/>
          </a:p>
          <a:p>
            <a:r>
              <a:rPr lang="en-GB" sz="2000" b="0" dirty="0" smtClean="0"/>
              <a:t>Commissioner for Monitoring and Evaluation</a:t>
            </a:r>
          </a:p>
          <a:p>
            <a:r>
              <a:rPr lang="en-GB" sz="2000" b="0" dirty="0" smtClean="0"/>
              <a:t>Office of Premier, </a:t>
            </a:r>
            <a:r>
              <a:rPr lang="en-GB" sz="2000" b="0" dirty="0" err="1" smtClean="0"/>
              <a:t>Ouganda</a:t>
            </a:r>
            <a:endParaRPr lang="en-ES" sz="2000" b="0" dirty="0"/>
          </a:p>
        </p:txBody>
      </p:sp>
      <p:pic>
        <p:nvPicPr>
          <p:cNvPr id="3" name="Picture 2" descr="A black background with white text&#10;&#10;Description automatically generated">
            <a:extLst>
              <a:ext uri="{FF2B5EF4-FFF2-40B4-BE49-F238E27FC236}">
                <a16:creationId xmlns:a16="http://schemas.microsoft.com/office/drawing/2014/main" id="{97473A27-4E7B-1C1E-9C0B-5F6F1FC9BADC}"/>
              </a:ext>
            </a:extLst>
          </p:cNvPr>
          <p:cNvPicPr>
            <a:picLocks noChangeAspect="1"/>
          </p:cNvPicPr>
          <p:nvPr/>
        </p:nvPicPr>
        <p:blipFill>
          <a:blip r:embed="rId2"/>
          <a:stretch>
            <a:fillRect/>
          </a:stretch>
        </p:blipFill>
        <p:spPr>
          <a:xfrm>
            <a:off x="695759" y="4521705"/>
            <a:ext cx="5252161" cy="1358502"/>
          </a:xfrm>
          <a:prstGeom prst="rect">
            <a:avLst/>
          </a:prstGeom>
        </p:spPr>
      </p:pic>
    </p:spTree>
    <p:extLst>
      <p:ext uri="{BB962C8B-B14F-4D97-AF65-F5344CB8AC3E}">
        <p14:creationId xmlns:p14="http://schemas.microsoft.com/office/powerpoint/2010/main" val="3788116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7EBAE53-D184-1AB6-E787-8E3826A8AE23}"/>
              </a:ext>
            </a:extLst>
          </p:cNvPr>
          <p:cNvSpPr>
            <a:spLocks noGrp="1"/>
          </p:cNvSpPr>
          <p:nvPr>
            <p:ph type="ctrTitle"/>
          </p:nvPr>
        </p:nvSpPr>
        <p:spPr>
          <a:xfrm>
            <a:off x="329609" y="1424763"/>
            <a:ext cx="8569842" cy="4859079"/>
          </a:xfrm>
        </p:spPr>
        <p:txBody>
          <a:bodyPr>
            <a:normAutofit fontScale="90000"/>
          </a:bodyPr>
          <a:lstStyle/>
          <a:p>
            <a:pPr marL="342900" indent="-342900">
              <a:buFont typeface="Arial" panose="020B0604020202020204" pitchFamily="34" charset="0"/>
              <a:buChar char="•"/>
            </a:pPr>
            <a:r>
              <a:rPr lang="en-US" sz="2700" b="0" dirty="0" smtClean="0">
                <a:latin typeface="Tw Cen MT" panose="020B0602020104020603" pitchFamily="34" charset="0"/>
              </a:rPr>
              <a:t>Complexity brought about by:</a:t>
            </a:r>
            <a:br>
              <a:rPr lang="en-US" sz="2700" b="0" dirty="0" smtClean="0">
                <a:latin typeface="Tw Cen MT" panose="020B0602020104020603" pitchFamily="34" charset="0"/>
              </a:rPr>
            </a:br>
            <a:r>
              <a:rPr lang="en-US" sz="2700" b="0" dirty="0" smtClean="0">
                <a:latin typeface="Tw Cen MT" panose="020B0602020104020603" pitchFamily="34" charset="0"/>
              </a:rPr>
              <a:t>1.	Changes in the National Planning Framework and constant 	policy 	reforms</a:t>
            </a:r>
            <a:br>
              <a:rPr lang="en-US" sz="2700" b="0" dirty="0" smtClean="0">
                <a:latin typeface="Tw Cen MT" panose="020B0602020104020603" pitchFamily="34" charset="0"/>
              </a:rPr>
            </a:br>
            <a:r>
              <a:rPr lang="en-US" sz="2700" b="0" dirty="0" smtClean="0">
                <a:latin typeface="Tw Cen MT" panose="020B0602020104020603" pitchFamily="34" charset="0"/>
              </a:rPr>
              <a:t>2. 	Regularly changes in political leaders and champions and 	</a:t>
            </a:r>
            <a:r>
              <a:rPr lang="en-US" sz="2700" b="0" dirty="0" smtClean="0">
                <a:latin typeface="Tw Cen MT" panose="020B0602020104020603" pitchFamily="34" charset="0"/>
              </a:rPr>
              <a:t>staff turnover</a:t>
            </a:r>
            <a:r>
              <a:rPr lang="en-US" sz="2700" b="0" dirty="0" smtClean="0">
                <a:latin typeface="Tw Cen MT" panose="020B0602020104020603" pitchFamily="34" charset="0"/>
              </a:rPr>
              <a:t/>
            </a:r>
            <a:br>
              <a:rPr lang="en-US" sz="2700" b="0" dirty="0" smtClean="0">
                <a:latin typeface="Tw Cen MT" panose="020B0602020104020603" pitchFamily="34" charset="0"/>
              </a:rPr>
            </a:br>
            <a:r>
              <a:rPr lang="en-US" sz="2700" b="0" dirty="0" smtClean="0">
                <a:latin typeface="Tw Cen MT" panose="020B0602020104020603" pitchFamily="34" charset="0"/>
              </a:rPr>
              <a:t>3.     Frequent shocks brought about by natural and manmade 		factors      	as well as exogenous shocks that distort the 	budget, change </a:t>
            </a:r>
            <a:r>
              <a:rPr lang="en-US" sz="2700" b="0" dirty="0" smtClean="0">
                <a:latin typeface="Tw Cen MT" panose="020B0602020104020603" pitchFamily="34" charset="0"/>
              </a:rPr>
              <a:t>priorities </a:t>
            </a:r>
            <a:r>
              <a:rPr lang="en-US" sz="2700" b="0" dirty="0" smtClean="0">
                <a:latin typeface="Tw Cen MT" panose="020B0602020104020603" pitchFamily="34" charset="0"/>
              </a:rPr>
              <a:t>and systems – You plan an 	evaluation of a </a:t>
            </a:r>
            <a:r>
              <a:rPr lang="en-US" sz="2700" b="0" dirty="0" err="1" smtClean="0">
                <a:latin typeface="Tw Cen MT" panose="020B0602020104020603" pitchFamily="34" charset="0"/>
              </a:rPr>
              <a:t>programme</a:t>
            </a:r>
            <a:r>
              <a:rPr lang="en-US" sz="2700" b="0" dirty="0" smtClean="0">
                <a:latin typeface="Tw Cen MT" panose="020B0602020104020603" pitchFamily="34" charset="0"/>
              </a:rPr>
              <a:t> </a:t>
            </a:r>
            <a:r>
              <a:rPr lang="en-US" sz="2700" b="0" dirty="0" smtClean="0">
                <a:latin typeface="Tw Cen MT" panose="020B0602020104020603" pitchFamily="34" charset="0"/>
              </a:rPr>
              <a:t>and </a:t>
            </a:r>
            <a:r>
              <a:rPr lang="en-US" sz="2700" b="0" dirty="0" smtClean="0">
                <a:latin typeface="Tw Cen MT" panose="020B0602020104020603" pitchFamily="34" charset="0"/>
              </a:rPr>
              <a:t>then it is closed or changes 	by a policy directive</a:t>
            </a:r>
            <a:br>
              <a:rPr lang="en-US" sz="2700" b="0" dirty="0" smtClean="0">
                <a:latin typeface="Tw Cen MT" panose="020B0602020104020603" pitchFamily="34" charset="0"/>
              </a:rPr>
            </a:br>
            <a:r>
              <a:rPr lang="en-US" sz="2700" b="0" dirty="0" smtClean="0">
                <a:latin typeface="Tw Cen MT" panose="020B0602020104020603" pitchFamily="34" charset="0"/>
              </a:rPr>
              <a:t>4.    A constantly growing number of local governments and 	</a:t>
            </a:r>
            <a:r>
              <a:rPr lang="en-US" sz="2700" b="0" dirty="0" smtClean="0">
                <a:latin typeface="Tw Cen MT" panose="020B0602020104020603" pitchFamily="34" charset="0"/>
              </a:rPr>
              <a:t>overlapping Departments </a:t>
            </a:r>
            <a:r>
              <a:rPr lang="en-US" sz="2700" b="0" dirty="0" smtClean="0">
                <a:latin typeface="Tw Cen MT" panose="020B0602020104020603" pitchFamily="34" charset="0"/>
              </a:rPr>
              <a:t>– Role conflicts</a:t>
            </a:r>
            <a:br>
              <a:rPr lang="en-US" sz="2700" b="0" dirty="0" smtClean="0">
                <a:latin typeface="Tw Cen MT" panose="020B0602020104020603" pitchFamily="34" charset="0"/>
              </a:rPr>
            </a:br>
            <a:r>
              <a:rPr lang="en-US" sz="2700" b="0" dirty="0" smtClean="0">
                <a:latin typeface="Tw Cen MT" panose="020B0602020104020603" pitchFamily="34" charset="0"/>
              </a:rPr>
              <a:t>5.    Tension between forces, parties, arms of Government</a:t>
            </a:r>
            <a:br>
              <a:rPr lang="en-US" sz="2700" b="0" dirty="0" smtClean="0">
                <a:latin typeface="Tw Cen MT" panose="020B0602020104020603" pitchFamily="34" charset="0"/>
              </a:rPr>
            </a:br>
            <a:r>
              <a:rPr lang="en-US" sz="2700" b="0" dirty="0" smtClean="0">
                <a:latin typeface="Tw Cen MT" panose="020B0602020104020603" pitchFamily="34" charset="0"/>
              </a:rPr>
              <a:t/>
            </a:r>
            <a:br>
              <a:rPr lang="en-US" sz="2700" b="0" dirty="0" smtClean="0">
                <a:latin typeface="Tw Cen MT" panose="020B0602020104020603" pitchFamily="34" charset="0"/>
              </a:rPr>
            </a:br>
            <a:r>
              <a:rPr lang="en-US" sz="2400" b="0" dirty="0" smtClean="0">
                <a:latin typeface="Tw Cen MT" panose="020B0602020104020603" pitchFamily="34" charset="0"/>
              </a:rPr>
              <a:t/>
            </a:r>
            <a:br>
              <a:rPr lang="en-US" sz="2400" b="0" dirty="0" smtClean="0">
                <a:latin typeface="Tw Cen MT" panose="020B0602020104020603" pitchFamily="34" charset="0"/>
              </a:rPr>
            </a:br>
            <a:r>
              <a:rPr lang="en-US" sz="2400" b="0" dirty="0" smtClean="0">
                <a:latin typeface="Tw Cen MT" panose="020B0602020104020603" pitchFamily="34" charset="0"/>
              </a:rPr>
              <a:t/>
            </a:r>
            <a:br>
              <a:rPr lang="en-US" sz="2400" b="0" dirty="0" smtClean="0">
                <a:latin typeface="Tw Cen MT" panose="020B0602020104020603" pitchFamily="34" charset="0"/>
              </a:rPr>
            </a:br>
            <a:endParaRPr lang="en-US" sz="2400" dirty="0">
              <a:solidFill>
                <a:srgbClr val="7030A0"/>
              </a:solidFill>
              <a:latin typeface="Tw Cen MT" panose="020B0602020104020603" pitchFamily="34" charset="0"/>
            </a:endParaRPr>
          </a:p>
        </p:txBody>
      </p:sp>
      <p:sp>
        <p:nvSpPr>
          <p:cNvPr id="5" name="Subtitle 4">
            <a:extLst>
              <a:ext uri="{FF2B5EF4-FFF2-40B4-BE49-F238E27FC236}">
                <a16:creationId xmlns:a16="http://schemas.microsoft.com/office/drawing/2014/main" id="{07E1ACFE-F608-44B5-A7D3-C8ED86A41133}"/>
              </a:ext>
            </a:extLst>
          </p:cNvPr>
          <p:cNvSpPr>
            <a:spLocks noGrp="1"/>
          </p:cNvSpPr>
          <p:nvPr>
            <p:ph type="subTitle" idx="1"/>
          </p:nvPr>
        </p:nvSpPr>
        <p:spPr>
          <a:xfrm>
            <a:off x="707570" y="404037"/>
            <a:ext cx="7979229" cy="1020726"/>
          </a:xfrm>
        </p:spPr>
        <p:txBody>
          <a:bodyPr>
            <a:normAutofit/>
          </a:bodyPr>
          <a:lstStyle/>
          <a:p>
            <a:r>
              <a:rPr lang="en-US" sz="2800" b="1" dirty="0" smtClean="0">
                <a:solidFill>
                  <a:schemeClr val="tx1"/>
                </a:solidFill>
              </a:rPr>
              <a:t>How Uganda </a:t>
            </a:r>
            <a:r>
              <a:rPr lang="en-US" sz="2800" b="1" dirty="0" smtClean="0">
                <a:solidFill>
                  <a:schemeClr val="tx1"/>
                </a:solidFill>
              </a:rPr>
              <a:t>Evaluation </a:t>
            </a:r>
            <a:r>
              <a:rPr lang="en-US" sz="2800" b="1" dirty="0" smtClean="0">
                <a:solidFill>
                  <a:schemeClr val="tx1"/>
                </a:solidFill>
              </a:rPr>
              <a:t>System is copying </a:t>
            </a:r>
            <a:r>
              <a:rPr lang="en-US" sz="2800" b="1" dirty="0" smtClean="0">
                <a:solidFill>
                  <a:schemeClr val="tx1"/>
                </a:solidFill>
              </a:rPr>
              <a:t>with </a:t>
            </a:r>
            <a:r>
              <a:rPr lang="en-US" sz="2800" b="1" dirty="0" smtClean="0">
                <a:solidFill>
                  <a:schemeClr val="tx1"/>
                </a:solidFill>
              </a:rPr>
              <a:t>complexity Using Adaptive Management</a:t>
            </a:r>
            <a:endParaRPr lang="en-US" sz="2800" b="1" dirty="0">
              <a:solidFill>
                <a:schemeClr val="tx1"/>
              </a:solidFill>
            </a:endParaRPr>
          </a:p>
        </p:txBody>
      </p:sp>
    </p:spTree>
    <p:extLst>
      <p:ext uri="{BB962C8B-B14F-4D97-AF65-F5344CB8AC3E}">
        <p14:creationId xmlns:p14="http://schemas.microsoft.com/office/powerpoint/2010/main" val="13309506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AD25B-E1F6-13CD-1B5F-8743C5ECEB04}"/>
              </a:ext>
            </a:extLst>
          </p:cNvPr>
          <p:cNvSpPr>
            <a:spLocks noGrp="1"/>
          </p:cNvSpPr>
          <p:nvPr>
            <p:ph type="title"/>
          </p:nvPr>
        </p:nvSpPr>
        <p:spPr/>
        <p:txBody>
          <a:bodyPr>
            <a:noAutofit/>
          </a:bodyPr>
          <a:lstStyle/>
          <a:p>
            <a:r>
              <a:rPr lang="en-US" sz="3600" dirty="0" smtClean="0"/>
              <a:t>Strategies Used</a:t>
            </a:r>
            <a:endParaRPr lang="en-ES" sz="3600" dirty="0"/>
          </a:p>
        </p:txBody>
      </p:sp>
      <p:sp>
        <p:nvSpPr>
          <p:cNvPr id="3" name="Content Placeholder 2">
            <a:extLst>
              <a:ext uri="{FF2B5EF4-FFF2-40B4-BE49-F238E27FC236}">
                <a16:creationId xmlns:a16="http://schemas.microsoft.com/office/drawing/2014/main" id="{D279B466-F119-37A2-335A-54FA76B1FD6F}"/>
              </a:ext>
            </a:extLst>
          </p:cNvPr>
          <p:cNvSpPr>
            <a:spLocks noGrp="1"/>
          </p:cNvSpPr>
          <p:nvPr>
            <p:ph idx="1"/>
          </p:nvPr>
        </p:nvSpPr>
        <p:spPr>
          <a:xfrm>
            <a:off x="707571" y="1052623"/>
            <a:ext cx="10776857" cy="5358809"/>
          </a:xfrm>
        </p:spPr>
        <p:txBody>
          <a:bodyPr>
            <a:normAutofit lnSpcReduction="10000"/>
          </a:bodyPr>
          <a:lstStyle/>
          <a:p>
            <a:r>
              <a:rPr lang="en-US" sz="3200" dirty="0" smtClean="0">
                <a:latin typeface="Tw Cen MT" panose="020B0602020104020603" pitchFamily="34" charset="0"/>
              </a:rPr>
              <a:t>A </a:t>
            </a:r>
            <a:r>
              <a:rPr lang="en-US" sz="3200" dirty="0">
                <a:latin typeface="Tw Cen MT" panose="020B0602020104020603" pitchFamily="34" charset="0"/>
              </a:rPr>
              <a:t>thematic Assessment of the political economy </a:t>
            </a:r>
            <a:r>
              <a:rPr lang="en-US" sz="3200" dirty="0" smtClean="0">
                <a:latin typeface="Tw Cen MT" panose="020B0602020104020603" pitchFamily="34" charset="0"/>
              </a:rPr>
              <a:t>issues for national </a:t>
            </a:r>
            <a:r>
              <a:rPr lang="en-US" sz="3200" dirty="0" smtClean="0">
                <a:latin typeface="Tw Cen MT" panose="020B0602020104020603" pitchFamily="34" charset="0"/>
              </a:rPr>
              <a:t>- The </a:t>
            </a:r>
            <a:r>
              <a:rPr lang="en-US" sz="3200" dirty="0" smtClean="0">
                <a:latin typeface="Tw Cen MT" panose="020B0602020104020603" pitchFamily="34" charset="0"/>
              </a:rPr>
              <a:t>influence of ideology </a:t>
            </a:r>
          </a:p>
          <a:p>
            <a:r>
              <a:rPr lang="en-US" sz="3200" dirty="0" err="1" smtClean="0">
                <a:latin typeface="Tw Cen MT" panose="020B0602020104020603" pitchFamily="34" charset="0"/>
              </a:rPr>
              <a:t>Prioritise</a:t>
            </a:r>
            <a:r>
              <a:rPr lang="en-US" sz="3200" dirty="0" smtClean="0">
                <a:latin typeface="Tw Cen MT" panose="020B0602020104020603" pitchFamily="34" charset="0"/>
              </a:rPr>
              <a:t> the main interest of </a:t>
            </a:r>
            <a:r>
              <a:rPr lang="en-US" sz="3200" dirty="0" err="1" smtClean="0">
                <a:latin typeface="Tw Cen MT" panose="020B0602020104020603" pitchFamily="34" charset="0"/>
              </a:rPr>
              <a:t>Govt</a:t>
            </a:r>
            <a:r>
              <a:rPr lang="en-US" sz="3200" dirty="0" smtClean="0">
                <a:latin typeface="Tw Cen MT" panose="020B0602020104020603" pitchFamily="34" charset="0"/>
              </a:rPr>
              <a:t>: citizens empowerment, socio-economic transformation, regional integration, patriotism, </a:t>
            </a:r>
            <a:r>
              <a:rPr lang="en-US" sz="3200" dirty="0" err="1" smtClean="0">
                <a:latin typeface="Tw Cen MT" panose="020B0602020104020603" pitchFamily="34" charset="0"/>
              </a:rPr>
              <a:t>etc</a:t>
            </a:r>
            <a:endParaRPr lang="en-US" sz="3200" dirty="0" smtClean="0">
              <a:latin typeface="Tw Cen MT" panose="020B0602020104020603" pitchFamily="34" charset="0"/>
            </a:endParaRPr>
          </a:p>
          <a:p>
            <a:r>
              <a:rPr lang="en-US" sz="3200" dirty="0" smtClean="0">
                <a:latin typeface="Tw Cen MT" panose="020B0602020104020603" pitchFamily="34" charset="0"/>
              </a:rPr>
              <a:t>Taking holistic approach to evaluations, be it </a:t>
            </a:r>
            <a:r>
              <a:rPr lang="en-US" sz="3200" dirty="0" err="1" smtClean="0">
                <a:latin typeface="Tw Cen MT" panose="020B0602020104020603" pitchFamily="34" charset="0"/>
              </a:rPr>
              <a:t>programme</a:t>
            </a:r>
            <a:r>
              <a:rPr lang="en-US" sz="3200" dirty="0" smtClean="0">
                <a:latin typeface="Tw Cen MT" panose="020B0602020104020603" pitchFamily="34" charset="0"/>
              </a:rPr>
              <a:t> based or sector wide relationship between evaluations, planning and budgeting</a:t>
            </a:r>
          </a:p>
          <a:p>
            <a:r>
              <a:rPr lang="en-US" sz="3200" dirty="0" smtClean="0">
                <a:latin typeface="Tw Cen MT" panose="020B0602020104020603" pitchFamily="34" charset="0"/>
              </a:rPr>
              <a:t>Implementing Reforms inbuilt in the National policy processes (policy, structure, Integration, mainstreaming and </a:t>
            </a:r>
            <a:r>
              <a:rPr lang="en-US" sz="3200" dirty="0" smtClean="0">
                <a:latin typeface="Tw Cen MT" panose="020B0602020104020603" pitchFamily="34" charset="0"/>
              </a:rPr>
              <a:t>decentralization</a:t>
            </a:r>
          </a:p>
          <a:p>
            <a:r>
              <a:rPr lang="en-US" sz="3200" dirty="0" smtClean="0">
                <a:latin typeface="Tw Cen MT" panose="020B0602020104020603" pitchFamily="34" charset="0"/>
              </a:rPr>
              <a:t>Responding according to the challenge – </a:t>
            </a:r>
            <a:r>
              <a:rPr lang="en-US" sz="3200" dirty="0" err="1" smtClean="0">
                <a:latin typeface="Tw Cen MT" panose="020B0602020104020603" pitchFamily="34" charset="0"/>
              </a:rPr>
              <a:t>Eg</a:t>
            </a:r>
            <a:r>
              <a:rPr lang="en-US" sz="3200" dirty="0" smtClean="0">
                <a:latin typeface="Tw Cen MT" panose="020B0602020104020603" pitchFamily="34" charset="0"/>
              </a:rPr>
              <a:t> </a:t>
            </a:r>
            <a:r>
              <a:rPr lang="en-US" sz="3200" dirty="0" err="1" smtClean="0">
                <a:latin typeface="Tw Cen MT" panose="020B0602020104020603" pitchFamily="34" charset="0"/>
              </a:rPr>
              <a:t>Buidling</a:t>
            </a:r>
            <a:r>
              <a:rPr lang="en-US" sz="3200" dirty="0" smtClean="0">
                <a:latin typeface="Tw Cen MT" panose="020B0602020104020603" pitchFamily="34" charset="0"/>
              </a:rPr>
              <a:t> new champions</a:t>
            </a:r>
            <a:endParaRPr lang="en-US" sz="3200" dirty="0" smtClean="0">
              <a:latin typeface="Tw Cen MT" panose="020B0602020104020603" pitchFamily="34" charset="0"/>
            </a:endParaRPr>
          </a:p>
        </p:txBody>
      </p:sp>
    </p:spTree>
    <p:extLst>
      <p:ext uri="{BB962C8B-B14F-4D97-AF65-F5344CB8AC3E}">
        <p14:creationId xmlns:p14="http://schemas.microsoft.com/office/powerpoint/2010/main" val="3831889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AD25B-E1F6-13CD-1B5F-8743C5ECEB04}"/>
              </a:ext>
            </a:extLst>
          </p:cNvPr>
          <p:cNvSpPr>
            <a:spLocks noGrp="1"/>
          </p:cNvSpPr>
          <p:nvPr>
            <p:ph type="title"/>
          </p:nvPr>
        </p:nvSpPr>
        <p:spPr>
          <a:xfrm>
            <a:off x="707572" y="329609"/>
            <a:ext cx="10776856" cy="900137"/>
          </a:xfrm>
        </p:spPr>
        <p:txBody>
          <a:bodyPr>
            <a:noAutofit/>
          </a:bodyPr>
          <a:lstStyle/>
          <a:p>
            <a:r>
              <a:rPr lang="en-US" sz="3200" dirty="0" smtClean="0">
                <a:latin typeface="Tw Cen MT" panose="020B0602020104020603" pitchFamily="34" charset="0"/>
              </a:rPr>
              <a:t>What we should to promote the influence of evidence in adaptive </a:t>
            </a:r>
            <a:r>
              <a:rPr lang="en-US" sz="3200" dirty="0" err="1" smtClean="0">
                <a:latin typeface="Tw Cen MT" panose="020B0602020104020603" pitchFamily="34" charset="0"/>
              </a:rPr>
              <a:t>managent</a:t>
            </a:r>
            <a:r>
              <a:rPr lang="en-US" sz="3200" dirty="0" smtClean="0">
                <a:latin typeface="Tw Cen MT" panose="020B0602020104020603" pitchFamily="34" charset="0"/>
              </a:rPr>
              <a:t> for resilience</a:t>
            </a:r>
            <a:endParaRPr lang="en-ES" sz="3200" dirty="0">
              <a:latin typeface="Tw Cen MT" panose="020B0602020104020603" pitchFamily="34" charset="0"/>
            </a:endParaRPr>
          </a:p>
        </p:txBody>
      </p:sp>
      <p:sp>
        <p:nvSpPr>
          <p:cNvPr id="3" name="Content Placeholder 2">
            <a:extLst>
              <a:ext uri="{FF2B5EF4-FFF2-40B4-BE49-F238E27FC236}">
                <a16:creationId xmlns:a16="http://schemas.microsoft.com/office/drawing/2014/main" id="{D279B466-F119-37A2-335A-54FA76B1FD6F}"/>
              </a:ext>
            </a:extLst>
          </p:cNvPr>
          <p:cNvSpPr>
            <a:spLocks noGrp="1"/>
          </p:cNvSpPr>
          <p:nvPr>
            <p:ph idx="1"/>
          </p:nvPr>
        </p:nvSpPr>
        <p:spPr>
          <a:xfrm>
            <a:off x="707571" y="1229746"/>
            <a:ext cx="10776857" cy="4609760"/>
          </a:xfrm>
        </p:spPr>
        <p:txBody>
          <a:bodyPr>
            <a:normAutofit fontScale="92500" lnSpcReduction="10000"/>
          </a:bodyPr>
          <a:lstStyle/>
          <a:p>
            <a:endParaRPr lang="en-US" sz="2900" dirty="0" smtClean="0">
              <a:solidFill>
                <a:srgbClr val="002060"/>
              </a:solidFill>
              <a:latin typeface="Tw Cen MT" panose="020B0602020104020603" pitchFamily="34" charset="0"/>
            </a:endParaRPr>
          </a:p>
          <a:p>
            <a:r>
              <a:rPr lang="en-US" sz="2900" dirty="0" smtClean="0">
                <a:solidFill>
                  <a:srgbClr val="002060"/>
                </a:solidFill>
                <a:latin typeface="Tw Cen MT" panose="020B0602020104020603" pitchFamily="34" charset="0"/>
              </a:rPr>
              <a:t>Implement a Government wide Initiative for constant </a:t>
            </a:r>
            <a:r>
              <a:rPr lang="en-US" sz="2900" dirty="0">
                <a:solidFill>
                  <a:srgbClr val="002060"/>
                </a:solidFill>
                <a:latin typeface="Tw Cen MT" panose="020B0602020104020603" pitchFamily="34" charset="0"/>
              </a:rPr>
              <a:t>follow up to promote learning and track value </a:t>
            </a:r>
            <a:r>
              <a:rPr lang="en-US" sz="2900" dirty="0" smtClean="0">
                <a:solidFill>
                  <a:srgbClr val="002060"/>
                </a:solidFill>
                <a:latin typeface="Tw Cen MT" panose="020B0602020104020603" pitchFamily="34" charset="0"/>
              </a:rPr>
              <a:t>add. </a:t>
            </a:r>
            <a:r>
              <a:rPr lang="en-US" sz="2900" b="1" i="1" u="sng" dirty="0" smtClean="0">
                <a:solidFill>
                  <a:srgbClr val="002060"/>
                </a:solidFill>
                <a:latin typeface="Tw Cen MT" panose="020B0602020104020603" pitchFamily="34" charset="0"/>
              </a:rPr>
              <a:t>Make sure your are felt</a:t>
            </a:r>
            <a:endParaRPr lang="en-ES" sz="2900" b="1" i="1" u="sng" dirty="0">
              <a:solidFill>
                <a:srgbClr val="002060"/>
              </a:solidFill>
              <a:latin typeface="Tw Cen MT" panose="020B0602020104020603" pitchFamily="34" charset="0"/>
            </a:endParaRPr>
          </a:p>
          <a:p>
            <a:r>
              <a:rPr lang="en-US" sz="2900" dirty="0" smtClean="0">
                <a:solidFill>
                  <a:srgbClr val="002060"/>
                </a:solidFill>
                <a:latin typeface="Tw Cen MT" panose="020B0602020104020603" pitchFamily="34" charset="0"/>
              </a:rPr>
              <a:t>Improve </a:t>
            </a:r>
            <a:r>
              <a:rPr lang="en-US" sz="2900" dirty="0">
                <a:solidFill>
                  <a:srgbClr val="002060"/>
                </a:solidFill>
                <a:latin typeface="Tw Cen MT" panose="020B0602020104020603" pitchFamily="34" charset="0"/>
              </a:rPr>
              <a:t>capability to commission and to use Monitoring and Evaluation for sustainability</a:t>
            </a:r>
          </a:p>
          <a:p>
            <a:r>
              <a:rPr lang="en-US" dirty="0" smtClean="0">
                <a:solidFill>
                  <a:srgbClr val="002060"/>
                </a:solidFill>
                <a:latin typeface="Tw Cen MT" panose="020B0602020104020603" pitchFamily="34" charset="0"/>
              </a:rPr>
              <a:t>Imperative to integrate/</a:t>
            </a:r>
            <a:r>
              <a:rPr lang="en-US" dirty="0" err="1" smtClean="0">
                <a:solidFill>
                  <a:srgbClr val="002060"/>
                </a:solidFill>
                <a:latin typeface="Tw Cen MT" panose="020B0602020104020603" pitchFamily="34" charset="0"/>
              </a:rPr>
              <a:t>decentrialise</a:t>
            </a:r>
            <a:r>
              <a:rPr lang="en-US" dirty="0" smtClean="0">
                <a:solidFill>
                  <a:srgbClr val="002060"/>
                </a:solidFill>
                <a:latin typeface="Tw Cen MT" panose="020B0602020104020603" pitchFamily="34" charset="0"/>
              </a:rPr>
              <a:t> evaluations to </a:t>
            </a:r>
            <a:r>
              <a:rPr lang="en-US" dirty="0" smtClean="0">
                <a:solidFill>
                  <a:srgbClr val="002060"/>
                </a:solidFill>
                <a:latin typeface="Tw Cen MT" panose="020B0602020104020603" pitchFamily="34" charset="0"/>
              </a:rPr>
              <a:t>protect the </a:t>
            </a:r>
            <a:r>
              <a:rPr lang="en-US" dirty="0" smtClean="0">
                <a:solidFill>
                  <a:srgbClr val="002060"/>
                </a:solidFill>
                <a:latin typeface="Tw Cen MT" panose="020B0602020104020603" pitchFamily="34" charset="0"/>
              </a:rPr>
              <a:t>practice and culture of </a:t>
            </a:r>
            <a:r>
              <a:rPr lang="en-US" dirty="0" smtClean="0">
                <a:solidFill>
                  <a:srgbClr val="002060"/>
                </a:solidFill>
                <a:latin typeface="Tw Cen MT" panose="020B0602020104020603" pitchFamily="34" charset="0"/>
              </a:rPr>
              <a:t>evaluations from shocks </a:t>
            </a:r>
            <a:r>
              <a:rPr lang="en-US" dirty="0" smtClean="0">
                <a:solidFill>
                  <a:srgbClr val="002060"/>
                </a:solidFill>
                <a:latin typeface="Tw Cen MT" panose="020B0602020104020603" pitchFamily="34" charset="0"/>
              </a:rPr>
              <a:t>– spreading the risk</a:t>
            </a:r>
          </a:p>
          <a:p>
            <a:r>
              <a:rPr lang="en-US" dirty="0" smtClean="0">
                <a:solidFill>
                  <a:srgbClr val="002060"/>
                </a:solidFill>
                <a:latin typeface="Tw Cen MT" panose="020B0602020104020603" pitchFamily="34" charset="0"/>
              </a:rPr>
              <a:t>Further integration </a:t>
            </a:r>
            <a:r>
              <a:rPr lang="en-US" dirty="0" smtClean="0">
                <a:solidFill>
                  <a:srgbClr val="002060"/>
                </a:solidFill>
                <a:latin typeface="Tw Cen MT" panose="020B0602020104020603" pitchFamily="34" charset="0"/>
              </a:rPr>
              <a:t>within </a:t>
            </a:r>
            <a:r>
              <a:rPr lang="en-US" dirty="0" smtClean="0">
                <a:solidFill>
                  <a:srgbClr val="002060"/>
                </a:solidFill>
                <a:latin typeface="Tw Cen MT" panose="020B0602020104020603" pitchFamily="34" charset="0"/>
              </a:rPr>
              <a:t>program and project design. </a:t>
            </a:r>
            <a:r>
              <a:rPr lang="en-US" dirty="0" err="1" smtClean="0">
                <a:solidFill>
                  <a:srgbClr val="002060"/>
                </a:solidFill>
                <a:latin typeface="Tw Cen MT" panose="020B0602020104020603" pitchFamily="34" charset="0"/>
              </a:rPr>
              <a:t>E.g</a:t>
            </a:r>
            <a:r>
              <a:rPr lang="en-US" dirty="0" smtClean="0">
                <a:solidFill>
                  <a:srgbClr val="002060"/>
                </a:solidFill>
                <a:latin typeface="Tw Cen MT" panose="020B0602020104020603" pitchFamily="34" charset="0"/>
              </a:rPr>
              <a:t> strong evaluation provision in the NUSAF Project implied planned </a:t>
            </a:r>
            <a:r>
              <a:rPr lang="en-US" dirty="0" smtClean="0">
                <a:solidFill>
                  <a:srgbClr val="002060"/>
                </a:solidFill>
                <a:latin typeface="Tw Cen MT" panose="020B0602020104020603" pitchFamily="34" charset="0"/>
              </a:rPr>
              <a:t>and better evaluations </a:t>
            </a:r>
            <a:r>
              <a:rPr lang="en-US" dirty="0" smtClean="0">
                <a:solidFill>
                  <a:srgbClr val="002060"/>
                </a:solidFill>
                <a:latin typeface="Tw Cen MT" panose="020B0602020104020603" pitchFamily="34" charset="0"/>
              </a:rPr>
              <a:t>of all 3 phases of the project with persistent demand</a:t>
            </a:r>
          </a:p>
          <a:p>
            <a:pPr lvl="1"/>
            <a:r>
              <a:rPr lang="en-US" dirty="0" smtClean="0">
                <a:solidFill>
                  <a:srgbClr val="002060"/>
                </a:solidFill>
                <a:latin typeface="Tw Cen MT" panose="020B0602020104020603" pitchFamily="34" charset="0"/>
              </a:rPr>
              <a:t>Recommendation on critical systematic </a:t>
            </a:r>
            <a:r>
              <a:rPr lang="en-US" dirty="0">
                <a:solidFill>
                  <a:srgbClr val="002060"/>
                </a:solidFill>
                <a:latin typeface="Tw Cen MT" panose="020B0602020104020603" pitchFamily="34" charset="0"/>
              </a:rPr>
              <a:t>issues </a:t>
            </a:r>
            <a:r>
              <a:rPr lang="en-US" dirty="0" smtClean="0">
                <a:solidFill>
                  <a:srgbClr val="002060"/>
                </a:solidFill>
                <a:latin typeface="Tw Cen MT" panose="020B0602020104020603" pitchFamily="34" charset="0"/>
              </a:rPr>
              <a:t>improved </a:t>
            </a:r>
            <a:r>
              <a:rPr lang="en-US" dirty="0">
                <a:solidFill>
                  <a:srgbClr val="002060"/>
                </a:solidFill>
                <a:latin typeface="Tw Cen MT" panose="020B0602020104020603" pitchFamily="34" charset="0"/>
              </a:rPr>
              <a:t>outcomes of the </a:t>
            </a:r>
            <a:r>
              <a:rPr lang="en-US" dirty="0" smtClean="0">
                <a:solidFill>
                  <a:srgbClr val="002060"/>
                </a:solidFill>
                <a:latin typeface="Tw Cen MT" panose="020B0602020104020603" pitchFamily="34" charset="0"/>
              </a:rPr>
              <a:t>project; community procurements, technical support to community manages services, participation</a:t>
            </a:r>
            <a:endParaRPr lang="en-ES" dirty="0">
              <a:solidFill>
                <a:srgbClr val="002060"/>
              </a:solidFill>
              <a:latin typeface="Tw Cen MT" panose="020B0602020104020603" pitchFamily="34" charset="0"/>
            </a:endParaRPr>
          </a:p>
          <a:p>
            <a:pPr lvl="1"/>
            <a:endParaRPr lang="en-US" dirty="0" smtClean="0">
              <a:latin typeface="Tw Cen MT" panose="020B0602020104020603" pitchFamily="34" charset="0"/>
            </a:endParaRPr>
          </a:p>
          <a:p>
            <a:pPr marL="457200" lvl="1" indent="0">
              <a:buNone/>
            </a:pPr>
            <a:endParaRPr lang="en-ES" dirty="0">
              <a:latin typeface="Tw Cen MT" panose="020B0602020104020603" pitchFamily="34" charset="0"/>
            </a:endParaRPr>
          </a:p>
        </p:txBody>
      </p:sp>
    </p:spTree>
    <p:extLst>
      <p:ext uri="{BB962C8B-B14F-4D97-AF65-F5344CB8AC3E}">
        <p14:creationId xmlns:p14="http://schemas.microsoft.com/office/powerpoint/2010/main" val="33457514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AD25B-E1F6-13CD-1B5F-8743C5ECEB04}"/>
              </a:ext>
            </a:extLst>
          </p:cNvPr>
          <p:cNvSpPr>
            <a:spLocks noGrp="1"/>
          </p:cNvSpPr>
          <p:nvPr>
            <p:ph type="title"/>
          </p:nvPr>
        </p:nvSpPr>
        <p:spPr>
          <a:xfrm>
            <a:off x="707572" y="329609"/>
            <a:ext cx="10776856" cy="900137"/>
          </a:xfrm>
        </p:spPr>
        <p:txBody>
          <a:bodyPr>
            <a:noAutofit/>
          </a:bodyPr>
          <a:lstStyle/>
          <a:p>
            <a:r>
              <a:rPr lang="en-US" sz="2800" dirty="0" smtClean="0">
                <a:latin typeface="Tw Cen MT" panose="020B0602020104020603" pitchFamily="34" charset="0"/>
              </a:rPr>
              <a:t>Connecting dots (systems thinking adaptive management and resilience) </a:t>
            </a:r>
            <a:endParaRPr lang="en-ES" sz="2800" dirty="0">
              <a:latin typeface="Tw Cen MT" panose="020B0602020104020603" pitchFamily="34" charset="0"/>
            </a:endParaRPr>
          </a:p>
        </p:txBody>
      </p:sp>
      <p:sp>
        <p:nvSpPr>
          <p:cNvPr id="3" name="Content Placeholder 2">
            <a:extLst>
              <a:ext uri="{FF2B5EF4-FFF2-40B4-BE49-F238E27FC236}">
                <a16:creationId xmlns:a16="http://schemas.microsoft.com/office/drawing/2014/main" id="{D279B466-F119-37A2-335A-54FA76B1FD6F}"/>
              </a:ext>
            </a:extLst>
          </p:cNvPr>
          <p:cNvSpPr>
            <a:spLocks noGrp="1"/>
          </p:cNvSpPr>
          <p:nvPr>
            <p:ph idx="1"/>
          </p:nvPr>
        </p:nvSpPr>
        <p:spPr>
          <a:xfrm>
            <a:off x="707571" y="1229746"/>
            <a:ext cx="10776857" cy="4609760"/>
          </a:xfrm>
        </p:spPr>
        <p:txBody>
          <a:bodyPr>
            <a:normAutofit fontScale="85000" lnSpcReduction="20000"/>
          </a:bodyPr>
          <a:lstStyle/>
          <a:p>
            <a:endParaRPr lang="en-US" dirty="0" smtClean="0">
              <a:solidFill>
                <a:srgbClr val="002060"/>
              </a:solidFill>
              <a:latin typeface="Tw Cen MT" panose="020B0602020104020603" pitchFamily="34" charset="0"/>
            </a:endParaRPr>
          </a:p>
          <a:p>
            <a:r>
              <a:rPr lang="en-US" dirty="0" smtClean="0">
                <a:solidFill>
                  <a:srgbClr val="002060"/>
                </a:solidFill>
                <a:latin typeface="Tw Cen MT" panose="020B0602020104020603" pitchFamily="34" charset="0"/>
              </a:rPr>
              <a:t>In-depth knowledge of the forces at play – in a fast changing world/environment </a:t>
            </a:r>
          </a:p>
          <a:p>
            <a:r>
              <a:rPr lang="en-US" dirty="0" smtClean="0">
                <a:solidFill>
                  <a:srgbClr val="002060"/>
                </a:solidFill>
                <a:latin typeface="Tw Cen MT" panose="020B0602020104020603" pitchFamily="34" charset="0"/>
              </a:rPr>
              <a:t>Evaluation practitioners must upgrade their capabilities in </a:t>
            </a:r>
            <a:endParaRPr lang="en-ES" dirty="0">
              <a:solidFill>
                <a:srgbClr val="002060"/>
              </a:solidFill>
              <a:latin typeface="Tw Cen MT" panose="020B0602020104020603" pitchFamily="34" charset="0"/>
            </a:endParaRPr>
          </a:p>
          <a:p>
            <a:pPr lvl="1"/>
            <a:endParaRPr lang="en-US" dirty="0" smtClean="0">
              <a:latin typeface="Tw Cen MT" panose="020B0602020104020603" pitchFamily="34" charset="0"/>
            </a:endParaRPr>
          </a:p>
          <a:p>
            <a:pPr lvl="1"/>
            <a:r>
              <a:rPr lang="en-US" sz="2800" dirty="0" smtClean="0">
                <a:solidFill>
                  <a:schemeClr val="accent6">
                    <a:lumMod val="50000"/>
                  </a:schemeClr>
                </a:solidFill>
                <a:latin typeface="Tw Cen MT" panose="020B0602020104020603" pitchFamily="34" charset="0"/>
              </a:rPr>
              <a:t>Regularly incorporate management and operation changes that match the transformation taking place</a:t>
            </a:r>
          </a:p>
          <a:p>
            <a:pPr lvl="1"/>
            <a:r>
              <a:rPr lang="en-US" sz="2800" dirty="0" smtClean="0">
                <a:solidFill>
                  <a:schemeClr val="accent6">
                    <a:lumMod val="50000"/>
                  </a:schemeClr>
                </a:solidFill>
                <a:latin typeface="Tw Cen MT" panose="020B0602020104020603" pitchFamily="34" charset="0"/>
              </a:rPr>
              <a:t>Continue to provide the demanded evidence in a timely and user friendly format: For example an Institutional Assessment of 120 Government agencies quickly inform and complex restructuring process to reduce the number of government agencies and save costs in Uganda in 2021 – to-date. The increases in efficiency and effectiveness of the reforms informed by the evaluation are far reaching</a:t>
            </a:r>
          </a:p>
          <a:p>
            <a:pPr marL="457200" lvl="1" indent="0">
              <a:buNone/>
            </a:pPr>
            <a:endParaRPr lang="en-US" sz="2800" dirty="0" smtClean="0">
              <a:solidFill>
                <a:schemeClr val="accent6">
                  <a:lumMod val="50000"/>
                </a:schemeClr>
              </a:solidFill>
              <a:latin typeface="Tw Cen MT" panose="020B0602020104020603" pitchFamily="34" charset="0"/>
            </a:endParaRPr>
          </a:p>
          <a:p>
            <a:pPr lvl="1"/>
            <a:r>
              <a:rPr lang="en-US" sz="2800" dirty="0" smtClean="0">
                <a:solidFill>
                  <a:schemeClr val="accent6">
                    <a:lumMod val="50000"/>
                  </a:schemeClr>
                </a:solidFill>
                <a:latin typeface="Tw Cen MT" panose="020B0602020104020603" pitchFamily="34" charset="0"/>
              </a:rPr>
              <a:t>Adaptive management by strengthening the culture and practice of evidence use = enhance the case in budget negotiations and planning.</a:t>
            </a:r>
          </a:p>
          <a:p>
            <a:pPr marL="457200" lvl="1" indent="0">
              <a:buNone/>
            </a:pPr>
            <a:r>
              <a:rPr lang="en-US" sz="2800" dirty="0" smtClean="0">
                <a:solidFill>
                  <a:schemeClr val="accent6">
                    <a:lumMod val="50000"/>
                  </a:schemeClr>
                </a:solidFill>
                <a:latin typeface="Tw Cen MT" panose="020B0602020104020603" pitchFamily="34" charset="0"/>
              </a:rPr>
              <a:t> </a:t>
            </a:r>
            <a:endParaRPr lang="en-ES" sz="2800" dirty="0">
              <a:solidFill>
                <a:schemeClr val="accent6">
                  <a:lumMod val="50000"/>
                </a:schemeClr>
              </a:solidFill>
              <a:latin typeface="Tw Cen MT" panose="020B0602020104020603" pitchFamily="34" charset="0"/>
            </a:endParaRPr>
          </a:p>
        </p:txBody>
      </p:sp>
    </p:spTree>
    <p:extLst>
      <p:ext uri="{BB962C8B-B14F-4D97-AF65-F5344CB8AC3E}">
        <p14:creationId xmlns:p14="http://schemas.microsoft.com/office/powerpoint/2010/main" val="13602227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8">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chorCtr="0">
        <a:normAutofit/>
      </a:bodyPr>
      <a:lstStyle>
        <a:defPPr algn="l">
          <a:defRPr sz="2000" b="0" dirty="0" smtClean="0"/>
        </a:defPPr>
      </a:lstStyle>
    </a:tx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F1FFAEF9962944E967B2CAB215BCB79" ma:contentTypeVersion="8" ma:contentTypeDescription="Create a new document." ma:contentTypeScope="" ma:versionID="a7c9a76739cb3e966d05a5f5f61b2527">
  <xsd:schema xmlns:xsd="http://www.w3.org/2001/XMLSchema" xmlns:xs="http://www.w3.org/2001/XMLSchema" xmlns:p="http://schemas.microsoft.com/office/2006/metadata/properties" xmlns:ns2="f351de21-d896-48a7-9dfa-e668a9d1d44a" targetNamespace="http://schemas.microsoft.com/office/2006/metadata/properties" ma:root="true" ma:fieldsID="6c8913513d90a5dc6526904a5648fb7c" ns2:_="">
    <xsd:import namespace="f351de21-d896-48a7-9dfa-e668a9d1d44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51de21-d896-48a7-9dfa-e668a9d1d4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37DD702-644E-4DB6-B991-9FA64836E5E7}">
  <ds:schemaRefs>
    <ds:schemaRef ds:uri="http://schemas.microsoft.com/sharepoint/v3/contenttype/forms"/>
  </ds:schemaRefs>
</ds:datastoreItem>
</file>

<file path=customXml/itemProps2.xml><?xml version="1.0" encoding="utf-8"?>
<ds:datastoreItem xmlns:ds="http://schemas.openxmlformats.org/officeDocument/2006/customXml" ds:itemID="{63D0D6FF-5DC0-4A4C-B543-9E5307B25F01}">
  <ds:schemaRefs>
    <ds:schemaRef ds:uri="http://purl.org/dc/terms/"/>
    <ds:schemaRef ds:uri="9d5e6f84-5843-49cc-89a8-d7ee1a915182"/>
    <ds:schemaRef ds:uri="d75abbe9-4b63-46ba-acaa-ae82d37ec5f4"/>
    <ds:schemaRef ds:uri="http://www.w3.org/XML/1998/namespace"/>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purl.org/dc/dcmitype/"/>
    <ds:schemaRef ds:uri="http://purl.org/dc/elements/1.1/"/>
  </ds:schemaRefs>
</ds:datastoreItem>
</file>

<file path=customXml/itemProps3.xml><?xml version="1.0" encoding="utf-8"?>
<ds:datastoreItem xmlns:ds="http://schemas.openxmlformats.org/officeDocument/2006/customXml" ds:itemID="{25CEA888-4D4B-4539-BAC8-9640BF765FE9}"/>
</file>

<file path=docProps/app.xml><?xml version="1.0" encoding="utf-8"?>
<Properties xmlns="http://schemas.openxmlformats.org/officeDocument/2006/extended-properties" xmlns:vt="http://schemas.openxmlformats.org/officeDocument/2006/docPropsVTypes">
  <TotalTime>434</TotalTime>
  <Words>481</Words>
  <Application>Microsoft Office PowerPoint</Application>
  <PresentationFormat>Widescreen</PresentationFormat>
  <Paragraphs>29</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Tw Cen MT</vt:lpstr>
      <vt:lpstr>Roboto</vt:lpstr>
      <vt:lpstr>Proxima Nova</vt:lpstr>
      <vt:lpstr>Office Theme</vt:lpstr>
      <vt:lpstr>Insights on Adaptive Managament, Evaluation and Systems Thinking</vt:lpstr>
      <vt:lpstr>Complexity brought about by: 1. Changes in the National Planning Framework and constant  policy  reforms 2.  Regularly changes in political leaders and champions and  staff turnover 3.     Frequent shocks brought about by natural and manmade   factors       as well as exogenous shocks that distort the  budget, change priorities and systems – You plan an  evaluation of a programme and then it is closed or changes  by a policy directive 4.    A constantly growing number of local governments and  overlapping Departments – Role conflicts 5.    Tension between forces, parties, arms of Government    </vt:lpstr>
      <vt:lpstr>Strategies Used</vt:lpstr>
      <vt:lpstr>What we should to promote the influence of evidence in adaptive managent for resilience</vt:lpstr>
      <vt:lpstr>Connecting dots (systems thinking adaptive management and resilience)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 Cronkite</dc:creator>
  <cp:lastModifiedBy>OPM</cp:lastModifiedBy>
  <cp:revision>18</cp:revision>
  <dcterms:created xsi:type="dcterms:W3CDTF">2024-04-15T11:05:03Z</dcterms:created>
  <dcterms:modified xsi:type="dcterms:W3CDTF">2024-10-15T01:38:06Z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0x010100FF1FFAEF9962944E967B2CAB215BCB79</vt:lpwstr>
  </property>
</Properties>
</file>