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4"/>
  </p:sldMasterIdLst>
  <p:notesMasterIdLst>
    <p:notesMasterId r:id="rId13"/>
  </p:notesMasterIdLst>
  <p:sldIdLst>
    <p:sldId id="256" r:id="rId5"/>
    <p:sldId id="261" r:id="rId6"/>
    <p:sldId id="263" r:id="rId7"/>
    <p:sldId id="275" r:id="rId8"/>
    <p:sldId id="269" r:id="rId9"/>
    <p:sldId id="277" r:id="rId10"/>
    <p:sldId id="264" r:id="rId11"/>
    <p:sldId id="278" r:id="rId12"/>
  </p:sldIdLst>
  <p:sldSz cx="12192000" cy="6858000"/>
  <p:notesSz cx="6858000" cy="9144000"/>
  <p:embeddedFontLst>
    <p:embeddedFont>
      <p:font typeface="Arial Narrow" panose="020B0606020202030204" pitchFamily="34" charset="0"/>
      <p:regular r:id="rId14"/>
      <p:bold r:id="rId15"/>
      <p:italic r:id="rId16"/>
      <p:boldItalic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Roboto" panose="02000000000000000000" pitchFamily="2" charset="0"/>
      <p:regular r:id="rId22"/>
      <p:bold r:id="rId23"/>
      <p:italic r:id="rId24"/>
      <p:boldItalic r:id="rId25"/>
    </p:embeddedFont>
  </p:embeddedFontLst>
  <p:defaultTextStyle>
    <a:defPPr>
      <a:defRPr lang="en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6BD27"/>
    <a:srgbClr val="182F5C"/>
    <a:srgbClr val="4E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556" autoAdjust="0"/>
    <p:restoredTop sz="94660"/>
  </p:normalViewPr>
  <p:slideViewPr>
    <p:cSldViewPr snapToGrid="0">
      <p:cViewPr varScale="1">
        <p:scale>
          <a:sx n="72" d="100"/>
          <a:sy n="72" d="100"/>
        </p:scale>
        <p:origin x="92" y="1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font" Target="fonts/font8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2" Type="http://schemas.openxmlformats.org/officeDocument/2006/relationships/customXml" Target="../customXml/item2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11.fntdata"/><Relationship Id="rId5" Type="http://schemas.openxmlformats.org/officeDocument/2006/relationships/slide" Target="slides/slide1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font" Target="fonts/font6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350B3D-A2E0-40BD-84A3-705EA02EBEF8}" type="datetimeFigureOut">
              <a:rPr lang="en-ZA" smtClean="0"/>
              <a:t>2024/10/10</a:t>
            </a:fld>
            <a:endParaRPr lang="en-Z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Z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0CEDB6-CAC7-412A-9E12-8FF0FC944CF5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7319297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ver_0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A red and white background&#10;&#10;Description automatically generated">
            <a:extLst>
              <a:ext uri="{FF2B5EF4-FFF2-40B4-BE49-F238E27FC236}">
                <a16:creationId xmlns:a16="http://schemas.microsoft.com/office/drawing/2014/main" id="{C6E7E76E-0196-D695-5B49-9DED55183A9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1"/>
            <a:ext cx="12197286" cy="695289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6FD8E72-CC41-E471-B0E5-B8148A2BC91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97246" y="2993107"/>
            <a:ext cx="9144000" cy="742377"/>
          </a:xfrm>
        </p:spPr>
        <p:txBody>
          <a:bodyPr anchor="t" anchorCtr="0">
            <a:normAutofit/>
          </a:bodyPr>
          <a:lstStyle>
            <a:lvl1pPr algn="l">
              <a:defRPr sz="4800">
                <a:solidFill>
                  <a:srgbClr val="4E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GB" dirty="0"/>
              <a:t>Insert title here</a:t>
            </a:r>
            <a:endParaRPr lang="en-ES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57992F0-A4C9-1F42-93A6-F2D413E97392}"/>
              </a:ext>
            </a:extLst>
          </p:cNvPr>
          <p:cNvSpPr txBox="1"/>
          <p:nvPr userDrawn="1"/>
        </p:nvSpPr>
        <p:spPr>
          <a:xfrm>
            <a:off x="1193498" y="2478853"/>
            <a:ext cx="1080470" cy="306467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STREAM A</a:t>
            </a:r>
          </a:p>
        </p:txBody>
      </p:sp>
      <p:pic>
        <p:nvPicPr>
          <p:cNvPr id="26" name="Picture 25" descr="A black background with red stars&#10;&#10;Description automatically generated">
            <a:extLst>
              <a:ext uri="{FF2B5EF4-FFF2-40B4-BE49-F238E27FC236}">
                <a16:creationId xmlns:a16="http://schemas.microsoft.com/office/drawing/2014/main" id="{942FF58A-9823-39D0-01AF-ABAADA4BC2B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67224" y="188989"/>
            <a:ext cx="661580" cy="1663874"/>
          </a:xfrm>
          <a:prstGeom prst="rect">
            <a:avLst/>
          </a:prstGeom>
        </p:spPr>
      </p:pic>
      <p:pic>
        <p:nvPicPr>
          <p:cNvPr id="28" name="Picture 27" descr="A black and red background with circles&#10;&#10;Description automatically generated">
            <a:extLst>
              <a:ext uri="{FF2B5EF4-FFF2-40B4-BE49-F238E27FC236}">
                <a16:creationId xmlns:a16="http://schemas.microsoft.com/office/drawing/2014/main" id="{48B83A75-06D6-3D84-EDC4-9A10517A577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600913" y="-189176"/>
            <a:ext cx="2749544" cy="742377"/>
          </a:xfrm>
          <a:prstGeom prst="rect">
            <a:avLst/>
          </a:prstGeom>
        </p:spPr>
      </p:pic>
      <p:pic>
        <p:nvPicPr>
          <p:cNvPr id="30" name="Picture 29" descr="A red and black background with circles&#10;&#10;Description automatically generated">
            <a:extLst>
              <a:ext uri="{FF2B5EF4-FFF2-40B4-BE49-F238E27FC236}">
                <a16:creationId xmlns:a16="http://schemas.microsoft.com/office/drawing/2014/main" id="{97279645-0620-34CB-4209-D2E74E00D93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-263509" y="6381129"/>
            <a:ext cx="2332941" cy="59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0108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Page_Break_01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red and white background&#10;&#10;Description automatically generated">
            <a:extLst>
              <a:ext uri="{FF2B5EF4-FFF2-40B4-BE49-F238E27FC236}">
                <a16:creationId xmlns:a16="http://schemas.microsoft.com/office/drawing/2014/main" id="{23880A44-2C4C-9EEF-1050-443F4E46A1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1"/>
            <a:ext cx="12197286" cy="695289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6FD8E72-CC41-E471-B0E5-B8148A2BC91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07571" y="1178895"/>
            <a:ext cx="5257800" cy="1738476"/>
          </a:xfrm>
        </p:spPr>
        <p:txBody>
          <a:bodyPr anchor="t" anchorCtr="0">
            <a:normAutofit/>
          </a:bodyPr>
          <a:lstStyle>
            <a:lvl1pPr algn="l">
              <a:defRPr sz="5000">
                <a:solidFill>
                  <a:srgbClr val="4E0000"/>
                </a:solidFill>
                <a:latin typeface="+mj-lt"/>
              </a:defRPr>
            </a:lvl1pPr>
          </a:lstStyle>
          <a:p>
            <a:r>
              <a:rPr lang="en-GB" dirty="0"/>
              <a:t>INSERT TITLE</a:t>
            </a:r>
            <a:endParaRPr lang="en-E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C6DFEED-7A9C-8B84-9A09-F302A74CB03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07571" y="771753"/>
            <a:ext cx="5257800" cy="365125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E0000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SUBHEADLINE</a:t>
            </a:r>
            <a:endParaRPr lang="en-ES" dirty="0"/>
          </a:p>
        </p:txBody>
      </p:sp>
      <p:pic>
        <p:nvPicPr>
          <p:cNvPr id="7" name="Picture 6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53F54864-6959-B6C6-D762-DA8B099093A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822866" y="48793"/>
            <a:ext cx="4369134" cy="1130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819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ext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D87148-FB85-0B0F-64E6-F63CC11DC3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07572" y="582500"/>
            <a:ext cx="10776856" cy="647246"/>
          </a:xfrm>
        </p:spPr>
        <p:txBody>
          <a:bodyPr/>
          <a:lstStyle>
            <a:lvl1pPr>
              <a:defRPr>
                <a:solidFill>
                  <a:srgbClr val="4E0000"/>
                </a:solidFill>
                <a:latin typeface="+mj-lt"/>
              </a:defRPr>
            </a:lvl1pPr>
          </a:lstStyle>
          <a:p>
            <a:r>
              <a:rPr lang="en-GB" dirty="0"/>
              <a:t>Title</a:t>
            </a:r>
            <a:endParaRPr lang="en-E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D667B0-F1BD-960A-9638-A62B60F8D5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7571" y="1488168"/>
            <a:ext cx="10776857" cy="4351338"/>
          </a:xfrm>
        </p:spPr>
        <p:txBody>
          <a:bodyPr/>
          <a:lstStyle>
            <a:lvl1pPr>
              <a:buClr>
                <a:srgbClr val="4E0000"/>
              </a:buClr>
              <a:defRPr>
                <a:solidFill>
                  <a:srgbClr val="4E0000"/>
                </a:solidFill>
                <a:latin typeface="+mj-lt"/>
              </a:defRPr>
            </a:lvl1pPr>
            <a:lvl2pPr>
              <a:buClr>
                <a:srgbClr val="4E0000"/>
              </a:buClr>
              <a:defRPr>
                <a:solidFill>
                  <a:srgbClr val="4E0000"/>
                </a:solidFill>
                <a:latin typeface="+mj-lt"/>
              </a:defRPr>
            </a:lvl2pPr>
            <a:lvl3pPr>
              <a:buClr>
                <a:srgbClr val="4E0000"/>
              </a:buClr>
              <a:defRPr>
                <a:solidFill>
                  <a:srgbClr val="4E0000"/>
                </a:solidFill>
                <a:latin typeface="+mj-lt"/>
              </a:defRPr>
            </a:lvl3pPr>
            <a:lvl4pPr>
              <a:buClr>
                <a:srgbClr val="4E0000"/>
              </a:buClr>
              <a:defRPr>
                <a:solidFill>
                  <a:srgbClr val="4E0000"/>
                </a:solidFill>
                <a:latin typeface="+mj-lt"/>
              </a:defRPr>
            </a:lvl4pPr>
            <a:lvl5pPr>
              <a:buClr>
                <a:srgbClr val="4E0000"/>
              </a:buClr>
              <a:defRPr>
                <a:solidFill>
                  <a:srgbClr val="4E0000"/>
                </a:solidFill>
                <a:latin typeface="+mj-lt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ES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72F2FD1-5CA8-A265-4A69-D45E857D71FA}"/>
              </a:ext>
            </a:extLst>
          </p:cNvPr>
          <p:cNvCxnSpPr/>
          <p:nvPr userDrawn="1"/>
        </p:nvCxnSpPr>
        <p:spPr>
          <a:xfrm>
            <a:off x="0" y="6344625"/>
            <a:ext cx="12192000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E9D3D8F4-A635-8D2B-495E-29631E04B3D4}"/>
              </a:ext>
            </a:extLst>
          </p:cNvPr>
          <p:cNvSpPr txBox="1"/>
          <p:nvPr userDrawn="1"/>
        </p:nvSpPr>
        <p:spPr>
          <a:xfrm>
            <a:off x="707571" y="6475254"/>
            <a:ext cx="6803571" cy="246221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en-GB" sz="1000" b="0" i="0" dirty="0">
                <a:solidFill>
                  <a:schemeClr val="bg1"/>
                </a:solidFill>
                <a:latin typeface="Proxima Nova" panose="02000506030000020004" pitchFamily="2" charset="0"/>
              </a:rPr>
              <a:t>NATIONAL EVALUATION CAPACITIES CONFERENCE 2024</a:t>
            </a:r>
            <a:endParaRPr lang="en-ES" sz="1000" b="0" i="0" dirty="0">
              <a:solidFill>
                <a:schemeClr val="bg1"/>
              </a:solidFill>
              <a:latin typeface="Proxima Nova" panose="0200050603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89005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261" b="1" i="0">
                <a:solidFill>
                  <a:srgbClr val="313366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10/10/2024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987530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C9B9E19-A8DA-E1B7-FC6A-705DD8F7AC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E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4E89FF-DDB6-6A21-473B-ABF3E53D1A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E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CCDBFC-B822-C94D-88E1-563140F7F71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  <a:latin typeface="Proxima Nova" panose="02000506030000020004" pitchFamily="2" charset="0"/>
              </a:defRPr>
            </a:lvl1pPr>
          </a:lstStyle>
          <a:p>
            <a:fld id="{1BF78BCC-283B-4C4E-8F57-8AADC62B10CB}" type="datetimeFigureOut">
              <a:rPr lang="en-ES" smtClean="0"/>
              <a:pPr/>
              <a:t>10/10/2024</a:t>
            </a:fld>
            <a:endParaRPr lang="en-E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EFF69B-2C97-5C95-796D-2B135787FA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  <a:latin typeface="Proxima Nova" panose="02000506030000020004" pitchFamily="2" charset="0"/>
              </a:defRPr>
            </a:lvl1pPr>
          </a:lstStyle>
          <a:p>
            <a:endParaRPr lang="en-E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9EBD7E-FAE0-323D-CF9E-21505DC566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  <a:latin typeface="Proxima Nova" panose="02000506030000020004" pitchFamily="2" charset="0"/>
              </a:defRPr>
            </a:lvl1pPr>
          </a:lstStyle>
          <a:p>
            <a:fld id="{7928CCBB-7E5D-194B-B2B8-3BD4CB5E2B06}" type="slidenum">
              <a:rPr lang="en-ES" smtClean="0"/>
              <a:pPr/>
              <a:t>‹#›</a:t>
            </a:fld>
            <a:endParaRPr lang="en-ES"/>
          </a:p>
        </p:txBody>
      </p:sp>
      <p:pic>
        <p:nvPicPr>
          <p:cNvPr id="8" name="Picture 7" descr="A red background with a white background&#10;&#10;Description automatically generated with medium confidence">
            <a:extLst>
              <a:ext uri="{FF2B5EF4-FFF2-40B4-BE49-F238E27FC236}">
                <a16:creationId xmlns:a16="http://schemas.microsoft.com/office/drawing/2014/main" id="{A9B1D1B0-72E1-AD0C-3B31-A7F743D47FA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0" y="-1"/>
            <a:ext cx="12197286" cy="6952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7121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50" r:id="rId3"/>
    <p:sldLayoutId id="2147483663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tx1"/>
          </a:solidFill>
          <a:latin typeface="Proxima Nova" panose="02000506030000020004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Proxima Nova" panose="02000506030000020004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Proxima Nova" panose="02000506030000020004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Proxima Nova" panose="02000506030000020004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Proxima Nova" panose="02000506030000020004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Proxima Nova" panose="02000506030000020004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05BE52-3F5B-87A5-EE90-3A2F98FF8BF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91512" y="606604"/>
            <a:ext cx="6830429" cy="1340729"/>
          </a:xfrm>
        </p:spPr>
        <p:txBody>
          <a:bodyPr>
            <a:noAutofit/>
          </a:bodyPr>
          <a:lstStyle/>
          <a:p>
            <a:r>
              <a:rPr lang="en-US" sz="4400" dirty="0">
                <a:solidFill>
                  <a:schemeClr val="accent1"/>
                </a:solidFill>
                <a:effectLst/>
                <a:latin typeface="+mj-lt"/>
                <a:ea typeface="Calibri" panose="020F0502020204030204" pitchFamily="34" charset="0"/>
              </a:rPr>
              <a:t>Adaptive Management and Systems thinking</a:t>
            </a:r>
            <a:endParaRPr lang="en-ES" sz="44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150DF1A-CAE5-7E1D-5100-C85D5D7A4BA7}"/>
              </a:ext>
            </a:extLst>
          </p:cNvPr>
          <p:cNvSpPr txBox="1">
            <a:spLocks/>
          </p:cNvSpPr>
          <p:nvPr/>
        </p:nvSpPr>
        <p:spPr>
          <a:xfrm>
            <a:off x="1375920" y="3157769"/>
            <a:ext cx="9144000" cy="1113959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 fontScale="2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i="0" kern="1200">
                <a:solidFill>
                  <a:srgbClr val="4E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GB" sz="2000" b="0" dirty="0">
                <a:latin typeface="+mj-lt"/>
              </a:rPr>
              <a:t>   </a:t>
            </a:r>
            <a:r>
              <a:rPr lang="en-GB" sz="8000" dirty="0">
                <a:solidFill>
                  <a:schemeClr val="tx1"/>
                </a:solidFill>
                <a:latin typeface="+mj-lt"/>
              </a:rPr>
              <a:t>M</a:t>
            </a:r>
            <a:r>
              <a:rPr lang="en-US" sz="8000" b="1" i="0" dirty="0">
                <a:solidFill>
                  <a:schemeClr val="tx1"/>
                </a:solidFill>
                <a:effectLst/>
                <a:latin typeface="+mj-lt"/>
              </a:rPr>
              <a:t>&amp;E Evidence for Continuous Adaptive Management, Reflection, and Learning</a:t>
            </a:r>
            <a:endParaRPr lang="en-GB" sz="8000" b="0" dirty="0">
              <a:solidFill>
                <a:schemeClr val="tx1"/>
              </a:solidFill>
              <a:latin typeface="+mj-lt"/>
            </a:endParaRPr>
          </a:p>
          <a:p>
            <a:r>
              <a:rPr lang="en-GB" sz="8000" b="0" dirty="0">
                <a:solidFill>
                  <a:schemeClr val="tx1"/>
                </a:solidFill>
                <a:latin typeface="+mj-lt"/>
              </a:rPr>
              <a:t>                          Seirah Ngcobo</a:t>
            </a:r>
          </a:p>
          <a:p>
            <a:r>
              <a:rPr lang="en-GB" sz="8000" b="0" dirty="0">
                <a:solidFill>
                  <a:schemeClr val="tx1"/>
                </a:solidFill>
                <a:latin typeface="+mj-lt"/>
              </a:rPr>
              <a:t>              Department of Monitoring and Evaluation</a:t>
            </a:r>
          </a:p>
          <a:p>
            <a:r>
              <a:rPr lang="en-GB" sz="8000" b="0" dirty="0">
                <a:solidFill>
                  <a:schemeClr val="tx1"/>
                </a:solidFill>
                <a:latin typeface="+mj-lt"/>
              </a:rPr>
              <a:t>                               South Africa</a:t>
            </a:r>
            <a:endParaRPr lang="en-ES" sz="8000" b="0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3" name="Picture 2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97473A27-4E7B-1C1E-9C0B-5F6F1FC9BA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759" y="4521705"/>
            <a:ext cx="5252161" cy="1358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1168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DF53DFF4-96EB-4DBF-5BBC-2CA0C20AF18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0166" y="804954"/>
            <a:ext cx="11746552" cy="5767575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1115666" y="1495706"/>
            <a:ext cx="1356203" cy="1350405"/>
          </a:xfrm>
          <a:prstGeom prst="rect">
            <a:avLst/>
          </a:prstGeom>
        </p:spPr>
        <p:txBody>
          <a:bodyPr vert="horz" wrap="square" lIns="0" tIns="8925" rIns="0" bIns="0" rtlCol="0">
            <a:spAutoFit/>
          </a:bodyPr>
          <a:lstStyle/>
          <a:p>
            <a:pPr marL="8926" marR="3570" algn="ctr">
              <a:spcBef>
                <a:spcPts val="70"/>
              </a:spcBef>
            </a:pPr>
            <a:r>
              <a:rPr sz="2179" b="1" spc="-7" dirty="0">
                <a:solidFill>
                  <a:srgbClr val="FFFFFF"/>
                </a:solidFill>
                <a:latin typeface="Arial"/>
                <a:cs typeface="Arial"/>
              </a:rPr>
              <a:t>Persistent poverty</a:t>
            </a:r>
            <a:endParaRPr sz="2179" dirty="0">
              <a:latin typeface="Arial"/>
              <a:cs typeface="Arial"/>
            </a:endParaRPr>
          </a:p>
          <a:p>
            <a:pPr marL="32132" marR="25884" indent="-893" algn="ctr"/>
            <a:r>
              <a:rPr sz="2179" b="1" spc="-35" dirty="0">
                <a:solidFill>
                  <a:srgbClr val="FFFFFF"/>
                </a:solidFill>
                <a:latin typeface="Arial"/>
                <a:cs typeface="Arial"/>
              </a:rPr>
              <a:t>&amp; </a:t>
            </a:r>
            <a:r>
              <a:rPr sz="2179" b="1" spc="-7" dirty="0">
                <a:solidFill>
                  <a:srgbClr val="FFFFFF"/>
                </a:solidFill>
                <a:latin typeface="Arial"/>
                <a:cs typeface="Arial"/>
              </a:rPr>
              <a:t>inequality</a:t>
            </a:r>
            <a:endParaRPr sz="2179" dirty="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222770" y="4500040"/>
            <a:ext cx="617633" cy="344360"/>
          </a:xfrm>
          <a:prstGeom prst="rect">
            <a:avLst/>
          </a:prstGeom>
        </p:spPr>
        <p:txBody>
          <a:bodyPr vert="horz" wrap="square" lIns="0" tIns="8925" rIns="0" bIns="0" rtlCol="0">
            <a:spAutoFit/>
          </a:bodyPr>
          <a:lstStyle/>
          <a:p>
            <a:pPr marL="8926">
              <a:spcBef>
                <a:spcPts val="70"/>
              </a:spcBef>
            </a:pPr>
            <a:r>
              <a:rPr sz="2179" b="1" spc="-18" dirty="0">
                <a:solidFill>
                  <a:srgbClr val="FFC000"/>
                </a:solidFill>
                <a:latin typeface="Arial"/>
                <a:cs typeface="Arial"/>
              </a:rPr>
              <a:t>GBV</a:t>
            </a:r>
            <a:endParaRPr sz="2179" dirty="0">
              <a:solidFill>
                <a:srgbClr val="FFC000"/>
              </a:solidFill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751861" y="1495705"/>
            <a:ext cx="2078587" cy="692533"/>
          </a:xfrm>
          <a:prstGeom prst="rect">
            <a:avLst/>
          </a:prstGeom>
        </p:spPr>
        <p:txBody>
          <a:bodyPr vert="horz" wrap="square" lIns="0" tIns="8925" rIns="0" bIns="0" rtlCol="0">
            <a:spAutoFit/>
          </a:bodyPr>
          <a:lstStyle/>
          <a:p>
            <a:pPr marL="8926">
              <a:spcBef>
                <a:spcPts val="70"/>
              </a:spcBef>
            </a:pPr>
            <a:endParaRPr lang="en-US" sz="2179" b="1" spc="-7" dirty="0">
              <a:solidFill>
                <a:srgbClr val="FFFFFF"/>
              </a:solidFill>
              <a:latin typeface="Arial"/>
              <a:cs typeface="Arial"/>
            </a:endParaRPr>
          </a:p>
          <a:p>
            <a:pPr marL="8926">
              <a:spcBef>
                <a:spcPts val="70"/>
              </a:spcBef>
            </a:pPr>
            <a:r>
              <a:rPr lang="en-US" sz="2179" b="1" spc="-7" dirty="0">
                <a:solidFill>
                  <a:srgbClr val="FFFFFF"/>
                </a:solidFill>
                <a:latin typeface="Arial"/>
                <a:cs typeface="Arial"/>
              </a:rPr>
              <a:t>C</a:t>
            </a:r>
            <a:r>
              <a:rPr lang="en-ZA" sz="2179" b="1" spc="-7" dirty="0">
                <a:solidFill>
                  <a:srgbClr val="FFFFFF"/>
                </a:solidFill>
                <a:latin typeface="Arial"/>
                <a:cs typeface="Arial"/>
              </a:rPr>
              <a:t>limate Chance</a:t>
            </a:r>
            <a:endParaRPr sz="2179" dirty="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483590" y="3987476"/>
            <a:ext cx="2371296" cy="1274102"/>
          </a:xfrm>
          <a:prstGeom prst="rect">
            <a:avLst/>
          </a:prstGeom>
        </p:spPr>
        <p:txBody>
          <a:bodyPr vert="horz" wrap="square" lIns="0" tIns="8925" rIns="0" bIns="0" rtlCol="0">
            <a:spAutoFit/>
          </a:bodyPr>
          <a:lstStyle/>
          <a:p>
            <a:pPr marL="8479" marR="3570" algn="ctr">
              <a:spcBef>
                <a:spcPts val="70"/>
              </a:spcBef>
            </a:pPr>
            <a:r>
              <a:rPr sz="2179" b="1" spc="-7" dirty="0">
                <a:solidFill>
                  <a:srgbClr val="FFC000"/>
                </a:solidFill>
                <a:latin typeface="Arial"/>
                <a:cs typeface="Arial"/>
              </a:rPr>
              <a:t>Declining </a:t>
            </a:r>
            <a:r>
              <a:rPr sz="2179" b="1" dirty="0">
                <a:solidFill>
                  <a:srgbClr val="FFC000"/>
                </a:solidFill>
                <a:latin typeface="Arial"/>
                <a:cs typeface="Arial"/>
              </a:rPr>
              <a:t>levels </a:t>
            </a:r>
            <a:r>
              <a:rPr sz="2179" b="1" spc="-18" dirty="0">
                <a:solidFill>
                  <a:srgbClr val="FFC000"/>
                </a:solidFill>
                <a:latin typeface="Arial"/>
                <a:cs typeface="Arial"/>
              </a:rPr>
              <a:t>of </a:t>
            </a:r>
            <a:r>
              <a:rPr sz="2179" b="1" spc="-7" dirty="0">
                <a:solidFill>
                  <a:srgbClr val="FFC000"/>
                </a:solidFill>
                <a:latin typeface="Arial"/>
                <a:cs typeface="Arial"/>
              </a:rPr>
              <a:t>trust</a:t>
            </a:r>
            <a:r>
              <a:rPr lang="en-US" sz="2179" b="1" spc="-7" dirty="0">
                <a:solidFill>
                  <a:srgbClr val="FFC000"/>
                </a:solidFill>
                <a:latin typeface="Arial"/>
                <a:cs typeface="Arial"/>
              </a:rPr>
              <a:t> </a:t>
            </a:r>
            <a:r>
              <a:rPr lang="en-US" sz="1600" b="1" spc="-7" dirty="0">
                <a:solidFill>
                  <a:srgbClr val="FFC000"/>
                </a:solidFill>
                <a:latin typeface="Arial"/>
                <a:cs typeface="Arial"/>
              </a:rPr>
              <a:t>(service delivery)</a:t>
            </a:r>
          </a:p>
          <a:p>
            <a:pPr marL="8479" marR="3570" algn="ctr">
              <a:spcBef>
                <a:spcPts val="70"/>
              </a:spcBef>
            </a:pPr>
            <a:endParaRPr lang="en-US" sz="2179" b="1" spc="-7" dirty="0">
              <a:solidFill>
                <a:srgbClr val="FFC000"/>
              </a:solidFill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373699" y="1366813"/>
            <a:ext cx="2292796" cy="1040705"/>
          </a:xfrm>
          <a:prstGeom prst="rect">
            <a:avLst/>
          </a:prstGeom>
        </p:spPr>
        <p:txBody>
          <a:bodyPr vert="horz" wrap="square" lIns="0" tIns="8925" rIns="0" bIns="0" rtlCol="0">
            <a:spAutoFit/>
          </a:bodyPr>
          <a:lstStyle/>
          <a:p>
            <a:pPr marL="123619" marR="3570" indent="-115140">
              <a:spcBef>
                <a:spcPts val="70"/>
              </a:spcBef>
            </a:pPr>
            <a:r>
              <a:rPr lang="en-US" sz="2179" b="1" spc="-7" dirty="0">
                <a:solidFill>
                  <a:srgbClr val="FFFFFF"/>
                </a:solidFill>
                <a:latin typeface="Arial"/>
                <a:cs typeface="Arial"/>
              </a:rPr>
              <a:t>Geopolitical risk</a:t>
            </a:r>
          </a:p>
          <a:p>
            <a:pPr marL="123619" marR="3570" indent="-115140">
              <a:spcBef>
                <a:spcPts val="70"/>
              </a:spcBef>
            </a:pPr>
            <a:r>
              <a:rPr sz="2179" b="1" spc="-7" dirty="0">
                <a:solidFill>
                  <a:srgbClr val="FFFFFF"/>
                </a:solidFill>
                <a:latin typeface="Arial"/>
                <a:cs typeface="Arial"/>
              </a:rPr>
              <a:t>Inflation </a:t>
            </a:r>
            <a:r>
              <a:rPr sz="2179" b="1" dirty="0">
                <a:solidFill>
                  <a:srgbClr val="FFFFFF"/>
                </a:solidFill>
                <a:latin typeface="Arial"/>
                <a:cs typeface="Arial"/>
              </a:rPr>
              <a:t>&amp;</a:t>
            </a:r>
            <a:r>
              <a:rPr lang="en-US" sz="2179" b="1" spc="-1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</a:p>
          <a:p>
            <a:pPr marL="123619" marR="3570" indent="-115140">
              <a:spcBef>
                <a:spcPts val="70"/>
              </a:spcBef>
            </a:pPr>
            <a:r>
              <a:rPr lang="en-US" sz="2179" b="1" spc="-14" dirty="0">
                <a:solidFill>
                  <a:srgbClr val="FFFFFF"/>
                </a:solidFill>
                <a:latin typeface="Arial"/>
                <a:cs typeface="Arial"/>
              </a:rPr>
              <a:t>Fuel </a:t>
            </a:r>
            <a:r>
              <a:rPr lang="en-US" sz="2179" b="1" spc="-7" dirty="0">
                <a:solidFill>
                  <a:srgbClr val="FFFFFF"/>
                </a:solidFill>
                <a:latin typeface="Arial"/>
                <a:cs typeface="Arial"/>
              </a:rPr>
              <a:t>Prices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6241646" y="3994896"/>
            <a:ext cx="2371296" cy="1711401"/>
          </a:xfrm>
          <a:prstGeom prst="rect">
            <a:avLst/>
          </a:prstGeom>
        </p:spPr>
        <p:txBody>
          <a:bodyPr vert="horz" wrap="square" lIns="0" tIns="8925" rIns="0" bIns="0" rtlCol="0">
            <a:spAutoFit/>
          </a:bodyPr>
          <a:lstStyle/>
          <a:p>
            <a:pPr marL="8926" marR="3570" algn="ctr">
              <a:spcBef>
                <a:spcPts val="70"/>
              </a:spcBef>
            </a:pPr>
            <a:r>
              <a:rPr lang="en-US" sz="2179" b="1" dirty="0">
                <a:solidFill>
                  <a:srgbClr val="FFC000"/>
                </a:solidFill>
                <a:latin typeface="Arial"/>
                <a:cs typeface="Arial"/>
              </a:rPr>
              <a:t>Unemployment</a:t>
            </a:r>
          </a:p>
          <a:p>
            <a:pPr marL="8926" marR="3570" algn="ctr">
              <a:spcBef>
                <a:spcPts val="70"/>
              </a:spcBef>
            </a:pPr>
            <a:endParaRPr lang="en-US" sz="2179" b="1" dirty="0">
              <a:solidFill>
                <a:srgbClr val="FFFFFF"/>
              </a:solidFill>
              <a:latin typeface="Arial"/>
              <a:cs typeface="Arial"/>
            </a:endParaRPr>
          </a:p>
          <a:p>
            <a:pPr marL="8926" marR="3570" algn="ctr">
              <a:spcBef>
                <a:spcPts val="70"/>
              </a:spcBef>
            </a:pPr>
            <a:r>
              <a:rPr sz="2179" b="1" dirty="0">
                <a:solidFill>
                  <a:srgbClr val="FFFFFF"/>
                </a:solidFill>
                <a:latin typeface="Arial"/>
                <a:cs typeface="Arial"/>
              </a:rPr>
              <a:t>Low </a:t>
            </a:r>
            <a:r>
              <a:rPr sz="2179" b="1" spc="-7" dirty="0">
                <a:solidFill>
                  <a:srgbClr val="FFFFFF"/>
                </a:solidFill>
                <a:latin typeface="Arial"/>
                <a:cs typeface="Arial"/>
              </a:rPr>
              <a:t>labour absorption </a:t>
            </a:r>
            <a:r>
              <a:rPr sz="2179" b="1" dirty="0">
                <a:solidFill>
                  <a:srgbClr val="FFFFFF"/>
                </a:solidFill>
                <a:latin typeface="Arial"/>
                <a:cs typeface="Arial"/>
              </a:rPr>
              <a:t>&amp;</a:t>
            </a:r>
            <a:r>
              <a:rPr sz="2179" b="1" spc="-4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79" b="1" spc="-7" dirty="0">
                <a:solidFill>
                  <a:srgbClr val="FFFFFF"/>
                </a:solidFill>
                <a:latin typeface="Arial"/>
                <a:cs typeface="Arial"/>
              </a:rPr>
              <a:t>skills mismatch</a:t>
            </a:r>
            <a:endParaRPr sz="2179" dirty="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9362672" y="1495706"/>
            <a:ext cx="1824814" cy="1015057"/>
          </a:xfrm>
          <a:prstGeom prst="rect">
            <a:avLst/>
          </a:prstGeom>
        </p:spPr>
        <p:txBody>
          <a:bodyPr vert="horz" wrap="square" lIns="0" tIns="8925" rIns="0" bIns="0" rtlCol="0">
            <a:spAutoFit/>
          </a:bodyPr>
          <a:lstStyle/>
          <a:p>
            <a:pPr marL="74975" marR="3570" indent="-66495">
              <a:spcBef>
                <a:spcPts val="70"/>
              </a:spcBef>
            </a:pPr>
            <a:r>
              <a:rPr lang="en-US" sz="2179" b="1" spc="-14" dirty="0">
                <a:solidFill>
                  <a:srgbClr val="FFFFFF"/>
                </a:solidFill>
                <a:latin typeface="Arial"/>
                <a:cs typeface="Arial"/>
              </a:rPr>
              <a:t>Budget Cuts and Cost Containment</a:t>
            </a:r>
            <a:endParaRPr sz="2179" dirty="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9362671" y="3998233"/>
            <a:ext cx="2088527" cy="2072398"/>
          </a:xfrm>
          <a:prstGeom prst="rect">
            <a:avLst/>
          </a:prstGeom>
        </p:spPr>
        <p:txBody>
          <a:bodyPr vert="horz" wrap="square" lIns="0" tIns="8925" rIns="0" bIns="0" rtlCol="0">
            <a:spAutoFit/>
          </a:bodyPr>
          <a:lstStyle/>
          <a:p>
            <a:pPr marL="8926">
              <a:spcBef>
                <a:spcPts val="70"/>
              </a:spcBef>
            </a:pPr>
            <a:endParaRPr lang="en-US" sz="2179" b="1" spc="-7" dirty="0">
              <a:solidFill>
                <a:srgbClr val="FF0000"/>
              </a:solidFill>
              <a:latin typeface="Arial"/>
              <a:cs typeface="Arial"/>
            </a:endParaRPr>
          </a:p>
          <a:p>
            <a:pPr marL="8926">
              <a:spcBef>
                <a:spcPts val="70"/>
              </a:spcBef>
            </a:pPr>
            <a:endParaRPr lang="en-US" sz="2179" b="1" spc="-7" dirty="0">
              <a:solidFill>
                <a:srgbClr val="FFC000"/>
              </a:solidFill>
              <a:latin typeface="Arial"/>
              <a:cs typeface="Arial"/>
            </a:endParaRPr>
          </a:p>
          <a:p>
            <a:pPr marL="8926">
              <a:spcBef>
                <a:spcPts val="70"/>
              </a:spcBef>
            </a:pPr>
            <a:r>
              <a:rPr sz="2179" b="1" spc="-7" dirty="0">
                <a:solidFill>
                  <a:srgbClr val="FFC000"/>
                </a:solidFill>
                <a:latin typeface="Arial"/>
                <a:cs typeface="Arial"/>
              </a:rPr>
              <a:t>Corruption</a:t>
            </a:r>
            <a:endParaRPr lang="en-US" sz="2179" b="1" spc="-7" dirty="0">
              <a:solidFill>
                <a:srgbClr val="FFC000"/>
              </a:solidFill>
              <a:latin typeface="Arial"/>
              <a:cs typeface="Arial"/>
            </a:endParaRPr>
          </a:p>
          <a:p>
            <a:pPr marL="8926">
              <a:spcBef>
                <a:spcPts val="70"/>
              </a:spcBef>
            </a:pPr>
            <a:endParaRPr lang="en-US" sz="2179" b="1" spc="-7" dirty="0">
              <a:solidFill>
                <a:srgbClr val="FFC000"/>
              </a:solidFill>
              <a:latin typeface="Arial"/>
              <a:cs typeface="Arial"/>
            </a:endParaRPr>
          </a:p>
          <a:p>
            <a:pPr marL="8926">
              <a:spcBef>
                <a:spcPts val="70"/>
              </a:spcBef>
            </a:pPr>
            <a:r>
              <a:rPr lang="en-US" sz="2179" b="1" spc="-7" dirty="0">
                <a:solidFill>
                  <a:srgbClr val="FFC000"/>
                </a:solidFill>
                <a:latin typeface="Arial"/>
                <a:cs typeface="Arial"/>
              </a:rPr>
              <a:t>S</a:t>
            </a:r>
            <a:r>
              <a:rPr lang="en-ZA" sz="2179" b="1" spc="-7" dirty="0">
                <a:solidFill>
                  <a:srgbClr val="FFC000"/>
                </a:solidFill>
                <a:latin typeface="Arial"/>
                <a:cs typeface="Arial"/>
              </a:rPr>
              <a:t>ocial unrest &amp; protest action</a:t>
            </a:r>
            <a:endParaRPr sz="2179" dirty="0">
              <a:solidFill>
                <a:srgbClr val="FFC000"/>
              </a:solidFill>
              <a:latin typeface="Arial"/>
              <a:cs typeface="Arial"/>
            </a:endParaRPr>
          </a:p>
        </p:txBody>
      </p:sp>
      <p:sp>
        <p:nvSpPr>
          <p:cNvPr id="13" name="Slide Number Placeholder 2">
            <a:extLst>
              <a:ext uri="{FF2B5EF4-FFF2-40B4-BE49-F238E27FC236}">
                <a16:creationId xmlns:a16="http://schemas.microsoft.com/office/drawing/2014/main" id="{47A51DC0-FDEF-4E48-AF63-FC5FC3E483BB}"/>
              </a:ext>
            </a:extLst>
          </p:cNvPr>
          <p:cNvSpPr txBox="1">
            <a:spLocks/>
          </p:cNvSpPr>
          <p:nvPr/>
        </p:nvSpPr>
        <p:spPr>
          <a:xfrm>
            <a:off x="11772510" y="6463612"/>
            <a:ext cx="419878" cy="392714"/>
          </a:xfrm>
          <a:prstGeom prst="rect">
            <a:avLst/>
          </a:prstGeom>
          <a:solidFill>
            <a:schemeClr val="accent2"/>
          </a:solidFill>
        </p:spPr>
        <p:txBody>
          <a:bodyPr vert="horz" lIns="64262" tIns="32131" rIns="64262" bIns="32131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42640">
              <a:defRPr/>
            </a:pPr>
            <a:fld id="{0EEB7D3C-0E4C-4373-9A34-E7674E85243A}" type="slidenum">
              <a:rPr lang="en-ZA" sz="1406" b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 defTabSz="642640">
                <a:defRPr/>
              </a:pPr>
              <a:t>2</a:t>
            </a:fld>
            <a:endParaRPr lang="en-ZA" sz="1406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object 2">
            <a:extLst>
              <a:ext uri="{FF2B5EF4-FFF2-40B4-BE49-F238E27FC236}">
                <a16:creationId xmlns:a16="http://schemas.microsoft.com/office/drawing/2014/main" id="{9D9B06D2-3965-4DB4-8955-4BC54BE606B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05283" y="291440"/>
            <a:ext cx="11781435" cy="501455"/>
          </a:xfrm>
          <a:prstGeom prst="rect">
            <a:avLst/>
          </a:prstGeom>
        </p:spPr>
        <p:txBody>
          <a:bodyPr vert="horz" wrap="square" lIns="0" tIns="8925" rIns="0" bIns="0" rtlCol="0" anchor="ctr">
            <a:spAutoFit/>
          </a:bodyPr>
          <a:lstStyle/>
          <a:p>
            <a:pPr marL="8926" algn="ctr">
              <a:lnSpc>
                <a:spcPct val="100000"/>
              </a:lnSpc>
              <a:spcBef>
                <a:spcPts val="70"/>
              </a:spcBef>
            </a:pPr>
            <a:r>
              <a:rPr sz="3200" b="1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KEY</a:t>
            </a:r>
            <a:r>
              <a:rPr sz="3200" b="1" spc="-98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sz="3200" b="1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RISK</a:t>
            </a:r>
            <a:r>
              <a:rPr sz="3200" b="1" spc="-56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sz="3200" b="1" spc="-7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FACTORS</a:t>
            </a:r>
            <a:r>
              <a:rPr sz="3200" b="1" spc="-56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sz="3200" b="1" spc="-7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IMPACTING</a:t>
            </a:r>
            <a:r>
              <a:rPr sz="3200" b="1" spc="-53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sz="3200" b="1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CURRENT</a:t>
            </a:r>
            <a:r>
              <a:rPr sz="3200" b="1" spc="-56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sz="3200" b="1" spc="-7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ENVIRONMENT</a:t>
            </a:r>
          </a:p>
        </p:txBody>
      </p:sp>
    </p:spTree>
    <p:extLst>
      <p:ext uri="{BB962C8B-B14F-4D97-AF65-F5344CB8AC3E}">
        <p14:creationId xmlns:p14="http://schemas.microsoft.com/office/powerpoint/2010/main" val="30214706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DAD25B-E1F6-13CD-1B5F-8743C5ECEB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7572" y="582500"/>
            <a:ext cx="6814362" cy="647246"/>
          </a:xfrm>
        </p:spPr>
        <p:txBody>
          <a:bodyPr>
            <a:normAutofit fontScale="90000"/>
          </a:bodyPr>
          <a:lstStyle/>
          <a:p>
            <a:pPr marL="342900" lvl="0" indent="-342900">
              <a:lnSpc>
                <a:spcPct val="115000"/>
              </a:lnSpc>
              <a:spcAft>
                <a:spcPts val="800"/>
              </a:spcAft>
            </a:pPr>
            <a:br>
              <a:rPr lang="en-ZA" sz="2000" kern="100" dirty="0">
                <a:effectLst/>
                <a:latin typeface="Arial Narrow" panose="020B0606020202030204" pitchFamily="34" charset="0"/>
                <a:ea typeface="Aptos"/>
                <a:cs typeface="Times New Roman" panose="02020603050405020304" pitchFamily="18" charset="0"/>
              </a:rPr>
            </a:br>
            <a:r>
              <a:rPr lang="en-ZA" sz="4400" kern="100" dirty="0">
                <a:effectLst/>
                <a:latin typeface="Aptos"/>
                <a:ea typeface="Aptos"/>
                <a:cs typeface="Times New Roman" panose="02020603050405020304" pitchFamily="18" charset="0"/>
              </a:rPr>
              <a:t> </a:t>
            </a:r>
            <a:r>
              <a:rPr lang="en-US" sz="3100" b="1" kern="100" dirty="0">
                <a:effectLst/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kern="100" dirty="0">
                <a:ea typeface="Times New Roman" panose="02020603050405020304" pitchFamily="18" charset="0"/>
                <a:cs typeface="Times New Roman" panose="02020603050405020304" pitchFamily="18" charset="0"/>
              </a:rPr>
              <a:t>How does M&amp; E remain Relevant</a:t>
            </a:r>
            <a:br>
              <a:rPr lang="en-ZA" sz="4400" kern="100" dirty="0">
                <a:effectLst/>
                <a:latin typeface="Arial Narrow" panose="020B0606020202030204" pitchFamily="34" charset="0"/>
                <a:ea typeface="Aptos"/>
                <a:cs typeface="Times New Roman" panose="02020603050405020304" pitchFamily="18" charset="0"/>
              </a:rPr>
            </a:br>
            <a:endParaRPr lang="en-ES" dirty="0">
              <a:latin typeface="Arial Narrow" panose="020B060602020203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79B466-F119-37A2-335A-54FA76B1FD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endParaRPr lang="en-ZA" sz="2000" kern="100" dirty="0">
              <a:effectLst/>
              <a:latin typeface="Arial Narrow" panose="020B0606020202030204" pitchFamily="34" charset="0"/>
              <a:ea typeface="Aptos"/>
              <a:cs typeface="Times New Roman" panose="02020603050405020304" pitchFamily="18" charset="0"/>
            </a:endParaRPr>
          </a:p>
          <a:p>
            <a:r>
              <a:rPr lang="en-US" b="1" i="0" dirty="0" err="1">
                <a:solidFill>
                  <a:srgbClr val="303946"/>
                </a:solidFill>
                <a:effectLst/>
              </a:rPr>
              <a:t>Vuca</a:t>
            </a:r>
            <a:r>
              <a:rPr lang="en-US" b="1" i="0" dirty="0">
                <a:solidFill>
                  <a:srgbClr val="303946"/>
                </a:solidFill>
                <a:effectLst/>
              </a:rPr>
              <a:t>-Vuka: </a:t>
            </a:r>
            <a:r>
              <a:rPr lang="en-US" b="0" i="0" dirty="0">
                <a:solidFill>
                  <a:srgbClr val="303946"/>
                </a:solidFill>
                <a:effectLst/>
              </a:rPr>
              <a:t>proactively responding to our world’s Volatile, Uncertain, Complex, and Ambiguous (VUCA) nature.</a:t>
            </a:r>
          </a:p>
          <a:p>
            <a:r>
              <a:rPr lang="en-US" b="0" i="0" dirty="0">
                <a:solidFill>
                  <a:srgbClr val="303946"/>
                </a:solidFill>
                <a:effectLst/>
              </a:rPr>
              <a:t> The uncertainties and volatilities of the last several years call for us to wake up – </a:t>
            </a:r>
            <a:r>
              <a:rPr lang="en-US" b="0" i="0" dirty="0" err="1">
                <a:solidFill>
                  <a:srgbClr val="303946"/>
                </a:solidFill>
                <a:effectLst/>
              </a:rPr>
              <a:t>Siyavuka</a:t>
            </a:r>
            <a:r>
              <a:rPr lang="en-US" b="0" i="0" dirty="0">
                <a:solidFill>
                  <a:srgbClr val="303946"/>
                </a:solidFill>
                <a:effectLst/>
              </a:rPr>
              <a:t> sisebenzele </a:t>
            </a:r>
            <a:r>
              <a:rPr lang="en-US" b="0" i="0" dirty="0" err="1">
                <a:solidFill>
                  <a:srgbClr val="303946"/>
                </a:solidFill>
                <a:effectLst/>
              </a:rPr>
              <a:t>ikusasa</a:t>
            </a:r>
            <a:r>
              <a:rPr lang="en-US" b="0" i="0" dirty="0">
                <a:solidFill>
                  <a:srgbClr val="303946"/>
                </a:solidFill>
                <a:effectLst/>
              </a:rPr>
              <a:t> </a:t>
            </a:r>
            <a:r>
              <a:rPr lang="en-US" b="0" i="0" dirty="0" err="1">
                <a:solidFill>
                  <a:srgbClr val="303946"/>
                </a:solidFill>
                <a:effectLst/>
              </a:rPr>
              <a:t>elingcono</a:t>
            </a:r>
            <a:r>
              <a:rPr lang="en-US" b="0" i="0" dirty="0">
                <a:solidFill>
                  <a:srgbClr val="303946"/>
                </a:solidFill>
                <a:effectLst/>
              </a:rPr>
              <a:t>. (waking to develop the future we desire)</a:t>
            </a:r>
          </a:p>
          <a:p>
            <a:r>
              <a:rPr lang="en-US" dirty="0">
                <a:solidFill>
                  <a:srgbClr val="303946"/>
                </a:solidFill>
              </a:rPr>
              <a:t>Complexity to Agility</a:t>
            </a:r>
          </a:p>
          <a:p>
            <a:r>
              <a:rPr lang="en-US" b="0" i="0" dirty="0">
                <a:solidFill>
                  <a:srgbClr val="303946"/>
                </a:solidFill>
                <a:effectLst/>
              </a:rPr>
              <a:t> </a:t>
            </a:r>
            <a:r>
              <a:rPr lang="en-US" dirty="0">
                <a:solidFill>
                  <a:srgbClr val="303946"/>
                </a:solidFill>
              </a:rPr>
              <a:t>A</a:t>
            </a:r>
            <a:r>
              <a:rPr lang="en-US" b="0" i="0" dirty="0">
                <a:solidFill>
                  <a:srgbClr val="303946"/>
                </a:solidFill>
                <a:effectLst/>
              </a:rPr>
              <a:t>dopt adaptive, collaborative and innovative approaches to M&amp;E practice that will help us collectively steer South Africa towards equitable and sustainable development.</a:t>
            </a:r>
          </a:p>
          <a:p>
            <a:r>
              <a:rPr lang="en-US" kern="100" dirty="0">
                <a:solidFill>
                  <a:srgbClr val="303946"/>
                </a:solidFill>
                <a:ea typeface="Aptos"/>
                <a:cs typeface="Times New Roman" panose="02020603050405020304" pitchFamily="18" charset="0"/>
              </a:rPr>
              <a:t>Sustainability is possible with resilient M &amp; E systems</a:t>
            </a:r>
            <a:endParaRPr lang="en-ZA" kern="100" dirty="0">
              <a:ea typeface="Aptos"/>
              <a:cs typeface="Times New Roman" panose="02020603050405020304" pitchFamily="18" charset="0"/>
            </a:endParaRPr>
          </a:p>
          <a:p>
            <a:endParaRPr lang="en-ZA" sz="1800" kern="100" dirty="0">
              <a:effectLst/>
              <a:latin typeface="Arial Narrow" panose="020B0606020202030204" pitchFamily="34" charset="0"/>
              <a:ea typeface="Aptos"/>
              <a:cs typeface="Times New Roman" panose="02020603050405020304" pitchFamily="18" charset="0"/>
            </a:endParaRPr>
          </a:p>
          <a:p>
            <a:endParaRPr lang="en-ES" dirty="0"/>
          </a:p>
        </p:txBody>
      </p:sp>
    </p:spTree>
    <p:extLst>
      <p:ext uri="{BB962C8B-B14F-4D97-AF65-F5344CB8AC3E}">
        <p14:creationId xmlns:p14="http://schemas.microsoft.com/office/powerpoint/2010/main" val="32034572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284693-F7D3-4DB5-8861-53BE4FB995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Paradigm shift</a:t>
            </a:r>
            <a:endParaRPr lang="en-Z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A8DACD-ACE8-4614-BAFE-9E2859ADBF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182F5C"/>
                </a:solidFill>
              </a:rPr>
              <a:t>OECD Criteria vs context specific evaluations and indigenous knowledge systems</a:t>
            </a:r>
          </a:p>
          <a:p>
            <a:r>
              <a:rPr lang="en-US" dirty="0">
                <a:solidFill>
                  <a:srgbClr val="182F5C"/>
                </a:solidFill>
              </a:rPr>
              <a:t>Ensuring meaningful  involvement of communities</a:t>
            </a:r>
          </a:p>
          <a:p>
            <a:r>
              <a:rPr lang="en-US" dirty="0">
                <a:solidFill>
                  <a:srgbClr val="182F5C"/>
                </a:solidFill>
              </a:rPr>
              <a:t>Identifying leverages</a:t>
            </a:r>
          </a:p>
          <a:p>
            <a:r>
              <a:rPr lang="en-US" dirty="0">
                <a:solidFill>
                  <a:srgbClr val="182F5C"/>
                </a:solidFill>
              </a:rPr>
              <a:t>Stakeholder engagement to facilitate feedback</a:t>
            </a:r>
          </a:p>
          <a:p>
            <a:r>
              <a:rPr lang="en-US" dirty="0">
                <a:solidFill>
                  <a:srgbClr val="182F5C"/>
                </a:solidFill>
              </a:rPr>
              <a:t>Developmental challenges versus a volatile world</a:t>
            </a:r>
            <a:endParaRPr lang="en-ZA" dirty="0">
              <a:solidFill>
                <a:srgbClr val="182F5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87387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DAD25B-E1F6-13CD-1B5F-8743C5ECEB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7572" y="247650"/>
            <a:ext cx="10776856" cy="1181100"/>
          </a:xfrm>
        </p:spPr>
        <p:txBody>
          <a:bodyPr>
            <a:normAutofit fontScale="90000"/>
          </a:bodyPr>
          <a:lstStyle/>
          <a:p>
            <a:pPr marL="342900" lvl="0" indent="-342900">
              <a:lnSpc>
                <a:spcPct val="115000"/>
              </a:lnSpc>
              <a:spcAft>
                <a:spcPts val="800"/>
              </a:spcAft>
            </a:pPr>
            <a:br>
              <a:rPr lang="en-ZA" sz="2000" kern="100" dirty="0">
                <a:effectLst/>
                <a:latin typeface="Arial Narrow" panose="020B0606020202030204" pitchFamily="34" charset="0"/>
                <a:ea typeface="Aptos"/>
                <a:cs typeface="Times New Roman" panose="02020603050405020304" pitchFamily="18" charset="0"/>
              </a:rPr>
            </a:br>
            <a:r>
              <a:rPr lang="en-ZA" sz="4400" kern="100" dirty="0">
                <a:effectLst/>
                <a:latin typeface="Aptos"/>
                <a:ea typeface="Aptos"/>
                <a:cs typeface="Times New Roman" panose="02020603050405020304" pitchFamily="18" charset="0"/>
              </a:rPr>
              <a:t> </a:t>
            </a:r>
            <a:r>
              <a:rPr lang="en-US" sz="4400" b="1" kern="100" dirty="0">
                <a:effectLst/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en-ZA" sz="4400" kern="100" dirty="0">
                <a:effectLst/>
                <a:latin typeface="Aptos"/>
                <a:ea typeface="Aptos"/>
                <a:cs typeface="Times New Roman" panose="02020603050405020304" pitchFamily="18" charset="0"/>
              </a:rPr>
            </a:br>
            <a:endParaRPr lang="en-E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79B466-F119-37A2-335A-54FA76B1FD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7571" y="1488168"/>
            <a:ext cx="7547429" cy="4351338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15000"/>
              </a:lnSpc>
              <a:spcAft>
                <a:spcPts val="800"/>
              </a:spcAft>
              <a:buNone/>
            </a:pPr>
            <a:endParaRPr lang="en-US" sz="1800" b="1" kern="100" dirty="0">
              <a:effectLst/>
              <a:latin typeface="Aptos"/>
              <a:ea typeface="Aptos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en-US" dirty="0">
                <a:solidFill>
                  <a:srgbClr val="182F5C"/>
                </a:solidFill>
                <a:latin typeface="+mn-lt"/>
              </a:rPr>
              <a:t>Delpan, a wetland in</a:t>
            </a:r>
            <a:r>
              <a:rPr lang="en-US" b="0" i="0" dirty="0">
                <a:solidFill>
                  <a:srgbClr val="182F5C"/>
                </a:solidFill>
                <a:effectLst/>
                <a:latin typeface="+mn-lt"/>
              </a:rPr>
              <a:t> South Africa affected by floods in 2022, </a:t>
            </a:r>
          </a:p>
          <a:p>
            <a:pPr>
              <a:lnSpc>
                <a:spcPct val="115000"/>
              </a:lnSpc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en-US" b="0" i="0" dirty="0">
                <a:solidFill>
                  <a:srgbClr val="182F5C"/>
                </a:solidFill>
                <a:effectLst/>
                <a:latin typeface="+mn-lt"/>
              </a:rPr>
              <a:t>2000 people were affected</a:t>
            </a:r>
          </a:p>
          <a:p>
            <a:pPr>
              <a:lnSpc>
                <a:spcPct val="115000"/>
              </a:lnSpc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en-US" dirty="0">
                <a:solidFill>
                  <a:srgbClr val="182F5C"/>
                </a:solidFill>
                <a:latin typeface="+mn-lt"/>
              </a:rPr>
              <a:t>An</a:t>
            </a:r>
            <a:r>
              <a:rPr lang="en-US" b="0" i="0" dirty="0">
                <a:solidFill>
                  <a:srgbClr val="182F5C"/>
                </a:solidFill>
                <a:effectLst/>
                <a:latin typeface="+mn-lt"/>
              </a:rPr>
              <a:t> assessment was done to deal with the aftermath of the worst flooding in decades. </a:t>
            </a:r>
          </a:p>
          <a:p>
            <a:pPr>
              <a:lnSpc>
                <a:spcPct val="115000"/>
              </a:lnSpc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en-US" b="0" i="0" dirty="0">
                <a:solidFill>
                  <a:srgbClr val="182F5C"/>
                </a:solidFill>
                <a:effectLst/>
                <a:latin typeface="+mn-lt"/>
              </a:rPr>
              <a:t> </a:t>
            </a:r>
            <a:r>
              <a:rPr lang="en-US" dirty="0">
                <a:solidFill>
                  <a:srgbClr val="182F5C"/>
                </a:solidFill>
                <a:latin typeface="+mn-lt"/>
              </a:rPr>
              <a:t>R</a:t>
            </a:r>
            <a:r>
              <a:rPr lang="en-US" b="0" i="0" dirty="0">
                <a:solidFill>
                  <a:srgbClr val="182F5C"/>
                </a:solidFill>
                <a:effectLst/>
                <a:latin typeface="+mn-lt"/>
              </a:rPr>
              <a:t>elocate residents for their own safety but </a:t>
            </a:r>
            <a:r>
              <a:rPr lang="en-US" dirty="0">
                <a:solidFill>
                  <a:srgbClr val="182F5C"/>
                </a:solidFill>
                <a:latin typeface="+mn-lt"/>
              </a:rPr>
              <a:t>residents felt that </a:t>
            </a:r>
            <a:r>
              <a:rPr lang="en-US" b="0" i="0" dirty="0">
                <a:solidFill>
                  <a:srgbClr val="182F5C"/>
                </a:solidFill>
                <a:effectLst/>
                <a:latin typeface="+mn-lt"/>
              </a:rPr>
              <a:t>moving is not an option.</a:t>
            </a:r>
          </a:p>
          <a:p>
            <a:pPr>
              <a:lnSpc>
                <a:spcPct val="115000"/>
              </a:lnSpc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en-US" dirty="0">
                <a:solidFill>
                  <a:srgbClr val="182F5C"/>
                </a:solidFill>
                <a:latin typeface="+mn-lt"/>
              </a:rPr>
              <a:t>Multistakeholder was put together</a:t>
            </a:r>
            <a:r>
              <a:rPr lang="en-US" b="0" i="0" dirty="0">
                <a:solidFill>
                  <a:srgbClr val="182F5C"/>
                </a:solidFill>
                <a:effectLst/>
                <a:latin typeface="+mn-lt"/>
              </a:rPr>
              <a:t> to facilitate a quicker response to the disaster. </a:t>
            </a:r>
          </a:p>
          <a:p>
            <a:pPr marL="0" indent="0">
              <a:lnSpc>
                <a:spcPct val="115000"/>
              </a:lnSpc>
              <a:spcAft>
                <a:spcPts val="800"/>
              </a:spcAft>
              <a:buNone/>
            </a:pPr>
            <a:endParaRPr lang="en-ZA" sz="2000" kern="100" dirty="0">
              <a:effectLst/>
              <a:latin typeface="Arial Narrow" panose="020B0606020202030204" pitchFamily="34" charset="0"/>
              <a:ea typeface="Aptos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endParaRPr lang="en-US" sz="2000" b="1" kern="100" dirty="0">
              <a:effectLst/>
              <a:latin typeface="Arial Narrow" panose="020B0606020202030204" pitchFamily="34" charset="0"/>
              <a:ea typeface="Aptos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endParaRPr lang="en-ZA" sz="1800" kern="100" dirty="0">
              <a:effectLst/>
              <a:latin typeface="Aptos"/>
              <a:ea typeface="Aptos"/>
              <a:cs typeface="Times New Roman" panose="02020603050405020304" pitchFamily="18" charset="0"/>
            </a:endParaRPr>
          </a:p>
          <a:p>
            <a:endParaRPr lang="en-E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54AC649-BA0D-43EC-8224-82DEED99A029}"/>
              </a:ext>
            </a:extLst>
          </p:cNvPr>
          <p:cNvSpPr txBox="1"/>
          <p:nvPr/>
        </p:nvSpPr>
        <p:spPr>
          <a:xfrm>
            <a:off x="1127051" y="748272"/>
            <a:ext cx="4780769" cy="9902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Aft>
                <a:spcPts val="800"/>
              </a:spcAft>
            </a:pPr>
            <a:r>
              <a:rPr lang="en-US" sz="2800" b="1" kern="100" dirty="0">
                <a:latin typeface="+mj-lt"/>
                <a:ea typeface="Aptos"/>
                <a:cs typeface="Times New Roman" panose="02020603050405020304" pitchFamily="18" charset="0"/>
              </a:rPr>
              <a:t>Case Study in South Africa</a:t>
            </a:r>
            <a:endParaRPr lang="en-ZA" sz="2800" kern="100" dirty="0">
              <a:effectLst/>
              <a:latin typeface="+mj-lt"/>
              <a:ea typeface="Aptos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US" sz="1800" kern="100" dirty="0">
                <a:effectLst/>
                <a:latin typeface="Aptos"/>
                <a:ea typeface="Aptos"/>
                <a:cs typeface="Times New Roman" panose="02020603050405020304" pitchFamily="18" charset="0"/>
              </a:rPr>
              <a:t> </a:t>
            </a:r>
            <a:endParaRPr lang="en-ZA" sz="1800" kern="100" dirty="0">
              <a:effectLst/>
              <a:latin typeface="Aptos"/>
              <a:ea typeface="Aptos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09E86FD-54E0-49C5-8415-EC1E050564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26945" y="1488168"/>
            <a:ext cx="3316042" cy="2764855"/>
          </a:xfrm>
          <a:prstGeom prst="rect">
            <a:avLst/>
          </a:prstGeom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5F4364AE-D89D-4EB1-91FD-1742B75DE1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6945" y="4225945"/>
            <a:ext cx="3420140" cy="1926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92860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ABA831-C266-40B3-9D45-3645369748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Collaborative Intervention</a:t>
            </a:r>
            <a:endParaRPr lang="en-ZA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8C4962D-BB9A-4200-882F-588D560194F4}"/>
              </a:ext>
            </a:extLst>
          </p:cNvPr>
          <p:cNvSpPr/>
          <p:nvPr/>
        </p:nvSpPr>
        <p:spPr>
          <a:xfrm>
            <a:off x="1063257" y="1229746"/>
            <a:ext cx="3710762" cy="180053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+mj-lt"/>
              </a:rPr>
              <a:t>Construction of Houses after </a:t>
            </a:r>
            <a:r>
              <a:rPr lang="en-US" sz="1800" b="0" i="0" dirty="0">
                <a:solidFill>
                  <a:schemeClr val="tx1"/>
                </a:solidFill>
                <a:effectLst/>
                <a:latin typeface="+mj-lt"/>
              </a:rPr>
              <a:t>Geotechnical Studies and Environmental Impact Assessments have also been done to ensure the area is safe for occupation</a:t>
            </a:r>
            <a:r>
              <a:rPr lang="en-US" dirty="0">
                <a:latin typeface="+mj-lt"/>
              </a:rPr>
              <a:t> a </a:t>
            </a:r>
            <a:endParaRPr lang="en-ZA" dirty="0">
              <a:latin typeface="+mj-lt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024BF1A-1BFA-432B-9B53-791E6FCA01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74018" y="1308791"/>
            <a:ext cx="3442283" cy="1667546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marL="0" indent="0">
              <a:buNone/>
            </a:pPr>
            <a:r>
              <a:rPr lang="en-US" sz="2400" dirty="0">
                <a:latin typeface="Arial Narrow" panose="020B0606020202030204" pitchFamily="34" charset="0"/>
              </a:rPr>
              <a:t>Delpan 7 day clinic</a:t>
            </a:r>
            <a:endParaRPr lang="en-ZA" sz="2400" dirty="0">
              <a:latin typeface="Arial Narrow" panose="020B0606020202030204" pitchFamily="34" charset="0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45EE04F-E3CE-4DE7-8BEB-5E50A47AD35E}"/>
              </a:ext>
            </a:extLst>
          </p:cNvPr>
          <p:cNvSpPr/>
          <p:nvPr/>
        </p:nvSpPr>
        <p:spPr>
          <a:xfrm>
            <a:off x="929017" y="3099392"/>
            <a:ext cx="3710762" cy="145666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+mj-lt"/>
              </a:rPr>
              <a:t>Early childhood </a:t>
            </a:r>
            <a:r>
              <a:rPr lang="en-US" sz="2400" dirty="0" err="1">
                <a:solidFill>
                  <a:schemeClr val="tx1"/>
                </a:solidFill>
                <a:latin typeface="+mj-lt"/>
              </a:rPr>
              <a:t>centres</a:t>
            </a:r>
            <a:endParaRPr lang="en-ZA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9E239D66-468D-4D68-9D20-5AA88C6AACFA}"/>
              </a:ext>
            </a:extLst>
          </p:cNvPr>
          <p:cNvSpPr/>
          <p:nvPr/>
        </p:nvSpPr>
        <p:spPr>
          <a:xfrm>
            <a:off x="4639779" y="3099392"/>
            <a:ext cx="3710762" cy="145666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222222"/>
                </a:solidFill>
                <a:latin typeface="+mj-lt"/>
              </a:rPr>
              <a:t>B</a:t>
            </a:r>
            <a:r>
              <a:rPr lang="en-US" b="0" i="0" dirty="0">
                <a:solidFill>
                  <a:srgbClr val="222222"/>
                </a:solidFill>
                <a:effectLst/>
                <a:latin typeface="+mj-lt"/>
              </a:rPr>
              <a:t>oreholes  drilled and  communal taps installed to enhance water accessibility.</a:t>
            </a:r>
            <a:endParaRPr lang="en-ZA" dirty="0">
              <a:latin typeface="+mj-lt"/>
            </a:endParaRPr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82F836D6-F33E-44B7-AC38-15FB56E7924A}"/>
              </a:ext>
            </a:extLst>
          </p:cNvPr>
          <p:cNvSpPr txBox="1">
            <a:spLocks/>
          </p:cNvSpPr>
          <p:nvPr/>
        </p:nvSpPr>
        <p:spPr>
          <a:xfrm>
            <a:off x="8421563" y="1293621"/>
            <a:ext cx="3442283" cy="1736658"/>
          </a:xfrm>
          <a:prstGeom prst="round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4E0000"/>
              </a:buClr>
              <a:buFont typeface="Arial" panose="020B0604020202020204" pitchFamily="34" charset="0"/>
              <a:buChar char="•"/>
              <a:defRPr sz="2800" kern="1200">
                <a:solidFill>
                  <a:srgbClr val="4E0000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E0000"/>
              </a:buClr>
              <a:buFont typeface="Arial" panose="020B0604020202020204" pitchFamily="34" charset="0"/>
              <a:buChar char="•"/>
              <a:defRPr sz="2400" kern="1200">
                <a:solidFill>
                  <a:srgbClr val="4E0000"/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E0000"/>
              </a:buClr>
              <a:buFont typeface="Arial" panose="020B0604020202020204" pitchFamily="34" charset="0"/>
              <a:buChar char="•"/>
              <a:defRPr sz="2000" kern="1200">
                <a:solidFill>
                  <a:srgbClr val="4E0000"/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E0000"/>
              </a:buClr>
              <a:buFont typeface="Arial" panose="020B0604020202020204" pitchFamily="34" charset="0"/>
              <a:buChar char="•"/>
              <a:defRPr sz="1800" kern="1200">
                <a:solidFill>
                  <a:srgbClr val="4E0000"/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E0000"/>
              </a:buClr>
              <a:buFont typeface="Arial" panose="020B0604020202020204" pitchFamily="34" charset="0"/>
              <a:buChar char="•"/>
              <a:defRPr sz="1800" kern="1200">
                <a:solidFill>
                  <a:srgbClr val="4E0000"/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2900" b="0" i="0" dirty="0">
                <a:solidFill>
                  <a:schemeClr val="tx1"/>
                </a:solidFill>
                <a:effectLst/>
              </a:rPr>
              <a:t>Public participation led by political leaders of the municipalities with the communities to solicit their views and keep them abreast of developments</a:t>
            </a:r>
            <a:r>
              <a:rPr lang="en-US" sz="2800" b="0" i="0" dirty="0">
                <a:solidFill>
                  <a:schemeClr val="tx1"/>
                </a:solidFill>
                <a:effectLst/>
                <a:latin typeface="Arial Narrow" panose="020B0606020202030204" pitchFamily="34" charset="0"/>
              </a:rPr>
              <a:t>.</a:t>
            </a:r>
          </a:p>
        </p:txBody>
      </p:sp>
      <p:sp>
        <p:nvSpPr>
          <p:cNvPr id="9" name="Content Placeholder 4">
            <a:extLst>
              <a:ext uri="{FF2B5EF4-FFF2-40B4-BE49-F238E27FC236}">
                <a16:creationId xmlns:a16="http://schemas.microsoft.com/office/drawing/2014/main" id="{648011D1-C194-4E7A-B199-6A5E4F834E26}"/>
              </a:ext>
            </a:extLst>
          </p:cNvPr>
          <p:cNvSpPr txBox="1">
            <a:spLocks/>
          </p:cNvSpPr>
          <p:nvPr/>
        </p:nvSpPr>
        <p:spPr>
          <a:xfrm>
            <a:off x="8350541" y="3183984"/>
            <a:ext cx="3442283" cy="1456661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4E0000"/>
              </a:buClr>
              <a:buFont typeface="Arial" panose="020B0604020202020204" pitchFamily="34" charset="0"/>
              <a:buChar char="•"/>
              <a:defRPr sz="2800" kern="1200">
                <a:solidFill>
                  <a:srgbClr val="4E0000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E0000"/>
              </a:buClr>
              <a:buFont typeface="Arial" panose="020B0604020202020204" pitchFamily="34" charset="0"/>
              <a:buChar char="•"/>
              <a:defRPr sz="2400" kern="1200">
                <a:solidFill>
                  <a:srgbClr val="4E0000"/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E0000"/>
              </a:buClr>
              <a:buFont typeface="Arial" panose="020B0604020202020204" pitchFamily="34" charset="0"/>
              <a:buChar char="•"/>
              <a:defRPr sz="2000" kern="1200">
                <a:solidFill>
                  <a:srgbClr val="4E0000"/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E0000"/>
              </a:buClr>
              <a:buFont typeface="Arial" panose="020B0604020202020204" pitchFamily="34" charset="0"/>
              <a:buChar char="•"/>
              <a:defRPr sz="1800" kern="1200">
                <a:solidFill>
                  <a:srgbClr val="4E0000"/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E0000"/>
              </a:buClr>
              <a:buFont typeface="Arial" panose="020B0604020202020204" pitchFamily="34" charset="0"/>
              <a:buChar char="•"/>
              <a:defRPr sz="1800" kern="1200">
                <a:solidFill>
                  <a:srgbClr val="4E0000"/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00" b="0" i="0" dirty="0">
                <a:solidFill>
                  <a:schemeClr val="tx1"/>
                </a:solidFill>
                <a:effectLst/>
                <a:latin typeface="Arial Narrow" panose="020B0606020202030204" pitchFamily="34" charset="0"/>
              </a:rPr>
              <a:t>5 </a:t>
            </a:r>
            <a:r>
              <a:rPr lang="en-US" sz="2800" b="0" i="0" dirty="0">
                <a:solidFill>
                  <a:schemeClr val="tx1"/>
                </a:solidFill>
                <a:effectLst/>
              </a:rPr>
              <a:t>hectares of land </a:t>
            </a:r>
            <a:r>
              <a:rPr lang="en-US" sz="2800" dirty="0">
                <a:solidFill>
                  <a:schemeClr val="tx1"/>
                </a:solidFill>
              </a:rPr>
              <a:t>was made to </a:t>
            </a:r>
            <a:r>
              <a:rPr lang="en-US" sz="2800" b="0" i="0" dirty="0">
                <a:solidFill>
                  <a:schemeClr val="tx1"/>
                </a:solidFill>
                <a:effectLst/>
              </a:rPr>
              <a:t>available by traditional leaders and 103 houses and 1 business site were built</a:t>
            </a:r>
            <a:endParaRPr lang="en-ZA" dirty="0"/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FD33EE6C-DF25-4EC2-9E31-3B4F66B6AC5F}"/>
              </a:ext>
            </a:extLst>
          </p:cNvPr>
          <p:cNvSpPr txBox="1">
            <a:spLocks/>
          </p:cNvSpPr>
          <p:nvPr/>
        </p:nvSpPr>
        <p:spPr>
          <a:xfrm>
            <a:off x="1197496" y="4640645"/>
            <a:ext cx="3442283" cy="1456661"/>
          </a:xfrm>
          <a:prstGeom prst="roundRect">
            <a:avLst/>
          </a:prstGeom>
          <a:solidFill>
            <a:srgbClr val="A6BD2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4E0000"/>
              </a:buClr>
              <a:buFont typeface="Arial" panose="020B0604020202020204" pitchFamily="34" charset="0"/>
              <a:buChar char="•"/>
              <a:defRPr sz="2800" kern="1200">
                <a:solidFill>
                  <a:srgbClr val="4E0000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E0000"/>
              </a:buClr>
              <a:buFont typeface="Arial" panose="020B0604020202020204" pitchFamily="34" charset="0"/>
              <a:buChar char="•"/>
              <a:defRPr sz="2400" kern="1200">
                <a:solidFill>
                  <a:srgbClr val="4E0000"/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E0000"/>
              </a:buClr>
              <a:buFont typeface="Arial" panose="020B0604020202020204" pitchFamily="34" charset="0"/>
              <a:buChar char="•"/>
              <a:defRPr sz="2000" kern="1200">
                <a:solidFill>
                  <a:srgbClr val="4E0000"/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E0000"/>
              </a:buClr>
              <a:buFont typeface="Arial" panose="020B0604020202020204" pitchFamily="34" charset="0"/>
              <a:buChar char="•"/>
              <a:defRPr sz="1800" kern="1200">
                <a:solidFill>
                  <a:srgbClr val="4E0000"/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E0000"/>
              </a:buClr>
              <a:buFont typeface="Arial" panose="020B0604020202020204" pitchFamily="34" charset="0"/>
              <a:buChar char="•"/>
              <a:defRPr sz="1800" kern="1200">
                <a:solidFill>
                  <a:srgbClr val="4E0000"/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>
                <a:latin typeface="+mn-lt"/>
              </a:rPr>
              <a:t>Road construction</a:t>
            </a:r>
            <a:endParaRPr lang="en-ZA" dirty="0">
              <a:latin typeface="+mn-lt"/>
            </a:endParaRPr>
          </a:p>
        </p:txBody>
      </p:sp>
      <p:sp>
        <p:nvSpPr>
          <p:cNvPr id="11" name="Content Placeholder 4">
            <a:extLst>
              <a:ext uri="{FF2B5EF4-FFF2-40B4-BE49-F238E27FC236}">
                <a16:creationId xmlns:a16="http://schemas.microsoft.com/office/drawing/2014/main" id="{F2C22CD9-FC79-436E-9343-06287DA428E7}"/>
              </a:ext>
            </a:extLst>
          </p:cNvPr>
          <p:cNvSpPr txBox="1">
            <a:spLocks/>
          </p:cNvSpPr>
          <p:nvPr/>
        </p:nvSpPr>
        <p:spPr>
          <a:xfrm>
            <a:off x="4774018" y="4609994"/>
            <a:ext cx="3442283" cy="145666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4E0000"/>
              </a:buClr>
              <a:buFont typeface="Arial" panose="020B0604020202020204" pitchFamily="34" charset="0"/>
              <a:buChar char="•"/>
              <a:defRPr sz="2800" kern="1200">
                <a:solidFill>
                  <a:srgbClr val="4E0000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E0000"/>
              </a:buClr>
              <a:buFont typeface="Arial" panose="020B0604020202020204" pitchFamily="34" charset="0"/>
              <a:buChar char="•"/>
              <a:defRPr sz="2400" kern="1200">
                <a:solidFill>
                  <a:srgbClr val="4E0000"/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E0000"/>
              </a:buClr>
              <a:buFont typeface="Arial" panose="020B0604020202020204" pitchFamily="34" charset="0"/>
              <a:buChar char="•"/>
              <a:defRPr sz="2000" kern="1200">
                <a:solidFill>
                  <a:srgbClr val="4E0000"/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E0000"/>
              </a:buClr>
              <a:buFont typeface="Arial" panose="020B0604020202020204" pitchFamily="34" charset="0"/>
              <a:buChar char="•"/>
              <a:defRPr sz="1800" kern="1200">
                <a:solidFill>
                  <a:srgbClr val="4E0000"/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E0000"/>
              </a:buClr>
              <a:buFont typeface="Arial" panose="020B0604020202020204" pitchFamily="34" charset="0"/>
              <a:buChar char="•"/>
              <a:defRPr sz="1800" kern="1200">
                <a:solidFill>
                  <a:srgbClr val="4E0000"/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00" b="0" i="0" dirty="0">
                <a:solidFill>
                  <a:schemeClr val="tx1"/>
                </a:solidFill>
                <a:effectLst/>
                <a:latin typeface="+mn-lt"/>
              </a:rPr>
              <a:t>Phase consisted of 377 sites (371 housing units, 3 business sites, 1 place of worship, </a:t>
            </a:r>
            <a:endParaRPr lang="en-ZA" dirty="0">
              <a:latin typeface="+mn-lt"/>
            </a:endParaRPr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721AA2FB-D2EF-4E5A-9A8D-057C1C4C9FC4}"/>
              </a:ext>
            </a:extLst>
          </p:cNvPr>
          <p:cNvSpPr txBox="1">
            <a:spLocks/>
          </p:cNvSpPr>
          <p:nvPr/>
        </p:nvSpPr>
        <p:spPr>
          <a:xfrm>
            <a:off x="8283421" y="4689040"/>
            <a:ext cx="3442283" cy="145666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6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4E0000"/>
              </a:buClr>
              <a:buFont typeface="Arial" panose="020B0604020202020204" pitchFamily="34" charset="0"/>
              <a:buChar char="•"/>
              <a:defRPr sz="2800" kern="1200">
                <a:solidFill>
                  <a:srgbClr val="4E0000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E0000"/>
              </a:buClr>
              <a:buFont typeface="Arial" panose="020B0604020202020204" pitchFamily="34" charset="0"/>
              <a:buChar char="•"/>
              <a:defRPr sz="2400" kern="1200">
                <a:solidFill>
                  <a:srgbClr val="4E0000"/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E0000"/>
              </a:buClr>
              <a:buFont typeface="Arial" panose="020B0604020202020204" pitchFamily="34" charset="0"/>
              <a:buChar char="•"/>
              <a:defRPr sz="2000" kern="1200">
                <a:solidFill>
                  <a:srgbClr val="4E0000"/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E0000"/>
              </a:buClr>
              <a:buFont typeface="Arial" panose="020B0604020202020204" pitchFamily="34" charset="0"/>
              <a:buChar char="•"/>
              <a:defRPr sz="1800" kern="1200">
                <a:solidFill>
                  <a:srgbClr val="4E0000"/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E0000"/>
              </a:buClr>
              <a:buFont typeface="Arial" panose="020B0604020202020204" pitchFamily="34" charset="0"/>
              <a:buChar char="•"/>
              <a:defRPr sz="1800" kern="1200">
                <a:solidFill>
                  <a:srgbClr val="4E0000"/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00" b="0" i="0" dirty="0">
                <a:solidFill>
                  <a:schemeClr val="tx1"/>
                </a:solidFill>
                <a:effectLst/>
              </a:rPr>
              <a:t>Early Childhood Development and a municipal facility), and is earmarked to commence in the 2024/2025 financial year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4154736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DAD25B-E1F6-13CD-1B5F-8743C5ECEB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342900" lvl="0" indent="-342900">
              <a:lnSpc>
                <a:spcPct val="115000"/>
              </a:lnSpc>
              <a:spcAft>
                <a:spcPts val="800"/>
              </a:spcAft>
            </a:pPr>
            <a:br>
              <a:rPr lang="en-ZA" sz="2000" kern="100" dirty="0">
                <a:effectLst/>
                <a:latin typeface="Arial Narrow" panose="020B0606020202030204" pitchFamily="34" charset="0"/>
                <a:ea typeface="Aptos"/>
                <a:cs typeface="Times New Roman" panose="02020603050405020304" pitchFamily="18" charset="0"/>
              </a:rPr>
            </a:br>
            <a:r>
              <a:rPr lang="en-ZA" sz="4400" kern="100" dirty="0">
                <a:effectLst/>
                <a:latin typeface="Aptos"/>
                <a:ea typeface="Aptos"/>
                <a:cs typeface="Times New Roman" panose="02020603050405020304" pitchFamily="18" charset="0"/>
              </a:rPr>
              <a:t> </a:t>
            </a:r>
            <a:r>
              <a:rPr lang="en-US" sz="4400" b="1" kern="100" dirty="0">
                <a:effectLst/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kern="100" dirty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How do we navigate</a:t>
            </a:r>
            <a:br>
              <a:rPr lang="en-ZA" sz="4400" kern="100" dirty="0">
                <a:effectLst/>
                <a:latin typeface="Aptos"/>
                <a:ea typeface="Aptos"/>
                <a:cs typeface="Times New Roman" panose="02020603050405020304" pitchFamily="18" charset="0"/>
              </a:rPr>
            </a:br>
            <a:endParaRPr lang="en-E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79B466-F119-37A2-335A-54FA76B1FD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ZA" sz="1800" kern="100" dirty="0">
              <a:effectLst/>
              <a:latin typeface="Aptos"/>
              <a:ea typeface="Aptos"/>
              <a:cs typeface="Times New Roman" panose="02020603050405020304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800"/>
              </a:spcAft>
              <a:buNone/>
            </a:pPr>
            <a:endParaRPr lang="en-ZA" sz="1800" kern="100" dirty="0">
              <a:effectLst/>
              <a:latin typeface="Arial Narrow" panose="020B0606020202030204" pitchFamily="34" charset="0"/>
              <a:ea typeface="Aptos"/>
              <a:cs typeface="Times New Roman" panose="02020603050405020304" pitchFamily="18" charset="0"/>
            </a:endParaRPr>
          </a:p>
          <a:p>
            <a:endParaRPr lang="en-E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D01DF7A-DECA-446F-8C5D-FDD9DF0DC2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211" y="1229746"/>
            <a:ext cx="2934896" cy="31673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750D9EA-1E3A-4A5E-8BF7-5F2B5BD240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4586" y="1304014"/>
            <a:ext cx="3355212" cy="309035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1A85EE8-4035-44FA-B4CA-14C483E05C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85107" y="1227040"/>
            <a:ext cx="3355212" cy="316732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93DAA51-515B-446F-9DED-F79642B66AA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89798" y="1304014"/>
            <a:ext cx="2362201" cy="309035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A797AA7F-B5B1-4BA0-9494-D390517438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0211" y="3988866"/>
            <a:ext cx="3444494" cy="2451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4245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18A30D-59F0-4BE2-8321-D91EABA50A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latin typeface="Arial Narrow" panose="020B0606020202030204" pitchFamily="34" charset="0"/>
              </a:rPr>
              <a:t>Thank you</a:t>
            </a:r>
            <a:endParaRPr lang="en-ZA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93426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8">
      <a:majorFont>
        <a:latin typeface="Roboto"/>
        <a:ea typeface=""/>
        <a:cs typeface=""/>
      </a:majorFont>
      <a:minorFont>
        <a:latin typeface="Robo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91440" tIns="45720" rIns="91440" bIns="45720" rtlCol="0" anchor="t" anchorCtr="0">
        <a:normAutofit/>
      </a:bodyPr>
      <a:lstStyle>
        <a:defPPr algn="l">
          <a:defRPr sz="2000" b="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F1FFAEF9962944E967B2CAB215BCB79" ma:contentTypeVersion="8" ma:contentTypeDescription="Create a new document." ma:contentTypeScope="" ma:versionID="a7c9a76739cb3e966d05a5f5f61b2527">
  <xsd:schema xmlns:xsd="http://www.w3.org/2001/XMLSchema" xmlns:xs="http://www.w3.org/2001/XMLSchema" xmlns:p="http://schemas.microsoft.com/office/2006/metadata/properties" xmlns:ns2="f351de21-d896-48a7-9dfa-e668a9d1d44a" targetNamespace="http://schemas.microsoft.com/office/2006/metadata/properties" ma:root="true" ma:fieldsID="6c8913513d90a5dc6526904a5648fb7c" ns2:_="">
    <xsd:import namespace="f351de21-d896-48a7-9dfa-e668a9d1d44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351de21-d896-48a7-9dfa-e668a9d1d44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37DD702-644E-4DB6-B991-9FA64836E5E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3D0D6FF-5DC0-4A4C-B543-9E5307B25F01}">
  <ds:schemaRefs>
    <ds:schemaRef ds:uri="d75abbe9-4b63-46ba-acaa-ae82d37ec5f4"/>
    <ds:schemaRef ds:uri="http://schemas.microsoft.com/office/2006/metadata/properties"/>
    <ds:schemaRef ds:uri="9d5e6f84-5843-49cc-89a8-d7ee1a915182"/>
    <ds:schemaRef ds:uri="http://schemas.openxmlformats.org/package/2006/metadata/core-properties"/>
    <ds:schemaRef ds:uri="http://purl.org/dc/elements/1.1/"/>
    <ds:schemaRef ds:uri="http://schemas.microsoft.com/office/2006/documentManagement/types"/>
    <ds:schemaRef ds:uri="http://purl.org/dc/dcmitype/"/>
    <ds:schemaRef ds:uri="http://purl.org/dc/terms/"/>
    <ds:schemaRef ds:uri="http://schemas.microsoft.com/office/infopath/2007/PartnerControl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8B85BD4C-5320-4BC2-B249-B37002904D1F}"/>
</file>

<file path=docProps/app.xml><?xml version="1.0" encoding="utf-8"?>
<Properties xmlns="http://schemas.openxmlformats.org/officeDocument/2006/extended-properties" xmlns:vt="http://schemas.openxmlformats.org/officeDocument/2006/docPropsVTypes">
  <TotalTime>1681</TotalTime>
  <Words>418</Words>
  <Application>Microsoft Office PowerPoint</Application>
  <PresentationFormat>Widescreen</PresentationFormat>
  <Paragraphs>62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Aptos</vt:lpstr>
      <vt:lpstr>Calibri</vt:lpstr>
      <vt:lpstr>Roboto</vt:lpstr>
      <vt:lpstr>Wingdings</vt:lpstr>
      <vt:lpstr>Arial</vt:lpstr>
      <vt:lpstr>Proxima Nova</vt:lpstr>
      <vt:lpstr>Arial Narrow</vt:lpstr>
      <vt:lpstr>Office Theme</vt:lpstr>
      <vt:lpstr>Adaptive Management and Systems thinking</vt:lpstr>
      <vt:lpstr>KEY RISK FACTORS IMPACTING CURRENT ENVIRONMENT</vt:lpstr>
      <vt:lpstr>   How does M&amp; E remain Relevant </vt:lpstr>
      <vt:lpstr>Paradigm shift</vt:lpstr>
      <vt:lpstr>    </vt:lpstr>
      <vt:lpstr>Collaborative Intervention</vt:lpstr>
      <vt:lpstr>   How do we navigate 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Ana Cronkite</dc:creator>
  <cp:lastModifiedBy>Seirah Ngcobo, DPME</cp:lastModifiedBy>
  <cp:revision>39</cp:revision>
  <dcterms:created xsi:type="dcterms:W3CDTF">2024-04-15T11:05:03Z</dcterms:created>
  <dcterms:modified xsi:type="dcterms:W3CDTF">2024-10-11T21:07:33Z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0x010100FF1FFAEF9962944E967B2CAB215BCB79</vt:lpwstr>
  </property>
</Properties>
</file>