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webextensions/webextension1.xml" ContentType="application/vnd.ms-office.webextension+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145707629" r:id="rId2"/>
    <p:sldId id="2145707668" r:id="rId3"/>
    <p:sldId id="2145707676" r:id="rId4"/>
    <p:sldId id="2145707661" r:id="rId5"/>
    <p:sldId id="269" r:id="rId6"/>
    <p:sldId id="214570767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2" d="100"/>
          <a:sy n="122" d="100"/>
        </p:scale>
        <p:origin x="96"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3F4F4C-BF37-4256-85B4-D2D716057C86}" type="datetimeFigureOut">
              <a:rPr lang="en-US" smtClean="0"/>
              <a:t>10/14/2024</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334881-E1F4-4E06-8435-C217C2F63A39}" type="slidenum">
              <a:rPr lang="en-US" smtClean="0"/>
              <a:t>‹#›</a:t>
            </a:fld>
            <a:endParaRPr lang="en-US"/>
          </a:p>
        </p:txBody>
      </p:sp>
    </p:spTree>
    <p:extLst>
      <p:ext uri="{BB962C8B-B14F-4D97-AF65-F5344CB8AC3E}">
        <p14:creationId xmlns:p14="http://schemas.microsoft.com/office/powerpoint/2010/main" val="2853248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D8C665-C1E8-4DE0-A9D3-25462574255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a:extLst>
              <a:ext uri="{FF2B5EF4-FFF2-40B4-BE49-F238E27FC236}">
                <a16:creationId xmlns:a16="http://schemas.microsoft.com/office/drawing/2014/main" id="{C70E5147-1A6D-4509-A57A-303EDF8043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a:extLst>
              <a:ext uri="{FF2B5EF4-FFF2-40B4-BE49-F238E27FC236}">
                <a16:creationId xmlns:a16="http://schemas.microsoft.com/office/drawing/2014/main" id="{62D8FD32-CBD0-411B-ACAC-7D7057B8BF0F}"/>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C83818DD-02E2-401E-A782-8D02FF9864B4}"/>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8EE850B3-4BD5-4920-B478-7C01C60ED924}"/>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154585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95DF61-2427-4B2C-A445-B340F2EF2947}"/>
              </a:ext>
            </a:extLst>
          </p:cNvPr>
          <p:cNvSpPr>
            <a:spLocks noGrp="1"/>
          </p:cNvSpPr>
          <p:nvPr>
            <p:ph type="title"/>
          </p:nvPr>
        </p:nvSpPr>
        <p:spPr/>
        <p:txBody>
          <a:bodyPr/>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2106E025-83B7-481D-B9CE-ADB2AE582D5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5E0B942C-341D-4CAF-B5D3-332CF07E199F}"/>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6730C083-5A34-44D9-9C98-C9813CFA7995}"/>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85600CB8-D58C-4CEA-AD5B-5D98A8D854DD}"/>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2264533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CEF0F56-301F-4DA3-A552-C4AD5D7CBF96}"/>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62065924-E1E1-48FD-B65B-0BC635B70745}"/>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5543184A-1D02-4E96-A4BD-058C22129D6F}"/>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BC644CF6-5EC3-43BD-8B7D-0AE3EF4673F1}"/>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20E3D89F-75CC-4CCD-B0F3-ED0C1BE291BF}"/>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578458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579B65-4472-45C1-8D7C-5234F46F61A6}"/>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6EFBDBDC-567C-44D9-98D7-E80D3308911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F80B2719-1FDD-4A2B-8AD5-99361BC0191D}"/>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3A28BB33-CF40-490C-B8D1-383C663D1C0B}"/>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A331F5D2-FCF1-4D7E-88EA-244BBF258D5C}"/>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3993940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15CA8-45AE-418D-B887-AB07D5E8AB92}"/>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a:extLst>
              <a:ext uri="{FF2B5EF4-FFF2-40B4-BE49-F238E27FC236}">
                <a16:creationId xmlns:a16="http://schemas.microsoft.com/office/drawing/2014/main" id="{3106A4C5-5D9D-4C53-BA57-A992F46380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1E428F1-F1DD-4A7A-9C92-D6366975904D}"/>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56926F6A-56D3-4BF0-BA1D-F140827B6B6B}"/>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ED33E39C-9C80-4420-99AA-765327EB3A08}"/>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1925172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087FA7-680B-4921-AA52-FBC5FB94DE2A}"/>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B5EA0775-FCAA-4DD8-A338-2970E8A8108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a:extLst>
              <a:ext uri="{FF2B5EF4-FFF2-40B4-BE49-F238E27FC236}">
                <a16:creationId xmlns:a16="http://schemas.microsoft.com/office/drawing/2014/main" id="{8AB98C67-36CD-40A0-BF1D-22BCEB79DD3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a:extLst>
              <a:ext uri="{FF2B5EF4-FFF2-40B4-BE49-F238E27FC236}">
                <a16:creationId xmlns:a16="http://schemas.microsoft.com/office/drawing/2014/main" id="{2B59C315-0B79-4DFA-B705-3F605550B67D}"/>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6" name="Нижний колонтитул 5">
            <a:extLst>
              <a:ext uri="{FF2B5EF4-FFF2-40B4-BE49-F238E27FC236}">
                <a16:creationId xmlns:a16="http://schemas.microsoft.com/office/drawing/2014/main" id="{A9D284AD-DF08-4EE9-8FE6-15E64C04EDC4}"/>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A6EF37DF-AE5B-4414-A5D0-114A6AC49469}"/>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232611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FFB0E9-C414-4860-B0EC-057AA6AB565E}"/>
              </a:ext>
            </a:extLst>
          </p:cNvPr>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a:extLst>
              <a:ext uri="{FF2B5EF4-FFF2-40B4-BE49-F238E27FC236}">
                <a16:creationId xmlns:a16="http://schemas.microsoft.com/office/drawing/2014/main" id="{014A0628-D5D1-4033-BA8C-404D1A2E73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02281D9-33E5-415D-8850-10CDEA5AD692}"/>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a:extLst>
              <a:ext uri="{FF2B5EF4-FFF2-40B4-BE49-F238E27FC236}">
                <a16:creationId xmlns:a16="http://schemas.microsoft.com/office/drawing/2014/main" id="{99C8AD45-7CF6-4B26-8007-AAC3917AD8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D098BA8-6DB1-4EDF-BDD4-CF4E98E6DC4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a:extLst>
              <a:ext uri="{FF2B5EF4-FFF2-40B4-BE49-F238E27FC236}">
                <a16:creationId xmlns:a16="http://schemas.microsoft.com/office/drawing/2014/main" id="{868A1E5D-3A6B-4025-A126-3D0856216A4A}"/>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8" name="Нижний колонтитул 7">
            <a:extLst>
              <a:ext uri="{FF2B5EF4-FFF2-40B4-BE49-F238E27FC236}">
                <a16:creationId xmlns:a16="http://schemas.microsoft.com/office/drawing/2014/main" id="{CE0728FE-B207-41FC-BC4E-FD8C46187790}"/>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A110F172-07D8-4CD2-BCC4-07A2F4129224}"/>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412145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BE8F72-A0D7-4CB0-BF84-FF6261B3AA1F}"/>
              </a:ext>
            </a:extLst>
          </p:cNvPr>
          <p:cNvSpPr>
            <a:spLocks noGrp="1"/>
          </p:cNvSpPr>
          <p:nvPr>
            <p:ph type="title"/>
          </p:nvPr>
        </p:nvSpPr>
        <p:spPr/>
        <p:txBody>
          <a:bodyPr/>
          <a:lstStyle/>
          <a:p>
            <a:r>
              <a:rPr lang="ru-RU"/>
              <a:t>Образец заголовка</a:t>
            </a:r>
            <a:endParaRPr lang="en-US"/>
          </a:p>
        </p:txBody>
      </p:sp>
      <p:sp>
        <p:nvSpPr>
          <p:cNvPr id="3" name="Дата 2">
            <a:extLst>
              <a:ext uri="{FF2B5EF4-FFF2-40B4-BE49-F238E27FC236}">
                <a16:creationId xmlns:a16="http://schemas.microsoft.com/office/drawing/2014/main" id="{EED49F2B-89F2-4523-9FB1-E9568C00077B}"/>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4" name="Нижний колонтитул 3">
            <a:extLst>
              <a:ext uri="{FF2B5EF4-FFF2-40B4-BE49-F238E27FC236}">
                <a16:creationId xmlns:a16="http://schemas.microsoft.com/office/drawing/2014/main" id="{E5B52697-3390-4C62-865B-C62429AFD3B5}"/>
              </a:ext>
            </a:extLst>
          </p:cNvPr>
          <p:cNvSpPr>
            <a:spLocks noGrp="1"/>
          </p:cNvSpPr>
          <p:nvPr>
            <p:ph type="ftr" sz="quarter" idx="11"/>
          </p:nvPr>
        </p:nvSpPr>
        <p:spPr/>
        <p:txBody>
          <a:bodyPr/>
          <a:lstStyle/>
          <a:p>
            <a:endParaRPr lang="en-US"/>
          </a:p>
        </p:txBody>
      </p:sp>
      <p:sp>
        <p:nvSpPr>
          <p:cNvPr id="5" name="Номер слайда 4">
            <a:extLst>
              <a:ext uri="{FF2B5EF4-FFF2-40B4-BE49-F238E27FC236}">
                <a16:creationId xmlns:a16="http://schemas.microsoft.com/office/drawing/2014/main" id="{BEE2FF96-BAD6-48DE-8646-147A61E87E47}"/>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3990361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770D77E-2B22-4FC6-8874-AB07F8E0CC88}"/>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3" name="Нижний колонтитул 2">
            <a:extLst>
              <a:ext uri="{FF2B5EF4-FFF2-40B4-BE49-F238E27FC236}">
                <a16:creationId xmlns:a16="http://schemas.microsoft.com/office/drawing/2014/main" id="{A58EA60C-2E43-4387-9D54-8F45CFE3136A}"/>
              </a:ext>
            </a:extLst>
          </p:cNvPr>
          <p:cNvSpPr>
            <a:spLocks noGrp="1"/>
          </p:cNvSpPr>
          <p:nvPr>
            <p:ph type="ftr" sz="quarter" idx="11"/>
          </p:nvPr>
        </p:nvSpPr>
        <p:spPr/>
        <p:txBody>
          <a:bodyPr/>
          <a:lstStyle/>
          <a:p>
            <a:endParaRPr lang="en-US"/>
          </a:p>
        </p:txBody>
      </p:sp>
      <p:sp>
        <p:nvSpPr>
          <p:cNvPr id="4" name="Номер слайда 3">
            <a:extLst>
              <a:ext uri="{FF2B5EF4-FFF2-40B4-BE49-F238E27FC236}">
                <a16:creationId xmlns:a16="http://schemas.microsoft.com/office/drawing/2014/main" id="{FF2EEE89-34F8-4AA6-B90D-B6A28B4A506D}"/>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3369845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29AB81-5E70-427B-A127-166396AC36A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a:extLst>
              <a:ext uri="{FF2B5EF4-FFF2-40B4-BE49-F238E27FC236}">
                <a16:creationId xmlns:a16="http://schemas.microsoft.com/office/drawing/2014/main" id="{9C67DBA9-1172-439D-8C65-D69F66DFEB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a:extLst>
              <a:ext uri="{FF2B5EF4-FFF2-40B4-BE49-F238E27FC236}">
                <a16:creationId xmlns:a16="http://schemas.microsoft.com/office/drawing/2014/main" id="{73AAE8E9-C43F-4392-80A5-2AD496802E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97975CF-B2F7-4585-86D5-B7BE39A6D5C4}"/>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6" name="Нижний колонтитул 5">
            <a:extLst>
              <a:ext uri="{FF2B5EF4-FFF2-40B4-BE49-F238E27FC236}">
                <a16:creationId xmlns:a16="http://schemas.microsoft.com/office/drawing/2014/main" id="{467C0A65-E9AB-4FCA-ACA8-963D4DBFBDF0}"/>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8AE1B28B-956E-47D3-AE50-CE743213E8E3}"/>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18301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9AC572-7787-4E46-A4EF-58E2572BB2E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a:extLst>
              <a:ext uri="{FF2B5EF4-FFF2-40B4-BE49-F238E27FC236}">
                <a16:creationId xmlns:a16="http://schemas.microsoft.com/office/drawing/2014/main" id="{FE9F2D23-078B-4E6C-A0C0-86269F19F5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a:extLst>
              <a:ext uri="{FF2B5EF4-FFF2-40B4-BE49-F238E27FC236}">
                <a16:creationId xmlns:a16="http://schemas.microsoft.com/office/drawing/2014/main" id="{131BF3C2-B9C3-4A7B-BDC3-90A378E55B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57FAB0B-35D5-4022-9C42-0614B404B357}"/>
              </a:ext>
            </a:extLst>
          </p:cNvPr>
          <p:cNvSpPr>
            <a:spLocks noGrp="1"/>
          </p:cNvSpPr>
          <p:nvPr>
            <p:ph type="dt" sz="half" idx="10"/>
          </p:nvPr>
        </p:nvSpPr>
        <p:spPr/>
        <p:txBody>
          <a:bodyPr/>
          <a:lstStyle/>
          <a:p>
            <a:fld id="{9699DD23-BE5C-465D-A893-C087634D0B29}" type="datetimeFigureOut">
              <a:rPr lang="en-US" smtClean="0"/>
              <a:t>10/14/2024</a:t>
            </a:fld>
            <a:endParaRPr lang="en-US"/>
          </a:p>
        </p:txBody>
      </p:sp>
      <p:sp>
        <p:nvSpPr>
          <p:cNvPr id="6" name="Нижний колонтитул 5">
            <a:extLst>
              <a:ext uri="{FF2B5EF4-FFF2-40B4-BE49-F238E27FC236}">
                <a16:creationId xmlns:a16="http://schemas.microsoft.com/office/drawing/2014/main" id="{129FFA28-6335-48C4-83FA-62FDD5824DED}"/>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0A0693D2-F5BC-4CB9-BCB3-962535B5C81B}"/>
              </a:ext>
            </a:extLst>
          </p:cNvPr>
          <p:cNvSpPr>
            <a:spLocks noGrp="1"/>
          </p:cNvSpPr>
          <p:nvPr>
            <p:ph type="sldNum" sz="quarter" idx="12"/>
          </p:nvPr>
        </p:nvSpPr>
        <p:spPr/>
        <p:txBody>
          <a:bodyPr/>
          <a:lstStyle/>
          <a:p>
            <a:fld id="{FC32C495-EA04-41AF-AB80-6041723BA45C}" type="slidenum">
              <a:rPr lang="en-US" smtClean="0"/>
              <a:t>‹#›</a:t>
            </a:fld>
            <a:endParaRPr lang="en-US"/>
          </a:p>
        </p:txBody>
      </p:sp>
    </p:spTree>
    <p:extLst>
      <p:ext uri="{BB962C8B-B14F-4D97-AF65-F5344CB8AC3E}">
        <p14:creationId xmlns:p14="http://schemas.microsoft.com/office/powerpoint/2010/main" val="658852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EBB279-266E-41C7-91CE-0FFDECDAE8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a:extLst>
              <a:ext uri="{FF2B5EF4-FFF2-40B4-BE49-F238E27FC236}">
                <a16:creationId xmlns:a16="http://schemas.microsoft.com/office/drawing/2014/main" id="{B50886E8-E178-4783-A9AD-DE028D7270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6CCACB3C-E720-4722-86CC-D63EF5A8F3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9DD23-BE5C-465D-A893-C087634D0B29}" type="datetimeFigureOut">
              <a:rPr lang="en-US" smtClean="0"/>
              <a:t>10/14/2024</a:t>
            </a:fld>
            <a:endParaRPr lang="en-US"/>
          </a:p>
        </p:txBody>
      </p:sp>
      <p:sp>
        <p:nvSpPr>
          <p:cNvPr id="5" name="Нижний колонтитул 4">
            <a:extLst>
              <a:ext uri="{FF2B5EF4-FFF2-40B4-BE49-F238E27FC236}">
                <a16:creationId xmlns:a16="http://schemas.microsoft.com/office/drawing/2014/main" id="{8C949A38-D60A-4510-BDDC-7775243A37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a:extLst>
              <a:ext uri="{FF2B5EF4-FFF2-40B4-BE49-F238E27FC236}">
                <a16:creationId xmlns:a16="http://schemas.microsoft.com/office/drawing/2014/main" id="{CA30D1DD-98F4-4434-AD0F-2674D04639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32C495-EA04-41AF-AB80-6041723BA45C}" type="slidenum">
              <a:rPr lang="en-US" smtClean="0"/>
              <a:t>‹#›</a:t>
            </a:fld>
            <a:endParaRPr lang="en-US"/>
          </a:p>
        </p:txBody>
      </p:sp>
    </p:spTree>
    <p:extLst>
      <p:ext uri="{BB962C8B-B14F-4D97-AF65-F5344CB8AC3E}">
        <p14:creationId xmlns:p14="http://schemas.microsoft.com/office/powerpoint/2010/main" val="2188962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1/relationships/webextension" Target="../webextensions/webextension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FD6C15-6139-4CD0-9D50-6A4A86D37E24}"/>
              </a:ext>
            </a:extLst>
          </p:cNvPr>
          <p:cNvSpPr>
            <a:spLocks noGrp="1"/>
          </p:cNvSpPr>
          <p:nvPr>
            <p:ph type="title"/>
          </p:nvPr>
        </p:nvSpPr>
        <p:spPr/>
        <p:txBody>
          <a:bodyPr/>
          <a:lstStyle/>
          <a:p>
            <a:endParaRPr lang="en-US" dirty="0"/>
          </a:p>
        </p:txBody>
      </p:sp>
      <p:sp>
        <p:nvSpPr>
          <p:cNvPr id="3" name="Объект 2">
            <a:extLst>
              <a:ext uri="{FF2B5EF4-FFF2-40B4-BE49-F238E27FC236}">
                <a16:creationId xmlns:a16="http://schemas.microsoft.com/office/drawing/2014/main" id="{17EDC335-6486-4542-9A69-2045215DAA37}"/>
              </a:ext>
            </a:extLst>
          </p:cNvPr>
          <p:cNvSpPr>
            <a:spLocks noGrp="1"/>
          </p:cNvSpPr>
          <p:nvPr>
            <p:ph idx="1"/>
          </p:nvPr>
        </p:nvSpPr>
        <p:spPr/>
        <p:txBody>
          <a:bodyPr>
            <a:normAutofit/>
          </a:bodyPr>
          <a:lstStyle/>
          <a:p>
            <a:pPr marL="0" indent="0" algn="ctr">
              <a:buNone/>
            </a:pPr>
            <a:r>
              <a:rPr lang="en-US" sz="4000" b="1" dirty="0">
                <a:solidFill>
                  <a:schemeClr val="accent1">
                    <a:lumMod val="50000"/>
                  </a:schemeClr>
                </a:solidFill>
                <a:latin typeface="Montserrat" panose="00000500000000000000" pitchFamily="2" charset="0"/>
              </a:rPr>
              <a:t>DATA HAS THE ABILITY TO CONSOLIDATE AND REARRANGE SOCIETAL POWER STRUCTURES</a:t>
            </a:r>
            <a:endParaRPr lang="en-US" sz="4000" dirty="0"/>
          </a:p>
        </p:txBody>
      </p:sp>
    </p:spTree>
    <p:extLst>
      <p:ext uri="{BB962C8B-B14F-4D97-AF65-F5344CB8AC3E}">
        <p14:creationId xmlns:p14="http://schemas.microsoft.com/office/powerpoint/2010/main" val="390727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7700F9-4995-4886-B579-709CD37BE44F}"/>
              </a:ext>
            </a:extLst>
          </p:cNvPr>
          <p:cNvSpPr>
            <a:spLocks noGrp="1"/>
          </p:cNvSpPr>
          <p:nvPr>
            <p:ph type="title"/>
          </p:nvPr>
        </p:nvSpPr>
        <p:spPr/>
        <p:txBody>
          <a:bodyPr>
            <a:normAutofit/>
          </a:bodyPr>
          <a:lstStyle/>
          <a:p>
            <a:r>
              <a:rPr lang="en-US" sz="4000" b="1" dirty="0">
                <a:solidFill>
                  <a:schemeClr val="accent1">
                    <a:lumMod val="50000"/>
                  </a:schemeClr>
                </a:solidFill>
                <a:latin typeface="Montserrat" panose="00000500000000000000" pitchFamily="2" charset="0"/>
                <a:ea typeface="+mn-ea"/>
                <a:cs typeface="+mn-cs"/>
              </a:rPr>
              <a:t>Digitalization to reduce disparities</a:t>
            </a:r>
          </a:p>
        </p:txBody>
      </p:sp>
      <p:sp>
        <p:nvSpPr>
          <p:cNvPr id="3" name="Объект 2">
            <a:extLst>
              <a:ext uri="{FF2B5EF4-FFF2-40B4-BE49-F238E27FC236}">
                <a16:creationId xmlns:a16="http://schemas.microsoft.com/office/drawing/2014/main" id="{36766D4D-7528-401A-88CB-CFA0CFF97773}"/>
              </a:ext>
            </a:extLst>
          </p:cNvPr>
          <p:cNvSpPr>
            <a:spLocks noGrp="1"/>
          </p:cNvSpPr>
          <p:nvPr>
            <p:ph idx="1"/>
          </p:nvPr>
        </p:nvSpPr>
        <p:spPr>
          <a:xfrm>
            <a:off x="838200" y="1414585"/>
            <a:ext cx="10515600" cy="4762378"/>
          </a:xfrm>
        </p:spPr>
        <p:txBody>
          <a:bodyPr>
            <a:normAutofit fontScale="92500" lnSpcReduction="10000"/>
          </a:bodyPr>
          <a:lstStyle/>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800" b="0" i="0" u="none" strike="noStrike" cap="none" normalizeH="0" baseline="0" dirty="0">
              <a:ln>
                <a:noFill/>
              </a:ln>
              <a:solidFill>
                <a:schemeClr val="tx1"/>
              </a:solidFill>
              <a:effectLst/>
              <a:latin typeface="Montserrat"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None/>
              <a:tabLst/>
            </a:pPr>
            <a:endParaRPr lang="en-US" dirty="0">
              <a:latin typeface="Montserrat" panose="00000500000000000000" pitchFamily="2"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dirty="0">
                <a:latin typeface="Montserrat" panose="00000500000000000000" pitchFamily="2" charset="0"/>
              </a:rPr>
              <a:t>Budget planning lacks precision, leading to </a:t>
            </a:r>
            <a:r>
              <a:rPr lang="en-US" b="1" dirty="0">
                <a:latin typeface="Montserrat" panose="00000500000000000000" pitchFamily="2" charset="0"/>
              </a:rPr>
              <a:t>potential overspending or underspending in critical areas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b="1" dirty="0">
              <a:latin typeface="Montserrat" panose="00000500000000000000" pitchFamily="2"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800" b="0" i="0" u="none" strike="noStrike" cap="none" normalizeH="0" baseline="0" dirty="0">
                <a:ln>
                  <a:noFill/>
                </a:ln>
                <a:solidFill>
                  <a:schemeClr val="tx1"/>
                </a:solidFill>
                <a:effectLst/>
                <a:latin typeface="Montserrat" panose="00000500000000000000" pitchFamily="2" charset="0"/>
              </a:rPr>
              <a:t>Tracking the performance and impact of public investments becomes difficult</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altLang="en-US" sz="2800" b="0" i="0" u="none" strike="noStrike" cap="none" normalizeH="0" baseline="0" dirty="0">
              <a:ln>
                <a:noFill/>
              </a:ln>
              <a:solidFill>
                <a:schemeClr val="tx1"/>
              </a:solidFill>
              <a:effectLst/>
              <a:latin typeface="Montserrat"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None/>
              <a:tabLst/>
            </a:pPr>
            <a:br>
              <a:rPr kumimoji="0" lang="en-US" altLang="en-US" sz="2800" b="0" i="0" u="none" strike="noStrike" cap="none" normalizeH="0" baseline="0" dirty="0">
                <a:ln>
                  <a:noFill/>
                </a:ln>
                <a:solidFill>
                  <a:schemeClr val="tx1"/>
                </a:solidFill>
                <a:effectLst/>
                <a:latin typeface="Arial" panose="020B0604020202020204" pitchFamily="34" charset="0"/>
              </a:rPr>
            </a:br>
            <a:r>
              <a:rPr kumimoji="0" lang="en-US" altLang="en-US" sz="2800" b="1" i="0" u="none" strike="noStrike" cap="none" normalizeH="0" baseline="0" dirty="0">
                <a:ln>
                  <a:noFill/>
                </a:ln>
                <a:solidFill>
                  <a:schemeClr val="bg1"/>
                </a:solidFill>
                <a:effectLst/>
                <a:highlight>
                  <a:srgbClr val="FF0000"/>
                </a:highlight>
                <a:latin typeface="Montserrat" panose="00000500000000000000" pitchFamily="2" charset="0"/>
              </a:rPr>
              <a:t>T</a:t>
            </a:r>
            <a:r>
              <a:rPr lang="en-US" b="1" dirty="0">
                <a:solidFill>
                  <a:schemeClr val="bg1"/>
                </a:solidFill>
                <a:highlight>
                  <a:srgbClr val="FF0000"/>
                </a:highlight>
                <a:latin typeface="Montserrat" panose="00000500000000000000" pitchFamily="2" charset="0"/>
              </a:rPr>
              <a:t>he absence of digitalization can lead to inefficiencies, increased costs, and suboptimal outcomes in public management, ultimately affecting the well-being of its citizens.</a:t>
            </a:r>
            <a:endParaRPr kumimoji="0" lang="en-US" altLang="en-US" sz="2800" b="1" i="0" u="none" strike="noStrike" cap="none" normalizeH="0" baseline="0" dirty="0">
              <a:ln>
                <a:noFill/>
              </a:ln>
              <a:solidFill>
                <a:schemeClr val="bg1"/>
              </a:solidFill>
              <a:effectLst/>
              <a:highlight>
                <a:srgbClr val="FF0000"/>
              </a:highlight>
              <a:latin typeface="Montserrat" panose="00000500000000000000" pitchFamily="2" charset="0"/>
            </a:endParaRPr>
          </a:p>
          <a:p>
            <a:endParaRPr lang="en-US" dirty="0">
              <a:latin typeface="Montserrat" panose="00000500000000000000" pitchFamily="2" charset="0"/>
            </a:endParaRPr>
          </a:p>
        </p:txBody>
      </p:sp>
    </p:spTree>
    <p:extLst>
      <p:ext uri="{BB962C8B-B14F-4D97-AF65-F5344CB8AC3E}">
        <p14:creationId xmlns:p14="http://schemas.microsoft.com/office/powerpoint/2010/main" val="1828156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884E9F-DB10-4ECE-B65D-AD22AB5D17F5}"/>
              </a:ext>
            </a:extLst>
          </p:cNvPr>
          <p:cNvSpPr>
            <a:spLocks noGrp="1"/>
          </p:cNvSpPr>
          <p:nvPr>
            <p:ph type="title"/>
          </p:nvPr>
        </p:nvSpPr>
        <p:spPr/>
        <p:txBody>
          <a:bodyPr>
            <a:normAutofit fontScale="90000"/>
          </a:bodyPr>
          <a:lstStyle/>
          <a:p>
            <a:r>
              <a:rPr lang="en-US" b="1" dirty="0">
                <a:solidFill>
                  <a:schemeClr val="accent1">
                    <a:lumMod val="50000"/>
                  </a:schemeClr>
                </a:solidFill>
                <a:latin typeface="Montserrat" panose="00000500000000000000" pitchFamily="2" charset="0"/>
                <a:ea typeface="+mn-ea"/>
                <a:cs typeface="+mn-cs"/>
              </a:rPr>
              <a:t>Example: Schools and water</a:t>
            </a:r>
            <a:br>
              <a:rPr lang="en-US" sz="2000" dirty="0">
                <a:latin typeface="Montserrat" panose="00000500000000000000" pitchFamily="2" charset="0"/>
              </a:rPr>
            </a:br>
            <a:r>
              <a:rPr lang="en-US" sz="2000" b="1" dirty="0">
                <a:latin typeface="Montserrat" panose="00000500000000000000" pitchFamily="2" charset="0"/>
              </a:rPr>
              <a:t>T</a:t>
            </a:r>
            <a:r>
              <a:rPr kumimoji="0" lang="en-US" altLang="en-US" sz="2000" b="1" i="0" u="none" strike="noStrike" cap="none" normalizeH="0" baseline="0" dirty="0">
                <a:ln>
                  <a:noFill/>
                </a:ln>
                <a:solidFill>
                  <a:schemeClr val="tx1"/>
                </a:solidFill>
                <a:effectLst/>
                <a:latin typeface="Montserrat" panose="00000500000000000000" pitchFamily="2" charset="0"/>
              </a:rPr>
              <a:t>he GIS Least Cost Path Analysis tool was employed to determine the most economical routes for linear infrastructure projects such as water and sewage systems, road development, gas pipelines, and other utilities. This analysis utilized terrain, road, and school data collected through a web survey.</a:t>
            </a:r>
            <a:br>
              <a:rPr kumimoji="0" lang="en-US" altLang="en-US" sz="2000" b="1" i="0" u="none" strike="noStrike" cap="none" normalizeH="0" baseline="0" dirty="0">
                <a:ln>
                  <a:noFill/>
                </a:ln>
                <a:solidFill>
                  <a:schemeClr val="tx1"/>
                </a:solidFill>
                <a:effectLst/>
                <a:latin typeface="Montserrat" panose="00000500000000000000" pitchFamily="2" charset="0"/>
              </a:rPr>
            </a:br>
            <a:endParaRPr lang="en-US" sz="2000" b="1" dirty="0">
              <a:latin typeface="Montserrat" panose="00000500000000000000" pitchFamily="2" charset="0"/>
            </a:endParaRPr>
          </a:p>
        </p:txBody>
      </p:sp>
      <p:pic>
        <p:nvPicPr>
          <p:cNvPr id="4" name="Рисунок 3">
            <a:extLst>
              <a:ext uri="{FF2B5EF4-FFF2-40B4-BE49-F238E27FC236}">
                <a16:creationId xmlns:a16="http://schemas.microsoft.com/office/drawing/2014/main" id="{C7419BCA-D7A2-459B-97BE-82FCAD86F511}"/>
              </a:ext>
            </a:extLst>
          </p:cNvPr>
          <p:cNvPicPr>
            <a:picLocks noChangeAspect="1"/>
          </p:cNvPicPr>
          <p:nvPr/>
        </p:nvPicPr>
        <p:blipFill>
          <a:blip r:embed="rId2"/>
          <a:stretch>
            <a:fillRect/>
          </a:stretch>
        </p:blipFill>
        <p:spPr>
          <a:xfrm>
            <a:off x="916354" y="1825625"/>
            <a:ext cx="10515600" cy="4937222"/>
          </a:xfrm>
          <a:prstGeom prst="rect">
            <a:avLst/>
          </a:prstGeom>
        </p:spPr>
      </p:pic>
      <p:sp>
        <p:nvSpPr>
          <p:cNvPr id="6" name="Объект 5">
            <a:extLst>
              <a:ext uri="{FF2B5EF4-FFF2-40B4-BE49-F238E27FC236}">
                <a16:creationId xmlns:a16="http://schemas.microsoft.com/office/drawing/2014/main" id="{3C0F5F48-7777-424F-91E5-7607589FBAC9}"/>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760659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660CA78-F355-42C8-8F35-3F3C1B9F3FC3}"/>
              </a:ext>
            </a:extLst>
          </p:cNvPr>
          <p:cNvPicPr>
            <a:picLocks noChangeAspect="1"/>
          </p:cNvPicPr>
          <p:nvPr/>
        </p:nvPicPr>
        <p:blipFill>
          <a:blip r:embed="rId2"/>
          <a:stretch>
            <a:fillRect/>
          </a:stretch>
        </p:blipFill>
        <p:spPr>
          <a:xfrm>
            <a:off x="200025" y="66675"/>
            <a:ext cx="11791950" cy="6724650"/>
          </a:xfrm>
          <a:prstGeom prst="rect">
            <a:avLst/>
          </a:prstGeom>
        </p:spPr>
      </p:pic>
    </p:spTree>
    <p:extLst>
      <p:ext uri="{BB962C8B-B14F-4D97-AF65-F5344CB8AC3E}">
        <p14:creationId xmlns:p14="http://schemas.microsoft.com/office/powerpoint/2010/main" val="359945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A711E9-1172-45DB-AF79-AF267CFED2A3}"/>
              </a:ext>
            </a:extLst>
          </p:cNvPr>
          <p:cNvSpPr>
            <a:spLocks noGrp="1"/>
          </p:cNvSpPr>
          <p:nvPr>
            <p:ph type="title"/>
          </p:nvPr>
        </p:nvSpPr>
        <p:spPr/>
        <p:txBody>
          <a:bodyPr/>
          <a:lstStyle/>
          <a:p>
            <a:endParaRPr lang="en-US" b="1" dirty="0">
              <a:latin typeface="Montserrat" panose="00000500000000000000" pitchFamily="2" charset="0"/>
            </a:endParaRPr>
          </a:p>
        </p:txBody>
      </p:sp>
      <p:sp>
        <p:nvSpPr>
          <p:cNvPr id="3" name="Объект 2">
            <a:extLst>
              <a:ext uri="{FF2B5EF4-FFF2-40B4-BE49-F238E27FC236}">
                <a16:creationId xmlns:a16="http://schemas.microsoft.com/office/drawing/2014/main" id="{11D6CE7E-6D37-4673-A45E-1B6B49CADFD1}"/>
              </a:ext>
            </a:extLst>
          </p:cNvPr>
          <p:cNvSpPr>
            <a:spLocks noGrp="1"/>
          </p:cNvSpPr>
          <p:nvPr>
            <p:ph idx="1"/>
          </p:nvPr>
        </p:nvSpPr>
        <p:spPr/>
        <p:txBody>
          <a:bodyPr/>
          <a:lstStyle/>
          <a:p>
            <a:endParaRPr lang="en-US" dirty="0"/>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4" name="Надстройка 3" title="Web Viewer">
                <a:extLst>
                  <a:ext uri="{FF2B5EF4-FFF2-40B4-BE49-F238E27FC236}">
                    <a16:creationId xmlns:a16="http://schemas.microsoft.com/office/drawing/2014/main" id="{2D06F890-B872-4674-BD9F-B891ADE43F51}"/>
                  </a:ext>
                </a:extLst>
              </p:cNvPr>
              <p:cNvGraphicFramePr>
                <a:graphicFrameLocks noGrp="1"/>
              </p:cNvGraphicFramePr>
              <p:nvPr/>
            </p:nvGraphicFramePr>
            <p:xfrm>
              <a:off x="152400" y="132862"/>
              <a:ext cx="11906738" cy="6525846"/>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4" name="Надстройка 3" title="Web Viewer">
                <a:extLst>
                  <a:ext uri="{FF2B5EF4-FFF2-40B4-BE49-F238E27FC236}">
                    <a16:creationId xmlns:a16="http://schemas.microsoft.com/office/drawing/2014/main" id="{2D06F890-B872-4674-BD9F-B891ADE43F51}"/>
                  </a:ext>
                </a:extLst>
              </p:cNvPr>
              <p:cNvPicPr>
                <a:picLocks noGrp="1" noRot="1" noChangeAspect="1" noMove="1" noResize="1" noEditPoints="1" noAdjustHandles="1" noChangeArrowheads="1" noChangeShapeType="1"/>
              </p:cNvPicPr>
              <p:nvPr/>
            </p:nvPicPr>
            <p:blipFill>
              <a:blip r:embed="rId3"/>
              <a:stretch>
                <a:fillRect/>
              </a:stretch>
            </p:blipFill>
            <p:spPr>
              <a:xfrm>
                <a:off x="152400" y="132862"/>
                <a:ext cx="11906738" cy="6525846"/>
              </a:xfrm>
              <a:prstGeom prst="rect">
                <a:avLst/>
              </a:prstGeom>
            </p:spPr>
          </p:pic>
        </mc:Fallback>
      </mc:AlternateContent>
    </p:spTree>
    <p:extLst>
      <p:ext uri="{BB962C8B-B14F-4D97-AF65-F5344CB8AC3E}">
        <p14:creationId xmlns:p14="http://schemas.microsoft.com/office/powerpoint/2010/main" val="338169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97F8CC-C6F0-4C94-B743-73214A551D12}"/>
              </a:ext>
            </a:extLst>
          </p:cNvPr>
          <p:cNvSpPr>
            <a:spLocks noGrp="1"/>
          </p:cNvSpPr>
          <p:nvPr>
            <p:ph type="title"/>
          </p:nvPr>
        </p:nvSpPr>
        <p:spPr/>
        <p:txBody>
          <a:bodyPr>
            <a:normAutofit/>
          </a:bodyPr>
          <a:lstStyle/>
          <a:p>
            <a:pPr marL="0" marR="0" algn="ctr">
              <a:spcBef>
                <a:spcPts val="800"/>
              </a:spcBef>
              <a:spcAft>
                <a:spcPts val="400"/>
              </a:spcAft>
            </a:pPr>
            <a:r>
              <a:rPr lang="en-US" sz="3000" b="1" dirty="0">
                <a:solidFill>
                  <a:srgbClr val="0F4761"/>
                </a:solidFill>
                <a:effectLst/>
                <a:latin typeface="Aptos Display"/>
                <a:ea typeface="SimSun" panose="02010600030101010101" pitchFamily="2" charset="-122"/>
                <a:cs typeface="Times New Roman" panose="02020603050405020304" pitchFamily="18" charset="0"/>
              </a:rPr>
              <a:t>Digitalization of Public Sector Governance and Services: Lessons for Public Policy</a:t>
            </a:r>
            <a:endParaRPr lang="en-US" sz="3000" b="1" dirty="0">
              <a:solidFill>
                <a:srgbClr val="0F4761"/>
              </a:solidFill>
              <a:effectLst/>
              <a:latin typeface="Aptos Display"/>
              <a:ea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CAAB7D73-B5A1-42F1-9D7B-0E24ED409A40}"/>
              </a:ext>
            </a:extLst>
          </p:cNvPr>
          <p:cNvSpPr>
            <a:spLocks noGrp="1"/>
          </p:cNvSpPr>
          <p:nvPr>
            <p:ph idx="1"/>
          </p:nvPr>
        </p:nvSpPr>
        <p:spPr/>
        <p:txBody>
          <a:bodyPr>
            <a:normAutofit/>
          </a:bodyPr>
          <a:lstStyle/>
          <a:p>
            <a:pPr marL="0" indent="0">
              <a:buNone/>
            </a:pPr>
            <a:endParaRPr lang="en-US" b="1" dirty="0">
              <a:latin typeface="Montserrat" panose="00000500000000000000" pitchFamily="2" charset="0"/>
            </a:endParaRPr>
          </a:p>
          <a:p>
            <a:r>
              <a:rPr lang="en-US" dirty="0">
                <a:latin typeface="Aptos Display" panose="02110004020202020204"/>
              </a:rPr>
              <a:t>GIGO Garbage in –garbage out</a:t>
            </a:r>
          </a:p>
          <a:p>
            <a:r>
              <a:rPr lang="en-US" b="1" dirty="0">
                <a:latin typeface="Aptos Display" panose="02110004020202020204"/>
              </a:rPr>
              <a:t>Law on the Public Data Governance </a:t>
            </a:r>
            <a:r>
              <a:rPr lang="en-US" dirty="0">
                <a:latin typeface="Aptos Display" panose="02110004020202020204"/>
              </a:rPr>
              <a:t>(Data Collection, Data Sharing and Access, Data Utilization, Data lake, collect once and re-use of data, GIS)</a:t>
            </a:r>
          </a:p>
          <a:p>
            <a:r>
              <a:rPr lang="en-US" dirty="0">
                <a:latin typeface="Aptos Display" panose="02110004020202020204"/>
              </a:rPr>
              <a:t>Apply </a:t>
            </a:r>
            <a:r>
              <a:rPr lang="en-US" b="1" dirty="0">
                <a:latin typeface="Aptos Display" panose="02110004020202020204"/>
              </a:rPr>
              <a:t>AI </a:t>
            </a:r>
            <a:r>
              <a:rPr lang="en-US" dirty="0">
                <a:latin typeface="Aptos Display" panose="02110004020202020204"/>
              </a:rPr>
              <a:t>in data analytics (we pilot now, developing tools in Uzbek)</a:t>
            </a:r>
          </a:p>
          <a:p>
            <a:r>
              <a:rPr lang="en-US" b="1" dirty="0">
                <a:latin typeface="Aptos Display" panose="02110004020202020204"/>
              </a:rPr>
              <a:t>One GOV Dashboard </a:t>
            </a:r>
            <a:r>
              <a:rPr lang="en-US" dirty="0">
                <a:latin typeface="Aptos Display" panose="02110004020202020204"/>
              </a:rPr>
              <a:t>for progress monitoring and evaluation</a:t>
            </a:r>
          </a:p>
          <a:p>
            <a:pPr marL="457200" lvl="1" indent="0">
              <a:buNone/>
            </a:pPr>
            <a:r>
              <a:rPr lang="en-US" dirty="0">
                <a:latin typeface="Aptos Display" panose="02110004020202020204"/>
              </a:rPr>
              <a:t> </a:t>
            </a:r>
          </a:p>
        </p:txBody>
      </p:sp>
    </p:spTree>
    <p:extLst>
      <p:ext uri="{BB962C8B-B14F-4D97-AF65-F5344CB8AC3E}">
        <p14:creationId xmlns:p14="http://schemas.microsoft.com/office/powerpoint/2010/main" val="11453614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webextension1.xml.rels><?xml version="1.0" encoding="UTF-8" standalone="yes"?>
<Relationships xmlns="http://schemas.openxmlformats.org/package/2006/relationships"><Relationship Id="rId1" Type="http://schemas.openxmlformats.org/officeDocument/2006/relationships/image" Target="../media/image3.png"/></Relationships>
</file>

<file path=ppt/webextensions/webextension1.xml><?xml version="1.0" encoding="utf-8"?>
<we:webextension xmlns:we="http://schemas.microsoft.com/office/webextensions/webextension/2010/11" id="{B5DD324A-17B1-4E5A-A288-6054521DC229}">
  <we:reference id="wa104295828" version="1.9.0.0" store="ru-RU" storeType="OMEX"/>
  <we:alternateReferences>
    <we:reference id="WA104295828" version="1.9.0.0" store="WA104295828" storeType="OMEX"/>
  </we:alternateReferences>
  <we:properties>
    <we:property name="__labs__" value="{&quot;configuration&quot;:{&quot;appVersion&quot;:{&quot;major&quot;:1,&quot;minor&quot;:0},&quot;components&quot;:[{&quot;type&quot;:&quot;Labs.Components.ActivityComponent&quot;,&quot;name&quot;:&quot;flo.uri.sh/story/2362923/embed&quot;,&quot;values&quot;:{},&quot;data&quot;:{&quot;uri&quot;:&quot;flo.uri.sh/story/2362923/embed&quot;},&quot;secure&quot;:false}],&quot;name&quot;:&quot;flo.uri.sh/story/2362923/embed&quot;,&quot;timeline&quot;:null,&quot;analytics&quot;:null},&quot;hostVersion&quot;:{&quot;major&quot;:0,&quot;minor&quot;:1}}"/>
  </we:properties>
  <we:bindings/>
  <we:snapshot xmlns:r="http://schemas.openxmlformats.org/officeDocument/2006/relationships" r:embed="rId1"/>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727F0B-E5BD-4A36-B1D6-C1583E005F14}"/>
</file>

<file path=customXml/itemProps2.xml><?xml version="1.0" encoding="utf-8"?>
<ds:datastoreItem xmlns:ds="http://schemas.openxmlformats.org/officeDocument/2006/customXml" ds:itemID="{F06191ED-B42C-4F54-AFCD-81A300F6F785}"/>
</file>

<file path=docProps/app.xml><?xml version="1.0" encoding="utf-8"?>
<Properties xmlns="http://schemas.openxmlformats.org/officeDocument/2006/extended-properties" xmlns:vt="http://schemas.openxmlformats.org/officeDocument/2006/docPropsVTypes">
  <TotalTime>1813</TotalTime>
  <Words>198</Words>
  <Application>Microsoft Office PowerPoint</Application>
  <PresentationFormat>Широкоэкранный</PresentationFormat>
  <Paragraphs>17</Paragraphs>
  <Slides>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6</vt:i4>
      </vt:variant>
    </vt:vector>
  </HeadingPairs>
  <TitlesOfParts>
    <vt:vector size="13" baseType="lpstr">
      <vt:lpstr>Aptos Display</vt:lpstr>
      <vt:lpstr>Arial</vt:lpstr>
      <vt:lpstr>Calibri</vt:lpstr>
      <vt:lpstr>Calibri Light</vt:lpstr>
      <vt:lpstr>Montserrat</vt:lpstr>
      <vt:lpstr>Wingdings</vt:lpstr>
      <vt:lpstr>Тема Office</vt:lpstr>
      <vt:lpstr>Презентация PowerPoint</vt:lpstr>
      <vt:lpstr>Digitalization to reduce disparities</vt:lpstr>
      <vt:lpstr>Example: Schools and water The GIS Least Cost Path Analysis tool was employed to determine the most economical routes for linear infrastructure projects such as water and sewage systems, road development, gas pipelines, and other utilities. This analysis utilized terrain, road, and school data collected through a web survey. </vt:lpstr>
      <vt:lpstr>Презентация PowerPoint</vt:lpstr>
      <vt:lpstr>Презентация PowerPoint</vt:lpstr>
      <vt:lpstr>Digitalization of Public Sector Governance and Services: Lessons for Public Policy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Структура презентации Data for Policy making</dc:title>
  <dc:creator>user</dc:creator>
  <cp:lastModifiedBy>user</cp:lastModifiedBy>
  <cp:revision>31</cp:revision>
  <dcterms:created xsi:type="dcterms:W3CDTF">2024-04-30T11:19:58Z</dcterms:created>
  <dcterms:modified xsi:type="dcterms:W3CDTF">2024-10-14T15:20:25Z</dcterms:modified>
</cp:coreProperties>
</file>