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2" r:id="rId6"/>
    <p:sldId id="261" r:id="rId7"/>
    <p:sldId id="263" r:id="rId8"/>
    <p:sldId id="264" r:id="rId9"/>
  </p:sldIdLst>
  <p:sldSz cx="12192000" cy="6858000"/>
  <p:notesSz cx="6858000" cy="9144000"/>
  <p:embeddedFontLst>
    <p:embeddedFont>
      <p:font typeface="Roboto" panose="02000000000000000000" pitchFamily="2" charset="0"/>
      <p:regular r:id="rId10"/>
      <p:bold r:id="rId11"/>
      <p:italic r:id="rId12"/>
      <p:boldItalic r:id="rId13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C2EA50-9405-2244-B0D2-1D2446C498B7}" v="7" dt="2024-10-13T15:58:42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9"/>
  </p:normalViewPr>
  <p:slideViewPr>
    <p:cSldViewPr snapToGrid="0">
      <p:cViewPr varScale="1">
        <p:scale>
          <a:sx n="108" d="100"/>
          <a:sy n="108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ean Pretorius" userId="e79c64f0-abae-44ed-8dbf-4a2c8eacdf7c" providerId="ADAL" clId="{C1C2EA50-9405-2244-B0D2-1D2446C498B7}"/>
    <pc:docChg chg="undo custSel modSld">
      <pc:chgData name="Jenean Pretorius" userId="e79c64f0-abae-44ed-8dbf-4a2c8eacdf7c" providerId="ADAL" clId="{C1C2EA50-9405-2244-B0D2-1D2446C498B7}" dt="2024-10-13T16:07:25.769" v="2247" actId="20577"/>
      <pc:docMkLst>
        <pc:docMk/>
      </pc:docMkLst>
      <pc:sldChg chg="modSp mod">
        <pc:chgData name="Jenean Pretorius" userId="e79c64f0-abae-44ed-8dbf-4a2c8eacdf7c" providerId="ADAL" clId="{C1C2EA50-9405-2244-B0D2-1D2446C498B7}" dt="2024-10-13T15:42:16.049" v="1659" actId="20577"/>
        <pc:sldMkLst>
          <pc:docMk/>
          <pc:sldMk cId="3788116802" sldId="256"/>
        </pc:sldMkLst>
        <pc:spChg chg="mod">
          <ac:chgData name="Jenean Pretorius" userId="e79c64f0-abae-44ed-8dbf-4a2c8eacdf7c" providerId="ADAL" clId="{C1C2EA50-9405-2244-B0D2-1D2446C498B7}" dt="2024-10-13T15:42:16.049" v="1659" actId="20577"/>
          <ac:spMkLst>
            <pc:docMk/>
            <pc:sldMk cId="3788116802" sldId="256"/>
            <ac:spMk id="4" creationId="{7150DF1A-CAE5-7E1D-5100-C85D5D7A4BA7}"/>
          </ac:spMkLst>
        </pc:spChg>
      </pc:sldChg>
      <pc:sldChg chg="addSp modSp mod">
        <pc:chgData name="Jenean Pretorius" userId="e79c64f0-abae-44ed-8dbf-4a2c8eacdf7c" providerId="ADAL" clId="{C1C2EA50-9405-2244-B0D2-1D2446C498B7}" dt="2024-10-13T15:46:28.924" v="1807" actId="20577"/>
        <pc:sldMkLst>
          <pc:docMk/>
          <pc:sldMk cId="3831889161" sldId="261"/>
        </pc:sldMkLst>
        <pc:spChg chg="mod">
          <ac:chgData name="Jenean Pretorius" userId="e79c64f0-abae-44ed-8dbf-4a2c8eacdf7c" providerId="ADAL" clId="{C1C2EA50-9405-2244-B0D2-1D2446C498B7}" dt="2024-10-13T15:46:28.924" v="1807" actId="20577"/>
          <ac:spMkLst>
            <pc:docMk/>
            <pc:sldMk cId="3831889161" sldId="261"/>
            <ac:spMk id="3" creationId="{D279B466-F119-37A2-335A-54FA76B1FD6F}"/>
          </ac:spMkLst>
        </pc:spChg>
        <pc:picChg chg="add mod">
          <ac:chgData name="Jenean Pretorius" userId="e79c64f0-abae-44ed-8dbf-4a2c8eacdf7c" providerId="ADAL" clId="{C1C2EA50-9405-2244-B0D2-1D2446C498B7}" dt="2024-10-13T15:07:49.272" v="98" actId="14100"/>
          <ac:picMkLst>
            <pc:docMk/>
            <pc:sldMk cId="3831889161" sldId="261"/>
            <ac:picMk id="4" creationId="{5C8B9C53-BEDB-4205-BBD1-6B7808E47A65}"/>
          </ac:picMkLst>
        </pc:picChg>
      </pc:sldChg>
      <pc:sldChg chg="addSp modSp mod">
        <pc:chgData name="Jenean Pretorius" userId="e79c64f0-abae-44ed-8dbf-4a2c8eacdf7c" providerId="ADAL" clId="{C1C2EA50-9405-2244-B0D2-1D2446C498B7}" dt="2024-10-13T16:02:17.713" v="2189" actId="1076"/>
        <pc:sldMkLst>
          <pc:docMk/>
          <pc:sldMk cId="1330950629" sldId="262"/>
        </pc:sldMkLst>
        <pc:spChg chg="mod">
          <ac:chgData name="Jenean Pretorius" userId="e79c64f0-abae-44ed-8dbf-4a2c8eacdf7c" providerId="ADAL" clId="{C1C2EA50-9405-2244-B0D2-1D2446C498B7}" dt="2024-10-13T16:02:14.145" v="2188" actId="1076"/>
          <ac:spMkLst>
            <pc:docMk/>
            <pc:sldMk cId="1330950629" sldId="262"/>
            <ac:spMk id="4" creationId="{87EBAE53-D184-1AB6-E787-8E3826A8AE23}"/>
          </ac:spMkLst>
        </pc:spChg>
        <pc:spChg chg="mod">
          <ac:chgData name="Jenean Pretorius" userId="e79c64f0-abae-44ed-8dbf-4a2c8eacdf7c" providerId="ADAL" clId="{C1C2EA50-9405-2244-B0D2-1D2446C498B7}" dt="2024-10-13T16:02:17.713" v="2189" actId="1076"/>
          <ac:spMkLst>
            <pc:docMk/>
            <pc:sldMk cId="1330950629" sldId="262"/>
            <ac:spMk id="6" creationId="{57512212-6257-8888-D2CC-2F792A497E1D}"/>
          </ac:spMkLst>
        </pc:spChg>
        <pc:picChg chg="add mod">
          <ac:chgData name="Jenean Pretorius" userId="e79c64f0-abae-44ed-8dbf-4a2c8eacdf7c" providerId="ADAL" clId="{C1C2EA50-9405-2244-B0D2-1D2446C498B7}" dt="2024-10-13T15:07:22.032" v="93"/>
          <ac:picMkLst>
            <pc:docMk/>
            <pc:sldMk cId="1330950629" sldId="262"/>
            <ac:picMk id="7" creationId="{EB7ACFA8-70AF-7D1A-B291-212F8F45990D}"/>
          </ac:picMkLst>
        </pc:picChg>
      </pc:sldChg>
      <pc:sldChg chg="addSp modSp mod">
        <pc:chgData name="Jenean Pretorius" userId="e79c64f0-abae-44ed-8dbf-4a2c8eacdf7c" providerId="ADAL" clId="{C1C2EA50-9405-2244-B0D2-1D2446C498B7}" dt="2024-10-13T15:52:46.090" v="1972" actId="20577"/>
        <pc:sldMkLst>
          <pc:docMk/>
          <pc:sldMk cId="2034391068" sldId="263"/>
        </pc:sldMkLst>
        <pc:spChg chg="mod">
          <ac:chgData name="Jenean Pretorius" userId="e79c64f0-abae-44ed-8dbf-4a2c8eacdf7c" providerId="ADAL" clId="{C1C2EA50-9405-2244-B0D2-1D2446C498B7}" dt="2024-10-13T15:52:46.090" v="1972" actId="20577"/>
          <ac:spMkLst>
            <pc:docMk/>
            <pc:sldMk cId="2034391068" sldId="263"/>
            <ac:spMk id="3" creationId="{28DCF7FB-50D0-9BB2-270E-D042881DA260}"/>
          </ac:spMkLst>
        </pc:spChg>
        <pc:picChg chg="add mod">
          <ac:chgData name="Jenean Pretorius" userId="e79c64f0-abae-44ed-8dbf-4a2c8eacdf7c" providerId="ADAL" clId="{C1C2EA50-9405-2244-B0D2-1D2446C498B7}" dt="2024-10-13T15:08:53.200" v="109" actId="1076"/>
          <ac:picMkLst>
            <pc:docMk/>
            <pc:sldMk cId="2034391068" sldId="263"/>
            <ac:picMk id="4" creationId="{1D638813-D903-C7B7-E9AF-2C7972882647}"/>
          </ac:picMkLst>
        </pc:picChg>
      </pc:sldChg>
      <pc:sldChg chg="addSp delSp modSp mod">
        <pc:chgData name="Jenean Pretorius" userId="e79c64f0-abae-44ed-8dbf-4a2c8eacdf7c" providerId="ADAL" clId="{C1C2EA50-9405-2244-B0D2-1D2446C498B7}" dt="2024-10-13T16:07:25.769" v="2247" actId="20577"/>
        <pc:sldMkLst>
          <pc:docMk/>
          <pc:sldMk cId="3448826242" sldId="264"/>
        </pc:sldMkLst>
        <pc:spChg chg="mod">
          <ac:chgData name="Jenean Pretorius" userId="e79c64f0-abae-44ed-8dbf-4a2c8eacdf7c" providerId="ADAL" clId="{C1C2EA50-9405-2244-B0D2-1D2446C498B7}" dt="2024-10-13T16:07:25.769" v="2247" actId="20577"/>
          <ac:spMkLst>
            <pc:docMk/>
            <pc:sldMk cId="3448826242" sldId="264"/>
            <ac:spMk id="2" creationId="{4F2FB370-20F1-F980-9D61-698A4A22EE3A}"/>
          </ac:spMkLst>
        </pc:spChg>
        <pc:spChg chg="del">
          <ac:chgData name="Jenean Pretorius" userId="e79c64f0-abae-44ed-8dbf-4a2c8eacdf7c" providerId="ADAL" clId="{C1C2EA50-9405-2244-B0D2-1D2446C498B7}" dt="2024-10-13T15:45:54.041" v="1804" actId="478"/>
          <ac:spMkLst>
            <pc:docMk/>
            <pc:sldMk cId="3448826242" sldId="264"/>
            <ac:spMk id="3" creationId="{FEF92318-C5C9-AF7F-CFA8-34CCE8770329}"/>
          </ac:spMkLst>
        </pc:spChg>
        <pc:picChg chg="add mod">
          <ac:chgData name="Jenean Pretorius" userId="e79c64f0-abae-44ed-8dbf-4a2c8eacdf7c" providerId="ADAL" clId="{C1C2EA50-9405-2244-B0D2-1D2446C498B7}" dt="2024-10-13T15:09:08.937" v="111" actId="1076"/>
          <ac:picMkLst>
            <pc:docMk/>
            <pc:sldMk cId="3448826242" sldId="264"/>
            <ac:picMk id="4" creationId="{2D59D7AC-442D-0403-1344-FF8A0D3A6B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10/10/24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ZA" sz="22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Expanding the evaluation system - working with academia and VOPEs to support capacity and capability in evidence generation and use </a:t>
            </a:r>
            <a:br>
              <a:rPr lang="en-ZA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/>
              <a:t>Presented by: Ms. Jenean Pretorius</a:t>
            </a:r>
          </a:p>
          <a:p>
            <a:r>
              <a:rPr lang="en-GB" sz="2000" b="0" dirty="0"/>
              <a:t>CLEAR-AA, University of Witwatersrand, South Africa</a:t>
            </a:r>
          </a:p>
          <a:p>
            <a:endParaRPr lang="en-ES" sz="20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  <p:pic>
        <p:nvPicPr>
          <p:cNvPr id="16" name="Picture 15" descr="A logo with text on it&#10;&#10;Description automatically generated">
            <a:extLst>
              <a:ext uri="{FF2B5EF4-FFF2-40B4-BE49-F238E27FC236}">
                <a16:creationId xmlns:a16="http://schemas.microsoft.com/office/drawing/2014/main" id="{41242DDE-74DE-4DF3-CCE3-63CB10537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14167"/>
            <a:ext cx="2886075" cy="64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3820" y="111754"/>
            <a:ext cx="5257800" cy="1738476"/>
          </a:xfrm>
        </p:spPr>
        <p:txBody>
          <a:bodyPr/>
          <a:lstStyle/>
          <a:p>
            <a:r>
              <a:rPr lang="en-US" dirty="0"/>
              <a:t>Approaches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F19C27-6BAB-6416-7499-95DC49D67766}"/>
              </a:ext>
            </a:extLst>
          </p:cNvPr>
          <p:cNvSpPr txBox="1"/>
          <p:nvPr/>
        </p:nvSpPr>
        <p:spPr>
          <a:xfrm>
            <a:off x="3669475" y="343196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 anchorCtr="0">
            <a:normAutofit fontScale="25000" lnSpcReduction="20000"/>
          </a:bodyPr>
          <a:lstStyle/>
          <a:p>
            <a:pPr algn="l"/>
            <a:endParaRPr lang="en-US" sz="20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250D13-AB26-D6A9-9366-7813AC49DAE0}"/>
              </a:ext>
            </a:extLst>
          </p:cNvPr>
          <p:cNvSpPr txBox="1"/>
          <p:nvPr/>
        </p:nvSpPr>
        <p:spPr>
          <a:xfrm>
            <a:off x="1436914" y="211380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 anchorCtr="0">
            <a:normAutofit fontScale="25000" lnSpcReduction="20000"/>
          </a:bodyPr>
          <a:lstStyle/>
          <a:p>
            <a:pPr algn="l"/>
            <a:endParaRPr lang="en-US" sz="2000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512212-6257-8888-D2CC-2F792A497E1D}"/>
              </a:ext>
            </a:extLst>
          </p:cNvPr>
          <p:cNvSpPr txBox="1"/>
          <p:nvPr/>
        </p:nvSpPr>
        <p:spPr>
          <a:xfrm>
            <a:off x="778822" y="891288"/>
            <a:ext cx="8923318" cy="5075424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ZA" sz="5600" b="1" i="1" u="sng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Systems Approach</a:t>
            </a:r>
            <a:r>
              <a:rPr lang="en-ZA" sz="5600" i="1" u="sng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ZA" sz="56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800"/>
              </a:spcAft>
            </a:pPr>
            <a:r>
              <a:rPr lang="en-ZA" sz="56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Acknowledging the wider M&amp;E eco-system, identifying  key players and their respective values and inputs to the broader system </a:t>
            </a:r>
          </a:p>
          <a:p>
            <a:pPr marL="1257300" lvl="2" indent="-342900">
              <a:lnSpc>
                <a:spcPct val="115000"/>
              </a:lnSpc>
              <a:buFont typeface="Wingdings" pitchFamily="2" charset="2"/>
              <a:buChar char=""/>
            </a:pPr>
            <a:r>
              <a:rPr lang="en-ZA" sz="56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Individuals, Civil Society, Private Sector, Higher Education Institutions, Development Partners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ZA" sz="5600" b="1" i="1" u="sng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Collaboration</a:t>
            </a: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ZA" sz="5600" b="1" i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Partnerships</a:t>
            </a:r>
            <a:r>
              <a:rPr lang="en-ZA" sz="56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</a:p>
          <a:p>
            <a:pPr marL="914400" lvl="1" indent="-4572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ZA" sz="56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Active pursuit of key partnerships to enhance capacity building, expand M&amp;E systems, broaden knowledge and learning, wider reach, deepen understanding of the M&amp;E landscape</a:t>
            </a:r>
          </a:p>
          <a:p>
            <a:pPr marL="914400" lvl="1" indent="-4572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ZA" sz="56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Strengthen the integration of evaluation theory and practice in academic curricula with HEIs</a:t>
            </a:r>
          </a:p>
          <a:p>
            <a:pPr marL="914400" lvl="1" indent="-4572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ZA" sz="56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Enhance professional evaluation standards and practices and provides networking opportunities and support for knowledge sharing through conferences etc</a:t>
            </a: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ZA" sz="5600" b="1" i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Peer Learning - </a:t>
            </a:r>
            <a:r>
              <a:rPr lang="en-ZA" sz="5600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Encourages a learning environment and engagement based on  mutual  respect and collaboration.  Promotes evidence-based practices and culture</a:t>
            </a: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ZA" sz="5600" b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Collaborative Curriculum development and Training</a:t>
            </a:r>
          </a:p>
          <a:p>
            <a:pPr marL="914400" lvl="1" indent="-4572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ZA" sz="5600" b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Develop and update M&amp;E curricula that is transformative, context specific  and culturally responsive</a:t>
            </a:r>
          </a:p>
          <a:p>
            <a:pPr marL="914400" lvl="1" indent="-457200">
              <a:lnSpc>
                <a:spcPct val="115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ZA" sz="5600" b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Provide opportunities for continuous learning through various offerings  reflecting emerging trends, such as AI use in Evaluations, Adaptive Management in complex environments, Made in Africa approaches etc</a:t>
            </a:r>
            <a:endParaRPr lang="en-ZA" sz="5600" b="1" i="1" u="sng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ZA" sz="5600" b="1" i="1" u="sng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Knowledge Generation </a:t>
            </a:r>
            <a:endParaRPr lang="en-ZA" sz="5600" b="1" kern="100" dirty="0">
              <a:solidFill>
                <a:schemeClr val="bg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Aft>
                <a:spcPts val="800"/>
              </a:spcAft>
            </a:pPr>
            <a:endParaRPr lang="en-ZA" sz="26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US" sz="2000" b="0" dirty="0"/>
          </a:p>
        </p:txBody>
      </p:sp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EB7ACFA8-70AF-7D1A-B291-212F8F459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4167"/>
            <a:ext cx="2886075" cy="64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Collaborations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B466-F119-37A2-335A-54FA76B1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Malawi Assemblies of God University (MAGU)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Curriculum review of </a:t>
            </a:r>
            <a:r>
              <a:rPr lang="en-US" dirty="0" err="1">
                <a:solidFill>
                  <a:schemeClr val="bg1"/>
                </a:solidFill>
              </a:rPr>
              <a:t>B.Com</a:t>
            </a:r>
            <a:r>
              <a:rPr lang="en-US" dirty="0">
                <a:solidFill>
                  <a:schemeClr val="bg1"/>
                </a:solidFill>
              </a:rPr>
              <a:t> (M&amp;E)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University of Witwatersrand (Wits School of Governance and Wits Business School)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WBS (partnered with Reckitt </a:t>
            </a:r>
            <a:r>
              <a:rPr lang="en-US" dirty="0" err="1">
                <a:solidFill>
                  <a:schemeClr val="bg1"/>
                </a:solidFill>
              </a:rPr>
              <a:t>Benkiser</a:t>
            </a:r>
            <a:r>
              <a:rPr lang="en-US" dirty="0">
                <a:solidFill>
                  <a:schemeClr val="bg1"/>
                </a:solidFill>
              </a:rPr>
              <a:t>) on social impact competition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Baseline and Mid-term studies on M&amp;E modules and performance of 5 municipalities in Gauteng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University of Zambia (partnered with 3iE)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Short course review (10 day RBM&amp;E)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Development of Impact Evaluation course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Various Capacity Building support initiatives to South African M&amp;E Association (SAMEA) and Tanzania Evaluation Association (TANEA)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bg1"/>
                </a:solidFill>
              </a:rPr>
              <a:t>Unicef</a:t>
            </a:r>
            <a:r>
              <a:rPr lang="en-US" dirty="0">
                <a:solidFill>
                  <a:schemeClr val="bg1"/>
                </a:solidFill>
              </a:rPr>
              <a:t>, Zimbabwe Evaluation Association (ZEA)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M&amp;E curriculum scoping mission (with plans to develop an M&amp;E curriculum)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5C8B9C53-BEDB-4205-BBD1-6B7808E47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75" y="6297994"/>
            <a:ext cx="2905125" cy="65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0FCC6-603A-085E-F553-7E291886A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Learnings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CF7FB-50D0-9BB2-270E-D042881DA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Context is key</a:t>
            </a:r>
          </a:p>
          <a:p>
            <a:r>
              <a:rPr lang="en-US" dirty="0">
                <a:solidFill>
                  <a:schemeClr val="bg1"/>
                </a:solidFill>
              </a:rPr>
              <a:t>M&amp;E systems must be country-led</a:t>
            </a:r>
          </a:p>
          <a:p>
            <a:r>
              <a:rPr lang="en-US" dirty="0">
                <a:solidFill>
                  <a:schemeClr val="bg1"/>
                </a:solidFill>
              </a:rPr>
              <a:t>VOPEs are an important bridge between local evaluators and translate broader practices to localized context</a:t>
            </a:r>
          </a:p>
          <a:p>
            <a:r>
              <a:rPr lang="en-US" dirty="0">
                <a:solidFill>
                  <a:schemeClr val="bg1"/>
                </a:solidFill>
              </a:rPr>
              <a:t>Collaboration promotes buy-in </a:t>
            </a:r>
          </a:p>
          <a:p>
            <a:r>
              <a:rPr lang="en-US" dirty="0">
                <a:solidFill>
                  <a:schemeClr val="bg1"/>
                </a:solidFill>
              </a:rPr>
              <a:t>Capacity needs assessments (CNAs) are instrumental in informing training </a:t>
            </a:r>
            <a:r>
              <a:rPr lang="en-US" dirty="0" err="1">
                <a:solidFill>
                  <a:schemeClr val="bg1"/>
                </a:solidFill>
              </a:rPr>
              <a:t>programmes</a:t>
            </a:r>
            <a:r>
              <a:rPr lang="en-US" dirty="0">
                <a:solidFill>
                  <a:schemeClr val="bg1"/>
                </a:solidFill>
              </a:rPr>
              <a:t> and related capacity building </a:t>
            </a:r>
            <a:r>
              <a:rPr lang="en-US" dirty="0" err="1">
                <a:solidFill>
                  <a:schemeClr val="bg1"/>
                </a:solidFill>
              </a:rPr>
              <a:t>intiatives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CNAs promote evidence-based capacity building initiatives </a:t>
            </a:r>
          </a:p>
          <a:p>
            <a:r>
              <a:rPr lang="en-US" dirty="0">
                <a:solidFill>
                  <a:schemeClr val="bg1"/>
                </a:solidFill>
              </a:rPr>
              <a:t>Fostering strong collaboration between academic, VOPEs and practical application can expand evaluation systems and quality of evidence for integration in policy and practice </a:t>
            </a:r>
          </a:p>
          <a:p>
            <a:r>
              <a:rPr lang="en-US" dirty="0">
                <a:solidFill>
                  <a:schemeClr val="bg1"/>
                </a:solidFill>
              </a:rPr>
              <a:t>Participation in regional and international networks/CoPs allows for knowledge exchange and growth</a:t>
            </a:r>
          </a:p>
          <a:p>
            <a:r>
              <a:rPr lang="en-US" dirty="0">
                <a:solidFill>
                  <a:schemeClr val="bg1"/>
                </a:solidFill>
              </a:rPr>
              <a:t>VOPEs offer oversight, which is critical for transparency and accountability in SDG reporting</a:t>
            </a:r>
          </a:p>
          <a:p>
            <a:endParaRPr lang="en-US" dirty="0"/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1D638813-D903-C7B7-E9AF-2C7972882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5463" y="6322018"/>
            <a:ext cx="2776537" cy="62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9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FB370-20F1-F980-9D61-698A4A22E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1781908"/>
            <a:ext cx="10776856" cy="64724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more info, </a:t>
            </a:r>
            <a:br>
              <a:rPr lang="en-US" dirty="0"/>
            </a:br>
            <a:r>
              <a:rPr lang="en-US" dirty="0" err="1"/>
              <a:t>www.wits.ac.za</a:t>
            </a:r>
            <a:r>
              <a:rPr lang="en-US" dirty="0"/>
              <a:t>/clear-aa</a:t>
            </a:r>
            <a:br>
              <a:rPr lang="en-US" dirty="0"/>
            </a:br>
            <a:r>
              <a:rPr lang="en-US"/>
              <a:t> </a:t>
            </a:r>
            <a:endParaRPr lang="en-US" dirty="0"/>
          </a:p>
        </p:txBody>
      </p:sp>
      <p:pic>
        <p:nvPicPr>
          <p:cNvPr id="4" name="Picture 3" descr="A logo with text on it&#10;&#10;Description automatically generated">
            <a:extLst>
              <a:ext uri="{FF2B5EF4-FFF2-40B4-BE49-F238E27FC236}">
                <a16:creationId xmlns:a16="http://schemas.microsoft.com/office/drawing/2014/main" id="{2D59D7AC-442D-0403-1344-FF8A0D3A6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5925" y="6385604"/>
            <a:ext cx="2886075" cy="64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82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93FB1E-40C2-4915-80F1-4A515F59973A}"/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9d5e6f84-5843-49cc-89a8-d7ee1a915182"/>
    <ds:schemaRef ds:uri="http://purl.org/dc/dcmitype/"/>
    <ds:schemaRef ds:uri="http://purl.org/dc/elements/1.1/"/>
    <ds:schemaRef ds:uri="http://schemas.openxmlformats.org/package/2006/metadata/core-properties"/>
    <ds:schemaRef ds:uri="d75abbe9-4b63-46ba-acaa-ae82d37ec5f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4151</TotalTime>
  <Words>468</Words>
  <Application>Microsoft Macintosh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Wingdings</vt:lpstr>
      <vt:lpstr>Courier New</vt:lpstr>
      <vt:lpstr>Aptos</vt:lpstr>
      <vt:lpstr>Proxima Nova</vt:lpstr>
      <vt:lpstr>Arial</vt:lpstr>
      <vt:lpstr>Roboto</vt:lpstr>
      <vt:lpstr>Office Theme</vt:lpstr>
      <vt:lpstr>Expanding the evaluation system - working with academia and VOPEs to support capacity and capability in evidence generation and use  </vt:lpstr>
      <vt:lpstr>Approaches</vt:lpstr>
      <vt:lpstr>Collaborations</vt:lpstr>
      <vt:lpstr>Key Learnings</vt:lpstr>
      <vt:lpstr>THANK YOU  For more info,  www.wits.ac.za/clear-aa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Jenean Pretorius</cp:lastModifiedBy>
  <cp:revision>5</cp:revision>
  <dcterms:created xsi:type="dcterms:W3CDTF">2024-04-15T11:05:03Z</dcterms:created>
  <dcterms:modified xsi:type="dcterms:W3CDTF">2024-10-13T16:07:33Z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