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78" r:id="rId4"/>
    <p:sldId id="260" r:id="rId5"/>
    <p:sldId id="280" r:id="rId6"/>
    <p:sldId id="279" r:id="rId7"/>
    <p:sldId id="282" r:id="rId8"/>
    <p:sldId id="275" r:id="rId9"/>
    <p:sldId id="283" r:id="rId10"/>
  </p:sldIdLst>
  <p:sldSz cx="12192000" cy="6858000"/>
  <p:notesSz cx="6797675" cy="9926638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4CAFD-4900-4249-BAB2-09462A586100}" type="datetimeFigureOut">
              <a:rPr lang="hr-HR" smtClean="0"/>
              <a:t>8.10.2024.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685E0-9A77-4A00-9C17-2C7E82DFC18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709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EA27FE-6403-6A29-0218-F724D2FBFC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56E715F-5D8E-C2C1-2243-0202BF98C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CCD7ED5-084A-2883-7123-9D670A6AF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D6765-F845-4D1B-9534-EDF51A60E438}" type="datetime1">
              <a:rPr lang="hr-HR" smtClean="0"/>
              <a:t>8.10.2024.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3F66577-3BB6-5687-9E54-76FD3680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7B68FDA-967C-42BF-03EC-DA41465B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8478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79F550-E851-B109-A683-8495FB57B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88EF0B0-13FD-C667-4DD1-81970364D6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662AE85-2009-8A83-C244-61FFE85AE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CF4F-450D-440B-B341-13C59960E391}" type="datetime1">
              <a:rPr lang="hr-HR" smtClean="0"/>
              <a:t>8.10.2024.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C1C6034-990F-7415-A1FC-6DD48F4C0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12C9227-BE86-5F9F-A458-35755BD2C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569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93088F8-15DF-B483-9C47-A59B952670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2EAB1AF-BA5D-6A74-8E9D-DF25A52D4D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999F67B-3254-AE30-915B-01D07B849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F07-CDDA-4E91-95CF-6E1736451073}" type="datetime1">
              <a:rPr lang="hr-HR" smtClean="0"/>
              <a:t>8.10.2024.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70D3824-2D56-E0C6-71E7-DD9FCB3A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49D8417-E455-7053-596A-54BD9E83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6579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B2B1F0-CC79-AC89-6B5C-81A6AA95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D17A309-7FB2-1374-3E90-4CD5B40F1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9D457F4-2BCA-A069-3F41-70B6A4C34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E21A1-7D03-4A55-8D2C-0D8EECF998BE}" type="datetime1">
              <a:rPr lang="hr-HR" smtClean="0"/>
              <a:t>8.10.2024.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3B7A2E-A703-3BF5-53CE-8CFFC43C6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92321D3-DEFA-EE5E-7C8A-959B30EEB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26381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4B7284E-DE15-86E1-2B76-B9B85540E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96AA56F-9E23-CEBD-049F-2870D72AC8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1C6958D-C9C7-D4AF-B408-D5D417CE5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04EE9-86F9-4ADF-A661-C5FFC033466A}" type="datetime1">
              <a:rPr lang="hr-HR" smtClean="0"/>
              <a:t>8.10.2024.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B3C6A73-FBDC-141C-EE48-377A90F5C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11CF804-762F-D92D-0115-990452155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384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27FF41-AF93-21F2-F045-B4E124C32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784A7A0-9C31-BA0F-BE5B-47CF18E33A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6083B43-9A51-CD3B-1641-4DA769DE8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D06C7F6-DE1D-FC3C-34F4-E613BEEB0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1264-759D-4E18-AA2C-6AE0988A5025}" type="datetime1">
              <a:rPr lang="hr-HR" smtClean="0"/>
              <a:t>8.10.2024.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A856026-D888-7C8A-D336-E82681AB6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E83D384-4620-0042-8297-BE52FF02E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4306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B1513D-4555-894F-6952-A17E926F3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B9CEBA2-389E-7634-9A63-60886B4FC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615033A-BF88-0226-E5DD-A92C5D6AB1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5879FFD-B48E-3CAF-0032-857E086804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B275C1E8-A978-38CD-371D-DABDE2538C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ABE7AB6-C9D9-944D-14FD-7F227A535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C15C5-C954-42C9-980F-78301C3C0E8E}" type="datetime1">
              <a:rPr lang="hr-HR" smtClean="0"/>
              <a:t>8.10.2024.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54BC635F-EF9D-AC39-9DB9-CDEF4251C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BFFA6C7-4C60-FAAB-6916-2BAE87F70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5120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D2012AD-F278-4156-4641-D8DF846B8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561AC2F-CE37-527A-B809-77B0E9127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ED5C-4103-4DE3-ACB9-1894A0045656}" type="datetime1">
              <a:rPr lang="hr-HR" smtClean="0"/>
              <a:t>8.10.2024.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9B88681-06E4-3BEC-39E6-8CA28CC23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BADD7D26-5898-9CDB-DA43-AADF50479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259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F07A5C8E-DDB3-B56E-1DF1-A2DB5A87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732-A6E7-4826-AB0A-0A3DFD65E9A2}" type="datetime1">
              <a:rPr lang="hr-HR" smtClean="0"/>
              <a:t>8.10.2024.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21E388D1-866A-1434-1823-6A57BC717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7718C47-0921-0E9A-CBB2-CFBE52D3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9684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3F9B4D-D80F-0670-FE04-3AC3BBDDF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3AB2C0E-5FF0-3103-BA7A-474240E41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B515F4B-4751-007B-7A20-30946BF5A2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38E91D4-E4B5-A3F0-1558-14263C4D5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30018-473C-4120-BDF3-CB35367FEFDA}" type="datetime1">
              <a:rPr lang="hr-HR" smtClean="0"/>
              <a:t>8.10.2024.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541233C-3795-8642-A281-EB51359AD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DF7D05C-F95F-763D-5C7A-C3B32AB7E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9237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F829FC-0EC7-729C-5701-DB5DA3BB3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98568BE-5004-59EA-F4A0-7412DF79CB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8A2EA7D-AE2F-4504-32F6-8EFAF39049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EBEEEB7-4645-0780-1F1E-7039F3ABD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0B230-AEB3-4B87-A547-96C5518AE289}" type="datetime1">
              <a:rPr lang="hr-HR" smtClean="0"/>
              <a:t>8.10.2024.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346AD9F-E0BE-CF06-8C17-F056F9C7B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F1088B2-CF54-8F5A-D8D5-0565FD15B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8753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6403BAA-8165-429A-5D5A-7E0530CD3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3DFFA1F-8DD3-4917-14EC-61BAE0ACA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7CEF0F7-7812-B512-5AC1-93C6044A9B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4F39-CA4A-4395-89BC-F4B2463E6CB9}" type="datetime1">
              <a:rPr lang="hr-HR" smtClean="0"/>
              <a:t>8.10.2024.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607DD2A-66AD-D5AC-BF6E-69278C3662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4634329-BCBC-E81A-B644-98E6F8BDB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241EE-1F14-4B52-833B-05932B91621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176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hem.evaluation@gmail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DBC6345-7778-E570-EBD8-E781D385D0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3" y="4960758"/>
            <a:ext cx="7392253" cy="144004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r">
              <a:spcAft>
                <a:spcPts val="800"/>
              </a:spcAft>
            </a:pPr>
            <a:r>
              <a:rPr lang="en-US" sz="3600" b="1" dirty="0">
                <a:effectLst/>
              </a:rPr>
              <a:t>An Evolutionary Path to</a:t>
            </a:r>
            <a:r>
              <a:rPr lang="hr-HR" sz="3600" b="1" dirty="0">
                <a:effectLst/>
              </a:rPr>
              <a:t> </a:t>
            </a:r>
            <a:r>
              <a:rPr lang="en-US" sz="3600" b="1" dirty="0">
                <a:effectLst/>
              </a:rPr>
              <a:t>Building</a:t>
            </a:r>
            <a:r>
              <a:rPr lang="hr-HR" sz="3600" b="1" dirty="0">
                <a:effectLst/>
              </a:rPr>
              <a:t> </a:t>
            </a:r>
            <a:r>
              <a:rPr lang="en-US" sz="3600" b="1" dirty="0">
                <a:effectLst/>
              </a:rPr>
              <a:t>the Croatian National Evaluation Society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8F23A77-873E-D5D2-93C1-64127F865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9869" y="4960758"/>
            <a:ext cx="3749040" cy="1440042"/>
          </a:xfrm>
          <a:noFill/>
        </p:spPr>
        <p:txBody>
          <a:bodyPr vert="horz" lIns="91440" tIns="45720" rIns="91440" bIns="45720" rtlCol="0" anchor="ctr">
            <a:normAutofit fontScale="92500"/>
          </a:bodyPr>
          <a:lstStyle/>
          <a:p>
            <a:pPr algn="l"/>
            <a:r>
              <a:rPr lang="en-US" b="1" dirty="0"/>
              <a:t>Dr. Marijana Sumpor</a:t>
            </a:r>
          </a:p>
          <a:p>
            <a:pPr algn="l"/>
            <a:r>
              <a:rPr lang="en-US" i="1" dirty="0"/>
              <a:t>Croatian Evaluation Society</a:t>
            </a:r>
            <a:endParaRPr lang="hr-HR" i="1" dirty="0"/>
          </a:p>
          <a:p>
            <a:pPr algn="l"/>
            <a:r>
              <a:rPr lang="hr-HR" dirty="0"/>
              <a:t>E: </a:t>
            </a:r>
            <a:r>
              <a:rPr lang="hr-HR" dirty="0">
                <a:hlinkClick r:id="rId2"/>
              </a:rPr>
              <a:t>hem.evaluation@gmail.com</a:t>
            </a:r>
            <a:r>
              <a:rPr lang="hr-HR" dirty="0"/>
              <a:t> </a:t>
            </a:r>
            <a:endParaRPr lang="en-US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6124ECC2-DA58-422B-F74F-7B8BCC87E6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97" r="-1" b="-1"/>
          <a:stretch/>
        </p:blipFill>
        <p:spPr>
          <a:xfrm>
            <a:off x="320040" y="320040"/>
            <a:ext cx="11548872" cy="4462272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AD2EEB5-F5B4-4BDA-8293-9A997C1299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827285" y="5121601"/>
            <a:ext cx="0" cy="9144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826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837435-3B40-0EA5-D16D-21E332DD7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480" y="328613"/>
            <a:ext cx="10515600" cy="916447"/>
          </a:xfrm>
        </p:spPr>
        <p:txBody>
          <a:bodyPr/>
          <a:lstStyle/>
          <a:p>
            <a:r>
              <a:rPr lang="hr-HR" b="1" dirty="0">
                <a:latin typeface="+mn-lt"/>
              </a:rPr>
              <a:t>The </a:t>
            </a:r>
            <a:r>
              <a:rPr lang="en" b="1" dirty="0">
                <a:latin typeface="+mn-lt"/>
              </a:rPr>
              <a:t>Croatia</a:t>
            </a:r>
            <a:r>
              <a:rPr lang="hr-HR" b="1" dirty="0">
                <a:latin typeface="+mn-lt"/>
              </a:rPr>
              <a:t>n</a:t>
            </a:r>
            <a:r>
              <a:rPr lang="en" b="1" dirty="0">
                <a:latin typeface="+mn-lt"/>
              </a:rPr>
              <a:t> </a:t>
            </a:r>
            <a:r>
              <a:rPr lang="hr-HR" b="1" dirty="0">
                <a:latin typeface="+mn-lt"/>
              </a:rPr>
              <a:t>E</a:t>
            </a:r>
            <a:r>
              <a:rPr lang="en" b="1" dirty="0">
                <a:latin typeface="+mn-lt"/>
              </a:rPr>
              <a:t>valuator</a:t>
            </a:r>
            <a:r>
              <a:rPr lang="hr-HR" b="1" dirty="0">
                <a:latin typeface="+mn-lt"/>
              </a:rPr>
              <a:t>s’</a:t>
            </a:r>
            <a:r>
              <a:rPr lang="en" b="1" dirty="0">
                <a:latin typeface="+mn-lt"/>
              </a:rPr>
              <a:t> </a:t>
            </a:r>
            <a:r>
              <a:rPr lang="hr-HR" b="1" dirty="0">
                <a:latin typeface="+mn-lt"/>
              </a:rPr>
              <a:t>N</a:t>
            </a:r>
            <a:r>
              <a:rPr lang="en" b="1" dirty="0">
                <a:latin typeface="+mn-lt"/>
              </a:rPr>
              <a:t>etwork</a:t>
            </a:r>
            <a:endParaRPr lang="hr-HR" b="1" dirty="0">
              <a:latin typeface="+mn-lt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F00AA6A-EA5C-2BD4-AC94-CA9D69F25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7948"/>
            <a:ext cx="10515600" cy="5004927"/>
          </a:xfrm>
        </p:spPr>
        <p:txBody>
          <a:bodyPr>
            <a:noAutofit/>
          </a:bodyPr>
          <a:lstStyle/>
          <a:p>
            <a:r>
              <a:rPr lang="hr-HR" b="0" i="0" dirty="0">
                <a:effectLst/>
              </a:rPr>
              <a:t>In 2015, Croatian</a:t>
            </a:r>
            <a:r>
              <a:rPr lang="en" b="0" i="0" dirty="0">
                <a:effectLst/>
              </a:rPr>
              <a:t> experts interested in the practical and theoretical application of the evaluation of public policies, programs and projects</a:t>
            </a:r>
            <a:r>
              <a:rPr lang="hr-HR" b="0" i="0" dirty="0">
                <a:effectLst/>
              </a:rPr>
              <a:t> </a:t>
            </a:r>
            <a:r>
              <a:rPr lang="hr-HR" b="0" i="0" dirty="0" err="1">
                <a:effectLst/>
              </a:rPr>
              <a:t>established</a:t>
            </a:r>
            <a:r>
              <a:rPr lang="hr-HR" b="0" i="0" dirty="0">
                <a:effectLst/>
              </a:rPr>
              <a:t> a network </a:t>
            </a:r>
            <a:r>
              <a:rPr lang="hr-HR" b="0" i="0" dirty="0" err="1">
                <a:effectLst/>
              </a:rPr>
              <a:t>hosted</a:t>
            </a:r>
            <a:r>
              <a:rPr lang="hr-HR" b="0" i="0" dirty="0">
                <a:effectLst/>
              </a:rPr>
              <a:t> </a:t>
            </a:r>
            <a:r>
              <a:rPr lang="hr-HR" b="0" i="0" dirty="0" err="1">
                <a:effectLst/>
              </a:rPr>
              <a:t>by</a:t>
            </a:r>
            <a:r>
              <a:rPr lang="hr-HR" b="0" i="0" dirty="0">
                <a:effectLst/>
              </a:rPr>
              <a:t> </a:t>
            </a:r>
            <a:r>
              <a:rPr lang="hr-HR" b="0" i="0" dirty="0" err="1">
                <a:effectLst/>
              </a:rPr>
              <a:t>the</a:t>
            </a:r>
            <a:r>
              <a:rPr lang="hr-HR" b="0" i="0" dirty="0">
                <a:effectLst/>
              </a:rPr>
              <a:t> Institute </a:t>
            </a:r>
            <a:r>
              <a:rPr lang="hr-HR" b="0" i="0" dirty="0" err="1">
                <a:effectLst/>
              </a:rPr>
              <a:t>of</a:t>
            </a:r>
            <a:r>
              <a:rPr lang="hr-HR" b="0" i="0" dirty="0">
                <a:effectLst/>
              </a:rPr>
              <a:t> Economics, Zagreb</a:t>
            </a:r>
            <a:r>
              <a:rPr lang="en" b="0" i="0" dirty="0">
                <a:effectLst/>
              </a:rPr>
              <a:t>.</a:t>
            </a:r>
          </a:p>
          <a:p>
            <a:r>
              <a:rPr lang="hr-HR" b="1" dirty="0">
                <a:solidFill>
                  <a:srgbClr val="0070C0"/>
                </a:solidFill>
              </a:rPr>
              <a:t>Network members (2022):</a:t>
            </a:r>
            <a:r>
              <a:rPr lang="en" b="1" dirty="0">
                <a:solidFill>
                  <a:srgbClr val="0070C0"/>
                </a:solidFill>
              </a:rPr>
              <a:t> consultants 44%, academic</a:t>
            </a:r>
            <a:r>
              <a:rPr lang="hr-HR" b="1" dirty="0">
                <a:solidFill>
                  <a:srgbClr val="0070C0"/>
                </a:solidFill>
              </a:rPr>
              <a:t>s </a:t>
            </a:r>
            <a:r>
              <a:rPr lang="en" b="1" dirty="0">
                <a:solidFill>
                  <a:srgbClr val="0070C0"/>
                </a:solidFill>
              </a:rPr>
              <a:t>25%, public sector </a:t>
            </a:r>
            <a:r>
              <a:rPr lang="hr-HR" b="1" dirty="0" err="1">
                <a:solidFill>
                  <a:srgbClr val="0070C0"/>
                </a:solidFill>
              </a:rPr>
              <a:t>officials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" b="1" dirty="0">
                <a:solidFill>
                  <a:srgbClr val="0070C0"/>
                </a:solidFill>
              </a:rPr>
              <a:t>29%, civil society 2%</a:t>
            </a:r>
          </a:p>
          <a:p>
            <a:r>
              <a:rPr lang="hr-HR" b="0" i="0" dirty="0">
                <a:effectLst/>
              </a:rPr>
              <a:t>CEN </a:t>
            </a:r>
            <a:r>
              <a:rPr lang="hr-HR" b="0" i="0" dirty="0" err="1">
                <a:effectLst/>
              </a:rPr>
              <a:t>is</a:t>
            </a:r>
            <a:r>
              <a:rPr lang="en" b="0" i="0" dirty="0">
                <a:effectLst/>
              </a:rPr>
              <a:t> registered in the international register of volunt</a:t>
            </a:r>
            <a:r>
              <a:rPr lang="hr-HR" b="0" i="0" dirty="0" err="1">
                <a:effectLst/>
              </a:rPr>
              <a:t>ary</a:t>
            </a:r>
            <a:r>
              <a:rPr lang="en" b="0" i="0" dirty="0">
                <a:effectLst/>
              </a:rPr>
              <a:t> organizations of</a:t>
            </a:r>
            <a:r>
              <a:rPr lang="hr-HR" b="0" i="0" dirty="0">
                <a:effectLst/>
              </a:rPr>
              <a:t> </a:t>
            </a:r>
            <a:r>
              <a:rPr lang="hr-HR" b="0" i="0" dirty="0" err="1">
                <a:effectLst/>
              </a:rPr>
              <a:t>professionals</a:t>
            </a:r>
            <a:r>
              <a:rPr lang="hr-HR" b="0" i="0" dirty="0">
                <a:effectLst/>
              </a:rPr>
              <a:t> in</a:t>
            </a:r>
            <a:r>
              <a:rPr lang="en" b="0" i="0" dirty="0">
                <a:effectLst/>
              </a:rPr>
              <a:t> evaluation (VOPE) managed by the International Organization for Cooperation in Evaluation (IOCE) .</a:t>
            </a:r>
          </a:p>
          <a:p>
            <a:r>
              <a:rPr lang="hr-HR" b="1" dirty="0">
                <a:solidFill>
                  <a:srgbClr val="0070C0"/>
                </a:solidFill>
              </a:rPr>
              <a:t>CEN/</a:t>
            </a:r>
            <a:r>
              <a:rPr lang="en" b="1" dirty="0">
                <a:solidFill>
                  <a:srgbClr val="0070C0"/>
                </a:solidFill>
              </a:rPr>
              <a:t>HEM </a:t>
            </a:r>
            <a:r>
              <a:rPr lang="en" b="1" i="0" dirty="0">
                <a:solidFill>
                  <a:srgbClr val="0070C0"/>
                </a:solidFill>
                <a:effectLst/>
              </a:rPr>
              <a:t>actively participate</a:t>
            </a:r>
            <a:r>
              <a:rPr lang="hr-HR" b="1" i="0" dirty="0">
                <a:solidFill>
                  <a:srgbClr val="0070C0"/>
                </a:solidFill>
                <a:effectLst/>
              </a:rPr>
              <a:t>d</a:t>
            </a:r>
            <a:r>
              <a:rPr lang="en" b="1" i="0" dirty="0">
                <a:solidFill>
                  <a:srgbClr val="0070C0"/>
                </a:solidFill>
                <a:effectLst/>
              </a:rPr>
              <a:t> in the </a:t>
            </a:r>
            <a:r>
              <a:rPr lang="hr-HR" b="1" dirty="0">
                <a:solidFill>
                  <a:srgbClr val="0070C0"/>
                </a:solidFill>
              </a:rPr>
              <a:t>activities</a:t>
            </a:r>
            <a:r>
              <a:rPr lang="en" b="1" i="0" dirty="0">
                <a:solidFill>
                  <a:srgbClr val="0070C0"/>
                </a:solidFill>
                <a:effectLst/>
              </a:rPr>
              <a:t> of the</a:t>
            </a:r>
            <a:r>
              <a:rPr lang="hr-HR" b="1" i="0" dirty="0">
                <a:solidFill>
                  <a:srgbClr val="0070C0"/>
                </a:solidFill>
                <a:effectLst/>
              </a:rPr>
              <a:t> regional</a:t>
            </a:r>
            <a:r>
              <a:rPr lang="en" b="1" i="0" dirty="0">
                <a:solidFill>
                  <a:srgbClr val="0070C0"/>
                </a:solidFill>
                <a:effectLst/>
              </a:rPr>
              <a:t> Western Balkan Evaluat</a:t>
            </a:r>
            <a:r>
              <a:rPr lang="hr-HR" b="1" i="0" dirty="0">
                <a:solidFill>
                  <a:srgbClr val="0070C0"/>
                </a:solidFill>
                <a:effectLst/>
              </a:rPr>
              <a:t>ion</a:t>
            </a:r>
            <a:r>
              <a:rPr lang="en" b="1" i="0" dirty="0">
                <a:solidFill>
                  <a:srgbClr val="0070C0"/>
                </a:solidFill>
                <a:effectLst/>
              </a:rPr>
              <a:t> Network (WBEN</a:t>
            </a:r>
            <a:r>
              <a:rPr lang="hr-HR" b="1" dirty="0">
                <a:solidFill>
                  <a:srgbClr val="0070C0"/>
                </a:solidFill>
              </a:rPr>
              <a:t>) </a:t>
            </a:r>
            <a:r>
              <a:rPr lang="hr-HR" b="1" dirty="0" err="1">
                <a:solidFill>
                  <a:srgbClr val="0070C0"/>
                </a:solidFill>
              </a:rPr>
              <a:t>and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small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cooperation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projects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supported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by</a:t>
            </a:r>
            <a:r>
              <a:rPr lang="hr-HR" b="1" dirty="0">
                <a:solidFill>
                  <a:srgbClr val="0070C0"/>
                </a:solidFill>
              </a:rPr>
              <a:t> IOCE</a:t>
            </a:r>
            <a:endParaRPr lang="en-US" b="1" i="0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1E2323D-37D4-7C29-FDD0-F7C6F7F5B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2</a:t>
            </a:fld>
            <a:endParaRPr lang="hr-HR"/>
          </a:p>
        </p:txBody>
      </p:sp>
      <p:pic>
        <p:nvPicPr>
          <p:cNvPr id="2050" name="Picture 2" descr="Mobirise">
            <a:extLst>
              <a:ext uri="{FF2B5EF4-FFF2-40B4-BE49-F238E27FC236}">
                <a16:creationId xmlns:a16="http://schemas.microsoft.com/office/drawing/2014/main" id="{8DABF46C-AAE0-C6AD-A623-CD0469794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9280" y="85725"/>
            <a:ext cx="1188254" cy="91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561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9B13797-999B-4993-8249-9FB9248F6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349" y="3751253"/>
            <a:ext cx="6198692" cy="1416887"/>
          </a:xfrm>
        </p:spPr>
        <p:txBody>
          <a:bodyPr anchor="ctr">
            <a:normAutofit/>
          </a:bodyPr>
          <a:lstStyle/>
          <a:p>
            <a:r>
              <a:rPr lang="en" sz="3000" b="1" dirty="0">
                <a:solidFill>
                  <a:srgbClr val="002060"/>
                </a:solidFill>
              </a:rPr>
              <a:t>Regional cooperation of evaluators</a:t>
            </a:r>
            <a:r>
              <a:rPr lang="hr-HR" sz="3000" b="1" dirty="0">
                <a:solidFill>
                  <a:srgbClr val="002060"/>
                </a:solidFill>
              </a:rPr>
              <a:t>, </a:t>
            </a:r>
            <a:r>
              <a:rPr lang="en" sz="3000" b="1" dirty="0">
                <a:solidFill>
                  <a:srgbClr val="002060"/>
                </a:solidFill>
              </a:rPr>
              <a:t>evaluation communities</a:t>
            </a:r>
            <a:r>
              <a:rPr lang="hr-HR" sz="3000" b="1" dirty="0">
                <a:solidFill>
                  <a:srgbClr val="002060"/>
                </a:solidFill>
              </a:rPr>
              <a:t> </a:t>
            </a:r>
            <a:r>
              <a:rPr lang="hr-HR" sz="3000" b="1" dirty="0" err="1">
                <a:solidFill>
                  <a:srgbClr val="002060"/>
                </a:solidFill>
              </a:rPr>
              <a:t>and</a:t>
            </a:r>
            <a:r>
              <a:rPr lang="hr-HR" sz="3000" b="1" dirty="0">
                <a:solidFill>
                  <a:srgbClr val="002060"/>
                </a:solidFill>
              </a:rPr>
              <a:t> </a:t>
            </a:r>
            <a:r>
              <a:rPr lang="en" sz="3000" b="1" dirty="0">
                <a:solidFill>
                  <a:srgbClr val="002060"/>
                </a:solidFill>
              </a:rPr>
              <a:t>networks in Europe</a:t>
            </a:r>
          </a:p>
        </p:txBody>
      </p:sp>
      <p:pic>
        <p:nvPicPr>
          <p:cNvPr id="5" name="Slika 4" descr="Slika na kojoj se prikazuje osoba, strop, na zatvorenom, zid&#10;&#10;Opis je automatski generiran">
            <a:extLst>
              <a:ext uri="{FF2B5EF4-FFF2-40B4-BE49-F238E27FC236}">
                <a16:creationId xmlns:a16="http://schemas.microsoft.com/office/drawing/2014/main" id="{E3976B9D-F20D-4588-943E-23424E2E7E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88" b="28671"/>
          <a:stretch/>
        </p:blipFill>
        <p:spPr>
          <a:xfrm>
            <a:off x="407" y="5"/>
            <a:ext cx="12191196" cy="371060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2ED75F9-D4C1-4142-8C84-7F8ED0A65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2402" y="4866639"/>
            <a:ext cx="4951707" cy="1710993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" sz="2000" i="1" dirty="0">
                <a:solidFill>
                  <a:schemeClr val="accent1"/>
                </a:solidFill>
              </a:rPr>
              <a:t>7 Voluntary Organizations for Evaluation Professionals (VOPE) from Central, Eastern and Southern Europe agreed to work together to create awareness and understanding of DRG evaluation across Europe; Signatories of the DRG Thessaloniki Declaration</a:t>
            </a:r>
            <a:endParaRPr lang="hr-HR" sz="2000" b="1" dirty="0">
              <a:solidFill>
                <a:schemeClr val="accent1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C99C997-1F91-45F1-933B-2786DAF1F908}"/>
              </a:ext>
            </a:extLst>
          </p:cNvPr>
          <p:cNvSpPr txBox="1"/>
          <p:nvPr/>
        </p:nvSpPr>
        <p:spPr>
          <a:xfrm>
            <a:off x="598349" y="5168137"/>
            <a:ext cx="58293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2200" dirty="0"/>
              <a:t>European Evaluation </a:t>
            </a:r>
            <a:r>
              <a:rPr lang="en" sz="2200" dirty="0" err="1"/>
              <a:t>Association</a:t>
            </a:r>
            <a:r>
              <a:rPr lang="en" sz="2200" dirty="0"/>
              <a:t> </a:t>
            </a:r>
            <a:r>
              <a:rPr lang="en" sz="2200" b="1" dirty="0"/>
              <a:t>- EES</a:t>
            </a:r>
          </a:p>
          <a:p>
            <a:r>
              <a:rPr lang="en" sz="2200" dirty="0"/>
              <a:t>Network </a:t>
            </a:r>
            <a:r>
              <a:rPr lang="en" sz="2200" dirty="0" err="1"/>
              <a:t>of </a:t>
            </a:r>
            <a:r>
              <a:rPr lang="en" sz="2200" dirty="0"/>
              <a:t>Evaluation </a:t>
            </a:r>
            <a:r>
              <a:rPr lang="en" sz="2200" dirty="0" err="1"/>
              <a:t>Societies </a:t>
            </a:r>
            <a:r>
              <a:rPr lang="en" sz="2200" dirty="0"/>
              <a:t>in Europe </a:t>
            </a:r>
            <a:r>
              <a:rPr lang="en" sz="2200" b="1" dirty="0"/>
              <a:t>- NESE</a:t>
            </a:r>
          </a:p>
          <a:p>
            <a:r>
              <a:rPr lang="en" sz="2200" dirty="0"/>
              <a:t>Western Balkan Evaluation Network </a:t>
            </a:r>
            <a:r>
              <a:rPr lang="en" sz="2200" b="1" dirty="0"/>
              <a:t>- WBEN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1C19FC2-D31D-41DB-B69C-C8B6F8588AC1}"/>
              </a:ext>
            </a:extLst>
          </p:cNvPr>
          <p:cNvSpPr txBox="1"/>
          <p:nvPr/>
        </p:nvSpPr>
        <p:spPr>
          <a:xfrm>
            <a:off x="7190130" y="3873127"/>
            <a:ext cx="4155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2400" b="1" dirty="0">
                <a:solidFill>
                  <a:schemeClr val="accent1"/>
                </a:solidFill>
              </a:rPr>
              <a:t>13. EES conference 2018</a:t>
            </a:r>
          </a:p>
          <a:p>
            <a:r>
              <a:rPr lang="en" sz="2400" b="1" dirty="0" err="1">
                <a:solidFill>
                  <a:schemeClr val="accent1"/>
                </a:solidFill>
              </a:rPr>
              <a:t>Thessaloniki </a:t>
            </a:r>
            <a:r>
              <a:rPr lang="en" sz="2400" b="1" dirty="0">
                <a:solidFill>
                  <a:schemeClr val="accent1"/>
                </a:solidFill>
              </a:rPr>
              <a:t>, </a:t>
            </a:r>
            <a:r>
              <a:rPr lang="en" sz="2400" b="1" dirty="0" err="1">
                <a:solidFill>
                  <a:schemeClr val="accent1"/>
                </a:solidFill>
              </a:rPr>
              <a:t>Greece</a:t>
            </a:r>
            <a:endParaRPr lang="hr-HR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39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57D497-3228-3FDE-5E92-A7C78ADDD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6835"/>
          </a:xfrm>
        </p:spPr>
        <p:txBody>
          <a:bodyPr/>
          <a:lstStyle/>
          <a:p>
            <a:r>
              <a:rPr lang="en" b="1" dirty="0">
                <a:latin typeface="+mn-lt"/>
              </a:rPr>
              <a:t>VOPE Leadership Boot Camp</a:t>
            </a:r>
            <a:endParaRPr lang="hr-HR" b="1" dirty="0">
              <a:latin typeface="+mn-lt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A2CB5E5-3F41-9972-73D0-739E20240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2720"/>
            <a:ext cx="10780552" cy="5278755"/>
          </a:xfrm>
        </p:spPr>
        <p:txBody>
          <a:bodyPr>
            <a:normAutofit/>
          </a:bodyPr>
          <a:lstStyle/>
          <a:p>
            <a:r>
              <a:rPr lang="hr-HR" dirty="0"/>
              <a:t>A k</a:t>
            </a:r>
            <a:r>
              <a:rPr lang="en" dirty="0"/>
              <a:t>ey in</a:t>
            </a:r>
            <a:r>
              <a:rPr lang="hr-HR" dirty="0"/>
              <a:t>put into </a:t>
            </a:r>
            <a:r>
              <a:rPr lang="en" dirty="0"/>
              <a:t>establis</a:t>
            </a:r>
            <a:r>
              <a:rPr lang="hr-HR" dirty="0" err="1"/>
              <a:t>hing</a:t>
            </a:r>
            <a:r>
              <a:rPr lang="hr-HR" dirty="0"/>
              <a:t> a </a:t>
            </a:r>
            <a:r>
              <a:rPr lang="en" dirty="0"/>
              <a:t>formal</a:t>
            </a:r>
            <a:r>
              <a:rPr lang="hr-HR" dirty="0"/>
              <a:t> </a:t>
            </a:r>
            <a:r>
              <a:rPr lang="hr-HR" dirty="0" err="1"/>
              <a:t>national</a:t>
            </a:r>
            <a:r>
              <a:rPr lang="en" dirty="0"/>
              <a:t> </a:t>
            </a:r>
            <a:r>
              <a:rPr lang="hr-HR" dirty="0"/>
              <a:t>evaluation </a:t>
            </a:r>
            <a:r>
              <a:rPr lang="hr-HR" dirty="0" err="1"/>
              <a:t>society</a:t>
            </a:r>
            <a:r>
              <a:rPr lang="hr-HR" dirty="0"/>
              <a:t> was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participation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b="1" dirty="0"/>
              <a:t>CEN</a:t>
            </a:r>
            <a:r>
              <a:rPr lang="en" b="1" dirty="0"/>
              <a:t> representatives </a:t>
            </a:r>
            <a:r>
              <a:rPr lang="hr-HR" dirty="0"/>
              <a:t>in </a:t>
            </a:r>
            <a:r>
              <a:rPr lang="hr-HR" dirty="0" err="1"/>
              <a:t>the</a:t>
            </a:r>
            <a:r>
              <a:rPr lang="en" dirty="0"/>
              <a:t> superb international </a:t>
            </a:r>
            <a:r>
              <a:rPr lang="en" i="1" dirty="0"/>
              <a:t>VOPE Leadership Boot Camp </a:t>
            </a:r>
            <a:r>
              <a:rPr lang="hr-HR" i="1" dirty="0"/>
              <a:t>(</a:t>
            </a:r>
            <a:r>
              <a:rPr lang="en" dirty="0"/>
              <a:t>March and April 2022</a:t>
            </a:r>
            <a:r>
              <a:rPr lang="hr-HR" dirty="0"/>
              <a:t>)</a:t>
            </a:r>
            <a:r>
              <a:rPr lang="en" dirty="0"/>
              <a:t>.</a:t>
            </a:r>
            <a:endParaRPr lang="en-US" i="1" dirty="0"/>
          </a:p>
          <a:p>
            <a:r>
              <a:rPr lang="hr-HR" dirty="0"/>
              <a:t>The programme was focussed</a:t>
            </a:r>
            <a:r>
              <a:rPr lang="en" dirty="0"/>
              <a:t> on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en" dirty="0"/>
              <a:t>practical application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en" dirty="0"/>
              <a:t>knowledge: participants </a:t>
            </a:r>
            <a:r>
              <a:rPr lang="hr-HR" dirty="0" err="1"/>
              <a:t>learned</a:t>
            </a:r>
            <a:r>
              <a:rPr lang="hr-HR" dirty="0"/>
              <a:t> through </a:t>
            </a:r>
            <a:r>
              <a:rPr lang="en" dirty="0"/>
              <a:t>6 modules </a:t>
            </a:r>
            <a:r>
              <a:rPr lang="hr-HR" dirty="0"/>
              <a:t>how</a:t>
            </a:r>
            <a:r>
              <a:rPr lang="en" dirty="0"/>
              <a:t> to design and prepare</a:t>
            </a:r>
            <a:r>
              <a:rPr lang="hr-HR" dirty="0"/>
              <a:t> management</a:t>
            </a:r>
            <a:r>
              <a:rPr lang="en" dirty="0"/>
              <a:t> </a:t>
            </a:r>
            <a:r>
              <a:rPr lang="hr-HR" dirty="0"/>
              <a:t>documents for „evaluation” </a:t>
            </a:r>
            <a:r>
              <a:rPr lang="en" dirty="0"/>
              <a:t>organizations: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" sz="2800" dirty="0"/>
              <a:t>Strategic plan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" sz="2800" dirty="0"/>
              <a:t>SWOT</a:t>
            </a:r>
            <a:endParaRPr lang="en-US" sz="2800" dirty="0"/>
          </a:p>
          <a:p>
            <a:pPr marL="914400" lvl="1" indent="-457200">
              <a:buFont typeface="+mj-lt"/>
              <a:buAutoNum type="arabicPeriod"/>
            </a:pPr>
            <a:r>
              <a:rPr lang="hr-HR" sz="2800" dirty="0"/>
              <a:t>Action plan </a:t>
            </a:r>
            <a:r>
              <a:rPr lang="hr-HR" sz="2800" dirty="0" err="1"/>
              <a:t>and</a:t>
            </a:r>
            <a:r>
              <a:rPr lang="hr-HR" sz="2800" dirty="0"/>
              <a:t> p</a:t>
            </a:r>
            <a:r>
              <a:rPr lang="en" sz="2800" dirty="0"/>
              <a:t>rojects</a:t>
            </a:r>
            <a:endParaRPr lang="en-US" sz="2800" dirty="0"/>
          </a:p>
          <a:p>
            <a:pPr marL="914400" lvl="1" indent="-457200">
              <a:buFont typeface="+mj-lt"/>
              <a:buAutoNum type="arabicPeriod"/>
            </a:pPr>
            <a:r>
              <a:rPr lang="en" sz="2800" dirty="0"/>
              <a:t>Pitch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" sz="2800" dirty="0" err="1"/>
              <a:t>Internal</a:t>
            </a:r>
            <a:r>
              <a:rPr lang="en" sz="2800" dirty="0"/>
              <a:t> </a:t>
            </a:r>
            <a:r>
              <a:rPr lang="en" sz="2800" dirty="0" err="1"/>
              <a:t>communication </a:t>
            </a:r>
            <a:r>
              <a:rPr lang="en" sz="2800" dirty="0"/>
              <a:t>plan</a:t>
            </a:r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FC46B5A-27BF-E65D-D4FA-8B4F0F003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4</a:t>
            </a:fld>
            <a:endParaRPr lang="hr-HR"/>
          </a:p>
        </p:txBody>
      </p:sp>
      <p:pic>
        <p:nvPicPr>
          <p:cNvPr id="6" name="Imagen 4">
            <a:extLst>
              <a:ext uri="{FF2B5EF4-FFF2-40B4-BE49-F238E27FC236}">
                <a16:creationId xmlns:a16="http://schemas.microsoft.com/office/drawing/2014/main" id="{8C0DD97F-D1B7-DA02-1C7E-92E7AFCE4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879" y="136525"/>
            <a:ext cx="2149925" cy="956835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63F6496-0891-63D6-7881-4933CDE2A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871" y="5097857"/>
            <a:ext cx="2344329" cy="107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99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C24A6C1-765B-84D8-DEB5-3DBBFCAB2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err="1">
                <a:latin typeface="+mn-lt"/>
              </a:rPr>
              <a:t>Externally</a:t>
            </a:r>
            <a:r>
              <a:rPr lang="hr-HR" b="1" dirty="0">
                <a:latin typeface="+mn-lt"/>
              </a:rPr>
              <a:t> </a:t>
            </a:r>
            <a:r>
              <a:rPr lang="hr-HR" b="1" dirty="0" err="1">
                <a:latin typeface="+mn-lt"/>
              </a:rPr>
              <a:t>driven</a:t>
            </a:r>
            <a:r>
              <a:rPr lang="hr-HR" b="1" dirty="0">
                <a:latin typeface="+mn-lt"/>
              </a:rPr>
              <a:t> processes </a:t>
            </a:r>
            <a:r>
              <a:rPr lang="hr-HR" b="1" dirty="0" err="1">
                <a:latin typeface="+mn-lt"/>
              </a:rPr>
              <a:t>and</a:t>
            </a:r>
            <a:r>
              <a:rPr lang="hr-HR" b="1" dirty="0">
                <a:latin typeface="+mn-lt"/>
              </a:rPr>
              <a:t> </a:t>
            </a:r>
            <a:r>
              <a:rPr lang="hr-HR" b="1" dirty="0" err="1">
                <a:latin typeface="+mn-lt"/>
              </a:rPr>
              <a:t>national</a:t>
            </a:r>
            <a:r>
              <a:rPr lang="hr-HR" b="1" dirty="0">
                <a:latin typeface="+mn-lt"/>
              </a:rPr>
              <a:t> </a:t>
            </a:r>
            <a:r>
              <a:rPr lang="hr-HR" b="1" dirty="0" err="1">
                <a:latin typeface="+mn-lt"/>
              </a:rPr>
              <a:t>policy</a:t>
            </a:r>
            <a:r>
              <a:rPr lang="hr-HR" b="1" dirty="0">
                <a:latin typeface="+mn-lt"/>
              </a:rPr>
              <a:t> </a:t>
            </a:r>
            <a:r>
              <a:rPr lang="hr-HR" b="1" dirty="0" err="1">
                <a:latin typeface="+mn-lt"/>
              </a:rPr>
              <a:t>responses</a:t>
            </a:r>
            <a:r>
              <a:rPr lang="hr-HR" b="1" dirty="0">
                <a:latin typeface="+mn-lt"/>
              </a:rPr>
              <a:t> to evaluation </a:t>
            </a:r>
            <a:r>
              <a:rPr lang="hr-HR" b="1" dirty="0" err="1">
                <a:latin typeface="+mn-lt"/>
              </a:rPr>
              <a:t>requirements</a:t>
            </a:r>
            <a:endParaRPr lang="hr-HR" b="1" dirty="0">
              <a:latin typeface="+mn-lt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D55F301-8C3D-CE19-5FCE-9C38AE391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8160"/>
            <a:ext cx="11089640" cy="4480559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EUROPEAN UNION: </a:t>
            </a:r>
            <a:r>
              <a:rPr lang="en-US" dirty="0"/>
              <a:t>A key factor for raising general interest in programme and project evaluation was Croatia’s accession to the European Union (EU) in 2013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Cohesion</a:t>
            </a:r>
            <a:r>
              <a:rPr lang="hr-HR" dirty="0"/>
              <a:t> </a:t>
            </a:r>
            <a:r>
              <a:rPr lang="hr-HR" dirty="0" err="1"/>
              <a:t>policy</a:t>
            </a:r>
            <a:r>
              <a:rPr lang="hr-HR" dirty="0"/>
              <a:t> funding system</a:t>
            </a:r>
            <a:r>
              <a:rPr lang="en-US" dirty="0"/>
              <a:t>.</a:t>
            </a:r>
            <a:r>
              <a:rPr lang="hr-HR" dirty="0"/>
              <a:t> </a:t>
            </a:r>
            <a:r>
              <a:rPr lang="hr-HR" dirty="0" err="1"/>
              <a:t>Programmes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projects</a:t>
            </a:r>
            <a:r>
              <a:rPr lang="hr-HR" dirty="0"/>
              <a:t> </a:t>
            </a:r>
            <a:r>
              <a:rPr lang="hr-HR" dirty="0" err="1"/>
              <a:t>have</a:t>
            </a:r>
            <a:r>
              <a:rPr lang="hr-HR" dirty="0"/>
              <a:t> to </a:t>
            </a:r>
            <a:r>
              <a:rPr lang="hr-HR" dirty="0" err="1"/>
              <a:t>be</a:t>
            </a:r>
            <a:r>
              <a:rPr lang="hr-HR" dirty="0"/>
              <a:t> </a:t>
            </a:r>
            <a:r>
              <a:rPr lang="hr-HR" dirty="0" err="1"/>
              <a:t>evaluated</a:t>
            </a:r>
            <a:r>
              <a:rPr lang="hr-HR" dirty="0"/>
              <a:t>.</a:t>
            </a:r>
          </a:p>
          <a:p>
            <a:r>
              <a:rPr lang="hr-HR" dirty="0"/>
              <a:t>STRATEGIC PLANNING: </a:t>
            </a:r>
            <a:r>
              <a:rPr lang="hr-HR" dirty="0" err="1"/>
              <a:t>Within</a:t>
            </a:r>
            <a:r>
              <a:rPr lang="hr-HR" dirty="0"/>
              <a:t> t</a:t>
            </a:r>
            <a:r>
              <a:rPr lang="en-US" dirty="0"/>
              <a:t>he national strategic planning and management system</a:t>
            </a:r>
            <a:r>
              <a:rPr lang="hr-HR" dirty="0"/>
              <a:t> (2017)</a:t>
            </a:r>
            <a:r>
              <a:rPr lang="en-US" dirty="0"/>
              <a:t> </a:t>
            </a:r>
            <a:r>
              <a:rPr lang="hr-HR" dirty="0"/>
              <a:t>evaluation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national</a:t>
            </a:r>
            <a:r>
              <a:rPr lang="hr-HR" dirty="0"/>
              <a:t> </a:t>
            </a:r>
            <a:r>
              <a:rPr lang="hr-HR" dirty="0" err="1"/>
              <a:t>policy</a:t>
            </a:r>
            <a:r>
              <a:rPr lang="hr-HR" dirty="0"/>
              <a:t> documents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obligatory</a:t>
            </a:r>
            <a:r>
              <a:rPr lang="hr-HR" dirty="0"/>
              <a:t>.</a:t>
            </a:r>
          </a:p>
          <a:p>
            <a:r>
              <a:rPr lang="hr-HR" dirty="0"/>
              <a:t>LINK TO </a:t>
            </a:r>
            <a:r>
              <a:rPr lang="hr-HR" dirty="0" err="1"/>
              <a:t>SDGs</a:t>
            </a:r>
            <a:r>
              <a:rPr lang="hr-HR" dirty="0"/>
              <a:t>: A</a:t>
            </a:r>
            <a:r>
              <a:rPr lang="en-US" dirty="0"/>
              <a:t> coherent planning system is established linking national strategic development objectives with EU development policy and the UN Sustainable Development Goals. </a:t>
            </a:r>
            <a:r>
              <a:rPr lang="hr-HR" dirty="0"/>
              <a:t>Voluntary </a:t>
            </a:r>
            <a:r>
              <a:rPr lang="hr-HR" dirty="0" err="1"/>
              <a:t>national</a:t>
            </a:r>
            <a:r>
              <a:rPr lang="hr-HR" dirty="0"/>
              <a:t> reports are prepared.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b="1" dirty="0">
                <a:solidFill>
                  <a:srgbClr val="0070C0"/>
                </a:solidFill>
              </a:rPr>
              <a:t>OUTCOME: Evaluation </a:t>
            </a:r>
            <a:r>
              <a:rPr lang="hr-HR" b="1" dirty="0" err="1">
                <a:solidFill>
                  <a:srgbClr val="0070C0"/>
                </a:solidFill>
              </a:rPr>
              <a:t>obligatory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within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national</a:t>
            </a:r>
            <a:r>
              <a:rPr lang="hr-HR" b="1" dirty="0">
                <a:solidFill>
                  <a:srgbClr val="0070C0"/>
                </a:solidFill>
              </a:rPr>
              <a:t> strategic planning </a:t>
            </a:r>
            <a:r>
              <a:rPr lang="hr-HR" b="1" dirty="0" err="1">
                <a:solidFill>
                  <a:srgbClr val="0070C0"/>
                </a:solidFill>
              </a:rPr>
              <a:t>and</a:t>
            </a:r>
            <a:r>
              <a:rPr lang="hr-HR" b="1" dirty="0">
                <a:solidFill>
                  <a:srgbClr val="0070C0"/>
                </a:solidFill>
              </a:rPr>
              <a:t> EU </a:t>
            </a:r>
            <a:r>
              <a:rPr lang="hr-HR" b="1" dirty="0" err="1">
                <a:solidFill>
                  <a:srgbClr val="0070C0"/>
                </a:solidFill>
              </a:rPr>
              <a:t>programming</a:t>
            </a:r>
            <a:r>
              <a:rPr lang="hr-HR" b="1" dirty="0">
                <a:solidFill>
                  <a:srgbClr val="0070C0"/>
                </a:solidFill>
              </a:rPr>
              <a:t> system.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b="1" dirty="0">
                <a:solidFill>
                  <a:srgbClr val="FF0000"/>
                </a:solidFill>
              </a:rPr>
              <a:t>CHALLENGE: Building evaluation culture.</a:t>
            </a:r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3B0B1FA-5899-A417-270D-C1A1C9F63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96820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9A420D-AC93-91CE-84FB-2F1EAA5A8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1353800" cy="1325563"/>
          </a:xfrm>
        </p:spPr>
        <p:txBody>
          <a:bodyPr/>
          <a:lstStyle/>
          <a:p>
            <a:r>
              <a:rPr lang="hr-HR" b="1" dirty="0" err="1">
                <a:latin typeface="+mn-lt"/>
              </a:rPr>
              <a:t>From</a:t>
            </a:r>
            <a:r>
              <a:rPr lang="hr-HR" b="1" dirty="0">
                <a:latin typeface="+mn-lt"/>
              </a:rPr>
              <a:t> Evaluation Network to Evaluation Society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8DD3780-4345-B509-5570-8EE638575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3048"/>
            <a:ext cx="10998200" cy="5030787"/>
          </a:xfrm>
        </p:spPr>
        <p:txBody>
          <a:bodyPr>
            <a:noAutofit/>
          </a:bodyPr>
          <a:lstStyle/>
          <a:p>
            <a:r>
              <a:rPr lang="hr-HR" dirty="0"/>
              <a:t>LONG PROCESS: </a:t>
            </a:r>
            <a:r>
              <a:rPr lang="en-US" dirty="0"/>
              <a:t>Ten years of voluntary cooperation within the Croatian Evaluators Network (CEN) </a:t>
            </a:r>
            <a:r>
              <a:rPr lang="en-US" dirty="0" err="1"/>
              <a:t>relevan</a:t>
            </a:r>
            <a:r>
              <a:rPr lang="hr-HR" dirty="0"/>
              <a:t>t</a:t>
            </a:r>
            <a:r>
              <a:rPr lang="en-US" dirty="0"/>
              <a:t> </a:t>
            </a:r>
            <a:r>
              <a:rPr lang="hr-HR" dirty="0"/>
              <a:t>for</a:t>
            </a:r>
            <a:r>
              <a:rPr lang="en-US" dirty="0"/>
              <a:t> building national evaluation capacities</a:t>
            </a:r>
            <a:r>
              <a:rPr lang="hr-HR" dirty="0"/>
              <a:t>.</a:t>
            </a:r>
          </a:p>
          <a:p>
            <a:r>
              <a:rPr lang="hr-HR" dirty="0"/>
              <a:t>ENTHUSIASM: </a:t>
            </a:r>
            <a:r>
              <a:rPr lang="en-US" dirty="0"/>
              <a:t>The formation of CEN was a voluntary process driven by evaluation experts active in the public, academic, private and civil society sector interested in knowledge sharing and exchange of experiences. </a:t>
            </a:r>
            <a:endParaRPr lang="hr-HR" dirty="0"/>
          </a:p>
          <a:p>
            <a:r>
              <a:rPr lang="hr-HR" dirty="0"/>
              <a:t>INTERNATIONAL SUPPORT: IOCE -</a:t>
            </a:r>
            <a:r>
              <a:rPr lang="en-US" dirty="0"/>
              <a:t> International </a:t>
            </a:r>
            <a:r>
              <a:rPr lang="en-US" dirty="0" err="1"/>
              <a:t>Organi</a:t>
            </a:r>
            <a:r>
              <a:rPr lang="hr-HR" dirty="0"/>
              <a:t>z</a:t>
            </a:r>
            <a:r>
              <a:rPr lang="en-US" dirty="0" err="1"/>
              <a:t>ation</a:t>
            </a:r>
            <a:r>
              <a:rPr lang="en-US" dirty="0"/>
              <a:t> for Cooperation in Evaluation supports also informal voluntary </a:t>
            </a:r>
            <a:r>
              <a:rPr lang="en-US" dirty="0" err="1"/>
              <a:t>organi</a:t>
            </a:r>
            <a:r>
              <a:rPr lang="hr-HR" dirty="0"/>
              <a:t>z</a:t>
            </a:r>
            <a:r>
              <a:rPr lang="en-US" dirty="0" err="1"/>
              <a:t>ations</a:t>
            </a:r>
            <a:r>
              <a:rPr lang="en-US" dirty="0"/>
              <a:t> in evaluation (VOPE). </a:t>
            </a:r>
            <a:endParaRPr lang="hr-HR" dirty="0"/>
          </a:p>
          <a:p>
            <a:pPr>
              <a:buFont typeface="Wingdings" panose="05000000000000000000" pitchFamily="2" charset="2"/>
              <a:buChar char="ü"/>
            </a:pPr>
            <a:r>
              <a:rPr lang="hr-HR" b="1" dirty="0">
                <a:solidFill>
                  <a:srgbClr val="0070C0"/>
                </a:solidFill>
              </a:rPr>
              <a:t>OUTCOME: </a:t>
            </a:r>
            <a:r>
              <a:rPr lang="en-US" b="1" dirty="0">
                <a:solidFill>
                  <a:srgbClr val="0070C0"/>
                </a:solidFill>
              </a:rPr>
              <a:t>Croatian Evaluation Society</a:t>
            </a:r>
            <a:r>
              <a:rPr lang="hr-HR" b="1" dirty="0">
                <a:solidFill>
                  <a:srgbClr val="0070C0"/>
                </a:solidFill>
              </a:rPr>
              <a:t> (CES)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established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in March 2024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dirty="0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C91B015-5D44-9715-AB51-37764ADF8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7590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0E0207-37F1-3E11-9B6B-CFF65C36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/>
          <a:lstStyle/>
          <a:p>
            <a:r>
              <a:rPr lang="hr-HR" b="1" dirty="0">
                <a:latin typeface="+mn-lt"/>
              </a:rPr>
              <a:t>Croatian Evaluation Society (CES) tasks..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3038C3D-C23A-5608-8063-5F7C156BA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0960"/>
            <a:ext cx="11008360" cy="5390515"/>
          </a:xfrm>
        </p:spPr>
        <p:txBody>
          <a:bodyPr>
            <a:noAutofit/>
          </a:bodyPr>
          <a:lstStyle/>
          <a:p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</a:t>
            </a:r>
            <a:r>
              <a:rPr lang="en-GB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ais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GB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awareness 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on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the importance of national evaluation systems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through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public lectures, seminars and conferences on the importance of evaluation and stimulating public interest. </a:t>
            </a:r>
            <a:endParaRPr lang="hr-HR" kern="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n-GB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ommunicat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GB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with policy makers 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to highlight the importance of evaluation and </a:t>
            </a:r>
            <a:r>
              <a:rPr lang="hr-HR" kern="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contribution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to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decision-making. </a:t>
            </a:r>
            <a:endParaRPr lang="hr-HR" kern="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</a:t>
            </a:r>
            <a:r>
              <a:rPr lang="en-GB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emonstrat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GB" b="1" kern="0" dirty="0">
                <a:solidFill>
                  <a:srgbClr val="0070C0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 evaluation benefits </a:t>
            </a:r>
            <a:r>
              <a:rPr lang="en-GB" kern="0" dirty="0">
                <a:ea typeface="Aptos" panose="020B0004020202020204" pitchFamily="34" charset="0"/>
                <a:cs typeface="Times New Roman" panose="02020603050405020304" pitchFamily="18" charset="0"/>
              </a:rPr>
              <a:t>by 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conducting pilot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that can provide examples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kern="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of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useful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evaluation results. </a:t>
            </a:r>
            <a:endParaRPr lang="hr-HR" kern="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Cooperat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GB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with research</a:t>
            </a:r>
            <a:r>
              <a:rPr lang="hr-HR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ers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academia</a:t>
            </a:r>
            <a:r>
              <a:rPr lang="hr-HR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to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strengthen the capacity for public policy evaluation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through </a:t>
            </a:r>
            <a:r>
              <a:rPr lang="hr-HR" kern="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universities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; such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n-GB" kern="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artnerships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can provide the expertise, resources and credibility </a:t>
            </a:r>
            <a:r>
              <a:rPr lang="hr-HR" kern="0" dirty="0">
                <a:ea typeface="Aptos" panose="020B0004020202020204" pitchFamily="34" charset="0"/>
                <a:cs typeface="Times New Roman" panose="02020603050405020304" pitchFamily="18" charset="0"/>
              </a:rPr>
              <a:t>for evaluation practice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hr-HR" kern="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hr-HR" b="1" kern="0" dirty="0">
                <a:solidFill>
                  <a:srgbClr val="0070C0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Contribute to str</a:t>
            </a:r>
            <a:r>
              <a:rPr lang="en-GB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engthen</a:t>
            </a:r>
            <a:r>
              <a:rPr lang="hr-HR" b="1" kern="0" dirty="0" err="1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GB" b="1" kern="0" dirty="0">
                <a:solidFill>
                  <a:srgbClr val="0070C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accountability </a:t>
            </a:r>
            <a:r>
              <a:rPr lang="en-GB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by promoting transparency in policy processes, including open publication of evaluation results</a:t>
            </a:r>
            <a:r>
              <a:rPr lang="hr-HR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hr-HR" dirty="0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8D456F81-3C92-30AD-C28F-6FC89310E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12045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6009386-BDE5-3973-9846-F2A0795E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/>
          <a:lstStyle/>
          <a:p>
            <a:r>
              <a:rPr lang="en" b="1" dirty="0" err="1">
                <a:latin typeface="+mn-lt"/>
              </a:rPr>
              <a:t>Conclusion</a:t>
            </a:r>
            <a:endParaRPr lang="hr-HR" b="1" dirty="0">
              <a:latin typeface="+mn-lt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49A242C-51AB-7207-DD5F-B3087A33E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0640"/>
            <a:ext cx="10515600" cy="4866323"/>
          </a:xfrm>
        </p:spPr>
        <p:txBody>
          <a:bodyPr>
            <a:normAutofit lnSpcReduction="10000"/>
          </a:bodyPr>
          <a:lstStyle/>
          <a:p>
            <a:r>
              <a:rPr lang="en" b="1" dirty="0"/>
              <a:t>Multi-sector cooperation </a:t>
            </a:r>
            <a:r>
              <a:rPr lang="en" dirty="0"/>
              <a:t>of the academic community</a:t>
            </a:r>
            <a:r>
              <a:rPr lang="hr-HR" dirty="0"/>
              <a:t>, </a:t>
            </a:r>
            <a:r>
              <a:rPr lang="en" dirty="0"/>
              <a:t>research</a:t>
            </a:r>
            <a:r>
              <a:rPr lang="hr-HR" dirty="0" err="1"/>
              <a:t>ers</a:t>
            </a:r>
            <a:r>
              <a:rPr lang="hr-HR" dirty="0"/>
              <a:t>, </a:t>
            </a:r>
            <a:r>
              <a:rPr lang="hr-HR" dirty="0" err="1"/>
              <a:t>public</a:t>
            </a:r>
            <a:r>
              <a:rPr lang="hr-HR" dirty="0"/>
              <a:t> </a:t>
            </a:r>
            <a:r>
              <a:rPr lang="en" dirty="0"/>
              <a:t>administration</a:t>
            </a:r>
            <a:r>
              <a:rPr lang="hr-HR" dirty="0"/>
              <a:t>,</a:t>
            </a:r>
            <a:r>
              <a:rPr lang="en" dirty="0"/>
              <a:t> private sector</a:t>
            </a:r>
            <a:r>
              <a:rPr lang="hr-HR" dirty="0"/>
              <a:t> &amp; </a:t>
            </a:r>
            <a:r>
              <a:rPr lang="en" dirty="0"/>
              <a:t>consultants</a:t>
            </a:r>
            <a:r>
              <a:rPr lang="hr-HR" dirty="0"/>
              <a:t>,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en" dirty="0"/>
              <a:t>civil society is essential for the development of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en" dirty="0"/>
              <a:t>evaluation culture.</a:t>
            </a:r>
          </a:p>
          <a:p>
            <a:r>
              <a:rPr lang="en" b="1" dirty="0"/>
              <a:t>The formalization of cooperation </a:t>
            </a:r>
            <a:r>
              <a:rPr lang="en" dirty="0"/>
              <a:t>through the establishment of </a:t>
            </a:r>
            <a:r>
              <a:rPr lang="hr-HR" dirty="0" err="1"/>
              <a:t>the</a:t>
            </a:r>
            <a:r>
              <a:rPr lang="hr-HR" dirty="0"/>
              <a:t> Croatian </a:t>
            </a:r>
            <a:r>
              <a:rPr lang="en" dirty="0"/>
              <a:t>evaluation </a:t>
            </a:r>
            <a:r>
              <a:rPr lang="hr-HR" dirty="0" err="1"/>
              <a:t>society</a:t>
            </a:r>
            <a:r>
              <a:rPr lang="hr-HR" dirty="0"/>
              <a:t> </a:t>
            </a:r>
            <a:r>
              <a:rPr lang="en" dirty="0"/>
              <a:t>is essential to become a recognized, respected and reliable partner to the state.</a:t>
            </a:r>
          </a:p>
          <a:p>
            <a:r>
              <a:rPr lang="en" b="1" dirty="0"/>
              <a:t>Sharing knowledge </a:t>
            </a:r>
            <a:r>
              <a:rPr lang="en" dirty="0"/>
              <a:t>about evaluation and public communication of evaluation results are key to improving the quality of public policy.</a:t>
            </a:r>
          </a:p>
          <a:p>
            <a:r>
              <a:rPr lang="en" dirty="0"/>
              <a:t>For the </a:t>
            </a:r>
            <a:r>
              <a:rPr lang="en" b="1" dirty="0"/>
              <a:t>development of evaluation culture</a:t>
            </a:r>
            <a:r>
              <a:rPr lang="en" dirty="0"/>
              <a:t>, it is crucial to </a:t>
            </a:r>
            <a:r>
              <a:rPr lang="hr-HR" dirty="0" err="1"/>
              <a:t>build</a:t>
            </a:r>
            <a:r>
              <a:rPr lang="hr-HR" dirty="0"/>
              <a:t> a</a:t>
            </a:r>
            <a:r>
              <a:rPr lang="en" dirty="0"/>
              <a:t> strong and reputable network of evaluation experts</a:t>
            </a:r>
            <a:r>
              <a:rPr lang="hr-HR" dirty="0"/>
              <a:t>, </a:t>
            </a:r>
            <a:r>
              <a:rPr lang="hr-HR" dirty="0" err="1"/>
              <a:t>gathered</a:t>
            </a:r>
            <a:r>
              <a:rPr lang="hr-HR" dirty="0"/>
              <a:t> </a:t>
            </a:r>
            <a:r>
              <a:rPr lang="hr-HR" dirty="0" err="1"/>
              <a:t>within</a:t>
            </a:r>
            <a:r>
              <a:rPr lang="hr-HR" dirty="0"/>
              <a:t> a formal </a:t>
            </a:r>
            <a:r>
              <a:rPr lang="hr-HR" dirty="0" err="1"/>
              <a:t>society</a:t>
            </a:r>
            <a:r>
              <a:rPr lang="hr-HR" dirty="0"/>
              <a:t>,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en" dirty="0"/>
              <a:t>who will jointly develop national standards for the evaluation of public policies.</a:t>
            </a:r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1B983EB-5350-C9B5-65A7-F9065E8A3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44133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Slika 16">
            <a:extLst>
              <a:ext uri="{FF2B5EF4-FFF2-40B4-BE49-F238E27FC236}">
                <a16:creationId xmlns:a16="http://schemas.microsoft.com/office/drawing/2014/main" id="{47017757-C5C4-03E1-D4D2-53BE24B28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726" y="117851"/>
            <a:ext cx="2160672" cy="255304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5" name="Slika 24">
            <a:extLst>
              <a:ext uri="{FF2B5EF4-FFF2-40B4-BE49-F238E27FC236}">
                <a16:creationId xmlns:a16="http://schemas.microsoft.com/office/drawing/2014/main" id="{C26EDABE-48E8-8A25-C594-05F942CB7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022" y="3715937"/>
            <a:ext cx="2289201" cy="266940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877EEBB8-BCBE-E9FB-7C01-EBE8DB4241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9031" y="0"/>
            <a:ext cx="2157159" cy="3047415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D52D672-7856-23C4-F5FE-191A3653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241EE-1F14-4B52-833B-05932B916211}" type="slidenum">
              <a:rPr lang="hr-HR" smtClean="0"/>
              <a:t>9</a:t>
            </a:fld>
            <a:endParaRPr lang="hr-HR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C667A6D-0ECF-A031-2C2F-0C4758800B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5518" y="731881"/>
            <a:ext cx="2045652" cy="2647925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AA4FD516-D723-092E-38F0-70459C00AB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153" y="4678570"/>
            <a:ext cx="2743200" cy="2006125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02683850-A492-2685-1B23-C7A8DD040B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5883" y="1767839"/>
            <a:ext cx="2215730" cy="305611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id="{D8AB5B0F-8D43-FABB-BD48-F14B1AD964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884" y="1767839"/>
            <a:ext cx="2132477" cy="2887867"/>
          </a:xfrm>
          <a:prstGeom prst="rect">
            <a:avLst/>
          </a:prstGeom>
        </p:spPr>
      </p:pic>
      <p:pic>
        <p:nvPicPr>
          <p:cNvPr id="22" name="Slika 21">
            <a:extLst>
              <a:ext uri="{FF2B5EF4-FFF2-40B4-BE49-F238E27FC236}">
                <a16:creationId xmlns:a16="http://schemas.microsoft.com/office/drawing/2014/main" id="{15F6050C-BFB6-5793-E6AB-0AB3F77304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6153" y="136525"/>
            <a:ext cx="2647879" cy="149065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059BCAB-567B-0AF5-2A24-3C3434DBE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0054" y="4153046"/>
            <a:ext cx="1984237" cy="256842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BC44EC52-9F14-1058-C425-2F736E4F69A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3830" y="117851"/>
            <a:ext cx="2492373" cy="1559853"/>
          </a:xfrm>
          <a:prstGeom prst="rect">
            <a:avLst/>
          </a:prstGeom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5ACAFFE5-0E78-CA17-370B-F05B59DEB0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2717" y="1927672"/>
            <a:ext cx="2135349" cy="3016605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4" name="Slika 23">
            <a:extLst>
              <a:ext uri="{FF2B5EF4-FFF2-40B4-BE49-F238E27FC236}">
                <a16:creationId xmlns:a16="http://schemas.microsoft.com/office/drawing/2014/main" id="{15ECFAA0-5007-0E23-6BB1-B98F4DF129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08090" y="3982992"/>
            <a:ext cx="2299036" cy="266940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3E2AC629-41B6-5D25-37B9-11FB16B1AE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99317" y="4187109"/>
            <a:ext cx="2091877" cy="2669408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2245AC47-3AB4-D398-6532-023CD602960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23520" y="1758613"/>
            <a:ext cx="2301109" cy="293461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8" name="Slika 27">
            <a:extLst>
              <a:ext uri="{FF2B5EF4-FFF2-40B4-BE49-F238E27FC236}">
                <a16:creationId xmlns:a16="http://schemas.microsoft.com/office/drawing/2014/main" id="{870456C2-E62F-B997-4338-DDE96B0859F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27329" y="2397760"/>
            <a:ext cx="4840751" cy="27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3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0" ma:contentTypeDescription="Create a new document." ma:contentTypeScope="" ma:versionID="53279e2557891f3cd780657bc2be5a2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764bea3eb9b1a5be8fd57fac5fb459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6B9B65-BC89-4CA7-B492-9BD2E1090F3C}"/>
</file>

<file path=customXml/itemProps2.xml><?xml version="1.0" encoding="utf-8"?>
<ds:datastoreItem xmlns:ds="http://schemas.openxmlformats.org/officeDocument/2006/customXml" ds:itemID="{43E5F743-A049-473B-B34F-9A4EB7AE56E8}"/>
</file>

<file path=customXml/itemProps3.xml><?xml version="1.0" encoding="utf-8"?>
<ds:datastoreItem xmlns:ds="http://schemas.openxmlformats.org/officeDocument/2006/customXml" ds:itemID="{5C8A33D9-C816-46AE-8C05-088CBFFD976C}"/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782</Words>
  <Application>Microsoft Office PowerPoint</Application>
  <PresentationFormat>Široki zaslon</PresentationFormat>
  <Paragraphs>53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5" baseType="lpstr">
      <vt:lpstr>Aptos</vt:lpstr>
      <vt:lpstr>Arial</vt:lpstr>
      <vt:lpstr>Calibri</vt:lpstr>
      <vt:lpstr>Calibri Light</vt:lpstr>
      <vt:lpstr>Wingdings</vt:lpstr>
      <vt:lpstr>Tema sustava Office</vt:lpstr>
      <vt:lpstr>An Evolutionary Path to Building the Croatian National Evaluation Society</vt:lpstr>
      <vt:lpstr>The Croatian Evaluators’ Network</vt:lpstr>
      <vt:lpstr>Regional cooperation of evaluators, evaluation communities and networks in Europe</vt:lpstr>
      <vt:lpstr>VOPE Leadership Boot Camp</vt:lpstr>
      <vt:lpstr>Externally driven processes and national policy responses to evaluation requirements</vt:lpstr>
      <vt:lpstr>From Evaluation Network to Evaluation Society</vt:lpstr>
      <vt:lpstr>Croatian Evaluation Society (CES) tasks..</vt:lpstr>
      <vt:lpstr>Conclusion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Jačanje evaluatorske zajednice kao generator potražnje za evaluacijom javnih politika</dc:title>
  <dc:creator>Dalibor Dvorny</dc:creator>
  <cp:lastModifiedBy>Marijana Sumpor</cp:lastModifiedBy>
  <cp:revision>55</cp:revision>
  <cp:lastPrinted>2023-09-25T09:42:06Z</cp:lastPrinted>
  <dcterms:created xsi:type="dcterms:W3CDTF">2023-09-05T12:12:05Z</dcterms:created>
  <dcterms:modified xsi:type="dcterms:W3CDTF">2024-10-08T15:11:51Z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0x010100FF1FFAEF9962944E967B2CAB215BCB79</vt:lpwstr>
  </property>
</Properties>
</file>