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sldIdLst>
    <p:sldId id="256" r:id="rId5"/>
    <p:sldId id="263" r:id="rId6"/>
    <p:sldId id="264" r:id="rId7"/>
    <p:sldId id="265" r:id="rId8"/>
    <p:sldId id="266" r:id="rId9"/>
  </p:sldIdLst>
  <p:sldSz cx="12192000" cy="6858000"/>
  <p:notesSz cx="6858000" cy="9144000"/>
  <p:embeddedFontLst>
    <p:embeddedFont>
      <p:font typeface="Roboto" panose="02000000000000000000" pitchFamily="2" charset="0"/>
      <p:regular r:id="rId10"/>
      <p:bold r:id="rId11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2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ycia Silva e Lima" userId="6cfe4652-7a75-4d50-87b0-a516ff6e3a37" providerId="ADAL" clId="{ED60DDA8-B75E-472D-9D78-1912BEF256F5}"/>
    <pc:docChg chg="custSel modSld">
      <pc:chgData name="Lycia Silva e Lima" userId="6cfe4652-7a75-4d50-87b0-a516ff6e3a37" providerId="ADAL" clId="{ED60DDA8-B75E-472D-9D78-1912BEF256F5}" dt="2024-10-15T03:22:07.056" v="392" actId="14100"/>
      <pc:docMkLst>
        <pc:docMk/>
      </pc:docMkLst>
      <pc:sldChg chg="modSp mod">
        <pc:chgData name="Lycia Silva e Lima" userId="6cfe4652-7a75-4d50-87b0-a516ff6e3a37" providerId="ADAL" clId="{ED60DDA8-B75E-472D-9D78-1912BEF256F5}" dt="2024-10-15T03:18:20.590" v="21" actId="20577"/>
        <pc:sldMkLst>
          <pc:docMk/>
          <pc:sldMk cId="3476652525" sldId="265"/>
        </pc:sldMkLst>
        <pc:spChg chg="mod">
          <ac:chgData name="Lycia Silva e Lima" userId="6cfe4652-7a75-4d50-87b0-a516ff6e3a37" providerId="ADAL" clId="{ED60DDA8-B75E-472D-9D78-1912BEF256F5}" dt="2024-10-15T03:18:20.590" v="21" actId="20577"/>
          <ac:spMkLst>
            <pc:docMk/>
            <pc:sldMk cId="3476652525" sldId="265"/>
            <ac:spMk id="3" creationId="{B02AE6B0-8738-AE33-222B-FD0E4CFF219D}"/>
          </ac:spMkLst>
        </pc:spChg>
      </pc:sldChg>
      <pc:sldChg chg="modSp mod">
        <pc:chgData name="Lycia Silva e Lima" userId="6cfe4652-7a75-4d50-87b0-a516ff6e3a37" providerId="ADAL" clId="{ED60DDA8-B75E-472D-9D78-1912BEF256F5}" dt="2024-10-15T03:22:07.056" v="392" actId="14100"/>
        <pc:sldMkLst>
          <pc:docMk/>
          <pc:sldMk cId="287552901" sldId="266"/>
        </pc:sldMkLst>
        <pc:spChg chg="mod">
          <ac:chgData name="Lycia Silva e Lima" userId="6cfe4652-7a75-4d50-87b0-a516ff6e3a37" providerId="ADAL" clId="{ED60DDA8-B75E-472D-9D78-1912BEF256F5}" dt="2024-10-15T03:22:07.056" v="392" actId="14100"/>
          <ac:spMkLst>
            <pc:docMk/>
            <pc:sldMk cId="287552901" sldId="266"/>
            <ac:spMk id="3" creationId="{B02AE6B0-8738-AE33-222B-FD0E4CFF219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red and white background&#10;&#10;Description automatically generated">
            <a:extLst>
              <a:ext uri="{FF2B5EF4-FFF2-40B4-BE49-F238E27FC236}">
                <a16:creationId xmlns:a16="http://schemas.microsoft.com/office/drawing/2014/main" id="{C6E7E76E-0196-D695-5B49-9DED55183A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1080470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A</a:t>
            </a:r>
          </a:p>
        </p:txBody>
      </p:sp>
      <p:pic>
        <p:nvPicPr>
          <p:cNvPr id="26" name="Picture 25" descr="A black background with red stars&#10;&#10;Description automatically generated">
            <a:extLst>
              <a:ext uri="{FF2B5EF4-FFF2-40B4-BE49-F238E27FC236}">
                <a16:creationId xmlns:a16="http://schemas.microsoft.com/office/drawing/2014/main" id="{942FF58A-9823-39D0-01AF-ABAADA4BC2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28" name="Picture 27" descr="A black and red background with circles&#10;&#10;Description automatically generated">
            <a:extLst>
              <a:ext uri="{FF2B5EF4-FFF2-40B4-BE49-F238E27FC236}">
                <a16:creationId xmlns:a16="http://schemas.microsoft.com/office/drawing/2014/main" id="{48B83A75-06D6-3D84-EDC4-9A10517A577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0913" y="-189176"/>
            <a:ext cx="2749544" cy="742377"/>
          </a:xfrm>
          <a:prstGeom prst="rect">
            <a:avLst/>
          </a:prstGeom>
        </p:spPr>
      </p:pic>
      <p:pic>
        <p:nvPicPr>
          <p:cNvPr id="30" name="Picture 29" descr="A red and black background with circles&#10;&#10;Description automatically generated">
            <a:extLst>
              <a:ext uri="{FF2B5EF4-FFF2-40B4-BE49-F238E27FC236}">
                <a16:creationId xmlns:a16="http://schemas.microsoft.com/office/drawing/2014/main" id="{97279645-0620-34CB-4209-D2E74E00D93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63509" y="6381129"/>
            <a:ext cx="2332941" cy="59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white background&#10;&#10;Description automatically generated">
            <a:extLst>
              <a:ext uri="{FF2B5EF4-FFF2-40B4-BE49-F238E27FC236}">
                <a16:creationId xmlns:a16="http://schemas.microsoft.com/office/drawing/2014/main" id="{23880A44-2C4C-9EEF-1050-443F4E46A1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E0000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4E0000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1pPr>
            <a:lvl2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2pPr>
            <a:lvl3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3pPr>
            <a:lvl4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4pPr>
            <a:lvl5pPr>
              <a:buClr>
                <a:srgbClr val="4E0000"/>
              </a:buClr>
              <a:defRPr>
                <a:solidFill>
                  <a:srgbClr val="4E0000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10/14/2024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‹nº›</a:t>
            </a:fld>
            <a:endParaRPr lang="en-ES"/>
          </a:p>
        </p:txBody>
      </p:sp>
      <p:pic>
        <p:nvPicPr>
          <p:cNvPr id="8" name="Picture 7" descr="A red background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A9B1D1B0-72E1-AD0C-3B31-A7F743D47F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-1"/>
            <a:ext cx="12197286" cy="695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6999" y="495004"/>
            <a:ext cx="9144000" cy="742377"/>
          </a:xfrm>
        </p:spPr>
        <p:txBody>
          <a:bodyPr>
            <a:normAutofit fontScale="90000"/>
          </a:bodyPr>
          <a:lstStyle/>
          <a:p>
            <a:r>
              <a:rPr lang="pt-BR" sz="48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48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Expanding</a:t>
            </a:r>
            <a:r>
              <a:rPr lang="pt-BR" sz="48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48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the</a:t>
            </a:r>
            <a:r>
              <a:rPr lang="pt-BR" sz="48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48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Evaluation</a:t>
            </a:r>
            <a:r>
              <a:rPr lang="pt-BR" sz="48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System – </a:t>
            </a:r>
            <a:r>
              <a:rPr lang="pt-BR" sz="48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Working</a:t>
            </a:r>
            <a:r>
              <a:rPr lang="pt-BR" sz="48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48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with</a:t>
            </a:r>
            <a:r>
              <a:rPr lang="pt-BR" sz="48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Academia </a:t>
            </a:r>
            <a:r>
              <a:rPr lang="pt-BR" sz="48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and</a:t>
            </a:r>
            <a:r>
              <a:rPr lang="pt-BR" sz="48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48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VOPEs</a:t>
            </a:r>
            <a:r>
              <a:rPr lang="pt-BR" sz="48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48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to</a:t>
            </a:r>
            <a:r>
              <a:rPr lang="pt-BR" sz="48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48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support</a:t>
            </a:r>
            <a:r>
              <a:rPr lang="pt-BR" sz="48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48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capability</a:t>
            </a:r>
            <a:r>
              <a:rPr lang="pt-BR" sz="48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in </a:t>
            </a:r>
            <a:r>
              <a:rPr lang="pt-BR" sz="48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evidence</a:t>
            </a:r>
            <a:r>
              <a:rPr lang="pt-BR" sz="48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48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generation</a:t>
            </a:r>
            <a:r>
              <a:rPr lang="pt-BR" sz="48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48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and</a:t>
            </a:r>
            <a:r>
              <a:rPr lang="pt-BR" sz="48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use</a:t>
            </a:r>
            <a:endParaRPr lang="en-E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1097246" y="3822256"/>
            <a:ext cx="9144000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sz="2000" b="0" dirty="0"/>
              <a:t>Lycia Lima – CLEAR LAB</a:t>
            </a:r>
            <a:endParaRPr lang="en-ES" sz="2000" b="0" dirty="0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7473A27-4E7B-1C1E-9C0B-5F6F1FC9B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59" y="4521705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2DDF6-4F8A-2EE2-8137-993DC3C08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44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Diagnostics</a:t>
            </a:r>
            <a:r>
              <a:rPr lang="pt-BR" sz="44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44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of</a:t>
            </a:r>
            <a:r>
              <a:rPr lang="pt-BR" sz="44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44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Government</a:t>
            </a:r>
            <a:r>
              <a:rPr lang="pt-BR" sz="44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M&amp;E Systems</a:t>
            </a:r>
            <a:br>
              <a:rPr lang="pt-BR" sz="4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02AE6B0-8738-AE33-222B-FD0E4CFF2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b="1" dirty="0" err="1">
                <a:solidFill>
                  <a:srgbClr val="000000"/>
                </a:solidFill>
                <a:effectLst/>
                <a:latin typeface=".SFUI-Bold"/>
                <a:ea typeface="Aptos" panose="020B0004020202020204" pitchFamily="34" charset="0"/>
                <a:cs typeface="Aptos" panose="020B0004020202020204" pitchFamily="34" charset="0"/>
              </a:rPr>
              <a:t>Progress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: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Institutionalization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of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M&amp;E systems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is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advancing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both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at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national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and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subnational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levels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in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Brazil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and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Lusophone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Africa</a:t>
            </a:r>
            <a:endParaRPr lang="pt-BR" sz="2400" dirty="0">
              <a:solidFill>
                <a:srgbClr val="000000"/>
              </a:solidFill>
              <a:effectLst/>
              <a:latin typeface=".SFUI-Regular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endParaRPr lang="pt-BR" sz="2400" dirty="0">
              <a:solidFill>
                <a:srgbClr val="000000"/>
              </a:solidFill>
              <a:latin typeface=".SFUI-Regular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b="1" dirty="0" err="1">
                <a:solidFill>
                  <a:srgbClr val="000000"/>
                </a:solidFill>
                <a:effectLst/>
                <a:latin typeface=".SFUI-Bold"/>
                <a:ea typeface="Aptos" panose="020B0004020202020204" pitchFamily="34" charset="0"/>
                <a:cs typeface="Aptos" panose="020B0004020202020204" pitchFamily="34" charset="0"/>
              </a:rPr>
              <a:t>Challenges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: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Insufficient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staff for M&amp;E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functions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Limited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technical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capacity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and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expertise in M&amp;E.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Inadequate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training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opportunities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for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government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officials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114079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2DDF6-4F8A-2EE2-8137-993DC3C08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329" y="1402632"/>
            <a:ext cx="10776856" cy="647246"/>
          </a:xfrm>
        </p:spPr>
        <p:txBody>
          <a:bodyPr>
            <a:normAutofit fontScale="90000"/>
          </a:bodyPr>
          <a:lstStyle/>
          <a:p>
            <a:r>
              <a:rPr lang="pt-BR" sz="44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The Role </a:t>
            </a:r>
            <a:r>
              <a:rPr lang="pt-BR" sz="44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of</a:t>
            </a:r>
            <a:r>
              <a:rPr lang="pt-BR" sz="44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44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VOPEs</a:t>
            </a:r>
            <a:r>
              <a:rPr lang="pt-BR" sz="44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in Building </a:t>
            </a:r>
            <a:r>
              <a:rPr lang="pt-BR" sz="44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Evaluation</a:t>
            </a:r>
            <a:r>
              <a:rPr lang="pt-BR" sz="44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Culture</a:t>
            </a:r>
            <a:br>
              <a:rPr lang="pt-BR" sz="4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r>
              <a:rPr lang="pt-BR" sz="4400" dirty="0">
                <a:solidFill>
                  <a:srgbClr val="000000"/>
                </a:solidFill>
                <a:effectLst/>
                <a:latin typeface=".SF UI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  <a:br>
              <a:rPr lang="pt-BR" sz="4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br>
              <a:rPr lang="pt-BR" sz="4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02AE6B0-8738-AE33-222B-FD0E4CFF2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b="1" dirty="0">
                <a:solidFill>
                  <a:srgbClr val="000000"/>
                </a:solidFill>
                <a:effectLst/>
                <a:latin typeface=".SFUI-Bold"/>
                <a:ea typeface="Aptos" panose="020B0004020202020204" pitchFamily="34" charset="0"/>
                <a:cs typeface="Aptos" panose="020B0004020202020204" pitchFamily="34" charset="0"/>
              </a:rPr>
              <a:t>Key </a:t>
            </a:r>
            <a:r>
              <a:rPr lang="pt-BR" sz="2400" b="1" dirty="0" err="1">
                <a:solidFill>
                  <a:srgbClr val="000000"/>
                </a:solidFill>
                <a:effectLst/>
                <a:latin typeface=".SFUI-Bold"/>
                <a:ea typeface="Aptos" panose="020B0004020202020204" pitchFamily="34" charset="0"/>
                <a:cs typeface="Aptos" panose="020B0004020202020204" pitchFamily="34" charset="0"/>
              </a:rPr>
              <a:t>Contributions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: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Foster a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culture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of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evaluation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by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connecting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diverse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national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actors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around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M&amp;E.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Monitor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and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share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government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M&amp;E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progress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Organize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platforms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where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government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presents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its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work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Disseminate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government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actions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and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promote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the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evaluator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profession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/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disseminate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useful</a:t>
            </a:r>
            <a:r>
              <a:rPr lang="pt-BR" sz="2400" dirty="0">
                <a:solidFill>
                  <a:srgbClr val="000000"/>
                </a:solidFill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publications</a:t>
            </a:r>
            <a:r>
              <a:rPr lang="pt-BR" sz="2400" dirty="0">
                <a:solidFill>
                  <a:srgbClr val="000000"/>
                </a:solidFill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and</a:t>
            </a:r>
            <a:r>
              <a:rPr lang="pt-BR" sz="2400" dirty="0">
                <a:solidFill>
                  <a:srgbClr val="000000"/>
                </a:solidFill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training </a:t>
            </a:r>
            <a:r>
              <a:rPr lang="pt-BR" sz="2400" dirty="0" err="1">
                <a:solidFill>
                  <a:srgbClr val="000000"/>
                </a:solidFill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opportunities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Establish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connections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with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international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VOPEs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to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share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best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practices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b="1" dirty="0" err="1">
                <a:solidFill>
                  <a:srgbClr val="000000"/>
                </a:solidFill>
                <a:effectLst/>
                <a:latin typeface=".SFUI-Bold"/>
                <a:ea typeface="Aptos" panose="020B0004020202020204" pitchFamily="34" charset="0"/>
                <a:cs typeface="Aptos" panose="020B0004020202020204" pitchFamily="34" charset="0"/>
              </a:rPr>
              <a:t>Challenges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: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Lack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of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funding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limits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the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ability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to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employ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dedicated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personnel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223418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2DDF6-4F8A-2EE2-8137-993DC3C08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329" y="1402632"/>
            <a:ext cx="10776856" cy="647246"/>
          </a:xfrm>
        </p:spPr>
        <p:txBody>
          <a:bodyPr>
            <a:normAutofit fontScale="90000"/>
          </a:bodyPr>
          <a:lstStyle/>
          <a:p>
            <a:r>
              <a:rPr lang="pt-BR" sz="44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The Role </a:t>
            </a:r>
            <a:r>
              <a:rPr lang="pt-BR" sz="44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of</a:t>
            </a:r>
            <a:r>
              <a:rPr lang="pt-BR" sz="44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Academia in </a:t>
            </a:r>
            <a:r>
              <a:rPr lang="pt-BR" sz="44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Strengthening</a:t>
            </a:r>
            <a:r>
              <a:rPr lang="pt-BR" sz="44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M&amp;E</a:t>
            </a:r>
            <a:br>
              <a:rPr lang="pt-BR" sz="4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br>
              <a:rPr lang="pt-BR" sz="4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r>
              <a:rPr lang="pt-BR" sz="4400" dirty="0">
                <a:solidFill>
                  <a:srgbClr val="000000"/>
                </a:solidFill>
                <a:effectLst/>
                <a:latin typeface=".SF UI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  <a:br>
              <a:rPr lang="pt-BR" sz="4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br>
              <a:rPr lang="pt-BR" sz="4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02AE6B0-8738-AE33-222B-FD0E4CFF2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 UI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b="1" dirty="0">
                <a:solidFill>
                  <a:srgbClr val="000000"/>
                </a:solidFill>
                <a:effectLst/>
                <a:latin typeface=".SFUI-Bold"/>
                <a:ea typeface="Aptos" panose="020B0004020202020204" pitchFamily="34" charset="0"/>
                <a:cs typeface="Aptos" panose="020B0004020202020204" pitchFamily="34" charset="0"/>
              </a:rPr>
              <a:t>Core Roles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: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Produce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robust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, data-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driven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evidence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on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public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policies.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Train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students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who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can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later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work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in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government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M&amp;E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functions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Offer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customized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training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to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government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officials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,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improving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their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M&amp;E skills (e.g., CLEAR Initiatives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and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others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).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Translate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academic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research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into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policy-relevant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formats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,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such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as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policy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briefs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</a:p>
          <a:p>
            <a:pPr marL="0" indent="0">
              <a:spcBef>
                <a:spcPts val="900"/>
              </a:spcBef>
              <a:buNone/>
            </a:pP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b="1" dirty="0" err="1">
                <a:solidFill>
                  <a:srgbClr val="000000"/>
                </a:solidFill>
                <a:effectLst/>
                <a:latin typeface=".SFUI-Bold"/>
                <a:ea typeface="Aptos" panose="020B0004020202020204" pitchFamily="34" charset="0"/>
                <a:cs typeface="Aptos" panose="020B0004020202020204" pitchFamily="34" charset="0"/>
              </a:rPr>
              <a:t>Challenges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: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Limited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access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to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data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so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limited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scope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for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producing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evidence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. 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Gap in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translating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technical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academic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evidence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into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notes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to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inform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4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policy</a:t>
            </a:r>
            <a:r>
              <a:rPr lang="pt-BR" sz="24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  <a:endParaRPr lang="pt-BR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23825" indent="-123825">
              <a:spcBef>
                <a:spcPts val="900"/>
              </a:spcBef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476652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82DDF6-4F8A-2EE2-8137-993DC3C08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03" y="1968241"/>
            <a:ext cx="11877210" cy="463874"/>
          </a:xfrm>
        </p:spPr>
        <p:txBody>
          <a:bodyPr>
            <a:normAutofit fontScale="90000"/>
          </a:bodyPr>
          <a:lstStyle/>
          <a:p>
            <a:r>
              <a:rPr lang="pt-BR" sz="44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Strengthening</a:t>
            </a:r>
            <a:r>
              <a:rPr lang="pt-BR" sz="44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44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Collaboration</a:t>
            </a:r>
            <a:r>
              <a:rPr lang="pt-BR" sz="44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44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and</a:t>
            </a:r>
            <a:r>
              <a:rPr lang="pt-BR" sz="44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4400" b="1" dirty="0" err="1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Amplifying</a:t>
            </a:r>
            <a:r>
              <a:rPr lang="pt-BR" sz="4400" b="1" dirty="0">
                <a:solidFill>
                  <a:srgbClr val="000000"/>
                </a:solidFill>
                <a:effectLst/>
                <a:latin typeface=".SFUI-Semibold"/>
                <a:ea typeface="Aptos" panose="020B0004020202020204" pitchFamily="34" charset="0"/>
                <a:cs typeface="Aptos" panose="020B0004020202020204" pitchFamily="34" charset="0"/>
              </a:rPr>
              <a:t> Voices</a:t>
            </a:r>
            <a:br>
              <a:rPr lang="pt-BR" sz="4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r>
              <a:rPr lang="pt-BR" sz="4400" dirty="0">
                <a:solidFill>
                  <a:srgbClr val="000000"/>
                </a:solidFill>
                <a:effectLst/>
                <a:latin typeface=".SF UI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  <a:br>
              <a:rPr lang="pt-BR" sz="4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br>
              <a:rPr lang="pt-BR" sz="4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r>
              <a:rPr lang="pt-BR" sz="4400" dirty="0">
                <a:solidFill>
                  <a:srgbClr val="000000"/>
                </a:solidFill>
                <a:effectLst/>
                <a:latin typeface=".SF UI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  <a:br>
              <a:rPr lang="pt-BR" sz="4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br>
              <a:rPr lang="pt-BR" sz="4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02AE6B0-8738-AE33-222B-FD0E4CFF21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1726384" cy="4351338"/>
          </a:xfrm>
        </p:spPr>
        <p:txBody>
          <a:bodyPr>
            <a:noAutofit/>
          </a:bodyPr>
          <a:lstStyle/>
          <a:p>
            <a:pPr marL="0" indent="0">
              <a:spcBef>
                <a:spcPts val="900"/>
              </a:spcBef>
              <a:buNone/>
            </a:pPr>
            <a:r>
              <a:rPr lang="pt-BR" sz="2200" b="1" dirty="0" err="1">
                <a:solidFill>
                  <a:srgbClr val="000000"/>
                </a:solidFill>
                <a:effectLst/>
                <a:latin typeface=".SFUI-Bold"/>
                <a:ea typeface="Aptos" panose="020B0004020202020204" pitchFamily="34" charset="0"/>
                <a:cs typeface="Aptos" panose="020B0004020202020204" pitchFamily="34" charset="0"/>
              </a:rPr>
              <a:t>Current</a:t>
            </a:r>
            <a:r>
              <a:rPr lang="pt-BR" sz="2200" b="1" dirty="0">
                <a:solidFill>
                  <a:srgbClr val="000000"/>
                </a:solidFill>
                <a:effectLst/>
                <a:latin typeface=".SFUI-Bold"/>
                <a:ea typeface="Aptos" panose="020B0004020202020204" pitchFamily="34" charset="0"/>
                <a:cs typeface="Aptos" panose="020B0004020202020204" pitchFamily="34" charset="0"/>
              </a:rPr>
              <a:t> Status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:</a:t>
            </a:r>
            <a:endParaRPr lang="pt-BR" sz="2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Academia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and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VOPEs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have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a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critical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role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to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play in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providing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training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and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generating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and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disseminating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evidence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but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face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challenges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in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visibility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and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funding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</a:p>
          <a:p>
            <a:pPr marL="0" indent="0">
              <a:spcBef>
                <a:spcPts val="900"/>
              </a:spcBef>
              <a:buNone/>
            </a:pP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Quality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and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relevance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of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VOPEs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contributions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are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sometimes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questioned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  <a:endParaRPr lang="pt-BR" sz="2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endParaRPr lang="pt-BR" sz="2200" b="1" dirty="0">
              <a:solidFill>
                <a:srgbClr val="000000"/>
              </a:solidFill>
              <a:latin typeface=".SFUI-Regular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200" b="1" dirty="0" err="1">
                <a:solidFill>
                  <a:srgbClr val="000000"/>
                </a:solidFill>
                <a:effectLst/>
                <a:latin typeface=".SFUI-Bold"/>
                <a:ea typeface="Aptos" panose="020B0004020202020204" pitchFamily="34" charset="0"/>
                <a:cs typeface="Aptos" panose="020B0004020202020204" pitchFamily="34" charset="0"/>
              </a:rPr>
              <a:t>Opportunities</a:t>
            </a:r>
            <a:r>
              <a:rPr lang="pt-BR" sz="2200" b="1" dirty="0">
                <a:solidFill>
                  <a:srgbClr val="000000"/>
                </a:solidFill>
                <a:effectLst/>
                <a:latin typeface=".SFUI-Bold"/>
                <a:ea typeface="Aptos" panose="020B0004020202020204" pitchFamily="34" charset="0"/>
                <a:cs typeface="Aptos" panose="020B0004020202020204" pitchFamily="34" charset="0"/>
              </a:rPr>
              <a:t> for </a:t>
            </a:r>
            <a:r>
              <a:rPr lang="pt-BR" sz="2200" b="1" dirty="0" err="1">
                <a:solidFill>
                  <a:srgbClr val="000000"/>
                </a:solidFill>
                <a:effectLst/>
                <a:latin typeface=".SFUI-Bold"/>
                <a:ea typeface="Aptos" panose="020B0004020202020204" pitchFamily="34" charset="0"/>
                <a:cs typeface="Aptos" panose="020B0004020202020204" pitchFamily="34" charset="0"/>
              </a:rPr>
              <a:t>Strengthening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:</a:t>
            </a:r>
            <a:endParaRPr lang="pt-BR" sz="2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Develop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stronger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feedback loops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between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academia,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VOPEs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,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and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government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  <a:endParaRPr lang="pt-BR" sz="2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spcBef>
                <a:spcPts val="900"/>
              </a:spcBef>
              <a:buNone/>
            </a:pP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	•	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Enhance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platforms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for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translating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academic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evidence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into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practical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policy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Aptos" panose="020B0004020202020204" pitchFamily="34" charset="0"/>
                <a:cs typeface="Aptos" panose="020B0004020202020204" pitchFamily="34" charset="0"/>
              </a:rPr>
              <a:t> notes.</a:t>
            </a:r>
            <a:endParaRPr lang="pt-BR" sz="2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buNone/>
            </a:pP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	•	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Increase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funding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and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support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 for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VOPEs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to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ensure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sustained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engagement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 in M&amp;E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activities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	•	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Increase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 data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transparency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and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 open data Initiatives for academia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to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produce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evidence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 as a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public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pt-BR" sz="2200" dirty="0" err="1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good</a:t>
            </a:r>
            <a:r>
              <a:rPr lang="pt-BR" sz="2200" dirty="0">
                <a:solidFill>
                  <a:srgbClr val="000000"/>
                </a:solidFill>
                <a:effectLst/>
                <a:latin typeface=".SFUI-Regular"/>
                <a:ea typeface="Times New Roman" panose="02020603050405020304" pitchFamily="18" charset="0"/>
                <a:cs typeface="Aptos" panose="020B0004020202020204" pitchFamily="34" charset="0"/>
              </a:rPr>
              <a:t>. </a:t>
            </a:r>
            <a:endParaRPr lang="pt-BR" sz="2200" dirty="0"/>
          </a:p>
          <a:p>
            <a:pPr marL="0" indent="0">
              <a:buNone/>
            </a:pPr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287552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0EA736-D205-40B6-8D2C-EF8665179EC5}"/>
</file>

<file path=customXml/itemProps2.xml><?xml version="1.0" encoding="utf-8"?>
<ds:datastoreItem xmlns:ds="http://schemas.openxmlformats.org/officeDocument/2006/customXml" ds:itemID="{63D0D6FF-5DC0-4A4C-B543-9E5307B25F01}">
  <ds:schemaRefs>
    <ds:schemaRef ds:uri="d75abbe9-4b63-46ba-acaa-ae82d37ec5f4"/>
    <ds:schemaRef ds:uri="http://schemas.microsoft.com/office/2006/metadata/properties"/>
    <ds:schemaRef ds:uri="9d5e6f84-5843-49cc-89a8-d7ee1a915182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458</Words>
  <Application>Microsoft Office PowerPoint</Application>
  <PresentationFormat>Widescreen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4" baseType="lpstr">
      <vt:lpstr>Arial</vt:lpstr>
      <vt:lpstr>Proxima Nova</vt:lpstr>
      <vt:lpstr>.SF UI</vt:lpstr>
      <vt:lpstr>.SFUI-Semibold</vt:lpstr>
      <vt:lpstr>.SFUI-Regular</vt:lpstr>
      <vt:lpstr>Aptos</vt:lpstr>
      <vt:lpstr>.SFUI-Bold</vt:lpstr>
      <vt:lpstr>Roboto</vt:lpstr>
      <vt:lpstr>Office Theme</vt:lpstr>
      <vt:lpstr> Expanding the Evaluation System – Working with Academia and VOPEs to support capability in evidence generation and use</vt:lpstr>
      <vt:lpstr>Diagnostics of Government M&amp;E Systems </vt:lpstr>
      <vt:lpstr>The Role of VOPEs in Building Evaluation Culture    </vt:lpstr>
      <vt:lpstr>The Role of Academia in Strengthening M&amp;E     </vt:lpstr>
      <vt:lpstr>Strengthening Collaboration and Amplifying Voices     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Lycia Silva e Lima</cp:lastModifiedBy>
  <cp:revision>4</cp:revision>
  <dcterms:created xsi:type="dcterms:W3CDTF">2024-04-15T11:05:03Z</dcterms:created>
  <dcterms:modified xsi:type="dcterms:W3CDTF">2024-10-15T03:22:07Z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