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7.xml" ContentType="application/vnd.openxmlformats-officedocument.presentationml.slide+xml"/>
  <Override PartName="/ppt/slides/slide2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29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5.xml" ContentType="application/vnd.openxmlformats-officedocument.drawingml.diagramStyle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drawing6.xml" ContentType="application/vnd.ms-office.drawingml.diagramDrawing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20" r:id="rId4"/>
    <p:sldMasterId id="2147483739" r:id="rId5"/>
    <p:sldMasterId id="2147483758" r:id="rId6"/>
    <p:sldMasterId id="2147483778" r:id="rId7"/>
  </p:sldMasterIdLst>
  <p:notesMasterIdLst>
    <p:notesMasterId r:id="rId37"/>
  </p:notesMasterIdLst>
  <p:sldIdLst>
    <p:sldId id="418" r:id="rId8"/>
    <p:sldId id="411" r:id="rId9"/>
    <p:sldId id="414" r:id="rId10"/>
    <p:sldId id="426" r:id="rId11"/>
    <p:sldId id="427" r:id="rId12"/>
    <p:sldId id="428" r:id="rId13"/>
    <p:sldId id="431" r:id="rId14"/>
    <p:sldId id="432" r:id="rId15"/>
    <p:sldId id="433" r:id="rId16"/>
    <p:sldId id="458" r:id="rId17"/>
    <p:sldId id="436" r:id="rId18"/>
    <p:sldId id="437" r:id="rId19"/>
    <p:sldId id="438" r:id="rId20"/>
    <p:sldId id="439" r:id="rId21"/>
    <p:sldId id="442" r:id="rId22"/>
    <p:sldId id="443" r:id="rId23"/>
    <p:sldId id="444" r:id="rId24"/>
    <p:sldId id="447" r:id="rId25"/>
    <p:sldId id="448" r:id="rId26"/>
    <p:sldId id="449" r:id="rId27"/>
    <p:sldId id="450" r:id="rId28"/>
    <p:sldId id="451" r:id="rId29"/>
    <p:sldId id="452" r:id="rId30"/>
    <p:sldId id="460" r:id="rId31"/>
    <p:sldId id="454" r:id="rId32"/>
    <p:sldId id="455" r:id="rId33"/>
    <p:sldId id="456" r:id="rId34"/>
    <p:sldId id="457" r:id="rId35"/>
    <p:sldId id="40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6370" autoAdjust="0"/>
  </p:normalViewPr>
  <p:slideViewPr>
    <p:cSldViewPr snapToGrid="0">
      <p:cViewPr varScale="1">
        <p:scale>
          <a:sx n="98" d="100"/>
          <a:sy n="98" d="100"/>
        </p:scale>
        <p:origin x="110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customXml" Target="../customXml/item2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F4F91F-88E3-4EB1-BAE3-A75418AE2E8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A1EC10FC-8500-41A0-A871-04DE9934C4D2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b="1" dirty="0" smtClean="0"/>
            <a:t>Developing National M&amp;E Guidelines and Institutional setup for M&amp;E</a:t>
          </a:r>
          <a:endParaRPr lang="en-US" b="1" dirty="0"/>
        </a:p>
      </dgm:t>
    </dgm:pt>
    <dgm:pt modelId="{6D52FD6A-CAE0-4E1F-823D-E353AEAF1D52}" type="parTrans" cxnId="{28D77713-C90D-4F80-A799-D2EA3EBB9970}">
      <dgm:prSet/>
      <dgm:spPr/>
      <dgm:t>
        <a:bodyPr/>
        <a:lstStyle/>
        <a:p>
          <a:endParaRPr lang="en-US"/>
        </a:p>
      </dgm:t>
    </dgm:pt>
    <dgm:pt modelId="{08F31503-F940-4CA3-BAA3-EA3110035998}" type="sibTrans" cxnId="{28D77713-C90D-4F80-A799-D2EA3EBB9970}">
      <dgm:prSet/>
      <dgm:spPr/>
      <dgm:t>
        <a:bodyPr/>
        <a:lstStyle/>
        <a:p>
          <a:endParaRPr lang="en-US"/>
        </a:p>
      </dgm:t>
    </dgm:pt>
    <dgm:pt modelId="{753EE1EC-6D19-40DF-B54C-3EBA943DA377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GB" b="1" dirty="0" smtClean="0"/>
            <a:t>Embark on Technology in M&amp;E</a:t>
          </a:r>
          <a:endParaRPr lang="en-US" b="1" dirty="0"/>
        </a:p>
      </dgm:t>
    </dgm:pt>
    <dgm:pt modelId="{0ABB69EC-25AD-46F0-B8C7-7D01ADC246EB}" type="parTrans" cxnId="{D2A1412C-1F54-4A56-AB8F-B8845B8D593F}">
      <dgm:prSet/>
      <dgm:spPr/>
      <dgm:t>
        <a:bodyPr/>
        <a:lstStyle/>
        <a:p>
          <a:endParaRPr lang="en-US"/>
        </a:p>
      </dgm:t>
    </dgm:pt>
    <dgm:pt modelId="{981DF9DF-01F1-4FE5-A163-63E6614F6FFF}" type="sibTrans" cxnId="{D2A1412C-1F54-4A56-AB8F-B8845B8D593F}">
      <dgm:prSet/>
      <dgm:spPr/>
      <dgm:t>
        <a:bodyPr/>
        <a:lstStyle/>
        <a:p>
          <a:endParaRPr lang="en-US"/>
        </a:p>
      </dgm:t>
    </dgm:pt>
    <dgm:pt modelId="{CC91D4B1-7CD3-4CBF-A2A5-E3E6815AE745}">
      <dgm:prSet phldrT="[Text]"/>
      <dgm:spPr/>
      <dgm:t>
        <a:bodyPr/>
        <a:lstStyle/>
        <a:p>
          <a:r>
            <a:rPr lang="en-US" b="1" dirty="0" smtClean="0"/>
            <a:t>Capacity Building Initiatives</a:t>
          </a:r>
          <a:endParaRPr lang="en-US" b="1" dirty="0"/>
        </a:p>
      </dgm:t>
    </dgm:pt>
    <dgm:pt modelId="{7513C414-6F34-421F-8739-40217291C85E}" type="parTrans" cxnId="{4EA13BFD-9CA6-4A85-84B7-B9B225DD5E1E}">
      <dgm:prSet/>
      <dgm:spPr/>
      <dgm:t>
        <a:bodyPr/>
        <a:lstStyle/>
        <a:p>
          <a:endParaRPr lang="en-US"/>
        </a:p>
      </dgm:t>
    </dgm:pt>
    <dgm:pt modelId="{9EF60CAD-4B5F-41CC-A100-68EA40973561}" type="sibTrans" cxnId="{4EA13BFD-9CA6-4A85-84B7-B9B225DD5E1E}">
      <dgm:prSet/>
      <dgm:spPr/>
      <dgm:t>
        <a:bodyPr/>
        <a:lstStyle/>
        <a:p>
          <a:endParaRPr lang="en-US"/>
        </a:p>
      </dgm:t>
    </dgm:pt>
    <dgm:pt modelId="{EEC1A289-D40D-41FE-A9F5-09FB0F82EF90}" type="pres">
      <dgm:prSet presAssocID="{D6F4F91F-88E3-4EB1-BAE3-A75418AE2E8A}" presName="compositeShape" presStyleCnt="0">
        <dgm:presLayoutVars>
          <dgm:chMax val="7"/>
          <dgm:dir/>
          <dgm:resizeHandles val="exact"/>
        </dgm:presLayoutVars>
      </dgm:prSet>
      <dgm:spPr/>
    </dgm:pt>
    <dgm:pt modelId="{7F84EBD6-5F5C-4A87-9221-3FA54B96274E}" type="pres">
      <dgm:prSet presAssocID="{A1EC10FC-8500-41A0-A871-04DE9934C4D2}" presName="circ1" presStyleLbl="vennNode1" presStyleIdx="0" presStyleCnt="3" custScaleX="220220" custLinFactNeighborX="-14305" custLinFactNeighborY="493"/>
      <dgm:spPr/>
      <dgm:t>
        <a:bodyPr/>
        <a:lstStyle/>
        <a:p>
          <a:endParaRPr lang="en-US"/>
        </a:p>
      </dgm:t>
    </dgm:pt>
    <dgm:pt modelId="{94A51728-AF8C-436D-9A75-26BA04667480}" type="pres">
      <dgm:prSet presAssocID="{A1EC10FC-8500-41A0-A871-04DE9934C4D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06C166-31E8-495D-985E-1E1E650FB790}" type="pres">
      <dgm:prSet presAssocID="{753EE1EC-6D19-40DF-B54C-3EBA943DA377}" presName="circ2" presStyleLbl="vennNode1" presStyleIdx="1" presStyleCnt="3" custScaleX="226249" custLinFactNeighborX="25651" custLinFactNeighborY="493"/>
      <dgm:spPr/>
      <dgm:t>
        <a:bodyPr/>
        <a:lstStyle/>
        <a:p>
          <a:endParaRPr lang="en-US"/>
        </a:p>
      </dgm:t>
    </dgm:pt>
    <dgm:pt modelId="{FB066301-1101-4E52-84F9-028FADC201DA}" type="pres">
      <dgm:prSet presAssocID="{753EE1EC-6D19-40DF-B54C-3EBA943DA37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09306E-9828-4C79-A077-F2AD5EADE611}" type="pres">
      <dgm:prSet presAssocID="{CC91D4B1-7CD3-4CBF-A2A5-E3E6815AE745}" presName="circ3" presStyleLbl="vennNode1" presStyleIdx="2" presStyleCnt="3" custScaleX="220505" custLinFactNeighborX="-55742" custLinFactNeighborY="5426"/>
      <dgm:spPr/>
      <dgm:t>
        <a:bodyPr/>
        <a:lstStyle/>
        <a:p>
          <a:endParaRPr lang="en-US"/>
        </a:p>
      </dgm:t>
    </dgm:pt>
    <dgm:pt modelId="{CA53E17D-C8E7-4A39-9321-332103693661}" type="pres">
      <dgm:prSet presAssocID="{CC91D4B1-7CD3-4CBF-A2A5-E3E6815AE74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8767DC-A0F8-451A-955C-945B0ADFEBB7}" type="presOf" srcId="{753EE1EC-6D19-40DF-B54C-3EBA943DA377}" destId="{8406C166-31E8-495D-985E-1E1E650FB790}" srcOrd="0" destOrd="0" presId="urn:microsoft.com/office/officeart/2005/8/layout/venn1"/>
    <dgm:cxn modelId="{29DC838E-F427-423E-B8AC-7D547735BA3F}" type="presOf" srcId="{A1EC10FC-8500-41A0-A871-04DE9934C4D2}" destId="{94A51728-AF8C-436D-9A75-26BA04667480}" srcOrd="1" destOrd="0" presId="urn:microsoft.com/office/officeart/2005/8/layout/venn1"/>
    <dgm:cxn modelId="{9C69EA9A-C391-452C-9241-76B1AA210A12}" type="presOf" srcId="{A1EC10FC-8500-41A0-A871-04DE9934C4D2}" destId="{7F84EBD6-5F5C-4A87-9221-3FA54B96274E}" srcOrd="0" destOrd="0" presId="urn:microsoft.com/office/officeart/2005/8/layout/venn1"/>
    <dgm:cxn modelId="{28D77713-C90D-4F80-A799-D2EA3EBB9970}" srcId="{D6F4F91F-88E3-4EB1-BAE3-A75418AE2E8A}" destId="{A1EC10FC-8500-41A0-A871-04DE9934C4D2}" srcOrd="0" destOrd="0" parTransId="{6D52FD6A-CAE0-4E1F-823D-E353AEAF1D52}" sibTransId="{08F31503-F940-4CA3-BAA3-EA3110035998}"/>
    <dgm:cxn modelId="{29252E24-7179-4106-8C2A-0289595BB21A}" type="presOf" srcId="{753EE1EC-6D19-40DF-B54C-3EBA943DA377}" destId="{FB066301-1101-4E52-84F9-028FADC201DA}" srcOrd="1" destOrd="0" presId="urn:microsoft.com/office/officeart/2005/8/layout/venn1"/>
    <dgm:cxn modelId="{4EA13BFD-9CA6-4A85-84B7-B9B225DD5E1E}" srcId="{D6F4F91F-88E3-4EB1-BAE3-A75418AE2E8A}" destId="{CC91D4B1-7CD3-4CBF-A2A5-E3E6815AE745}" srcOrd="2" destOrd="0" parTransId="{7513C414-6F34-421F-8739-40217291C85E}" sibTransId="{9EF60CAD-4B5F-41CC-A100-68EA40973561}"/>
    <dgm:cxn modelId="{BE7A3DCA-0021-4FA4-958E-6F008FB4EFF8}" type="presOf" srcId="{D6F4F91F-88E3-4EB1-BAE3-A75418AE2E8A}" destId="{EEC1A289-D40D-41FE-A9F5-09FB0F82EF90}" srcOrd="0" destOrd="0" presId="urn:microsoft.com/office/officeart/2005/8/layout/venn1"/>
    <dgm:cxn modelId="{C7DA732A-D485-4ACE-8308-C48D50C535B2}" type="presOf" srcId="{CC91D4B1-7CD3-4CBF-A2A5-E3E6815AE745}" destId="{CA53E17D-C8E7-4A39-9321-332103693661}" srcOrd="1" destOrd="0" presId="urn:microsoft.com/office/officeart/2005/8/layout/venn1"/>
    <dgm:cxn modelId="{ED630078-C18E-46D4-A1F5-810438EB75B3}" type="presOf" srcId="{CC91D4B1-7CD3-4CBF-A2A5-E3E6815AE745}" destId="{3309306E-9828-4C79-A077-F2AD5EADE611}" srcOrd="0" destOrd="0" presId="urn:microsoft.com/office/officeart/2005/8/layout/venn1"/>
    <dgm:cxn modelId="{D2A1412C-1F54-4A56-AB8F-B8845B8D593F}" srcId="{D6F4F91F-88E3-4EB1-BAE3-A75418AE2E8A}" destId="{753EE1EC-6D19-40DF-B54C-3EBA943DA377}" srcOrd="1" destOrd="0" parTransId="{0ABB69EC-25AD-46F0-B8C7-7D01ADC246EB}" sibTransId="{981DF9DF-01F1-4FE5-A163-63E6614F6FFF}"/>
    <dgm:cxn modelId="{84880F89-D2C0-49D4-8008-6BCAFE2CFF48}" type="presParOf" srcId="{EEC1A289-D40D-41FE-A9F5-09FB0F82EF90}" destId="{7F84EBD6-5F5C-4A87-9221-3FA54B96274E}" srcOrd="0" destOrd="0" presId="urn:microsoft.com/office/officeart/2005/8/layout/venn1"/>
    <dgm:cxn modelId="{CEEC7E38-7809-46B3-A501-07285FC29B25}" type="presParOf" srcId="{EEC1A289-D40D-41FE-A9F5-09FB0F82EF90}" destId="{94A51728-AF8C-436D-9A75-26BA04667480}" srcOrd="1" destOrd="0" presId="urn:microsoft.com/office/officeart/2005/8/layout/venn1"/>
    <dgm:cxn modelId="{CECA8977-E295-40A1-9ADC-EC7571067A86}" type="presParOf" srcId="{EEC1A289-D40D-41FE-A9F5-09FB0F82EF90}" destId="{8406C166-31E8-495D-985E-1E1E650FB790}" srcOrd="2" destOrd="0" presId="urn:microsoft.com/office/officeart/2005/8/layout/venn1"/>
    <dgm:cxn modelId="{A3E84383-F90F-4F9E-AC71-73EF26AF9F53}" type="presParOf" srcId="{EEC1A289-D40D-41FE-A9F5-09FB0F82EF90}" destId="{FB066301-1101-4E52-84F9-028FADC201DA}" srcOrd="3" destOrd="0" presId="urn:microsoft.com/office/officeart/2005/8/layout/venn1"/>
    <dgm:cxn modelId="{B4BB267A-339A-4D91-9A82-B718D8EBD9C7}" type="presParOf" srcId="{EEC1A289-D40D-41FE-A9F5-09FB0F82EF90}" destId="{3309306E-9828-4C79-A077-F2AD5EADE611}" srcOrd="4" destOrd="0" presId="urn:microsoft.com/office/officeart/2005/8/layout/venn1"/>
    <dgm:cxn modelId="{C89FF05C-99FC-4980-BAC4-1A926926E942}" type="presParOf" srcId="{EEC1A289-D40D-41FE-A9F5-09FB0F82EF90}" destId="{CA53E17D-C8E7-4A39-9321-33210369366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2922EC-F5A2-428F-AECC-817043DF338A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B3F7BE-89E4-4B7B-B2D4-76BD1B6E8AC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National M&amp;E Setup</a:t>
          </a:r>
        </a:p>
        <a:p>
          <a:r>
            <a:rPr lang="en-US" dirty="0" smtClean="0">
              <a:solidFill>
                <a:schemeClr val="tx1"/>
              </a:solidFill>
            </a:rPr>
            <a:t>(National Systems, Processes, Structures, Reporting, Lead Agency </a:t>
          </a:r>
          <a:r>
            <a:rPr lang="en-US" dirty="0" err="1" smtClean="0">
              <a:solidFill>
                <a:schemeClr val="tx1"/>
              </a:solidFill>
            </a:rPr>
            <a:t>etc</a:t>
          </a:r>
          <a:r>
            <a:rPr lang="en-US" dirty="0" smtClean="0">
              <a:solidFill>
                <a:schemeClr val="tx1"/>
              </a:solidFill>
            </a:rPr>
            <a:t>)</a:t>
          </a:r>
        </a:p>
        <a:p>
          <a:r>
            <a:rPr lang="en-US" b="1" i="1" dirty="0" smtClean="0">
              <a:solidFill>
                <a:schemeClr val="tx1"/>
              </a:solidFill>
            </a:rPr>
            <a:t>(National Indicators, Reviews, Data Systems, Evaluations and Reporting)</a:t>
          </a:r>
          <a:endParaRPr lang="en-US" b="1" i="1" dirty="0">
            <a:solidFill>
              <a:schemeClr val="tx1"/>
            </a:solidFill>
          </a:endParaRPr>
        </a:p>
      </dgm:t>
    </dgm:pt>
    <dgm:pt modelId="{E5B0D1F0-4F2B-48CF-8282-9116555FE30C}" type="parTrans" cxnId="{24837448-1221-49D3-A4DB-B7C3B89A1E5C}">
      <dgm:prSet/>
      <dgm:spPr/>
      <dgm:t>
        <a:bodyPr/>
        <a:lstStyle/>
        <a:p>
          <a:endParaRPr lang="en-US"/>
        </a:p>
      </dgm:t>
    </dgm:pt>
    <dgm:pt modelId="{72A7B038-1884-4A07-BA28-5CB7A4EBCFA2}" type="sibTrans" cxnId="{24837448-1221-49D3-A4DB-B7C3B89A1E5C}">
      <dgm:prSet/>
      <dgm:spPr/>
      <dgm:t>
        <a:bodyPr/>
        <a:lstStyle/>
        <a:p>
          <a:endParaRPr lang="en-US"/>
        </a:p>
      </dgm:t>
    </dgm:pt>
    <dgm:pt modelId="{E6F7C4BC-D54C-4BC9-9AE0-42DEC1D6C44F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Sector M&amp;E Setup</a:t>
          </a:r>
        </a:p>
        <a:p>
          <a:r>
            <a:rPr lang="en-US" dirty="0" smtClean="0">
              <a:solidFill>
                <a:schemeClr val="tx1"/>
              </a:solidFill>
            </a:rPr>
            <a:t>(Sector Systems, Processes, Structures, Reporting, Champions </a:t>
          </a:r>
          <a:r>
            <a:rPr lang="en-US" dirty="0" err="1" smtClean="0">
              <a:solidFill>
                <a:schemeClr val="tx1"/>
              </a:solidFill>
            </a:rPr>
            <a:t>etc</a:t>
          </a:r>
          <a:r>
            <a:rPr lang="en-US" dirty="0" smtClean="0">
              <a:solidFill>
                <a:schemeClr val="tx1"/>
              </a:solidFill>
            </a:rPr>
            <a:t>)</a:t>
          </a:r>
        </a:p>
        <a:p>
          <a:r>
            <a:rPr lang="en-US" b="1" i="1" dirty="0" smtClean="0">
              <a:solidFill>
                <a:schemeClr val="tx1"/>
              </a:solidFill>
            </a:rPr>
            <a:t>(Sector Indicators, Reviews, Data Systems, Evaluations and Reporting)</a:t>
          </a:r>
          <a:endParaRPr lang="en-US" b="1" i="1" dirty="0">
            <a:solidFill>
              <a:schemeClr val="tx1"/>
            </a:solidFill>
          </a:endParaRPr>
        </a:p>
      </dgm:t>
    </dgm:pt>
    <dgm:pt modelId="{3B8C0F26-5220-4DBE-8A40-C3DFD2EA7B88}" type="parTrans" cxnId="{0896D20D-F8CE-4584-93CC-374A73105242}">
      <dgm:prSet/>
      <dgm:spPr/>
      <dgm:t>
        <a:bodyPr/>
        <a:lstStyle/>
        <a:p>
          <a:endParaRPr lang="en-US"/>
        </a:p>
      </dgm:t>
    </dgm:pt>
    <dgm:pt modelId="{03B4712E-C659-4193-8AB2-EA61A580CA5C}" type="sibTrans" cxnId="{0896D20D-F8CE-4584-93CC-374A73105242}">
      <dgm:prSet/>
      <dgm:spPr/>
      <dgm:t>
        <a:bodyPr/>
        <a:lstStyle/>
        <a:p>
          <a:endParaRPr lang="en-US"/>
        </a:p>
      </dgm:t>
    </dgm:pt>
    <dgm:pt modelId="{4848FE93-15B2-49BE-BC76-79E5FADF1E14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Institutional M&amp;E Setup</a:t>
          </a:r>
        </a:p>
        <a:p>
          <a:r>
            <a:rPr lang="en-US" sz="2000" dirty="0" smtClean="0">
              <a:solidFill>
                <a:schemeClr val="tx1"/>
              </a:solidFill>
            </a:rPr>
            <a:t>(Institutional Systems, Processes, Structures, Reporting, Champions </a:t>
          </a:r>
          <a:r>
            <a:rPr lang="en-US" sz="2000" dirty="0" err="1" smtClean="0">
              <a:solidFill>
                <a:schemeClr val="tx1"/>
              </a:solidFill>
            </a:rPr>
            <a:t>etc</a:t>
          </a:r>
          <a:r>
            <a:rPr lang="en-US" sz="2000" dirty="0" smtClean="0">
              <a:solidFill>
                <a:schemeClr val="tx1"/>
              </a:solidFill>
            </a:rPr>
            <a:t>)</a:t>
          </a:r>
        </a:p>
        <a:p>
          <a:r>
            <a:rPr lang="en-US" sz="1800" b="1" i="1" dirty="0" smtClean="0">
              <a:solidFill>
                <a:schemeClr val="tx1"/>
              </a:solidFill>
            </a:rPr>
            <a:t>(Institutional Indicators, Reviews, Data Systems, Evaluations and Reporting)</a:t>
          </a:r>
          <a:endParaRPr lang="en-US" sz="1800" b="1" i="1" dirty="0">
            <a:solidFill>
              <a:schemeClr val="tx1"/>
            </a:solidFill>
          </a:endParaRPr>
        </a:p>
      </dgm:t>
    </dgm:pt>
    <dgm:pt modelId="{B455F9FA-CBA9-46A1-B811-97E241E6B8FD}" type="parTrans" cxnId="{40C64F3B-06FE-4B01-A2C0-1BF2D5CB70B4}">
      <dgm:prSet/>
      <dgm:spPr/>
      <dgm:t>
        <a:bodyPr/>
        <a:lstStyle/>
        <a:p>
          <a:endParaRPr lang="en-US"/>
        </a:p>
      </dgm:t>
    </dgm:pt>
    <dgm:pt modelId="{CEEE4B63-2126-45AE-816C-558630DE1D1E}" type="sibTrans" cxnId="{40C64F3B-06FE-4B01-A2C0-1BF2D5CB70B4}">
      <dgm:prSet/>
      <dgm:spPr/>
      <dgm:t>
        <a:bodyPr/>
        <a:lstStyle/>
        <a:p>
          <a:endParaRPr lang="en-US"/>
        </a:p>
      </dgm:t>
    </dgm:pt>
    <dgm:pt modelId="{222CFDDF-6A3B-4441-B511-6CB53908E302}" type="pres">
      <dgm:prSet presAssocID="{D32922EC-F5A2-428F-AECC-817043DF338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5329471-8E41-4AA1-9A79-92ACA848CC36}" type="pres">
      <dgm:prSet presAssocID="{D32922EC-F5A2-428F-AECC-817043DF338A}" presName="Name1" presStyleCnt="0"/>
      <dgm:spPr/>
    </dgm:pt>
    <dgm:pt modelId="{33A9959C-20C9-4BAC-86AA-CA4329D2D596}" type="pres">
      <dgm:prSet presAssocID="{D32922EC-F5A2-428F-AECC-817043DF338A}" presName="cycle" presStyleCnt="0"/>
      <dgm:spPr/>
    </dgm:pt>
    <dgm:pt modelId="{5A6A8F8C-81D5-4D06-B755-86075F8BF4EC}" type="pres">
      <dgm:prSet presAssocID="{D32922EC-F5A2-428F-AECC-817043DF338A}" presName="srcNode" presStyleLbl="node1" presStyleIdx="0" presStyleCnt="3"/>
      <dgm:spPr/>
    </dgm:pt>
    <dgm:pt modelId="{6A63AB5A-3677-4426-86F5-7A747DE29D8F}" type="pres">
      <dgm:prSet presAssocID="{D32922EC-F5A2-428F-AECC-817043DF338A}" presName="conn" presStyleLbl="parChTrans1D2" presStyleIdx="0" presStyleCnt="1"/>
      <dgm:spPr/>
      <dgm:t>
        <a:bodyPr/>
        <a:lstStyle/>
        <a:p>
          <a:endParaRPr lang="en-US"/>
        </a:p>
      </dgm:t>
    </dgm:pt>
    <dgm:pt modelId="{A63FEC9F-B662-4673-8EED-829CD7684205}" type="pres">
      <dgm:prSet presAssocID="{D32922EC-F5A2-428F-AECC-817043DF338A}" presName="extraNode" presStyleLbl="node1" presStyleIdx="0" presStyleCnt="3"/>
      <dgm:spPr/>
    </dgm:pt>
    <dgm:pt modelId="{68EE1E10-3944-48C2-8B54-E244B458C459}" type="pres">
      <dgm:prSet presAssocID="{D32922EC-F5A2-428F-AECC-817043DF338A}" presName="dstNode" presStyleLbl="node1" presStyleIdx="0" presStyleCnt="3"/>
      <dgm:spPr/>
    </dgm:pt>
    <dgm:pt modelId="{88C9D420-F310-4AA7-8154-227A877BF2D7}" type="pres">
      <dgm:prSet presAssocID="{95B3F7BE-89E4-4B7B-B2D4-76BD1B6E8ACF}" presName="text_1" presStyleLbl="node1" presStyleIdx="0" presStyleCnt="3" custScaleY="120815" custLinFactNeighborX="637" custLinFactNeighborY="-15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F12F1-80D3-4E2A-ACC4-68076F748A22}" type="pres">
      <dgm:prSet presAssocID="{95B3F7BE-89E4-4B7B-B2D4-76BD1B6E8ACF}" presName="accent_1" presStyleCnt="0"/>
      <dgm:spPr/>
    </dgm:pt>
    <dgm:pt modelId="{4AC1DEEE-908F-4B47-B78A-BFB617CA6898}" type="pres">
      <dgm:prSet presAssocID="{95B3F7BE-89E4-4B7B-B2D4-76BD1B6E8ACF}" presName="accentRepeatNode" presStyleLbl="solidFgAcc1" presStyleIdx="0" presStyleCnt="3" custLinFactNeighborX="-2880" custLinFactNeighborY="-8638"/>
      <dgm:spPr>
        <a:solidFill>
          <a:schemeClr val="accent1">
            <a:lumMod val="50000"/>
          </a:schemeClr>
        </a:solidFill>
      </dgm:spPr>
    </dgm:pt>
    <dgm:pt modelId="{3ACE111E-AC19-477B-ACFC-DD002F696CC1}" type="pres">
      <dgm:prSet presAssocID="{E6F7C4BC-D54C-4BC9-9AE0-42DEC1D6C44F}" presName="text_2" presStyleLbl="node1" presStyleIdx="1" presStyleCnt="3" custScaleY="137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416DC-8525-462C-8350-B8E1F410C423}" type="pres">
      <dgm:prSet presAssocID="{E6F7C4BC-D54C-4BC9-9AE0-42DEC1D6C44F}" presName="accent_2" presStyleCnt="0"/>
      <dgm:spPr/>
    </dgm:pt>
    <dgm:pt modelId="{ED14CE24-7FAD-48BC-9FD6-CED6BF124BDA}" type="pres">
      <dgm:prSet presAssocID="{E6F7C4BC-D54C-4BC9-9AE0-42DEC1D6C44F}" presName="accentRepeatNode" presStyleLbl="solidFgAcc1" presStyleIdx="1" presStyleCnt="3"/>
      <dgm:spPr>
        <a:solidFill>
          <a:schemeClr val="accent1">
            <a:lumMod val="50000"/>
          </a:schemeClr>
        </a:solidFill>
      </dgm:spPr>
    </dgm:pt>
    <dgm:pt modelId="{A67A7BF1-6997-41F7-A952-F6F9EB6877FB}" type="pres">
      <dgm:prSet presAssocID="{4848FE93-15B2-49BE-BC76-79E5FADF1E14}" presName="text_3" presStyleLbl="node1" presStyleIdx="2" presStyleCnt="3" custScaleY="155013" custLinFactNeighborX="-286" custLinFactNeighborY="16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13B1C-58CF-4B12-B4DA-3878A59D8E79}" type="pres">
      <dgm:prSet presAssocID="{4848FE93-15B2-49BE-BC76-79E5FADF1E14}" presName="accent_3" presStyleCnt="0"/>
      <dgm:spPr/>
    </dgm:pt>
    <dgm:pt modelId="{A0EF597C-FD7F-40A7-A680-A97EBAFE0C6F}" type="pres">
      <dgm:prSet presAssocID="{4848FE93-15B2-49BE-BC76-79E5FADF1E14}" presName="accentRepeatNode" presStyleLbl="solidFgAcc1" presStyleIdx="2" presStyleCnt="3"/>
      <dgm:spPr>
        <a:solidFill>
          <a:schemeClr val="accent1">
            <a:lumMod val="50000"/>
          </a:schemeClr>
        </a:solidFill>
      </dgm:spPr>
    </dgm:pt>
  </dgm:ptLst>
  <dgm:cxnLst>
    <dgm:cxn modelId="{40C64F3B-06FE-4B01-A2C0-1BF2D5CB70B4}" srcId="{D32922EC-F5A2-428F-AECC-817043DF338A}" destId="{4848FE93-15B2-49BE-BC76-79E5FADF1E14}" srcOrd="2" destOrd="0" parTransId="{B455F9FA-CBA9-46A1-B811-97E241E6B8FD}" sibTransId="{CEEE4B63-2126-45AE-816C-558630DE1D1E}"/>
    <dgm:cxn modelId="{71FAE755-4FE5-4B15-B675-7A3887762874}" type="presOf" srcId="{4848FE93-15B2-49BE-BC76-79E5FADF1E14}" destId="{A67A7BF1-6997-41F7-A952-F6F9EB6877FB}" srcOrd="0" destOrd="0" presId="urn:microsoft.com/office/officeart/2008/layout/VerticalCurvedList"/>
    <dgm:cxn modelId="{15C22EB5-E329-4236-852F-C287F2C9458F}" type="presOf" srcId="{E6F7C4BC-D54C-4BC9-9AE0-42DEC1D6C44F}" destId="{3ACE111E-AC19-477B-ACFC-DD002F696CC1}" srcOrd="0" destOrd="0" presId="urn:microsoft.com/office/officeart/2008/layout/VerticalCurvedList"/>
    <dgm:cxn modelId="{B7DB094B-8D95-4357-A3FD-6E418AFA52B6}" type="presOf" srcId="{D32922EC-F5A2-428F-AECC-817043DF338A}" destId="{222CFDDF-6A3B-4441-B511-6CB53908E302}" srcOrd="0" destOrd="0" presId="urn:microsoft.com/office/officeart/2008/layout/VerticalCurvedList"/>
    <dgm:cxn modelId="{1BEC9F41-4D76-46BB-A7DE-6C67E52D31D3}" type="presOf" srcId="{72A7B038-1884-4A07-BA28-5CB7A4EBCFA2}" destId="{6A63AB5A-3677-4426-86F5-7A747DE29D8F}" srcOrd="0" destOrd="0" presId="urn:microsoft.com/office/officeart/2008/layout/VerticalCurvedList"/>
    <dgm:cxn modelId="{24837448-1221-49D3-A4DB-B7C3B89A1E5C}" srcId="{D32922EC-F5A2-428F-AECC-817043DF338A}" destId="{95B3F7BE-89E4-4B7B-B2D4-76BD1B6E8ACF}" srcOrd="0" destOrd="0" parTransId="{E5B0D1F0-4F2B-48CF-8282-9116555FE30C}" sibTransId="{72A7B038-1884-4A07-BA28-5CB7A4EBCFA2}"/>
    <dgm:cxn modelId="{0896D20D-F8CE-4584-93CC-374A73105242}" srcId="{D32922EC-F5A2-428F-AECC-817043DF338A}" destId="{E6F7C4BC-D54C-4BC9-9AE0-42DEC1D6C44F}" srcOrd="1" destOrd="0" parTransId="{3B8C0F26-5220-4DBE-8A40-C3DFD2EA7B88}" sibTransId="{03B4712E-C659-4193-8AB2-EA61A580CA5C}"/>
    <dgm:cxn modelId="{24BAEA85-7513-4185-81DB-6BE416F2F6E6}" type="presOf" srcId="{95B3F7BE-89E4-4B7B-B2D4-76BD1B6E8ACF}" destId="{88C9D420-F310-4AA7-8154-227A877BF2D7}" srcOrd="0" destOrd="0" presId="urn:microsoft.com/office/officeart/2008/layout/VerticalCurvedList"/>
    <dgm:cxn modelId="{AC82A56F-7820-4E8C-A36B-70BA53CE6FAC}" type="presParOf" srcId="{222CFDDF-6A3B-4441-B511-6CB53908E302}" destId="{35329471-8E41-4AA1-9A79-92ACA848CC36}" srcOrd="0" destOrd="0" presId="urn:microsoft.com/office/officeart/2008/layout/VerticalCurvedList"/>
    <dgm:cxn modelId="{611A6A02-C3B9-464A-A777-CC78575F9587}" type="presParOf" srcId="{35329471-8E41-4AA1-9A79-92ACA848CC36}" destId="{33A9959C-20C9-4BAC-86AA-CA4329D2D596}" srcOrd="0" destOrd="0" presId="urn:microsoft.com/office/officeart/2008/layout/VerticalCurvedList"/>
    <dgm:cxn modelId="{A3D11070-025E-4298-AC65-91858351EA38}" type="presParOf" srcId="{33A9959C-20C9-4BAC-86AA-CA4329D2D596}" destId="{5A6A8F8C-81D5-4D06-B755-86075F8BF4EC}" srcOrd="0" destOrd="0" presId="urn:microsoft.com/office/officeart/2008/layout/VerticalCurvedList"/>
    <dgm:cxn modelId="{5D924CE4-8150-43CE-893E-EF7490992113}" type="presParOf" srcId="{33A9959C-20C9-4BAC-86AA-CA4329D2D596}" destId="{6A63AB5A-3677-4426-86F5-7A747DE29D8F}" srcOrd="1" destOrd="0" presId="urn:microsoft.com/office/officeart/2008/layout/VerticalCurvedList"/>
    <dgm:cxn modelId="{82F2777D-9235-4E82-8F31-AC45850F7679}" type="presParOf" srcId="{33A9959C-20C9-4BAC-86AA-CA4329D2D596}" destId="{A63FEC9F-B662-4673-8EED-829CD7684205}" srcOrd="2" destOrd="0" presId="urn:microsoft.com/office/officeart/2008/layout/VerticalCurvedList"/>
    <dgm:cxn modelId="{414FE3F4-4F14-4456-804B-30273DED6E19}" type="presParOf" srcId="{33A9959C-20C9-4BAC-86AA-CA4329D2D596}" destId="{68EE1E10-3944-48C2-8B54-E244B458C459}" srcOrd="3" destOrd="0" presId="urn:microsoft.com/office/officeart/2008/layout/VerticalCurvedList"/>
    <dgm:cxn modelId="{70B55D91-A563-4416-B801-72DE6F3864CA}" type="presParOf" srcId="{35329471-8E41-4AA1-9A79-92ACA848CC36}" destId="{88C9D420-F310-4AA7-8154-227A877BF2D7}" srcOrd="1" destOrd="0" presId="urn:microsoft.com/office/officeart/2008/layout/VerticalCurvedList"/>
    <dgm:cxn modelId="{CD3C4436-09B6-44D0-87BF-7AE3D68C797F}" type="presParOf" srcId="{35329471-8E41-4AA1-9A79-92ACA848CC36}" destId="{C03F12F1-80D3-4E2A-ACC4-68076F748A22}" srcOrd="2" destOrd="0" presId="urn:microsoft.com/office/officeart/2008/layout/VerticalCurvedList"/>
    <dgm:cxn modelId="{B76007DA-A027-4F3D-9F7A-33CA667B38E1}" type="presParOf" srcId="{C03F12F1-80D3-4E2A-ACC4-68076F748A22}" destId="{4AC1DEEE-908F-4B47-B78A-BFB617CA6898}" srcOrd="0" destOrd="0" presId="urn:microsoft.com/office/officeart/2008/layout/VerticalCurvedList"/>
    <dgm:cxn modelId="{FEDE5531-B668-45F6-969C-104DD56010F3}" type="presParOf" srcId="{35329471-8E41-4AA1-9A79-92ACA848CC36}" destId="{3ACE111E-AC19-477B-ACFC-DD002F696CC1}" srcOrd="3" destOrd="0" presId="urn:microsoft.com/office/officeart/2008/layout/VerticalCurvedList"/>
    <dgm:cxn modelId="{7EB9B483-F133-4929-AF3B-F2BC2AA73F49}" type="presParOf" srcId="{35329471-8E41-4AA1-9A79-92ACA848CC36}" destId="{646416DC-8525-462C-8350-B8E1F410C423}" srcOrd="4" destOrd="0" presId="urn:microsoft.com/office/officeart/2008/layout/VerticalCurvedList"/>
    <dgm:cxn modelId="{4D4930B2-88D6-4044-977D-039ABB8D7BD8}" type="presParOf" srcId="{646416DC-8525-462C-8350-B8E1F410C423}" destId="{ED14CE24-7FAD-48BC-9FD6-CED6BF124BDA}" srcOrd="0" destOrd="0" presId="urn:microsoft.com/office/officeart/2008/layout/VerticalCurvedList"/>
    <dgm:cxn modelId="{9371AA91-BFA7-45DA-95A0-FAAFE6A7BF0F}" type="presParOf" srcId="{35329471-8E41-4AA1-9A79-92ACA848CC36}" destId="{A67A7BF1-6997-41F7-A952-F6F9EB6877FB}" srcOrd="5" destOrd="0" presId="urn:microsoft.com/office/officeart/2008/layout/VerticalCurvedList"/>
    <dgm:cxn modelId="{F5EEAB7F-91E7-4C48-88D1-C54DCED507BE}" type="presParOf" srcId="{35329471-8E41-4AA1-9A79-92ACA848CC36}" destId="{D3F13B1C-58CF-4B12-B4DA-3878A59D8E79}" srcOrd="6" destOrd="0" presId="urn:microsoft.com/office/officeart/2008/layout/VerticalCurvedList"/>
    <dgm:cxn modelId="{06890CDA-1303-40C3-8C9B-7C0D156A0C8F}" type="presParOf" srcId="{D3F13B1C-58CF-4B12-B4DA-3878A59D8E79}" destId="{A0EF597C-FD7F-40A7-A680-A97EBAFE0C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AD3D9C-088D-4548-A3D9-39DAE6EAD5C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2832EB-AE60-4503-92F4-D533BBCD2F3D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b="1" dirty="0" smtClean="0"/>
            <a:t>National Level</a:t>
          </a:r>
          <a:endParaRPr lang="en-US" b="1" dirty="0"/>
        </a:p>
      </dgm:t>
    </dgm:pt>
    <dgm:pt modelId="{46AA1572-D473-47EC-872A-33E717350B4F}" type="parTrans" cxnId="{84E45439-A36F-4D2D-A826-BCFAB3D401F6}">
      <dgm:prSet/>
      <dgm:spPr/>
      <dgm:t>
        <a:bodyPr/>
        <a:lstStyle/>
        <a:p>
          <a:endParaRPr lang="en-US"/>
        </a:p>
      </dgm:t>
    </dgm:pt>
    <dgm:pt modelId="{34C820D7-DDA5-4A64-A476-94BB7153A4CA}" type="sibTrans" cxnId="{84E45439-A36F-4D2D-A826-BCFAB3D401F6}">
      <dgm:prSet/>
      <dgm:spPr/>
      <dgm:t>
        <a:bodyPr/>
        <a:lstStyle/>
        <a:p>
          <a:endParaRPr lang="en-US"/>
        </a:p>
      </dgm:t>
    </dgm:pt>
    <dgm:pt modelId="{7AEDAF7D-667F-420C-A6A0-E2F32B7A28BB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b="1" dirty="0" smtClean="0"/>
            <a:t>2. Technical Teams</a:t>
          </a:r>
          <a:endParaRPr lang="en-US" b="1" dirty="0"/>
        </a:p>
      </dgm:t>
    </dgm:pt>
    <dgm:pt modelId="{365E9E9C-A2C4-4B8F-8CF6-2C662E2B783C}" type="parTrans" cxnId="{3B93342C-85AF-4EB8-BF7B-1230FFBABD56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4D3267B3-7030-4163-B285-5805F792D712}" type="sibTrans" cxnId="{3B93342C-85AF-4EB8-BF7B-1230FFBABD56}">
      <dgm:prSet/>
      <dgm:spPr/>
      <dgm:t>
        <a:bodyPr/>
        <a:lstStyle/>
        <a:p>
          <a:endParaRPr lang="en-US"/>
        </a:p>
      </dgm:t>
    </dgm:pt>
    <dgm:pt modelId="{F482E1CA-F736-4F05-B04D-2A67FE07D524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b="1" dirty="0" smtClean="0"/>
            <a:t>1. High Level Committees</a:t>
          </a:r>
          <a:endParaRPr lang="en-US" b="1" dirty="0"/>
        </a:p>
      </dgm:t>
    </dgm:pt>
    <dgm:pt modelId="{B5C8DDE2-F69C-4863-8838-ED9677FB2DE3}" type="parTrans" cxnId="{ACB81CA9-2B1D-4813-B9C8-F11E1E9FEBA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9EA4714-C1C0-45A1-BCCA-9896C1302C69}" type="sibTrans" cxnId="{ACB81CA9-2B1D-4813-B9C8-F11E1E9FEBAD}">
      <dgm:prSet/>
      <dgm:spPr/>
      <dgm:t>
        <a:bodyPr/>
        <a:lstStyle/>
        <a:p>
          <a:endParaRPr lang="en-US"/>
        </a:p>
      </dgm:t>
    </dgm:pt>
    <dgm:pt modelId="{EF9194E7-9430-4C1F-9A8D-EBEC8A17D218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b="1" dirty="0" smtClean="0"/>
            <a:t>3. Responsible Institutions</a:t>
          </a:r>
          <a:endParaRPr lang="en-US" b="1" dirty="0"/>
        </a:p>
      </dgm:t>
    </dgm:pt>
    <dgm:pt modelId="{C1BE37EF-40F0-4E58-8989-EBED9A340D2B}" type="parTrans" cxnId="{D9A214CE-4276-4A5F-AA12-51E415A4D3BF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33BCEC0-2770-4A7E-9546-4BE43FE0D631}" type="sibTrans" cxnId="{D9A214CE-4276-4A5F-AA12-51E415A4D3BF}">
      <dgm:prSet/>
      <dgm:spPr/>
      <dgm:t>
        <a:bodyPr/>
        <a:lstStyle/>
        <a:p>
          <a:endParaRPr lang="en-US"/>
        </a:p>
      </dgm:t>
    </dgm:pt>
    <dgm:pt modelId="{5BE6B441-CF55-463A-B689-725FF3F1D58E}" type="pres">
      <dgm:prSet presAssocID="{9BAD3D9C-088D-4548-A3D9-39DAE6EAD5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18077B-FDA7-4FB1-9056-1FE93B23CDD7}" type="pres">
      <dgm:prSet presAssocID="{6C2832EB-AE60-4503-92F4-D533BBCD2F3D}" presName="centerShape" presStyleLbl="node0" presStyleIdx="0" presStyleCnt="1" custLinFactNeighborY="-946"/>
      <dgm:spPr/>
      <dgm:t>
        <a:bodyPr/>
        <a:lstStyle/>
        <a:p>
          <a:endParaRPr lang="en-US"/>
        </a:p>
      </dgm:t>
    </dgm:pt>
    <dgm:pt modelId="{58C4D814-1EEE-410C-920A-8594EE143890}" type="pres">
      <dgm:prSet presAssocID="{365E9E9C-A2C4-4B8F-8CF6-2C662E2B783C}" presName="parTrans" presStyleLbl="bgSibTrans2D1" presStyleIdx="0" presStyleCnt="3" custLinFactNeighborX="5029" custLinFactNeighborY="-3731"/>
      <dgm:spPr/>
      <dgm:t>
        <a:bodyPr/>
        <a:lstStyle/>
        <a:p>
          <a:endParaRPr lang="en-US"/>
        </a:p>
      </dgm:t>
    </dgm:pt>
    <dgm:pt modelId="{F5425413-B549-40B1-AE7A-A583A1408091}" type="pres">
      <dgm:prSet presAssocID="{7AEDAF7D-667F-420C-A6A0-E2F32B7A28BB}" presName="node" presStyleLbl="node1" presStyleIdx="0" presStyleCnt="3" custScaleX="130562" custRadScaleRad="117766" custRadScaleInc="-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B371C-5DBE-4AE7-A0EB-73B2E4A2CF20}" type="pres">
      <dgm:prSet presAssocID="{B5C8DDE2-F69C-4863-8838-ED9677FB2DE3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EF77E644-4D1F-4F38-ADCA-3642078B8286}" type="pres">
      <dgm:prSet presAssocID="{F482E1CA-F736-4F05-B04D-2A67FE07D524}" presName="node" presStyleLbl="node1" presStyleIdx="1" presStyleCnt="3" custScaleX="1241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8A0BC8-7DF4-47A5-9A12-71AD975A9D10}" type="pres">
      <dgm:prSet presAssocID="{C1BE37EF-40F0-4E58-8989-EBED9A340D2B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BCAC1D9E-3C78-43B4-AE90-6EA5229516FC}" type="pres">
      <dgm:prSet presAssocID="{EF9194E7-9430-4C1F-9A8D-EBEC8A17D218}" presName="node" presStyleLbl="node1" presStyleIdx="2" presStyleCnt="3" custScaleX="140508" custRadScaleRad="118036" custRadScaleInc="8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E45439-A36F-4D2D-A826-BCFAB3D401F6}" srcId="{9BAD3D9C-088D-4548-A3D9-39DAE6EAD5C4}" destId="{6C2832EB-AE60-4503-92F4-D533BBCD2F3D}" srcOrd="0" destOrd="0" parTransId="{46AA1572-D473-47EC-872A-33E717350B4F}" sibTransId="{34C820D7-DDA5-4A64-A476-94BB7153A4CA}"/>
    <dgm:cxn modelId="{2AB4BA23-72F7-41C3-8B01-221DFC116862}" type="presOf" srcId="{F482E1CA-F736-4F05-B04D-2A67FE07D524}" destId="{EF77E644-4D1F-4F38-ADCA-3642078B8286}" srcOrd="0" destOrd="0" presId="urn:microsoft.com/office/officeart/2005/8/layout/radial4"/>
    <dgm:cxn modelId="{3B93342C-85AF-4EB8-BF7B-1230FFBABD56}" srcId="{6C2832EB-AE60-4503-92F4-D533BBCD2F3D}" destId="{7AEDAF7D-667F-420C-A6A0-E2F32B7A28BB}" srcOrd="0" destOrd="0" parTransId="{365E9E9C-A2C4-4B8F-8CF6-2C662E2B783C}" sibTransId="{4D3267B3-7030-4163-B285-5805F792D712}"/>
    <dgm:cxn modelId="{19A692E9-03D1-4F72-BCA1-5D4982E1A788}" type="presOf" srcId="{9BAD3D9C-088D-4548-A3D9-39DAE6EAD5C4}" destId="{5BE6B441-CF55-463A-B689-725FF3F1D58E}" srcOrd="0" destOrd="0" presId="urn:microsoft.com/office/officeart/2005/8/layout/radial4"/>
    <dgm:cxn modelId="{80C9FB5F-B8C7-4473-AA7D-DC56FEF6CA72}" type="presOf" srcId="{6C2832EB-AE60-4503-92F4-D533BBCD2F3D}" destId="{2B18077B-FDA7-4FB1-9056-1FE93B23CDD7}" srcOrd="0" destOrd="0" presId="urn:microsoft.com/office/officeart/2005/8/layout/radial4"/>
    <dgm:cxn modelId="{210672E8-1F11-48E0-9552-BA12E0C51EDB}" type="presOf" srcId="{EF9194E7-9430-4C1F-9A8D-EBEC8A17D218}" destId="{BCAC1D9E-3C78-43B4-AE90-6EA5229516FC}" srcOrd="0" destOrd="0" presId="urn:microsoft.com/office/officeart/2005/8/layout/radial4"/>
    <dgm:cxn modelId="{D9A214CE-4276-4A5F-AA12-51E415A4D3BF}" srcId="{6C2832EB-AE60-4503-92F4-D533BBCD2F3D}" destId="{EF9194E7-9430-4C1F-9A8D-EBEC8A17D218}" srcOrd="2" destOrd="0" parTransId="{C1BE37EF-40F0-4E58-8989-EBED9A340D2B}" sibTransId="{B33BCEC0-2770-4A7E-9546-4BE43FE0D631}"/>
    <dgm:cxn modelId="{86AE9897-79CE-4075-8794-E4B25B449F34}" type="presOf" srcId="{C1BE37EF-40F0-4E58-8989-EBED9A340D2B}" destId="{4B8A0BC8-7DF4-47A5-9A12-71AD975A9D10}" srcOrd="0" destOrd="0" presId="urn:microsoft.com/office/officeart/2005/8/layout/radial4"/>
    <dgm:cxn modelId="{8CEFAC17-5DDD-49C2-BA04-18409F1B686B}" type="presOf" srcId="{365E9E9C-A2C4-4B8F-8CF6-2C662E2B783C}" destId="{58C4D814-1EEE-410C-920A-8594EE143890}" srcOrd="0" destOrd="0" presId="urn:microsoft.com/office/officeart/2005/8/layout/radial4"/>
    <dgm:cxn modelId="{ACB81CA9-2B1D-4813-B9C8-F11E1E9FEBAD}" srcId="{6C2832EB-AE60-4503-92F4-D533BBCD2F3D}" destId="{F482E1CA-F736-4F05-B04D-2A67FE07D524}" srcOrd="1" destOrd="0" parTransId="{B5C8DDE2-F69C-4863-8838-ED9677FB2DE3}" sibTransId="{39EA4714-C1C0-45A1-BCCA-9896C1302C69}"/>
    <dgm:cxn modelId="{A0F806D2-62D4-483C-822F-59CA49BBB1C9}" type="presOf" srcId="{B5C8DDE2-F69C-4863-8838-ED9677FB2DE3}" destId="{4C1B371C-5DBE-4AE7-A0EB-73B2E4A2CF20}" srcOrd="0" destOrd="0" presId="urn:microsoft.com/office/officeart/2005/8/layout/radial4"/>
    <dgm:cxn modelId="{89C31332-7142-47BB-ACCC-1E311E89E3B0}" type="presOf" srcId="{7AEDAF7D-667F-420C-A6A0-E2F32B7A28BB}" destId="{F5425413-B549-40B1-AE7A-A583A1408091}" srcOrd="0" destOrd="0" presId="urn:microsoft.com/office/officeart/2005/8/layout/radial4"/>
    <dgm:cxn modelId="{EC2CB0D3-569B-4E0C-8AF3-41277DE7B83D}" type="presParOf" srcId="{5BE6B441-CF55-463A-B689-725FF3F1D58E}" destId="{2B18077B-FDA7-4FB1-9056-1FE93B23CDD7}" srcOrd="0" destOrd="0" presId="urn:microsoft.com/office/officeart/2005/8/layout/radial4"/>
    <dgm:cxn modelId="{35E76806-09C9-4DBE-9196-04E6195FEEF1}" type="presParOf" srcId="{5BE6B441-CF55-463A-B689-725FF3F1D58E}" destId="{58C4D814-1EEE-410C-920A-8594EE143890}" srcOrd="1" destOrd="0" presId="urn:microsoft.com/office/officeart/2005/8/layout/radial4"/>
    <dgm:cxn modelId="{551F0A1D-1DD3-49CB-BE46-44761A435BE0}" type="presParOf" srcId="{5BE6B441-CF55-463A-B689-725FF3F1D58E}" destId="{F5425413-B549-40B1-AE7A-A583A1408091}" srcOrd="2" destOrd="0" presId="urn:microsoft.com/office/officeart/2005/8/layout/radial4"/>
    <dgm:cxn modelId="{DD686F64-A645-4D4F-9BD6-E1E225D1BD9D}" type="presParOf" srcId="{5BE6B441-CF55-463A-B689-725FF3F1D58E}" destId="{4C1B371C-5DBE-4AE7-A0EB-73B2E4A2CF20}" srcOrd="3" destOrd="0" presId="urn:microsoft.com/office/officeart/2005/8/layout/radial4"/>
    <dgm:cxn modelId="{6E5C1279-553E-4AC7-AECD-97500271CF12}" type="presParOf" srcId="{5BE6B441-CF55-463A-B689-725FF3F1D58E}" destId="{EF77E644-4D1F-4F38-ADCA-3642078B8286}" srcOrd="4" destOrd="0" presId="urn:microsoft.com/office/officeart/2005/8/layout/radial4"/>
    <dgm:cxn modelId="{6F345853-9D4F-4442-A987-36C9E40F23AA}" type="presParOf" srcId="{5BE6B441-CF55-463A-B689-725FF3F1D58E}" destId="{4B8A0BC8-7DF4-47A5-9A12-71AD975A9D10}" srcOrd="5" destOrd="0" presId="urn:microsoft.com/office/officeart/2005/8/layout/radial4"/>
    <dgm:cxn modelId="{31313B48-E886-47C8-90A9-CB04F3AA2664}" type="presParOf" srcId="{5BE6B441-CF55-463A-B689-725FF3F1D58E}" destId="{BCAC1D9E-3C78-43B4-AE90-6EA5229516F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570895-4935-4163-9F78-7DFBFB7D43A9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3A6814-4759-411C-ADB2-6B21E81915B0}">
      <dgm:prSet phldrT="[Text]" custT="1"/>
      <dgm:spPr/>
      <dgm:t>
        <a:bodyPr/>
        <a:lstStyle/>
        <a:p>
          <a:r>
            <a:rPr lang="en-GB" altLang="en-US" sz="17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(c) Professional Network of M&amp;E Practitioners in and Outside the Government</a:t>
          </a:r>
        </a:p>
        <a:p>
          <a:r>
            <a:rPr lang="en-GB" sz="1400" b="1" i="1" dirty="0" smtClean="0">
              <a:solidFill>
                <a:schemeClr val="tx1"/>
              </a:solidFill>
              <a:latin typeface="Century Gothic" panose="020B0502020202020204" pitchFamily="34" charset="0"/>
            </a:rPr>
            <a:t>All M&amp;E Practitioners in and outside  the Government (MEL WEEK). Inviting Higher level Government Leader</a:t>
          </a:r>
          <a:endParaRPr lang="en-US" sz="1400" b="1" i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BF2392A8-669F-416E-8E6D-A89DEC96236B}" type="parTrans" cxnId="{D52196DB-D6B9-4121-B4D6-A2D361DC5386}">
      <dgm:prSet/>
      <dgm:spPr/>
      <dgm:t>
        <a:bodyPr/>
        <a:lstStyle/>
        <a:p>
          <a:endParaRPr lang="en-US"/>
        </a:p>
      </dgm:t>
    </dgm:pt>
    <dgm:pt modelId="{D44E894D-BAF7-4016-A730-89B3095A57A6}" type="sibTrans" cxnId="{D52196DB-D6B9-4121-B4D6-A2D361DC5386}">
      <dgm:prSet/>
      <dgm:spPr/>
      <dgm:t>
        <a:bodyPr/>
        <a:lstStyle/>
        <a:p>
          <a:endParaRPr lang="en-US"/>
        </a:p>
      </dgm:t>
    </dgm:pt>
    <dgm:pt modelId="{9F4E3836-BB83-404B-B48D-6C6EA640A2C8}">
      <dgm:prSet phldrT="[Text]" custT="1"/>
      <dgm:spPr/>
      <dgm:t>
        <a:bodyPr/>
        <a:lstStyle/>
        <a:p>
          <a:r>
            <a:rPr lang="en-US" sz="17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(a) Monitoring, Evaluation &amp; Reporting (ME&amp;R) </a:t>
          </a:r>
        </a:p>
        <a:p>
          <a:r>
            <a:rPr lang="en-GB" altLang="en-US" sz="1900" dirty="0" smtClean="0">
              <a:solidFill>
                <a:schemeClr val="tx1"/>
              </a:solidFill>
              <a:latin typeface="Arial Black" panose="020B0A04020102020204" pitchFamily="34" charset="0"/>
            </a:rPr>
            <a:t>National Task Force</a:t>
          </a:r>
        </a:p>
        <a:p>
          <a:r>
            <a:rPr lang="en-US" sz="1400" b="1" i="1" dirty="0" smtClean="0">
              <a:solidFill>
                <a:schemeClr val="tx1"/>
              </a:solidFill>
              <a:latin typeface="Century Gothic" panose="020B0502020202020204" pitchFamily="34" charset="0"/>
            </a:rPr>
            <a:t>Directors/Asst of M&amp;E  from PO-SH, PO-PSM, PO-RALG, VPO, PMO, MoFP, selected Directors from PMO, PO-RALG, MoFP, Office of Treasurer Registrar(OTR), NBS, </a:t>
          </a:r>
          <a:r>
            <a:rPr lang="en-US" sz="1400" b="1" i="1" dirty="0" err="1" smtClean="0">
              <a:solidFill>
                <a:schemeClr val="tx1"/>
              </a:solidFill>
              <a:latin typeface="Century Gothic" panose="020B0502020202020204" pitchFamily="34" charset="0"/>
            </a:rPr>
            <a:t>NaOT</a:t>
          </a:r>
          <a:r>
            <a:rPr lang="en-US" sz="1400" b="1" i="1" dirty="0" smtClean="0">
              <a:solidFill>
                <a:schemeClr val="tx1"/>
              </a:solidFill>
              <a:latin typeface="Century Gothic" panose="020B0502020202020204" pitchFamily="34" charset="0"/>
            </a:rPr>
            <a:t> &amp; EGA, PCCB Chaired by DPME</a:t>
          </a:r>
          <a:endParaRPr lang="en-US" sz="1400" b="1" i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AFAC7ACF-33E9-455F-833B-25D94C08698B}" type="parTrans" cxnId="{2584B89B-1E53-4E88-A89D-98354DEA16BD}">
      <dgm:prSet/>
      <dgm:spPr/>
      <dgm:t>
        <a:bodyPr/>
        <a:lstStyle/>
        <a:p>
          <a:endParaRPr lang="en-US"/>
        </a:p>
      </dgm:t>
    </dgm:pt>
    <dgm:pt modelId="{0F49A735-D448-4D71-962A-4DCB6FA6ED58}" type="sibTrans" cxnId="{2584B89B-1E53-4E88-A89D-98354DEA16BD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03EB62EE-29C6-495A-B111-93EF5980A3DA}">
      <dgm:prSet phldrT="[Text]"/>
      <dgm:spPr/>
      <dgm:t>
        <a:bodyPr/>
        <a:lstStyle/>
        <a:p>
          <a:r>
            <a:rPr lang="en-GB" altLang="en-US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(b) M&amp;E Practitioners in the Government</a:t>
          </a:r>
        </a:p>
        <a:p>
          <a:r>
            <a:rPr lang="en-GB" b="1" i="1" dirty="0" smtClean="0">
              <a:solidFill>
                <a:schemeClr val="tx1"/>
              </a:solidFill>
              <a:latin typeface="Century Gothic" panose="020B0502020202020204" pitchFamily="34" charset="0"/>
            </a:rPr>
            <a:t>All M&amp;E Practitioners in the Government only</a:t>
          </a:r>
          <a:endParaRPr lang="en-US" b="1" i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8E662B50-00B7-4D28-B3D7-0B4887FD29EE}" type="parTrans" cxnId="{93B18F90-3770-4337-B443-643899DFA9B9}">
      <dgm:prSet/>
      <dgm:spPr/>
      <dgm:t>
        <a:bodyPr/>
        <a:lstStyle/>
        <a:p>
          <a:endParaRPr lang="en-US"/>
        </a:p>
      </dgm:t>
    </dgm:pt>
    <dgm:pt modelId="{8CD10DA8-6806-42B9-A1D8-54EF7501C8FC}" type="sibTrans" cxnId="{93B18F90-3770-4337-B443-643899DFA9B9}">
      <dgm:prSet/>
      <dgm:spPr/>
      <dgm:t>
        <a:bodyPr/>
        <a:lstStyle/>
        <a:p>
          <a:endParaRPr lang="en-US"/>
        </a:p>
      </dgm:t>
    </dgm:pt>
    <dgm:pt modelId="{4F5CA957-C476-4541-8F6E-6A209FE7BFD0}" type="pres">
      <dgm:prSet presAssocID="{56570895-4935-4163-9F78-7DFBFB7D43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w-KE"/>
        </a:p>
      </dgm:t>
    </dgm:pt>
    <dgm:pt modelId="{8BF7391F-A457-4FBA-812E-B6CC9C0BEB03}" type="pres">
      <dgm:prSet presAssocID="{E03A6814-4759-411C-ADB2-6B21E81915B0}" presName="node" presStyleLbl="node1" presStyleIdx="0" presStyleCnt="3" custScaleX="149158" custScaleY="195182" custRadScaleRad="151540" custRadScaleInc="167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D84B12-0392-4558-902E-9FB89922ED32}" type="pres">
      <dgm:prSet presAssocID="{D44E894D-BAF7-4016-A730-89B3095A57A6}" presName="sibTrans" presStyleLbl="sibTrans2D1" presStyleIdx="0" presStyleCnt="3" custLinFactX="-800000" custLinFactNeighborX="-861650" custLinFactNeighborY="-75359"/>
      <dgm:spPr/>
      <dgm:t>
        <a:bodyPr/>
        <a:lstStyle/>
        <a:p>
          <a:endParaRPr lang="sw-KE"/>
        </a:p>
      </dgm:t>
    </dgm:pt>
    <dgm:pt modelId="{C1B8C820-D885-4232-80BD-412DB577B29E}" type="pres">
      <dgm:prSet presAssocID="{D44E894D-BAF7-4016-A730-89B3095A57A6}" presName="connectorText" presStyleLbl="sibTrans2D1" presStyleIdx="0" presStyleCnt="3"/>
      <dgm:spPr/>
      <dgm:t>
        <a:bodyPr/>
        <a:lstStyle/>
        <a:p>
          <a:endParaRPr lang="sw-KE"/>
        </a:p>
      </dgm:t>
    </dgm:pt>
    <dgm:pt modelId="{17262A5C-1565-4770-B83C-B50C9F9B9679}" type="pres">
      <dgm:prSet presAssocID="{9F4E3836-BB83-404B-B48D-6C6EA640A2C8}" presName="node" presStyleLbl="node1" presStyleIdx="1" presStyleCnt="3" custScaleX="187319" custScaleY="193999" custRadScaleRad="69237" custRadScaleInc="-207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A1F29-6DB4-4FB5-8DE1-5E6D0ACE978A}" type="pres">
      <dgm:prSet presAssocID="{0F49A735-D448-4D71-962A-4DCB6FA6ED58}" presName="sibTrans" presStyleLbl="sibTrans2D1" presStyleIdx="1" presStyleCnt="3" custAng="5320565" custScaleX="22829" custScaleY="269962" custLinFactNeighborX="-1556" custLinFactNeighborY="-32824"/>
      <dgm:spPr/>
      <dgm:t>
        <a:bodyPr/>
        <a:lstStyle/>
        <a:p>
          <a:endParaRPr lang="sw-KE"/>
        </a:p>
      </dgm:t>
    </dgm:pt>
    <dgm:pt modelId="{D5AB7C12-B86C-4BED-A561-9B2E4F492367}" type="pres">
      <dgm:prSet presAssocID="{0F49A735-D448-4D71-962A-4DCB6FA6ED58}" presName="connectorText" presStyleLbl="sibTrans2D1" presStyleIdx="1" presStyleCnt="3"/>
      <dgm:spPr/>
      <dgm:t>
        <a:bodyPr/>
        <a:lstStyle/>
        <a:p>
          <a:endParaRPr lang="sw-KE"/>
        </a:p>
      </dgm:t>
    </dgm:pt>
    <dgm:pt modelId="{998D3CAE-E27F-4916-9990-AC9F8964DB78}" type="pres">
      <dgm:prSet presAssocID="{03EB62EE-29C6-495A-B111-93EF5980A3DA}" presName="node" presStyleLbl="node1" presStyleIdx="2" presStyleCnt="3" custScaleX="149158" custScaleY="195182" custRadScaleRad="166015" custRadScaleInc="379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29F6CF-5D15-4ED4-A2B0-1DE665689523}" type="pres">
      <dgm:prSet presAssocID="{8CD10DA8-6806-42B9-A1D8-54EF7501C8FC}" presName="sibTrans" presStyleLbl="sibTrans2D1" presStyleIdx="2" presStyleCnt="3" custScaleX="72619" custLinFactX="704582" custLinFactY="-100000" custLinFactNeighborX="800000" custLinFactNeighborY="-169474"/>
      <dgm:spPr/>
      <dgm:t>
        <a:bodyPr/>
        <a:lstStyle/>
        <a:p>
          <a:endParaRPr lang="en-US"/>
        </a:p>
      </dgm:t>
    </dgm:pt>
    <dgm:pt modelId="{EA5EB6FF-7EAC-43A3-B959-3AF195E2A390}" type="pres">
      <dgm:prSet presAssocID="{8CD10DA8-6806-42B9-A1D8-54EF7501C8FC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9C2ADBF-37C4-4279-90CD-C8AEA04A4A85}" type="presOf" srcId="{56570895-4935-4163-9F78-7DFBFB7D43A9}" destId="{4F5CA957-C476-4541-8F6E-6A209FE7BFD0}" srcOrd="0" destOrd="0" presId="urn:microsoft.com/office/officeart/2005/8/layout/cycle7"/>
    <dgm:cxn modelId="{86A272E2-B2BE-4416-980E-44BE86D48987}" type="presOf" srcId="{03EB62EE-29C6-495A-B111-93EF5980A3DA}" destId="{998D3CAE-E27F-4916-9990-AC9F8964DB78}" srcOrd="0" destOrd="0" presId="urn:microsoft.com/office/officeart/2005/8/layout/cycle7"/>
    <dgm:cxn modelId="{C633662A-C5C7-4D51-9B01-9AE8C85B8076}" type="presOf" srcId="{E03A6814-4759-411C-ADB2-6B21E81915B0}" destId="{8BF7391F-A457-4FBA-812E-B6CC9C0BEB03}" srcOrd="0" destOrd="0" presId="urn:microsoft.com/office/officeart/2005/8/layout/cycle7"/>
    <dgm:cxn modelId="{A195FF35-6613-4FBD-9EE5-FDCB6CAFF2F4}" type="presOf" srcId="{0F49A735-D448-4D71-962A-4DCB6FA6ED58}" destId="{D5AB7C12-B86C-4BED-A561-9B2E4F492367}" srcOrd="1" destOrd="0" presId="urn:microsoft.com/office/officeart/2005/8/layout/cycle7"/>
    <dgm:cxn modelId="{9497B232-BAF4-4E22-92A1-F1972D25DE85}" type="presOf" srcId="{0F49A735-D448-4D71-962A-4DCB6FA6ED58}" destId="{985A1F29-6DB4-4FB5-8DE1-5E6D0ACE978A}" srcOrd="0" destOrd="0" presId="urn:microsoft.com/office/officeart/2005/8/layout/cycle7"/>
    <dgm:cxn modelId="{2584B89B-1E53-4E88-A89D-98354DEA16BD}" srcId="{56570895-4935-4163-9F78-7DFBFB7D43A9}" destId="{9F4E3836-BB83-404B-B48D-6C6EA640A2C8}" srcOrd="1" destOrd="0" parTransId="{AFAC7ACF-33E9-455F-833B-25D94C08698B}" sibTransId="{0F49A735-D448-4D71-962A-4DCB6FA6ED58}"/>
    <dgm:cxn modelId="{D52196DB-D6B9-4121-B4D6-A2D361DC5386}" srcId="{56570895-4935-4163-9F78-7DFBFB7D43A9}" destId="{E03A6814-4759-411C-ADB2-6B21E81915B0}" srcOrd="0" destOrd="0" parTransId="{BF2392A8-669F-416E-8E6D-A89DEC96236B}" sibTransId="{D44E894D-BAF7-4016-A730-89B3095A57A6}"/>
    <dgm:cxn modelId="{B4FAABA2-F0A6-48DC-85FD-CA794E08E2F5}" type="presOf" srcId="{8CD10DA8-6806-42B9-A1D8-54EF7501C8FC}" destId="{3C29F6CF-5D15-4ED4-A2B0-1DE665689523}" srcOrd="0" destOrd="0" presId="urn:microsoft.com/office/officeart/2005/8/layout/cycle7"/>
    <dgm:cxn modelId="{C1063771-64AE-4E44-BA93-64A5AA7521C3}" type="presOf" srcId="{D44E894D-BAF7-4016-A730-89B3095A57A6}" destId="{B3D84B12-0392-4558-902E-9FB89922ED32}" srcOrd="0" destOrd="0" presId="urn:microsoft.com/office/officeart/2005/8/layout/cycle7"/>
    <dgm:cxn modelId="{93B18F90-3770-4337-B443-643899DFA9B9}" srcId="{56570895-4935-4163-9F78-7DFBFB7D43A9}" destId="{03EB62EE-29C6-495A-B111-93EF5980A3DA}" srcOrd="2" destOrd="0" parTransId="{8E662B50-00B7-4D28-B3D7-0B4887FD29EE}" sibTransId="{8CD10DA8-6806-42B9-A1D8-54EF7501C8FC}"/>
    <dgm:cxn modelId="{21CBB08D-D7E2-4FB2-9BEF-6FEF7B39189E}" type="presOf" srcId="{9F4E3836-BB83-404B-B48D-6C6EA640A2C8}" destId="{17262A5C-1565-4770-B83C-B50C9F9B9679}" srcOrd="0" destOrd="0" presId="urn:microsoft.com/office/officeart/2005/8/layout/cycle7"/>
    <dgm:cxn modelId="{A9B89155-726A-43A3-802D-3E6D206AF865}" type="presOf" srcId="{D44E894D-BAF7-4016-A730-89B3095A57A6}" destId="{C1B8C820-D885-4232-80BD-412DB577B29E}" srcOrd="1" destOrd="0" presId="urn:microsoft.com/office/officeart/2005/8/layout/cycle7"/>
    <dgm:cxn modelId="{302A3D4C-AD68-43CE-8FB8-F8D7DE19CA5F}" type="presOf" srcId="{8CD10DA8-6806-42B9-A1D8-54EF7501C8FC}" destId="{EA5EB6FF-7EAC-43A3-B959-3AF195E2A390}" srcOrd="1" destOrd="0" presId="urn:microsoft.com/office/officeart/2005/8/layout/cycle7"/>
    <dgm:cxn modelId="{88CE0C09-BD04-47D6-AA9B-3117AF6A93BC}" type="presParOf" srcId="{4F5CA957-C476-4541-8F6E-6A209FE7BFD0}" destId="{8BF7391F-A457-4FBA-812E-B6CC9C0BEB03}" srcOrd="0" destOrd="0" presId="urn:microsoft.com/office/officeart/2005/8/layout/cycle7"/>
    <dgm:cxn modelId="{84DE670D-B6DC-4CB5-AE16-C12AC8EF579F}" type="presParOf" srcId="{4F5CA957-C476-4541-8F6E-6A209FE7BFD0}" destId="{B3D84B12-0392-4558-902E-9FB89922ED32}" srcOrd="1" destOrd="0" presId="urn:microsoft.com/office/officeart/2005/8/layout/cycle7"/>
    <dgm:cxn modelId="{66D628AE-A614-4EB4-85CB-051340C9258A}" type="presParOf" srcId="{B3D84B12-0392-4558-902E-9FB89922ED32}" destId="{C1B8C820-D885-4232-80BD-412DB577B29E}" srcOrd="0" destOrd="0" presId="urn:microsoft.com/office/officeart/2005/8/layout/cycle7"/>
    <dgm:cxn modelId="{2BD7E1DC-EB67-42B7-994D-503778DFFC17}" type="presParOf" srcId="{4F5CA957-C476-4541-8F6E-6A209FE7BFD0}" destId="{17262A5C-1565-4770-B83C-B50C9F9B9679}" srcOrd="2" destOrd="0" presId="urn:microsoft.com/office/officeart/2005/8/layout/cycle7"/>
    <dgm:cxn modelId="{DE57C1E0-BC7A-4311-999F-52672A8E6E10}" type="presParOf" srcId="{4F5CA957-C476-4541-8F6E-6A209FE7BFD0}" destId="{985A1F29-6DB4-4FB5-8DE1-5E6D0ACE978A}" srcOrd="3" destOrd="0" presId="urn:microsoft.com/office/officeart/2005/8/layout/cycle7"/>
    <dgm:cxn modelId="{85412812-F6CE-4B7A-9BB4-174B3A553161}" type="presParOf" srcId="{985A1F29-6DB4-4FB5-8DE1-5E6D0ACE978A}" destId="{D5AB7C12-B86C-4BED-A561-9B2E4F492367}" srcOrd="0" destOrd="0" presId="urn:microsoft.com/office/officeart/2005/8/layout/cycle7"/>
    <dgm:cxn modelId="{EF17D57A-85F8-4F16-B088-42A7F5392B4A}" type="presParOf" srcId="{4F5CA957-C476-4541-8F6E-6A209FE7BFD0}" destId="{998D3CAE-E27F-4916-9990-AC9F8964DB78}" srcOrd="4" destOrd="0" presId="urn:microsoft.com/office/officeart/2005/8/layout/cycle7"/>
    <dgm:cxn modelId="{8D60E518-ADE2-4812-A787-1B3A916A9D47}" type="presParOf" srcId="{4F5CA957-C476-4541-8F6E-6A209FE7BFD0}" destId="{3C29F6CF-5D15-4ED4-A2B0-1DE665689523}" srcOrd="5" destOrd="0" presId="urn:microsoft.com/office/officeart/2005/8/layout/cycle7"/>
    <dgm:cxn modelId="{EBF4C020-13D5-4092-A1CC-1E2BD234ABAD}" type="presParOf" srcId="{3C29F6CF-5D15-4ED4-A2B0-1DE665689523}" destId="{EA5EB6FF-7EAC-43A3-B959-3AF195E2A39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AD3D9C-088D-4548-A3D9-39DAE6EAD5C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2832EB-AE60-4503-92F4-D533BBCD2F3D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b="1" dirty="0" smtClean="0"/>
            <a:t>Sector  Level</a:t>
          </a:r>
          <a:endParaRPr lang="en-US" b="1" dirty="0"/>
        </a:p>
      </dgm:t>
    </dgm:pt>
    <dgm:pt modelId="{46AA1572-D473-47EC-872A-33E717350B4F}" type="parTrans" cxnId="{84E45439-A36F-4D2D-A826-BCFAB3D401F6}">
      <dgm:prSet/>
      <dgm:spPr/>
      <dgm:t>
        <a:bodyPr/>
        <a:lstStyle/>
        <a:p>
          <a:endParaRPr lang="en-US"/>
        </a:p>
      </dgm:t>
    </dgm:pt>
    <dgm:pt modelId="{34C820D7-DDA5-4A64-A476-94BB7153A4CA}" type="sibTrans" cxnId="{84E45439-A36F-4D2D-A826-BCFAB3D401F6}">
      <dgm:prSet/>
      <dgm:spPr/>
      <dgm:t>
        <a:bodyPr/>
        <a:lstStyle/>
        <a:p>
          <a:endParaRPr lang="en-US"/>
        </a:p>
      </dgm:t>
    </dgm:pt>
    <dgm:pt modelId="{7AEDAF7D-667F-420C-A6A0-E2F32B7A28BB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a. Sector Committee/Task force</a:t>
          </a:r>
        </a:p>
        <a:p>
          <a:r>
            <a:rPr lang="en-US" sz="1400" b="1" dirty="0" smtClean="0"/>
            <a:t>(All M&amp;E Directors/Manager in the respective Sector  - Chaired by Ministry DME – Meet quarterly)</a:t>
          </a:r>
          <a:endParaRPr lang="en-US" sz="1400" b="1" dirty="0"/>
        </a:p>
      </dgm:t>
    </dgm:pt>
    <dgm:pt modelId="{365E9E9C-A2C4-4B8F-8CF6-2C662E2B783C}" type="parTrans" cxnId="{3B93342C-85AF-4EB8-BF7B-1230FFBABD56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4D3267B3-7030-4163-B285-5805F792D712}" type="sibTrans" cxnId="{3B93342C-85AF-4EB8-BF7B-1230FFBABD56}">
      <dgm:prSet/>
      <dgm:spPr/>
      <dgm:t>
        <a:bodyPr/>
        <a:lstStyle/>
        <a:p>
          <a:endParaRPr lang="en-US"/>
        </a:p>
      </dgm:t>
    </dgm:pt>
    <dgm:pt modelId="{EF9194E7-9430-4C1F-9A8D-EBEC8A17D218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b. Respective Sector Institutions</a:t>
          </a:r>
        </a:p>
        <a:p>
          <a:r>
            <a:rPr lang="en-US" sz="1800" b="1" dirty="0" smtClean="0"/>
            <a:t>(All Heads of Institutions under the sector – Chaired by PS (meet twice a year)</a:t>
          </a:r>
          <a:endParaRPr lang="en-US" sz="1800" b="1" dirty="0"/>
        </a:p>
      </dgm:t>
    </dgm:pt>
    <dgm:pt modelId="{C1BE37EF-40F0-4E58-8989-EBED9A340D2B}" type="parTrans" cxnId="{D9A214CE-4276-4A5F-AA12-51E415A4D3BF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33BCEC0-2770-4A7E-9546-4BE43FE0D631}" type="sibTrans" cxnId="{D9A214CE-4276-4A5F-AA12-51E415A4D3BF}">
      <dgm:prSet/>
      <dgm:spPr/>
      <dgm:t>
        <a:bodyPr/>
        <a:lstStyle/>
        <a:p>
          <a:endParaRPr lang="en-US"/>
        </a:p>
      </dgm:t>
    </dgm:pt>
    <dgm:pt modelId="{CB262DB9-EDF7-41B0-829A-19C8A21B55BA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42F1B5C6-3485-4EEC-9474-7488BD551E26}" type="parTrans" cxnId="{B6008713-6947-416C-9AA2-CD03A00B9CF0}">
      <dgm:prSet/>
      <dgm:spPr/>
      <dgm:t>
        <a:bodyPr/>
        <a:lstStyle/>
        <a:p>
          <a:endParaRPr lang="en-US"/>
        </a:p>
      </dgm:t>
    </dgm:pt>
    <dgm:pt modelId="{01656A3F-719E-4870-B219-92730F2AFC81}" type="sibTrans" cxnId="{B6008713-6947-416C-9AA2-CD03A00B9CF0}">
      <dgm:prSet/>
      <dgm:spPr/>
      <dgm:t>
        <a:bodyPr/>
        <a:lstStyle/>
        <a:p>
          <a:endParaRPr lang="en-US"/>
        </a:p>
      </dgm:t>
    </dgm:pt>
    <dgm:pt modelId="{B2FE468A-8A69-4646-90C8-14CF3747BFA1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C40F55EE-747A-43C6-B505-CB19C1384ECA}" type="parTrans" cxnId="{816039FB-6266-4017-B3C0-ACE27CE09969}">
      <dgm:prSet/>
      <dgm:spPr/>
      <dgm:t>
        <a:bodyPr/>
        <a:lstStyle/>
        <a:p>
          <a:endParaRPr lang="en-US"/>
        </a:p>
      </dgm:t>
    </dgm:pt>
    <dgm:pt modelId="{CCFD924C-69FB-4968-8443-E358E43DC438}" type="sibTrans" cxnId="{816039FB-6266-4017-B3C0-ACE27CE09969}">
      <dgm:prSet/>
      <dgm:spPr/>
      <dgm:t>
        <a:bodyPr/>
        <a:lstStyle/>
        <a:p>
          <a:endParaRPr lang="en-US"/>
        </a:p>
      </dgm:t>
    </dgm:pt>
    <dgm:pt modelId="{01B28922-9418-47B2-8E6A-1D5438D3F9CA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33CF1B9A-EB4F-4ABA-A0B3-A1D2F47F7D9D}" type="parTrans" cxnId="{0A9F2B2B-7116-48D9-A6A8-66DB07B350F8}">
      <dgm:prSet/>
      <dgm:spPr/>
      <dgm:t>
        <a:bodyPr/>
        <a:lstStyle/>
        <a:p>
          <a:endParaRPr lang="en-US"/>
        </a:p>
      </dgm:t>
    </dgm:pt>
    <dgm:pt modelId="{9F378F0F-1670-4A03-B68B-AFC3101D864C}" type="sibTrans" cxnId="{0A9F2B2B-7116-48D9-A6A8-66DB07B350F8}">
      <dgm:prSet/>
      <dgm:spPr/>
      <dgm:t>
        <a:bodyPr/>
        <a:lstStyle/>
        <a:p>
          <a:endParaRPr lang="en-US"/>
        </a:p>
      </dgm:t>
    </dgm:pt>
    <dgm:pt modelId="{8E841143-5E18-4754-A2F3-19E5F7A74B5C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c. Sector Professional Network</a:t>
          </a:r>
        </a:p>
        <a:p>
          <a:r>
            <a:rPr lang="en-US" sz="1400" b="1" dirty="0" smtClean="0"/>
            <a:t>All M&amp;E Practitioners in the respective Sector – Chaired by Minister – Joint Sector Review Meeting – Once a year) Chaired by Respective sector Minister </a:t>
          </a:r>
          <a:endParaRPr lang="en-US" sz="1400" b="1" dirty="0"/>
        </a:p>
      </dgm:t>
    </dgm:pt>
    <dgm:pt modelId="{9205D4C4-8A64-476D-A766-310C474A9F7A}" type="parTrans" cxnId="{05FF8D76-F6FA-433A-B1D3-F8911AC87F8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8B295C68-394F-479E-9587-F1B07AA0FE2E}" type="sibTrans" cxnId="{05FF8D76-F6FA-433A-B1D3-F8911AC87F8F}">
      <dgm:prSet/>
      <dgm:spPr/>
      <dgm:t>
        <a:bodyPr/>
        <a:lstStyle/>
        <a:p>
          <a:endParaRPr lang="en-US"/>
        </a:p>
      </dgm:t>
    </dgm:pt>
    <dgm:pt modelId="{5BE6B441-CF55-463A-B689-725FF3F1D58E}" type="pres">
      <dgm:prSet presAssocID="{9BAD3D9C-088D-4548-A3D9-39DAE6EAD5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18077B-FDA7-4FB1-9056-1FE93B23CDD7}" type="pres">
      <dgm:prSet presAssocID="{6C2832EB-AE60-4503-92F4-D533BBCD2F3D}" presName="centerShape" presStyleLbl="node0" presStyleIdx="0" presStyleCnt="1"/>
      <dgm:spPr/>
      <dgm:t>
        <a:bodyPr/>
        <a:lstStyle/>
        <a:p>
          <a:endParaRPr lang="en-US"/>
        </a:p>
      </dgm:t>
    </dgm:pt>
    <dgm:pt modelId="{B9D4E43E-DD96-467C-9213-AE80CA1681A1}" type="pres">
      <dgm:prSet presAssocID="{9205D4C4-8A64-476D-A766-310C474A9F7A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891C8934-1C67-43C6-BC9B-B5FDB71DFF09}" type="pres">
      <dgm:prSet presAssocID="{8E841143-5E18-4754-A2F3-19E5F7A74B5C}" presName="node" presStyleLbl="node1" presStyleIdx="0" presStyleCnt="3" custScaleX="139322" custRadScaleRad="138813" custRadScaleInc="-143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C4D814-1EEE-410C-920A-8594EE143890}" type="pres">
      <dgm:prSet presAssocID="{365E9E9C-A2C4-4B8F-8CF6-2C662E2B783C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F5425413-B549-40B1-AE7A-A583A1408091}" type="pres">
      <dgm:prSet presAssocID="{7AEDAF7D-667F-420C-A6A0-E2F32B7A28BB}" presName="node" presStyleLbl="node1" presStyleIdx="1" presStyleCnt="3" custScaleX="164969" custRadScaleRad="101459" custRadScaleInc="-105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8A0BC8-7DF4-47A5-9A12-71AD975A9D10}" type="pres">
      <dgm:prSet presAssocID="{C1BE37EF-40F0-4E58-8989-EBED9A340D2B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BCAC1D9E-3C78-43B4-AE90-6EA5229516FC}" type="pres">
      <dgm:prSet presAssocID="{EF9194E7-9430-4C1F-9A8D-EBEC8A17D218}" presName="node" presStyleLbl="node1" presStyleIdx="2" presStyleCnt="3" custScaleX="140508" custRadScaleRad="118036" custRadScaleInc="8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3283FE-F17A-4041-9CC0-EBF610840282}" type="presOf" srcId="{8E841143-5E18-4754-A2F3-19E5F7A74B5C}" destId="{891C8934-1C67-43C6-BC9B-B5FDB71DFF09}" srcOrd="0" destOrd="0" presId="urn:microsoft.com/office/officeart/2005/8/layout/radial4"/>
    <dgm:cxn modelId="{B6008713-6947-416C-9AA2-CD03A00B9CF0}" srcId="{9BAD3D9C-088D-4548-A3D9-39DAE6EAD5C4}" destId="{CB262DB9-EDF7-41B0-829A-19C8A21B55BA}" srcOrd="1" destOrd="0" parTransId="{42F1B5C6-3485-4EEC-9474-7488BD551E26}" sibTransId="{01656A3F-719E-4870-B219-92730F2AFC81}"/>
    <dgm:cxn modelId="{38782789-C826-4D12-B9B5-23F1B4394D25}" type="presOf" srcId="{365E9E9C-A2C4-4B8F-8CF6-2C662E2B783C}" destId="{58C4D814-1EEE-410C-920A-8594EE143890}" srcOrd="0" destOrd="0" presId="urn:microsoft.com/office/officeart/2005/8/layout/radial4"/>
    <dgm:cxn modelId="{3B93342C-85AF-4EB8-BF7B-1230FFBABD56}" srcId="{6C2832EB-AE60-4503-92F4-D533BBCD2F3D}" destId="{7AEDAF7D-667F-420C-A6A0-E2F32B7A28BB}" srcOrd="1" destOrd="0" parTransId="{365E9E9C-A2C4-4B8F-8CF6-2C662E2B783C}" sibTransId="{4D3267B3-7030-4163-B285-5805F792D712}"/>
    <dgm:cxn modelId="{05FF8D76-F6FA-433A-B1D3-F8911AC87F8F}" srcId="{6C2832EB-AE60-4503-92F4-D533BBCD2F3D}" destId="{8E841143-5E18-4754-A2F3-19E5F7A74B5C}" srcOrd="0" destOrd="0" parTransId="{9205D4C4-8A64-476D-A766-310C474A9F7A}" sibTransId="{8B295C68-394F-479E-9587-F1B07AA0FE2E}"/>
    <dgm:cxn modelId="{3FD46355-AADF-4430-B2E2-9D76E0B4981C}" type="presOf" srcId="{7AEDAF7D-667F-420C-A6A0-E2F32B7A28BB}" destId="{F5425413-B549-40B1-AE7A-A583A1408091}" srcOrd="0" destOrd="0" presId="urn:microsoft.com/office/officeart/2005/8/layout/radial4"/>
    <dgm:cxn modelId="{D9A214CE-4276-4A5F-AA12-51E415A4D3BF}" srcId="{6C2832EB-AE60-4503-92F4-D533BBCD2F3D}" destId="{EF9194E7-9430-4C1F-9A8D-EBEC8A17D218}" srcOrd="2" destOrd="0" parTransId="{C1BE37EF-40F0-4E58-8989-EBED9A340D2B}" sibTransId="{B33BCEC0-2770-4A7E-9546-4BE43FE0D631}"/>
    <dgm:cxn modelId="{816039FB-6266-4017-B3C0-ACE27CE09969}" srcId="{9BAD3D9C-088D-4548-A3D9-39DAE6EAD5C4}" destId="{B2FE468A-8A69-4646-90C8-14CF3747BFA1}" srcOrd="2" destOrd="0" parTransId="{C40F55EE-747A-43C6-B505-CB19C1384ECA}" sibTransId="{CCFD924C-69FB-4968-8443-E358E43DC438}"/>
    <dgm:cxn modelId="{86E6D368-9ED3-4045-AC23-28E3E0AB998E}" type="presOf" srcId="{C1BE37EF-40F0-4E58-8989-EBED9A340D2B}" destId="{4B8A0BC8-7DF4-47A5-9A12-71AD975A9D10}" srcOrd="0" destOrd="0" presId="urn:microsoft.com/office/officeart/2005/8/layout/radial4"/>
    <dgm:cxn modelId="{84E45439-A36F-4D2D-A826-BCFAB3D401F6}" srcId="{9BAD3D9C-088D-4548-A3D9-39DAE6EAD5C4}" destId="{6C2832EB-AE60-4503-92F4-D533BBCD2F3D}" srcOrd="0" destOrd="0" parTransId="{46AA1572-D473-47EC-872A-33E717350B4F}" sibTransId="{34C820D7-DDA5-4A64-A476-94BB7153A4CA}"/>
    <dgm:cxn modelId="{3302A784-215F-4344-96AA-6A45F80FE476}" type="presOf" srcId="{EF9194E7-9430-4C1F-9A8D-EBEC8A17D218}" destId="{BCAC1D9E-3C78-43B4-AE90-6EA5229516FC}" srcOrd="0" destOrd="0" presId="urn:microsoft.com/office/officeart/2005/8/layout/radial4"/>
    <dgm:cxn modelId="{08A18579-730F-4CD5-9066-744036B0BA55}" type="presOf" srcId="{6C2832EB-AE60-4503-92F4-D533BBCD2F3D}" destId="{2B18077B-FDA7-4FB1-9056-1FE93B23CDD7}" srcOrd="0" destOrd="0" presId="urn:microsoft.com/office/officeart/2005/8/layout/radial4"/>
    <dgm:cxn modelId="{6EBE5636-F383-48F8-9362-A509495407AB}" type="presOf" srcId="{9205D4C4-8A64-476D-A766-310C474A9F7A}" destId="{B9D4E43E-DD96-467C-9213-AE80CA1681A1}" srcOrd="0" destOrd="0" presId="urn:microsoft.com/office/officeart/2005/8/layout/radial4"/>
    <dgm:cxn modelId="{4AEE0B61-EC83-4FEA-902A-69691406E49C}" type="presOf" srcId="{9BAD3D9C-088D-4548-A3D9-39DAE6EAD5C4}" destId="{5BE6B441-CF55-463A-B689-725FF3F1D58E}" srcOrd="0" destOrd="0" presId="urn:microsoft.com/office/officeart/2005/8/layout/radial4"/>
    <dgm:cxn modelId="{0A9F2B2B-7116-48D9-A6A8-66DB07B350F8}" srcId="{9BAD3D9C-088D-4548-A3D9-39DAE6EAD5C4}" destId="{01B28922-9418-47B2-8E6A-1D5438D3F9CA}" srcOrd="3" destOrd="0" parTransId="{33CF1B9A-EB4F-4ABA-A0B3-A1D2F47F7D9D}" sibTransId="{9F378F0F-1670-4A03-B68B-AFC3101D864C}"/>
    <dgm:cxn modelId="{4438329C-88B7-402F-A6F8-F5EAEA42A525}" type="presParOf" srcId="{5BE6B441-CF55-463A-B689-725FF3F1D58E}" destId="{2B18077B-FDA7-4FB1-9056-1FE93B23CDD7}" srcOrd="0" destOrd="0" presId="urn:microsoft.com/office/officeart/2005/8/layout/radial4"/>
    <dgm:cxn modelId="{8906EF05-0656-4868-9497-590CE9DFE6BC}" type="presParOf" srcId="{5BE6B441-CF55-463A-B689-725FF3F1D58E}" destId="{B9D4E43E-DD96-467C-9213-AE80CA1681A1}" srcOrd="1" destOrd="0" presId="urn:microsoft.com/office/officeart/2005/8/layout/radial4"/>
    <dgm:cxn modelId="{F1CC0A91-FE75-4125-93E3-8CC8DF7EC6CA}" type="presParOf" srcId="{5BE6B441-CF55-463A-B689-725FF3F1D58E}" destId="{891C8934-1C67-43C6-BC9B-B5FDB71DFF09}" srcOrd="2" destOrd="0" presId="urn:microsoft.com/office/officeart/2005/8/layout/radial4"/>
    <dgm:cxn modelId="{6176427E-9F0C-4917-BA52-92E78FBCD11F}" type="presParOf" srcId="{5BE6B441-CF55-463A-B689-725FF3F1D58E}" destId="{58C4D814-1EEE-410C-920A-8594EE143890}" srcOrd="3" destOrd="0" presId="urn:microsoft.com/office/officeart/2005/8/layout/radial4"/>
    <dgm:cxn modelId="{81204B39-C319-4950-93C0-3C69B07350D6}" type="presParOf" srcId="{5BE6B441-CF55-463A-B689-725FF3F1D58E}" destId="{F5425413-B549-40B1-AE7A-A583A1408091}" srcOrd="4" destOrd="0" presId="urn:microsoft.com/office/officeart/2005/8/layout/radial4"/>
    <dgm:cxn modelId="{926B8759-A04B-423F-98C8-E2FFA9C1BF71}" type="presParOf" srcId="{5BE6B441-CF55-463A-B689-725FF3F1D58E}" destId="{4B8A0BC8-7DF4-47A5-9A12-71AD975A9D10}" srcOrd="5" destOrd="0" presId="urn:microsoft.com/office/officeart/2005/8/layout/radial4"/>
    <dgm:cxn modelId="{70C22712-3269-4E0B-B188-591BD8F2FBC1}" type="presParOf" srcId="{5BE6B441-CF55-463A-B689-725FF3F1D58E}" destId="{BCAC1D9E-3C78-43B4-AE90-6EA5229516F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AD3D9C-088D-4548-A3D9-39DAE6EAD5C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2832EB-AE60-4503-92F4-D533BBCD2F3D}">
      <dgm:prSet phldrT="[Tex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n-US" b="1" dirty="0" smtClean="0"/>
            <a:t>Institution  Level</a:t>
          </a:r>
          <a:endParaRPr lang="en-US" b="1" dirty="0"/>
        </a:p>
      </dgm:t>
    </dgm:pt>
    <dgm:pt modelId="{46AA1572-D473-47EC-872A-33E717350B4F}" type="parTrans" cxnId="{84E45439-A36F-4D2D-A826-BCFAB3D401F6}">
      <dgm:prSet/>
      <dgm:spPr/>
      <dgm:t>
        <a:bodyPr/>
        <a:lstStyle/>
        <a:p>
          <a:endParaRPr lang="en-US"/>
        </a:p>
      </dgm:t>
    </dgm:pt>
    <dgm:pt modelId="{34C820D7-DDA5-4A64-A476-94BB7153A4CA}" type="sibTrans" cxnId="{84E45439-A36F-4D2D-A826-BCFAB3D401F6}">
      <dgm:prSet/>
      <dgm:spPr/>
      <dgm:t>
        <a:bodyPr/>
        <a:lstStyle/>
        <a:p>
          <a:endParaRPr lang="en-US"/>
        </a:p>
      </dgm:t>
    </dgm:pt>
    <dgm:pt modelId="{7AEDAF7D-667F-420C-A6A0-E2F32B7A28BB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700" b="1" dirty="0" smtClean="0"/>
            <a:t>1. MDAs Management</a:t>
          </a:r>
        </a:p>
        <a:p>
          <a:r>
            <a:rPr lang="en-US" sz="1400" b="1" dirty="0" smtClean="0"/>
            <a:t>(All Head of Division/Department/Units and M&amp;E Coordinator - Chaired by respective CEO)</a:t>
          </a:r>
          <a:endParaRPr lang="en-US" sz="1400" b="1" dirty="0"/>
        </a:p>
      </dgm:t>
    </dgm:pt>
    <dgm:pt modelId="{365E9E9C-A2C4-4B8F-8CF6-2C662E2B783C}" type="parTrans" cxnId="{3B93342C-85AF-4EB8-BF7B-1230FFBABD56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4D3267B3-7030-4163-B285-5805F792D712}" type="sibTrans" cxnId="{3B93342C-85AF-4EB8-BF7B-1230FFBABD56}">
      <dgm:prSet/>
      <dgm:spPr/>
      <dgm:t>
        <a:bodyPr/>
        <a:lstStyle/>
        <a:p>
          <a:endParaRPr lang="en-US"/>
        </a:p>
      </dgm:t>
    </dgm:pt>
    <dgm:pt modelId="{F482E1CA-F736-4F05-B04D-2A67FE07D524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marL="0" marR="0" indent="0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700" b="1" dirty="0" smtClean="0"/>
            <a:t>2. MDAs Task Force</a:t>
          </a:r>
        </a:p>
        <a:p>
          <a:pPr marL="0" marR="0" indent="0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1400" b="1" dirty="0" smtClean="0"/>
            <a:t>(M&amp;E Champions at Department/Unit level in the respective Institution – Chaired by DME)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dirty="0"/>
        </a:p>
      </dgm:t>
    </dgm:pt>
    <dgm:pt modelId="{B5C8DDE2-F69C-4863-8838-ED9677FB2DE3}" type="parTrans" cxnId="{ACB81CA9-2B1D-4813-B9C8-F11E1E9FEBA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9EA4714-C1C0-45A1-BCCA-9896C1302C69}" type="sibTrans" cxnId="{ACB81CA9-2B1D-4813-B9C8-F11E1E9FEBAD}">
      <dgm:prSet/>
      <dgm:spPr/>
      <dgm:t>
        <a:bodyPr/>
        <a:lstStyle/>
        <a:p>
          <a:endParaRPr lang="en-US"/>
        </a:p>
      </dgm:t>
    </dgm:pt>
    <dgm:pt modelId="{CB262DB9-EDF7-41B0-829A-19C8A21B55BA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42F1B5C6-3485-4EEC-9474-7488BD551E26}" type="parTrans" cxnId="{B6008713-6947-416C-9AA2-CD03A00B9CF0}">
      <dgm:prSet/>
      <dgm:spPr/>
      <dgm:t>
        <a:bodyPr/>
        <a:lstStyle/>
        <a:p>
          <a:endParaRPr lang="en-US"/>
        </a:p>
      </dgm:t>
    </dgm:pt>
    <dgm:pt modelId="{01656A3F-719E-4870-B219-92730F2AFC81}" type="sibTrans" cxnId="{B6008713-6947-416C-9AA2-CD03A00B9CF0}">
      <dgm:prSet/>
      <dgm:spPr/>
      <dgm:t>
        <a:bodyPr/>
        <a:lstStyle/>
        <a:p>
          <a:endParaRPr lang="en-US"/>
        </a:p>
      </dgm:t>
    </dgm:pt>
    <dgm:pt modelId="{B2FE468A-8A69-4646-90C8-14CF3747BFA1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C40F55EE-747A-43C6-B505-CB19C1384ECA}" type="parTrans" cxnId="{816039FB-6266-4017-B3C0-ACE27CE09969}">
      <dgm:prSet/>
      <dgm:spPr/>
      <dgm:t>
        <a:bodyPr/>
        <a:lstStyle/>
        <a:p>
          <a:endParaRPr lang="en-US"/>
        </a:p>
      </dgm:t>
    </dgm:pt>
    <dgm:pt modelId="{CCFD924C-69FB-4968-8443-E358E43DC438}" type="sibTrans" cxnId="{816039FB-6266-4017-B3C0-ACE27CE09969}">
      <dgm:prSet/>
      <dgm:spPr/>
      <dgm:t>
        <a:bodyPr/>
        <a:lstStyle/>
        <a:p>
          <a:endParaRPr lang="en-US"/>
        </a:p>
      </dgm:t>
    </dgm:pt>
    <dgm:pt modelId="{01B28922-9418-47B2-8E6A-1D5438D3F9CA}">
      <dgm:prSet phldrT="[Text]" custScaleX="140508" custRadScaleRad="118036" custRadScaleInc="8635"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33CF1B9A-EB4F-4ABA-A0B3-A1D2F47F7D9D}" type="parTrans" cxnId="{0A9F2B2B-7116-48D9-A6A8-66DB07B350F8}">
      <dgm:prSet/>
      <dgm:spPr/>
      <dgm:t>
        <a:bodyPr/>
        <a:lstStyle/>
        <a:p>
          <a:endParaRPr lang="en-US"/>
        </a:p>
      </dgm:t>
    </dgm:pt>
    <dgm:pt modelId="{9F378F0F-1670-4A03-B68B-AFC3101D864C}" type="sibTrans" cxnId="{0A9F2B2B-7116-48D9-A6A8-66DB07B350F8}">
      <dgm:prSet/>
      <dgm:spPr/>
      <dgm:t>
        <a:bodyPr/>
        <a:lstStyle/>
        <a:p>
          <a:endParaRPr lang="en-US"/>
        </a:p>
      </dgm:t>
    </dgm:pt>
    <dgm:pt modelId="{5BE6B441-CF55-463A-B689-725FF3F1D58E}" type="pres">
      <dgm:prSet presAssocID="{9BAD3D9C-088D-4548-A3D9-39DAE6EAD5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18077B-FDA7-4FB1-9056-1FE93B23CDD7}" type="pres">
      <dgm:prSet presAssocID="{6C2832EB-AE60-4503-92F4-D533BBCD2F3D}" presName="centerShape" presStyleLbl="node0" presStyleIdx="0" presStyleCnt="1"/>
      <dgm:spPr/>
      <dgm:t>
        <a:bodyPr/>
        <a:lstStyle/>
        <a:p>
          <a:endParaRPr lang="en-US"/>
        </a:p>
      </dgm:t>
    </dgm:pt>
    <dgm:pt modelId="{58C4D814-1EEE-410C-920A-8594EE143890}" type="pres">
      <dgm:prSet presAssocID="{365E9E9C-A2C4-4B8F-8CF6-2C662E2B783C}" presName="parTrans" presStyleLbl="bgSibTrans2D1" presStyleIdx="0" presStyleCnt="2" custLinFactNeighborX="11594" custLinFactNeighborY="-15260"/>
      <dgm:spPr/>
      <dgm:t>
        <a:bodyPr/>
        <a:lstStyle/>
        <a:p>
          <a:endParaRPr lang="en-US"/>
        </a:p>
      </dgm:t>
    </dgm:pt>
    <dgm:pt modelId="{F5425413-B549-40B1-AE7A-A583A1408091}" type="pres">
      <dgm:prSet presAssocID="{7AEDAF7D-667F-420C-A6A0-E2F32B7A28BB}" presName="node" presStyleLbl="node1" presStyleIdx="0" presStyleCnt="2" custScaleX="130562" custRadScaleRad="110863" custRadScaleInc="-5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B371C-5DBE-4AE7-A0EB-73B2E4A2CF20}" type="pres">
      <dgm:prSet presAssocID="{B5C8DDE2-F69C-4863-8838-ED9677FB2DE3}" presName="parTrans" presStyleLbl="bgSibTrans2D1" presStyleIdx="1" presStyleCnt="2" custLinFactNeighborX="-7321" custLinFactNeighborY="-3051"/>
      <dgm:spPr/>
      <dgm:t>
        <a:bodyPr/>
        <a:lstStyle/>
        <a:p>
          <a:endParaRPr lang="en-US"/>
        </a:p>
      </dgm:t>
    </dgm:pt>
    <dgm:pt modelId="{EF77E644-4D1F-4F38-ADCA-3642078B8286}" type="pres">
      <dgm:prSet presAssocID="{F482E1CA-F736-4F05-B04D-2A67FE07D524}" presName="node" presStyleLbl="node1" presStyleIdx="1" presStyleCnt="2" custScaleX="124147" custRadScaleRad="106935" custRadScaleInc="3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9F2B2B-7116-48D9-A6A8-66DB07B350F8}" srcId="{9BAD3D9C-088D-4548-A3D9-39DAE6EAD5C4}" destId="{01B28922-9418-47B2-8E6A-1D5438D3F9CA}" srcOrd="3" destOrd="0" parTransId="{33CF1B9A-EB4F-4ABA-A0B3-A1D2F47F7D9D}" sibTransId="{9F378F0F-1670-4A03-B68B-AFC3101D864C}"/>
    <dgm:cxn modelId="{84E45439-A36F-4D2D-A826-BCFAB3D401F6}" srcId="{9BAD3D9C-088D-4548-A3D9-39DAE6EAD5C4}" destId="{6C2832EB-AE60-4503-92F4-D533BBCD2F3D}" srcOrd="0" destOrd="0" parTransId="{46AA1572-D473-47EC-872A-33E717350B4F}" sibTransId="{34C820D7-DDA5-4A64-A476-94BB7153A4CA}"/>
    <dgm:cxn modelId="{50180EC0-CF3D-478E-9981-A31F4534409D}" type="presOf" srcId="{F482E1CA-F736-4F05-B04D-2A67FE07D524}" destId="{EF77E644-4D1F-4F38-ADCA-3642078B8286}" srcOrd="0" destOrd="0" presId="urn:microsoft.com/office/officeart/2005/8/layout/radial4"/>
    <dgm:cxn modelId="{ACB81CA9-2B1D-4813-B9C8-F11E1E9FEBAD}" srcId="{6C2832EB-AE60-4503-92F4-D533BBCD2F3D}" destId="{F482E1CA-F736-4F05-B04D-2A67FE07D524}" srcOrd="1" destOrd="0" parTransId="{B5C8DDE2-F69C-4863-8838-ED9677FB2DE3}" sibTransId="{39EA4714-C1C0-45A1-BCCA-9896C1302C69}"/>
    <dgm:cxn modelId="{816039FB-6266-4017-B3C0-ACE27CE09969}" srcId="{9BAD3D9C-088D-4548-A3D9-39DAE6EAD5C4}" destId="{B2FE468A-8A69-4646-90C8-14CF3747BFA1}" srcOrd="2" destOrd="0" parTransId="{C40F55EE-747A-43C6-B505-CB19C1384ECA}" sibTransId="{CCFD924C-69FB-4968-8443-E358E43DC438}"/>
    <dgm:cxn modelId="{D4B7E8FA-4E33-4340-B8A3-472FEE73C3F4}" type="presOf" srcId="{B5C8DDE2-F69C-4863-8838-ED9677FB2DE3}" destId="{4C1B371C-5DBE-4AE7-A0EB-73B2E4A2CF20}" srcOrd="0" destOrd="0" presId="urn:microsoft.com/office/officeart/2005/8/layout/radial4"/>
    <dgm:cxn modelId="{193B0F96-5D80-455C-978A-01A785250A28}" type="presOf" srcId="{6C2832EB-AE60-4503-92F4-D533BBCD2F3D}" destId="{2B18077B-FDA7-4FB1-9056-1FE93B23CDD7}" srcOrd="0" destOrd="0" presId="urn:microsoft.com/office/officeart/2005/8/layout/radial4"/>
    <dgm:cxn modelId="{E80DC5BC-951F-45C0-8592-4BC22E79F206}" type="presOf" srcId="{7AEDAF7D-667F-420C-A6A0-E2F32B7A28BB}" destId="{F5425413-B549-40B1-AE7A-A583A1408091}" srcOrd="0" destOrd="0" presId="urn:microsoft.com/office/officeart/2005/8/layout/radial4"/>
    <dgm:cxn modelId="{8F39185C-D661-492D-B054-00B291EBEF57}" type="presOf" srcId="{9BAD3D9C-088D-4548-A3D9-39DAE6EAD5C4}" destId="{5BE6B441-CF55-463A-B689-725FF3F1D58E}" srcOrd="0" destOrd="0" presId="urn:microsoft.com/office/officeart/2005/8/layout/radial4"/>
    <dgm:cxn modelId="{AE17B7DB-C1DF-4C70-80B0-BA6FF8EC6217}" type="presOf" srcId="{365E9E9C-A2C4-4B8F-8CF6-2C662E2B783C}" destId="{58C4D814-1EEE-410C-920A-8594EE143890}" srcOrd="0" destOrd="0" presId="urn:microsoft.com/office/officeart/2005/8/layout/radial4"/>
    <dgm:cxn modelId="{B6008713-6947-416C-9AA2-CD03A00B9CF0}" srcId="{9BAD3D9C-088D-4548-A3D9-39DAE6EAD5C4}" destId="{CB262DB9-EDF7-41B0-829A-19C8A21B55BA}" srcOrd="1" destOrd="0" parTransId="{42F1B5C6-3485-4EEC-9474-7488BD551E26}" sibTransId="{01656A3F-719E-4870-B219-92730F2AFC81}"/>
    <dgm:cxn modelId="{3B93342C-85AF-4EB8-BF7B-1230FFBABD56}" srcId="{6C2832EB-AE60-4503-92F4-D533BBCD2F3D}" destId="{7AEDAF7D-667F-420C-A6A0-E2F32B7A28BB}" srcOrd="0" destOrd="0" parTransId="{365E9E9C-A2C4-4B8F-8CF6-2C662E2B783C}" sibTransId="{4D3267B3-7030-4163-B285-5805F792D712}"/>
    <dgm:cxn modelId="{7034FB43-7CE8-4E97-A136-0395BED17468}" type="presParOf" srcId="{5BE6B441-CF55-463A-B689-725FF3F1D58E}" destId="{2B18077B-FDA7-4FB1-9056-1FE93B23CDD7}" srcOrd="0" destOrd="0" presId="urn:microsoft.com/office/officeart/2005/8/layout/radial4"/>
    <dgm:cxn modelId="{546BE3D9-3D2D-4D8B-B0C3-8B504A8322DD}" type="presParOf" srcId="{5BE6B441-CF55-463A-B689-725FF3F1D58E}" destId="{58C4D814-1EEE-410C-920A-8594EE143890}" srcOrd="1" destOrd="0" presId="urn:microsoft.com/office/officeart/2005/8/layout/radial4"/>
    <dgm:cxn modelId="{CECD29F9-EB22-461C-8F48-23559E80CE7A}" type="presParOf" srcId="{5BE6B441-CF55-463A-B689-725FF3F1D58E}" destId="{F5425413-B549-40B1-AE7A-A583A1408091}" srcOrd="2" destOrd="0" presId="urn:microsoft.com/office/officeart/2005/8/layout/radial4"/>
    <dgm:cxn modelId="{8C428D95-8434-4C61-B697-AE47BC637FAA}" type="presParOf" srcId="{5BE6B441-CF55-463A-B689-725FF3F1D58E}" destId="{4C1B371C-5DBE-4AE7-A0EB-73B2E4A2CF20}" srcOrd="3" destOrd="0" presId="urn:microsoft.com/office/officeart/2005/8/layout/radial4"/>
    <dgm:cxn modelId="{D9523D8E-46ED-41A0-99BB-A0AC9349E401}" type="presParOf" srcId="{5BE6B441-CF55-463A-B689-725FF3F1D58E}" destId="{EF77E644-4D1F-4F38-ADCA-3642078B8286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4EBD6-5F5C-4A87-9221-3FA54B96274E}">
      <dsp:nvSpPr>
        <dsp:cNvPr id="0" name=""/>
        <dsp:cNvSpPr/>
      </dsp:nvSpPr>
      <dsp:spPr>
        <a:xfrm>
          <a:off x="1972078" y="67262"/>
          <a:ext cx="5749509" cy="261080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 smtClean="0"/>
            <a:t>Developing National M&amp;E Guidelines and Institutional setup for M&amp;E</a:t>
          </a:r>
          <a:endParaRPr lang="en-US" sz="2700" b="1" kern="1200" dirty="0"/>
        </a:p>
      </dsp:txBody>
      <dsp:txXfrm>
        <a:off x="2738679" y="524153"/>
        <a:ext cx="4216307" cy="1174861"/>
      </dsp:txXfrm>
    </dsp:sp>
    <dsp:sp modelId="{8406C166-31E8-495D-985E-1E1E650FB790}">
      <dsp:nvSpPr>
        <dsp:cNvPr id="0" name=""/>
        <dsp:cNvSpPr/>
      </dsp:nvSpPr>
      <dsp:spPr>
        <a:xfrm>
          <a:off x="3878612" y="1699014"/>
          <a:ext cx="5906915" cy="2610802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 smtClean="0"/>
            <a:t>Embark on Technology in M&amp;E</a:t>
          </a:r>
          <a:endParaRPr lang="en-US" sz="2600" b="1" kern="1200" dirty="0"/>
        </a:p>
      </dsp:txBody>
      <dsp:txXfrm>
        <a:off x="5685144" y="2373472"/>
        <a:ext cx="3544149" cy="1435941"/>
      </dsp:txXfrm>
    </dsp:sp>
    <dsp:sp modelId="{3309306E-9828-4C79-A077-F2AD5EADE611}">
      <dsp:nvSpPr>
        <dsp:cNvPr id="0" name=""/>
        <dsp:cNvSpPr/>
      </dsp:nvSpPr>
      <dsp:spPr>
        <a:xfrm>
          <a:off x="0" y="1740535"/>
          <a:ext cx="5756950" cy="26108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Capacity Building Initiatives</a:t>
          </a:r>
          <a:endParaRPr lang="en-US" sz="2600" b="1" kern="1200" dirty="0"/>
        </a:p>
      </dsp:txBody>
      <dsp:txXfrm>
        <a:off x="542112" y="2414992"/>
        <a:ext cx="3454170" cy="1435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3AB5A-3677-4426-86F5-7A747DE29D8F}">
      <dsp:nvSpPr>
        <dsp:cNvPr id="0" name=""/>
        <dsp:cNvSpPr/>
      </dsp:nvSpPr>
      <dsp:spPr>
        <a:xfrm>
          <a:off x="-6067104" y="-928566"/>
          <a:ext cx="7224381" cy="7224381"/>
        </a:xfrm>
        <a:prstGeom prst="blockArc">
          <a:avLst>
            <a:gd name="adj1" fmla="val 18900000"/>
            <a:gd name="adj2" fmla="val 2700000"/>
            <a:gd name="adj3" fmla="val 299"/>
          </a:avLst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9D420-F310-4AA7-8154-227A877BF2D7}">
      <dsp:nvSpPr>
        <dsp:cNvPr id="0" name=""/>
        <dsp:cNvSpPr/>
      </dsp:nvSpPr>
      <dsp:spPr>
        <a:xfrm>
          <a:off x="809407" y="257579"/>
          <a:ext cx="10115120" cy="1296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205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tx1"/>
              </a:solidFill>
            </a:rPr>
            <a:t>National M&amp;E Setup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(National Systems, Processes, Structures, Reporting, Lead Agency </a:t>
          </a:r>
          <a:r>
            <a:rPr lang="en-US" sz="2100" kern="1200" dirty="0" err="1" smtClean="0">
              <a:solidFill>
                <a:schemeClr val="tx1"/>
              </a:solidFill>
            </a:rPr>
            <a:t>etc</a:t>
          </a:r>
          <a:r>
            <a:rPr lang="en-US" sz="2100" kern="1200" dirty="0" smtClean="0">
              <a:solidFill>
                <a:schemeClr val="tx1"/>
              </a:solidFill>
            </a:rPr>
            <a:t>)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1" kern="1200" dirty="0" smtClean="0">
              <a:solidFill>
                <a:schemeClr val="tx1"/>
              </a:solidFill>
            </a:rPr>
            <a:t>(National Indicators, Reviews, Data Systems, Evaluations and Reporting)</a:t>
          </a:r>
          <a:endParaRPr lang="en-US" sz="2100" b="1" i="1" kern="1200" dirty="0">
            <a:solidFill>
              <a:schemeClr val="tx1"/>
            </a:solidFill>
          </a:endParaRPr>
        </a:p>
      </dsp:txBody>
      <dsp:txXfrm>
        <a:off x="809407" y="257579"/>
        <a:ext cx="10115120" cy="1296888"/>
      </dsp:txXfrm>
    </dsp:sp>
    <dsp:sp modelId="{4AC1DEEE-908F-4B47-B78A-BFB617CA6898}">
      <dsp:nvSpPr>
        <dsp:cNvPr id="0" name=""/>
        <dsp:cNvSpPr/>
      </dsp:nvSpPr>
      <dsp:spPr>
        <a:xfrm>
          <a:off x="35423" y="286637"/>
          <a:ext cx="1341812" cy="1341812"/>
        </a:xfrm>
        <a:prstGeom prst="ellipse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CE111E-AC19-477B-ACFC-DD002F696CC1}">
      <dsp:nvSpPr>
        <dsp:cNvPr id="0" name=""/>
        <dsp:cNvSpPr/>
      </dsp:nvSpPr>
      <dsp:spPr>
        <a:xfrm>
          <a:off x="1135172" y="1944709"/>
          <a:ext cx="9724922" cy="147782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205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Sector M&amp;E Setup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(Sector Systems, Processes, Structures, Reporting, Champions </a:t>
          </a:r>
          <a:r>
            <a:rPr lang="en-US" sz="2000" kern="1200" dirty="0" err="1" smtClean="0">
              <a:solidFill>
                <a:schemeClr val="tx1"/>
              </a:solidFill>
            </a:rPr>
            <a:t>etc</a:t>
          </a:r>
          <a:r>
            <a:rPr lang="en-US" sz="2000" kern="1200" dirty="0" smtClean="0">
              <a:solidFill>
                <a:schemeClr val="tx1"/>
              </a:solidFill>
            </a:rPr>
            <a:t>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solidFill>
                <a:schemeClr val="tx1"/>
              </a:solidFill>
            </a:rPr>
            <a:t>(Sector Indicators, Reviews, Data Systems, Evaluations and Reporting)</a:t>
          </a:r>
          <a:endParaRPr lang="en-US" sz="2000" b="1" i="1" kern="1200" dirty="0">
            <a:solidFill>
              <a:schemeClr val="tx1"/>
            </a:solidFill>
          </a:endParaRPr>
        </a:p>
      </dsp:txBody>
      <dsp:txXfrm>
        <a:off x="1135172" y="1944709"/>
        <a:ext cx="9724922" cy="1477828"/>
      </dsp:txXfrm>
    </dsp:sp>
    <dsp:sp modelId="{ED14CE24-7FAD-48BC-9FD6-CED6BF124BDA}">
      <dsp:nvSpPr>
        <dsp:cNvPr id="0" name=""/>
        <dsp:cNvSpPr/>
      </dsp:nvSpPr>
      <dsp:spPr>
        <a:xfrm>
          <a:off x="464266" y="2012718"/>
          <a:ext cx="1341812" cy="1341812"/>
        </a:xfrm>
        <a:prstGeom prst="ellipse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A7BF1-6997-41F7-A952-F6F9EB6877FB}">
      <dsp:nvSpPr>
        <dsp:cNvPr id="0" name=""/>
        <dsp:cNvSpPr/>
      </dsp:nvSpPr>
      <dsp:spPr>
        <a:xfrm>
          <a:off x="716044" y="3642112"/>
          <a:ext cx="10115120" cy="16639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205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Institutional M&amp;E Setup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(Institutional Systems, Processes, Structures, Reporting, Champions </a:t>
          </a:r>
          <a:r>
            <a:rPr lang="en-US" sz="2000" kern="1200" dirty="0" err="1" smtClean="0">
              <a:solidFill>
                <a:schemeClr val="tx1"/>
              </a:solidFill>
            </a:rPr>
            <a:t>etc</a:t>
          </a:r>
          <a:r>
            <a:rPr lang="en-US" sz="2000" kern="1200" dirty="0" smtClean="0">
              <a:solidFill>
                <a:schemeClr val="tx1"/>
              </a:solidFill>
            </a:rPr>
            <a:t>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chemeClr val="tx1"/>
              </a:solidFill>
            </a:rPr>
            <a:t>(Institutional Indicators, Reviews, Data Systems, Evaluations and Reporting)</a:t>
          </a:r>
          <a:endParaRPr lang="en-US" sz="1800" b="1" i="1" kern="1200" dirty="0">
            <a:solidFill>
              <a:schemeClr val="tx1"/>
            </a:solidFill>
          </a:endParaRPr>
        </a:p>
      </dsp:txBody>
      <dsp:txXfrm>
        <a:off x="716044" y="3642112"/>
        <a:ext cx="10115120" cy="1663986"/>
      </dsp:txXfrm>
    </dsp:sp>
    <dsp:sp modelId="{A0EF597C-FD7F-40A7-A680-A97EBAFE0C6F}">
      <dsp:nvSpPr>
        <dsp:cNvPr id="0" name=""/>
        <dsp:cNvSpPr/>
      </dsp:nvSpPr>
      <dsp:spPr>
        <a:xfrm>
          <a:off x="74068" y="3622892"/>
          <a:ext cx="1341812" cy="1341812"/>
        </a:xfrm>
        <a:prstGeom prst="ellipse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8077B-FDA7-4FB1-9056-1FE93B23CDD7}">
      <dsp:nvSpPr>
        <dsp:cNvPr id="0" name=""/>
        <dsp:cNvSpPr/>
      </dsp:nvSpPr>
      <dsp:spPr>
        <a:xfrm>
          <a:off x="4436872" y="2548871"/>
          <a:ext cx="2187166" cy="2187166"/>
        </a:xfrm>
        <a:prstGeom prst="ellipse">
          <a:avLst/>
        </a:prstGeom>
        <a:solidFill>
          <a:schemeClr val="accent2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National Level</a:t>
          </a:r>
          <a:endParaRPr lang="en-US" sz="3200" b="1" kern="1200" dirty="0"/>
        </a:p>
      </dsp:txBody>
      <dsp:txXfrm>
        <a:off x="4757175" y="2869174"/>
        <a:ext cx="1546560" cy="1546560"/>
      </dsp:txXfrm>
    </dsp:sp>
    <dsp:sp modelId="{58C4D814-1EEE-410C-920A-8594EE143890}">
      <dsp:nvSpPr>
        <dsp:cNvPr id="0" name=""/>
        <dsp:cNvSpPr/>
      </dsp:nvSpPr>
      <dsp:spPr>
        <a:xfrm rot="12500206">
          <a:off x="2562892" y="2223926"/>
          <a:ext cx="2130680" cy="62334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25413-B549-40B1-AE7A-A583A1408091}">
      <dsp:nvSpPr>
        <dsp:cNvPr id="0" name=""/>
        <dsp:cNvSpPr/>
      </dsp:nvSpPr>
      <dsp:spPr>
        <a:xfrm>
          <a:off x="1226983" y="1222063"/>
          <a:ext cx="2712827" cy="166224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/>
            <a:t>2. Technical Teams</a:t>
          </a:r>
          <a:endParaRPr lang="en-US" sz="3400" b="1" kern="1200" dirty="0"/>
        </a:p>
      </dsp:txBody>
      <dsp:txXfrm>
        <a:off x="1275669" y="1270749"/>
        <a:ext cx="2615455" cy="1564874"/>
      </dsp:txXfrm>
    </dsp:sp>
    <dsp:sp modelId="{4C1B371C-5DBE-4AE7-A0EB-73B2E4A2CF20}">
      <dsp:nvSpPr>
        <dsp:cNvPr id="0" name=""/>
        <dsp:cNvSpPr/>
      </dsp:nvSpPr>
      <dsp:spPr>
        <a:xfrm rot="16200000">
          <a:off x="4718937" y="1331220"/>
          <a:ext cx="1623035" cy="62334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7E644-4D1F-4F38-ADCA-3642078B8286}">
      <dsp:nvSpPr>
        <dsp:cNvPr id="0" name=""/>
        <dsp:cNvSpPr/>
      </dsp:nvSpPr>
      <dsp:spPr>
        <a:xfrm>
          <a:off x="4240687" y="250"/>
          <a:ext cx="2579536" cy="166224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/>
            <a:t>1. High Level Committees</a:t>
          </a:r>
          <a:endParaRPr lang="en-US" sz="3400" b="1" kern="1200" dirty="0"/>
        </a:p>
      </dsp:txBody>
      <dsp:txXfrm>
        <a:off x="4289373" y="48936"/>
        <a:ext cx="2482164" cy="1564874"/>
      </dsp:txXfrm>
    </dsp:sp>
    <dsp:sp modelId="{4B8A0BC8-7DF4-47A5-9A12-71AD975A9D10}">
      <dsp:nvSpPr>
        <dsp:cNvPr id="0" name=""/>
        <dsp:cNvSpPr/>
      </dsp:nvSpPr>
      <dsp:spPr>
        <a:xfrm rot="19859049">
          <a:off x="6461424" y="2221607"/>
          <a:ext cx="2137463" cy="62334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C1D9E-3C78-43B4-AE90-6EA5229516FC}">
      <dsp:nvSpPr>
        <dsp:cNvPr id="0" name=""/>
        <dsp:cNvSpPr/>
      </dsp:nvSpPr>
      <dsp:spPr>
        <a:xfrm>
          <a:off x="7005004" y="1183765"/>
          <a:ext cx="2919486" cy="166224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/>
            <a:t>3. Responsible Institutions</a:t>
          </a:r>
          <a:endParaRPr lang="en-US" sz="3400" b="1" kern="1200" dirty="0"/>
        </a:p>
      </dsp:txBody>
      <dsp:txXfrm>
        <a:off x="7053690" y="1232451"/>
        <a:ext cx="2822114" cy="1564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7391F-A457-4FBA-812E-B6CC9C0BEB03}">
      <dsp:nvSpPr>
        <dsp:cNvPr id="0" name=""/>
        <dsp:cNvSpPr/>
      </dsp:nvSpPr>
      <dsp:spPr>
        <a:xfrm>
          <a:off x="7206754" y="2245944"/>
          <a:ext cx="3500268" cy="22901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700" kern="12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(c) Professional Network of M&amp;E Practitioners in and Outside the Government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i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All M&amp;E Practitioners in and outside  the Government (MEL WEEK). Inviting Higher level Government Leader</a:t>
          </a:r>
          <a:endParaRPr lang="en-US" sz="1400" b="1" i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7273830" y="2313020"/>
        <a:ext cx="3366116" cy="2156001"/>
      </dsp:txXfrm>
    </dsp:sp>
    <dsp:sp modelId="{B3D84B12-0392-4558-902E-9FB89922ED32}">
      <dsp:nvSpPr>
        <dsp:cNvPr id="0" name=""/>
        <dsp:cNvSpPr/>
      </dsp:nvSpPr>
      <dsp:spPr>
        <a:xfrm rot="1881475">
          <a:off x="4754915" y="1857774"/>
          <a:ext cx="147854" cy="41066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799271" y="1939908"/>
        <a:ext cx="59142" cy="246401"/>
      </dsp:txXfrm>
    </dsp:sp>
    <dsp:sp modelId="{17262A5C-1565-4770-B83C-B50C9F9B9679}">
      <dsp:nvSpPr>
        <dsp:cNvPr id="0" name=""/>
        <dsp:cNvSpPr/>
      </dsp:nvSpPr>
      <dsp:spPr>
        <a:xfrm>
          <a:off x="3299033" y="144401"/>
          <a:ext cx="4395786" cy="2276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(a) Monitoring, Evaluation &amp; Reporting (ME&amp;R)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900" kern="1200" dirty="0" smtClean="0">
              <a:solidFill>
                <a:schemeClr val="tx1"/>
              </a:solidFill>
              <a:latin typeface="Arial Black" panose="020B0A04020102020204" pitchFamily="34" charset="0"/>
            </a:rPr>
            <a:t>National Task Force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Directors/Asst of M&amp;E  from PO-SH, PO-PSM, PO-RALG, VPO, PMO, MoFP, selected Directors from PMO, PO-RALG, MoFP, Office of Treasurer Registrar(OTR), NBS, </a:t>
          </a:r>
          <a:r>
            <a:rPr lang="en-US" sz="1400" b="1" i="1" kern="1200" dirty="0" err="1" smtClean="0">
              <a:solidFill>
                <a:schemeClr val="tx1"/>
              </a:solidFill>
              <a:latin typeface="Century Gothic" panose="020B0502020202020204" pitchFamily="34" charset="0"/>
            </a:rPr>
            <a:t>NaOT</a:t>
          </a:r>
          <a:r>
            <a:rPr lang="en-US" sz="1400" b="1" i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 &amp; EGA, PCCB Chaired by DPME</a:t>
          </a:r>
          <a:endParaRPr lang="en-US" sz="1400" b="1" i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3365703" y="211071"/>
        <a:ext cx="4262446" cy="2142932"/>
      </dsp:txXfrm>
    </dsp:sp>
    <dsp:sp modelId="{985A1F29-6DB4-4FB5-8DE1-5E6D0ACE978A}">
      <dsp:nvSpPr>
        <dsp:cNvPr id="0" name=""/>
        <dsp:cNvSpPr/>
      </dsp:nvSpPr>
      <dsp:spPr>
        <a:xfrm rot="3553301">
          <a:off x="3563918" y="1674196"/>
          <a:ext cx="33753" cy="1108652"/>
        </a:xfrm>
        <a:prstGeom prst="left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574044" y="1895926"/>
        <a:ext cx="13501" cy="665192"/>
      </dsp:txXfrm>
    </dsp:sp>
    <dsp:sp modelId="{998D3CAE-E27F-4916-9990-AC9F8964DB78}">
      <dsp:nvSpPr>
        <dsp:cNvPr id="0" name=""/>
        <dsp:cNvSpPr/>
      </dsp:nvSpPr>
      <dsp:spPr>
        <a:xfrm>
          <a:off x="184387" y="2149231"/>
          <a:ext cx="3500268" cy="22901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2300" kern="1200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rPr>
            <a:t>(b) M&amp;E Practitioners in the Government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i="1" kern="1200" dirty="0" smtClean="0">
              <a:solidFill>
                <a:schemeClr val="tx1"/>
              </a:solidFill>
              <a:latin typeface="Century Gothic" panose="020B0502020202020204" pitchFamily="34" charset="0"/>
            </a:rPr>
            <a:t>All M&amp;E Practitioners in the Government only</a:t>
          </a:r>
          <a:endParaRPr lang="en-US" sz="2300" b="1" i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251463" y="2216307"/>
        <a:ext cx="3366116" cy="2156001"/>
      </dsp:txXfrm>
    </dsp:sp>
    <dsp:sp modelId="{3C29F6CF-5D15-4ED4-A2B0-1DE665689523}">
      <dsp:nvSpPr>
        <dsp:cNvPr id="0" name=""/>
        <dsp:cNvSpPr/>
      </dsp:nvSpPr>
      <dsp:spPr>
        <a:xfrm rot="47342">
          <a:off x="7616611" y="2030681"/>
          <a:ext cx="107370" cy="41066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7648822" y="2112815"/>
        <a:ext cx="42948" cy="2464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8077B-FDA7-4FB1-9056-1FE93B23CDD7}">
      <dsp:nvSpPr>
        <dsp:cNvPr id="0" name=""/>
        <dsp:cNvSpPr/>
      </dsp:nvSpPr>
      <dsp:spPr>
        <a:xfrm>
          <a:off x="4473495" y="2627112"/>
          <a:ext cx="2204828" cy="2204828"/>
        </a:xfrm>
        <a:prstGeom prst="ellipse">
          <a:avLst/>
        </a:prstGeom>
        <a:solidFill>
          <a:schemeClr val="accent2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Sector  Level</a:t>
          </a:r>
          <a:endParaRPr lang="en-US" sz="4200" b="1" kern="1200" dirty="0"/>
        </a:p>
      </dsp:txBody>
      <dsp:txXfrm>
        <a:off x="4796385" y="2950002"/>
        <a:ext cx="1559048" cy="1559048"/>
      </dsp:txXfrm>
    </dsp:sp>
    <dsp:sp modelId="{B9D4E43E-DD96-467C-9213-AE80CA1681A1}">
      <dsp:nvSpPr>
        <dsp:cNvPr id="0" name=""/>
        <dsp:cNvSpPr/>
      </dsp:nvSpPr>
      <dsp:spPr>
        <a:xfrm rot="12381924">
          <a:off x="1837364" y="2243949"/>
          <a:ext cx="2750426" cy="62837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C8934-1C67-43C6-BC9B-B5FDB71DFF09}">
      <dsp:nvSpPr>
        <dsp:cNvPr id="0" name=""/>
        <dsp:cNvSpPr/>
      </dsp:nvSpPr>
      <dsp:spPr>
        <a:xfrm>
          <a:off x="521304" y="1109578"/>
          <a:ext cx="2918220" cy="167566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c. Sector Professional Network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All M&amp;E Practitioners in the respective Sector – Chaired by Minister – Joint Sector Review Meeting – Once a year) Chaired by Respective sector Minister </a:t>
          </a:r>
          <a:endParaRPr lang="en-US" sz="1400" b="1" kern="1200" dirty="0"/>
        </a:p>
      </dsp:txBody>
      <dsp:txXfrm>
        <a:off x="570383" y="1158657"/>
        <a:ext cx="2820062" cy="1577511"/>
      </dsp:txXfrm>
    </dsp:sp>
    <dsp:sp modelId="{58C4D814-1EEE-410C-920A-8594EE143890}">
      <dsp:nvSpPr>
        <dsp:cNvPr id="0" name=""/>
        <dsp:cNvSpPr/>
      </dsp:nvSpPr>
      <dsp:spPr>
        <a:xfrm rot="15816746">
          <a:off x="4493228" y="1372314"/>
          <a:ext cx="1707937" cy="62837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25413-B549-40B1-AE7A-A583A1408091}">
      <dsp:nvSpPr>
        <dsp:cNvPr id="0" name=""/>
        <dsp:cNvSpPr/>
      </dsp:nvSpPr>
      <dsp:spPr>
        <a:xfrm>
          <a:off x="3524480" y="0"/>
          <a:ext cx="3455419" cy="167566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a. Sector Committee/Task force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(All M&amp;E Directors/Manager in the respective Sector  - Chaired by Ministry DME – Meet quarterly)</a:t>
          </a:r>
          <a:endParaRPr lang="en-US" sz="1400" b="1" kern="1200" dirty="0"/>
        </a:p>
      </dsp:txBody>
      <dsp:txXfrm>
        <a:off x="3573559" y="49079"/>
        <a:ext cx="3357261" cy="1577511"/>
      </dsp:txXfrm>
    </dsp:sp>
    <dsp:sp modelId="{4B8A0BC8-7DF4-47A5-9A12-71AD975A9D10}">
      <dsp:nvSpPr>
        <dsp:cNvPr id="0" name=""/>
        <dsp:cNvSpPr/>
      </dsp:nvSpPr>
      <dsp:spPr>
        <a:xfrm rot="19810860">
          <a:off x="6498084" y="2261259"/>
          <a:ext cx="2182823" cy="62837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C1D9E-3C78-43B4-AE90-6EA5229516FC}">
      <dsp:nvSpPr>
        <dsp:cNvPr id="0" name=""/>
        <dsp:cNvSpPr/>
      </dsp:nvSpPr>
      <dsp:spPr>
        <a:xfrm>
          <a:off x="7064874" y="1194895"/>
          <a:ext cx="2943062" cy="167566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b. Respective Sector Institutions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(All Heads of Institutions under the sector – Chaired by PS (meet twice a year)</a:t>
          </a:r>
          <a:endParaRPr lang="en-US" sz="1800" b="1" kern="1200" dirty="0"/>
        </a:p>
      </dsp:txBody>
      <dsp:txXfrm>
        <a:off x="7113953" y="1243974"/>
        <a:ext cx="2844904" cy="15775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8077B-FDA7-4FB1-9056-1FE93B23CDD7}">
      <dsp:nvSpPr>
        <dsp:cNvPr id="0" name=""/>
        <dsp:cNvSpPr/>
      </dsp:nvSpPr>
      <dsp:spPr>
        <a:xfrm>
          <a:off x="4146559" y="1870869"/>
          <a:ext cx="2961358" cy="2961358"/>
        </a:xfrm>
        <a:prstGeom prst="ellipse">
          <a:avLst/>
        </a:prstGeom>
        <a:solidFill>
          <a:schemeClr val="accent2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 smtClean="0"/>
            <a:t>Institution  Level</a:t>
          </a:r>
          <a:endParaRPr lang="en-US" sz="3500" b="1" kern="1200" dirty="0"/>
        </a:p>
      </dsp:txBody>
      <dsp:txXfrm>
        <a:off x="4580240" y="2304550"/>
        <a:ext cx="2093996" cy="2093996"/>
      </dsp:txXfrm>
    </dsp:sp>
    <dsp:sp modelId="{58C4D814-1EEE-410C-920A-8594EE143890}">
      <dsp:nvSpPr>
        <dsp:cNvPr id="0" name=""/>
        <dsp:cNvSpPr/>
      </dsp:nvSpPr>
      <dsp:spPr>
        <a:xfrm rot="12597114">
          <a:off x="2030921" y="1318476"/>
          <a:ext cx="2666085" cy="84398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25413-B549-40B1-AE7A-A583A1408091}">
      <dsp:nvSpPr>
        <dsp:cNvPr id="0" name=""/>
        <dsp:cNvSpPr/>
      </dsp:nvSpPr>
      <dsp:spPr>
        <a:xfrm>
          <a:off x="63306" y="78394"/>
          <a:ext cx="3673088" cy="2250632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1. MDAs Management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(All Head of Division/Department/Units and M&amp;E Coordinator - Chaired by respective CEO)</a:t>
          </a:r>
          <a:endParaRPr lang="en-US" sz="1400" b="1" kern="1200" dirty="0"/>
        </a:p>
      </dsp:txBody>
      <dsp:txXfrm>
        <a:off x="129225" y="144313"/>
        <a:ext cx="3541250" cy="2118794"/>
      </dsp:txXfrm>
    </dsp:sp>
    <dsp:sp modelId="{4C1B371C-5DBE-4AE7-A0EB-73B2E4A2CF20}">
      <dsp:nvSpPr>
        <dsp:cNvPr id="0" name=""/>
        <dsp:cNvSpPr/>
      </dsp:nvSpPr>
      <dsp:spPr>
        <a:xfrm rot="19691538">
          <a:off x="6636276" y="1381369"/>
          <a:ext cx="2522045" cy="84398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7E644-4D1F-4F38-ADCA-3642078B8286}">
      <dsp:nvSpPr>
        <dsp:cNvPr id="0" name=""/>
        <dsp:cNvSpPr/>
      </dsp:nvSpPr>
      <dsp:spPr>
        <a:xfrm>
          <a:off x="7407275" y="39150"/>
          <a:ext cx="3492615" cy="2250632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marL="0" marR="0" lvl="0" indent="0" algn="ctr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700" b="1" kern="1200" dirty="0" smtClean="0"/>
            <a:t>2. MDAs Task Force</a:t>
          </a:r>
        </a:p>
        <a:p>
          <a:pPr marL="0" marR="0" lvl="0" indent="0" algn="ctr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1400" b="1" kern="1200" dirty="0" smtClean="0"/>
            <a:t>(M&amp;E Champions at Department/Unit level in the respective Institution – Chaired by DME)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/>
        </a:p>
      </dsp:txBody>
      <dsp:txXfrm>
        <a:off x="7473194" y="105069"/>
        <a:ext cx="3360777" cy="2118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D12E6-3E08-40DB-92F4-1DCE5E4D01E9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B7443-ADE0-452E-B86F-A7283CED88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2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B7443-ADE0-452E-B86F-A7283CED88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648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182934-3A31-43FC-AE11-39D3F9B373E6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7CBF16-C2AF-4230-8DF0-B34004FC5E8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9263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B88732-7628-4CC2-9E4F-0642B680351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2B695-5B09-40BC-9313-247CBD09721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671509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“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”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A40D39-69AB-4FCE-9875-9B2A8A7423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19AD22-F6FC-497C-AE76-C720EB57268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7591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E4E2F4-FAD9-412F-B892-DC9D2688AE4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F6BF12-D0A7-4B26-9AAC-DAA787E5C4F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298692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0CE790-0745-415E-A233-9C59C7CE7FEF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6A15F9-C021-4113-9C24-9B9E9F6CF8F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20115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B25CB-DD37-4C39-9153-A9240175660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EF4726-43FF-410C-AA3C-EE88B35745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50613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7A08E0-F68D-4E8E-949C-89C34EB0C7E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9B6D5F-6057-4A2C-BC93-93E81A01DB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9276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BE3BE1-ECC9-4614-ABA4-4CC7F42D669B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28A853-BB14-4425-B722-9D0748E467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49634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>
            <a:extLst>
              <a:ext uri="{FF2B5EF4-FFF2-40B4-BE49-F238E27FC236}">
                <a16:creationId xmlns:a16="http://schemas.microsoft.com/office/drawing/2014/main" id="{D0030E1F-DA93-1D44-B3E6-6950B56801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663" y="5510213"/>
            <a:ext cx="1430337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EE598831-3740-6F45-97F2-A9A1E62659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0925" y="595313"/>
            <a:ext cx="19113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86CAF9B-A929-4142-8803-604C8DFA6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26-Mar-20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E9FCBA7-872E-2E46-87C2-A98C9A3B0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D5A1A9C-F271-3348-8E1F-7C2B058D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057A41-D29F-B642-ABF9-1745188DFE53}" type="slidenum">
              <a:rPr kumimoji="0" lang="en-US" altLang="x-non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x-non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12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07124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50906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5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FA32B-3EE9-41B0-B3D8-1BEFC632E8D4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9C0933-FCD3-4D02-94A1-06217AC6ADC7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676920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103960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421501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46969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28410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366063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07382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14179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43356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19200" y="1600201"/>
            <a:ext cx="103632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 eaLnBrk="1" hangingPunct="1">
              <a:defRPr>
                <a:solidFill>
                  <a:srgbClr val="3333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2679CC-C2C7-47EB-B91B-B16ECA74B7D5}" type="datetime3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 October 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 eaLnBrk="1" hangingPunct="1">
              <a:defRPr>
                <a:solidFill>
                  <a:srgbClr val="3333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An Overview of Public Service Reform Programmes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 eaLnBrk="1" hangingPunct="1">
              <a:defRPr>
                <a:solidFill>
                  <a:srgbClr val="3333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9E3A62-B2ED-4332-A775-C48FC57A744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553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“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”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A40D39-69AB-4FCE-9875-9B2A8A7423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19AD22-F6FC-497C-AE76-C720EB57268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94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E4E2F4-FAD9-412F-B892-DC9D2688AE4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F6BF12-D0A7-4B26-9AAC-DAA787E5C4F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92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0CE790-0745-415E-A233-9C59C7CE7FEF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6A15F9-C021-4113-9C24-9B9E9F6CF8F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1712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B25CB-DD37-4C39-9153-A9240175660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EF4726-43FF-410C-AA3C-EE88B357454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4663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7A08E0-F68D-4E8E-949C-89C34EB0C7E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B6D5F-6057-4A2C-BC93-93E81A01DB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2761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BE3BE1-ECC9-4614-ABA4-4CC7F42D669B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8A853-BB14-4425-B722-9D0748E4676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560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182934-3A31-43FC-AE11-39D3F9B373E6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7CBF16-C2AF-4230-8DF0-B34004FC5E8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7835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569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DDEF91-55EE-48A0-A105-A43FCCEBA8D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C00EDA-D700-42B0-A5A5-A97F7B8218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8" name="image12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4531" y="64770"/>
            <a:ext cx="1244600" cy="1306830"/>
          </a:xfrm>
          <a:prstGeom prst="rect">
            <a:avLst/>
          </a:prstGeom>
        </p:spPr>
      </p:pic>
      <p:pic>
        <p:nvPicPr>
          <p:cNvPr id="9" name="image12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947400" y="5791199"/>
            <a:ext cx="1244600" cy="11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83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DDEF91-55EE-48A0-A105-A43FCCEBA8D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C00EDA-D700-42B0-A5A5-A97F7B8218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2214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12378-B0E5-4C3D-99CE-2056D0C37085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The Council of Governors. P. O. Box 40401- 00100 |  www.cog.go.ke  | Tel: 202 2403313/4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53361-6184-4492-A97A-28BC2293136C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00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B7437-5382-4BEF-8751-C4C9387661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CA82B-8A59-41B3-A39B-D601EA0AA955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8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C9295B-42BD-4B95-8D60-ECE1C762CD9A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520A7D-E454-4B4E-92CD-2F0577FD61EA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275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23271F-4033-44DA-B5A5-14F840368B9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157A84-5232-48F9-8380-85A2FB63E2A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6566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FB1F9-88D7-45DC-B24B-DA833C4F221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0E5FD-938A-43DE-8EAE-524688E79CB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9311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7A26B-997A-4F73-A490-50F6E754EC3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D3D306-BA7B-46FB-80D4-E092AF842699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0189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9215E7-68DD-4755-AE23-896095093C8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9DA4F-B5D4-4552-A9FB-41BF4957956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0384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57F14D-355D-461D-BEC3-F167DBD9957D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9EF84B-B5EE-4A70-BCFC-D2189379F85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5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B88732-7628-4CC2-9E4F-0642B680351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2B695-5B09-40BC-9313-247CBD09721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6433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FA32B-3EE9-41B0-B3D8-1BEFC632E8D4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9C0933-FCD3-4D02-94A1-06217AC6ADC7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85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B7437-5382-4BEF-8751-C4C9387661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CA82B-8A59-41B3-A39B-D601EA0AA955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38854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“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”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A40D39-69AB-4FCE-9875-9B2A8A7423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19AD22-F6FC-497C-AE76-C720EB57268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8650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E4E2F4-FAD9-412F-B892-DC9D2688AE4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F6BF12-D0A7-4B26-9AAC-DAA787E5C4F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6089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0CE790-0745-415E-A233-9C59C7CE7FEF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6A15F9-C021-4113-9C24-9B9E9F6CF8F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1636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B25CB-DD37-4C39-9153-A9240175660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EF4726-43FF-410C-AA3C-EE88B357454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5470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7A08E0-F68D-4E8E-949C-89C34EB0C7E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B6D5F-6057-4A2C-BC93-93E81A01DB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4252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BE3BE1-ECC9-4614-ABA4-4CC7F42D669B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8A853-BB14-4425-B722-9D0748E4676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0531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182934-3A31-43FC-AE11-39D3F9B373E6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7CBF16-C2AF-4230-8DF0-B34004FC5E8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21649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DDEF91-55EE-48A0-A105-A43FCCEBA8D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C00EDA-D700-42B0-A5A5-A97F7B8218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5903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B7437-5382-4BEF-8751-C4C9387661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CA82B-8A59-41B3-A39B-D601EA0AA955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1650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C9295B-42BD-4B95-8D60-ECE1C762CD9A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520A7D-E454-4B4E-92CD-2F0577FD61EA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22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C9295B-42BD-4B95-8D60-ECE1C762CD9A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520A7D-E454-4B4E-92CD-2F0577FD61EA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6582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23271F-4033-44DA-B5A5-14F840368B9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157A84-5232-48F9-8380-85A2FB63E2A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89814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FB1F9-88D7-45DC-B24B-DA833C4F221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0E5FD-938A-43DE-8EAE-524688E79CB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18868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7A26B-997A-4F73-A490-50F6E754EC3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D3D306-BA7B-46FB-80D4-E092AF842699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95392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9215E7-68DD-4755-AE23-896095093C8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9DA4F-B5D4-4552-A9FB-41BF4957956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599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57F14D-355D-461D-BEC3-F167DBD9957D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9EF84B-B5EE-4A70-BCFC-D2189379F85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94937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B88732-7628-4CC2-9E4F-0642B680351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2B695-5B09-40BC-9313-247CBD09721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47695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1FA32B-3EE9-41B0-B3D8-1BEFC632E8D4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9C0933-FCD3-4D02-94A1-06217AC6ADC7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43400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“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>
              <a:defRPr/>
            </a:pPr>
            <a:r>
              <a:rPr lang="ja-JP" altLang="en-US" sz="8000">
                <a:solidFill>
                  <a:prstClr val="black"/>
                </a:solidFill>
                <a:latin typeface="Candara" pitchFamily="34" charset="0"/>
              </a:rPr>
              <a:t>”</a:t>
            </a:r>
            <a:endParaRPr lang="en-US" altLang="en-US" sz="800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A40D39-69AB-4FCE-9875-9B2A8A742397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19AD22-F6FC-497C-AE76-C720EB57268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06050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E4E2F4-FAD9-412F-B892-DC9D2688AE4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F6BF12-D0A7-4B26-9AAC-DAA787E5C4F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20899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0CE790-0745-415E-A233-9C59C7CE7FEF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6A15F9-C021-4113-9C24-9B9E9F6CF8F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629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23271F-4033-44DA-B5A5-14F840368B9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157A84-5232-48F9-8380-85A2FB63E2A6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5070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B25CB-DD37-4C39-9153-A9240175660C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EF4726-43FF-410C-AA3C-EE88B357454D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04551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7A08E0-F68D-4E8E-949C-89C34EB0C7E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B6D5F-6057-4A2C-BC93-93E81A01DBDF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2451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BE3BE1-ECC9-4614-ABA4-4CC7F42D669B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8A853-BB14-4425-B722-9D0748E46761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07438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182934-3A31-43FC-AE11-39D3F9B373E6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7CBF16-C2AF-4230-8DF0-B34004FC5E8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81599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DEF91-55EE-48A0-A105-A43FCCEBA8D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C00EDA-D700-42B0-A5A5-A97F7B8218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4614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8B7437-5382-4BEF-8751-C4C9387661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CA82B-8A59-41B3-A39B-D601EA0AA955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5620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C9295B-42BD-4B95-8D60-ECE1C762CD9A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520A7D-E454-4B4E-92CD-2F0577FD61EA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43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23271F-4033-44DA-B5A5-14F840368B9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157A84-5232-48F9-8380-85A2FB63E2A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5559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FB1F9-88D7-45DC-B24B-DA833C4F221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30E5FD-938A-43DE-8EAE-524688E79CB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9933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C7A26B-997A-4F73-A490-50F6E754EC3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D3D306-BA7B-46FB-80D4-E092AF842699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76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FB1F9-88D7-45DC-B24B-DA833C4F2213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0E5FD-938A-43DE-8EAE-524688E79CB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19616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9215E7-68DD-4755-AE23-896095093C8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9DA4F-B5D4-4552-A9FB-41BF4957956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9203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57F14D-355D-461D-BEC3-F167DBD9957D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9EF84B-B5EE-4A70-BCFC-D2189379F85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0468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88732-7628-4CC2-9E4F-0642B680351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B2B695-5B09-40BC-9313-247CBD09721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0829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1FA32B-3EE9-41B0-B3D8-1BEFC632E8D4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9C0933-FCD3-4D02-94A1-06217AC6ADC7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8544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“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”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A40D39-69AB-4FCE-9875-9B2A8A7423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19AD22-F6FC-497C-AE76-C720EB57268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6310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E4E2F4-FAD9-412F-B892-DC9D2688AE4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F6BF12-D0A7-4B26-9AAC-DAA787E5C4F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6650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0CE790-0745-415E-A233-9C59C7CE7FEF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6A15F9-C021-4113-9C24-9B9E9F6CF8F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81741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B25CB-DD37-4C39-9153-A9240175660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EF4726-43FF-410C-AA3C-EE88B35745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73298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7A08E0-F68D-4E8E-949C-89C34EB0C7E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9B6D5F-6057-4A2C-BC93-93E81A01DB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75297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BE3BE1-ECC9-4614-ABA4-4CC7F42D669B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28A853-BB14-4425-B722-9D0748E467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36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7A26B-997A-4F73-A490-50F6E754EC39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D3D306-BA7B-46FB-80D4-E092AF842699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9533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>
            <a:extLst>
              <a:ext uri="{FF2B5EF4-FFF2-40B4-BE49-F238E27FC236}">
                <a16:creationId xmlns:a16="http://schemas.microsoft.com/office/drawing/2014/main" id="{D0030E1F-DA93-1D44-B3E6-6950B56801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663" y="5510213"/>
            <a:ext cx="1430337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EE598831-3740-6F45-97F2-A9A1E62659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0925" y="595313"/>
            <a:ext cx="19113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86CAF9B-A929-4142-8803-604C8DFA6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26-Mar-20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E9FCBA7-872E-2E46-87C2-A98C9A3B0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D5A1A9C-F271-3348-8E1F-7C2B058D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057A41-D29F-B642-ABF9-1745188DFE53}" type="slidenum">
              <a:rPr kumimoji="0" lang="en-US" altLang="x-non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x-non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3197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182934-3A31-43FC-AE11-39D3F9B373E6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7CBF16-C2AF-4230-8DF0-B34004FC5E8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34389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DEF91-55EE-48A0-A105-A43FCCEBA8D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C00EDA-D700-42B0-A5A5-A97F7B8218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7620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8B7437-5382-4BEF-8751-C4C9387661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CA82B-8A59-41B3-A39B-D601EA0AA955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5928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C9295B-42BD-4B95-8D60-ECE1C762CD9A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520A7D-E454-4B4E-92CD-2F0577FD61EA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16832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23271F-4033-44DA-B5A5-14F840368B9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157A84-5232-48F9-8380-85A2FB63E2A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6781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FB1F9-88D7-45DC-B24B-DA833C4F221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30E5FD-938A-43DE-8EAE-524688E79CB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3994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C7A26B-997A-4F73-A490-50F6E754EC3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D3D306-BA7B-46FB-80D4-E092AF842699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37488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9215E7-68DD-4755-AE23-896095093C8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9DA4F-B5D4-4552-A9FB-41BF4957956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1491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57F14D-355D-461D-BEC3-F167DBD9957D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9EF84B-B5EE-4A70-BCFC-D2189379F85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8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9215E7-68DD-4755-AE23-896095093C81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9DA4F-B5D4-4552-A9FB-41BF4957956E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34519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88732-7628-4CC2-9E4F-0642B680351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B2B695-5B09-40BC-9313-247CBD09721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7819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1FA32B-3EE9-41B0-B3D8-1BEFC632E8D4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9C0933-FCD3-4D02-94A1-06217AC6ADC7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7890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“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itchFamily="34" charset="-128"/>
                <a:cs typeface="+mn-cs"/>
              </a:rPr>
              <a:t>”</a:t>
            </a:r>
            <a:endParaRPr kumimoji="0" lang="en-US" altLang="en-US" sz="8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A40D39-69AB-4FCE-9875-9B2A8A7423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19AD22-F6FC-497C-AE76-C720EB57268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32263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E4E2F4-FAD9-412F-B892-DC9D2688AE4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F6BF12-D0A7-4B26-9AAC-DAA787E5C4F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8671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0CE790-0745-415E-A233-9C59C7CE7FEF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6A15F9-C021-4113-9C24-9B9E9F6CF8F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0297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B25CB-DD37-4C39-9153-A9240175660C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EF4726-43FF-410C-AA3C-EE88B35745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78207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7A08E0-F68D-4E8E-949C-89C34EB0C7E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9B6D5F-6057-4A2C-BC93-93E81A01DB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5214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BE3BE1-ECC9-4614-ABA4-4CC7F42D669B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28A853-BB14-4425-B722-9D0748E467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94118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>
            <a:extLst>
              <a:ext uri="{FF2B5EF4-FFF2-40B4-BE49-F238E27FC236}">
                <a16:creationId xmlns:a16="http://schemas.microsoft.com/office/drawing/2014/main" id="{D0030E1F-DA93-1D44-B3E6-6950B56801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663" y="5510213"/>
            <a:ext cx="1430337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EE598831-3740-6F45-97F2-A9A1E62659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0925" y="595313"/>
            <a:ext cx="19113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86CAF9B-A929-4142-8803-604C8DFA6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>26-Mar-20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E9FCBA7-872E-2E46-87C2-A98C9A3B0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D5A1A9C-F271-3348-8E1F-7C2B058D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057A41-D29F-B642-ABF9-1745188DFE53}" type="slidenum">
              <a:rPr kumimoji="0" lang="en-US" altLang="x-non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x-non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017176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182934-3A31-43FC-AE11-39D3F9B373E6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7CBF16-C2AF-4230-8DF0-B34004FC5E8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66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57F14D-355D-461D-BEC3-F167DBD9957D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9EF84B-B5EE-4A70-BCFC-D2189379F858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568474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DEF91-55EE-48A0-A105-A43FCCEBA8D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C00EDA-D700-42B0-A5A5-A97F7B8218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2917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8B7437-5382-4BEF-8751-C4C93876619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CA82B-8A59-41B3-A39B-D601EA0AA955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41226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C9295B-42BD-4B95-8D60-ECE1C762CD9A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520A7D-E454-4B4E-92CD-2F0577FD61EA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48254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23271F-4033-44DA-B5A5-14F840368B9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157A84-5232-48F9-8380-85A2FB63E2A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9964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FB1F9-88D7-45DC-B24B-DA833C4F2213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30E5FD-938A-43DE-8EAE-524688E79CB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3071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C7A26B-997A-4F73-A490-50F6E754EC39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D3D306-BA7B-46FB-80D4-E092AF842699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46766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9215E7-68DD-4755-AE23-896095093C81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9DA4F-B5D4-4552-A9FB-41BF4957956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07259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57F14D-355D-461D-BEC3-F167DBD9957D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9EF84B-B5EE-4A70-BCFC-D2189379F85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308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B88732-7628-4CC2-9E4F-0642B6803517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B2B695-5B09-40BC-9313-247CBD09721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49708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1FA32B-3EE9-41B0-B3D8-1BEFC632E8D4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MS PGothic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9C0933-FCD3-4D02-94A1-06217AC6ADC7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42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8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55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1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1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0.xml"/><Relationship Id="rId16" Type="http://schemas.openxmlformats.org/officeDocument/2006/relationships/slideLayout" Target="../slideLayouts/slideLayout10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98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Relationship Id="rId22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12378-B0E5-4C3D-99CE-2056D0C37085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53361-6184-4492-A97A-28BC2293136C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110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12378-B0E5-4C3D-99CE-2056D0C37085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53361-6184-4492-A97A-28BC2293136C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47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715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12378-B0E5-4C3D-99CE-2056D0C37085}" type="datetimeFigureOut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10/13/2024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53361-6184-4492-A97A-28BC2293136C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997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0D7B2"/>
            </a:gs>
            <a:gs pos="64999">
              <a:srgbClr val="F0D7B2"/>
            </a:gs>
            <a:gs pos="100000">
              <a:srgbClr val="F2F2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512378-B0E5-4C3D-99CE-2056D0C37085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853361-6184-4492-A97A-28BC2293136C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334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0D7B2"/>
            </a:gs>
            <a:gs pos="64999">
              <a:srgbClr val="F0D7B2"/>
            </a:gs>
            <a:gs pos="100000">
              <a:srgbClr val="F2F2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512378-B0E5-4C3D-99CE-2056D0C37085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853361-6184-4492-A97A-28BC2293136C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74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0D7B2"/>
            </a:gs>
            <a:gs pos="64999">
              <a:srgbClr val="F0D7B2"/>
            </a:gs>
            <a:gs pos="100000">
              <a:srgbClr val="F2F2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10160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512378-B0E5-4C3D-99CE-2056D0C37085}" type="datetimeFigureOut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10/13/2024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The Council of Governors. P. O. Box 40401- 00100 |  www.cog.go.ke  | Tel: 202 2403313/4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ndara" panose="020E0502030303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853361-6184-4492-A97A-28BC2293136C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32" name="Picture 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525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994400"/>
            <a:ext cx="95091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14"/>
          <p:cNvGrpSpPr>
            <a:grpSpLocks/>
          </p:cNvGrpSpPr>
          <p:nvPr/>
        </p:nvGrpSpPr>
        <p:grpSpPr bwMode="auto">
          <a:xfrm>
            <a:off x="147638" y="6319838"/>
            <a:ext cx="11115675" cy="493712"/>
            <a:chOff x="-4695" y="6344524"/>
            <a:chExt cx="11115826" cy="501753"/>
          </a:xfrm>
        </p:grpSpPr>
        <p:sp>
          <p:nvSpPr>
            <p:cNvPr id="16" name="Rectangle 15"/>
            <p:cNvSpPr/>
            <p:nvPr/>
          </p:nvSpPr>
          <p:spPr>
            <a:xfrm>
              <a:off x="67" y="6344524"/>
              <a:ext cx="11111064" cy="140361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3108" y="6525220"/>
              <a:ext cx="11112651" cy="140361"/>
            </a:xfrm>
            <a:prstGeom prst="rect">
              <a:avLst/>
            </a:prstGeom>
            <a:solidFill>
              <a:srgbClr val="C000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4695" y="6705916"/>
              <a:ext cx="11111063" cy="140361"/>
            </a:xfrm>
            <a:prstGeom prst="rect">
              <a:avLst/>
            </a:prstGeom>
            <a:solidFill>
              <a:srgbClr val="007E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11225213" y="-261938"/>
            <a:ext cx="1219200" cy="738188"/>
            <a:chOff x="11225559" y="-261775"/>
            <a:chExt cx="1218672" cy="737797"/>
          </a:xfrm>
        </p:grpSpPr>
        <p:sp>
          <p:nvSpPr>
            <p:cNvPr id="8" name="Isosceles Triangle 7"/>
            <p:cNvSpPr/>
            <p:nvPr/>
          </p:nvSpPr>
          <p:spPr>
            <a:xfrm rot="2648999">
              <a:off x="11706363" y="-87242"/>
              <a:ext cx="737868" cy="3776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2826748">
              <a:off x="11523122" y="-81708"/>
              <a:ext cx="737797" cy="37766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2651985">
              <a:off x="11225559" y="-84069"/>
              <a:ext cx="737867" cy="377626"/>
            </a:xfrm>
            <a:prstGeom prst="triangle">
              <a:avLst/>
            </a:prstGeom>
            <a:solidFill>
              <a:srgbClr val="00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/>
                <a:ea typeface="MS PGothic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704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  <p:sldLayoutId id="2147483776" r:id="rId18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  <a:ea typeface="MS PGothic" panose="020B0600070205080204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ndara" pitchFamily="34" charset="0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8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1200-1B92-4374-9AE3-1FC1FDF4A49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13/10/2024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4760ED-62F9-4C6A-9AEB-941437B0C32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230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nme.mikutano.co.tz/home" TargetMode="Externa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11.jpe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152399" y="2210617"/>
            <a:ext cx="11930743" cy="1500352"/>
          </a:xfrm>
          <a:solidFill>
            <a:schemeClr val="accent1">
              <a:lumMod val="75000"/>
            </a:schemeClr>
          </a:solidFill>
        </p:spPr>
        <p:txBody>
          <a:bodyPr wrap="square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altLang="en-US" sz="4600" cap="none" dirty="0">
              <a:solidFill>
                <a:srgbClr val="C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altLang="en-US" sz="16000" b="1" cap="none" dirty="0" smtClean="0"/>
              <a:t>A1: Strengthening Evaluation Capabilities: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altLang="en-US" sz="14400" b="1" cap="none" dirty="0" smtClean="0"/>
              <a:t>Anchoring Evaluation into the Machinery of Government</a:t>
            </a:r>
            <a:endParaRPr lang="en-GB" altLang="en-US" sz="17600" b="1" cap="non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4000" y="4428309"/>
            <a:ext cx="10421274" cy="22860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228600" indent="-228600" algn="l" rtl="0" eaLnBrk="1" fontAlgn="base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685800" indent="-228600" algn="l" rtl="0" eaLnBrk="1" fontAlgn="base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800" kern="1200" cap="all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1" fontAlgn="base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1" fontAlgn="base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1" fontAlgn="base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altLang="en-US" sz="4600" cap="none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en-US" sz="16000" b="1" cap="none" dirty="0"/>
              <a:t>Presented by:      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1200" b="1" cap="none" dirty="0" smtClean="0"/>
              <a:t>Sakina B. Mwinyimkuu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1200" b="1" cap="none" dirty="0" smtClean="0"/>
              <a:t>Director of Government Performance M&amp;E – PMO (PPC)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1200" b="1" cap="none" dirty="0" smtClean="0"/>
              <a:t>United Republic of TANZANIA</a:t>
            </a:r>
            <a:endParaRPr lang="en-GB" altLang="en-US" sz="11200" b="1" cap="none" dirty="0"/>
          </a:p>
        </p:txBody>
      </p:sp>
      <p:pic>
        <p:nvPicPr>
          <p:cNvPr id="10" name="Picture 9" descr="NEC 20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144" y="162962"/>
            <a:ext cx="9397496" cy="1557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4637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65225" y="328613"/>
            <a:ext cx="10982325" cy="7016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GB" sz="4400" dirty="0" smtClean="0">
                <a:latin typeface="Arial Black" panose="020B0A04020102020204" pitchFamily="34" charset="0"/>
                <a:ea typeface="+mj-ea"/>
                <a:cs typeface="+mj-cs"/>
              </a:rPr>
              <a:t>(3) Responsible Institutions</a:t>
            </a:r>
            <a:endParaRPr lang="en-GB" sz="4400" dirty="0">
              <a:latin typeface="Arial Black" panose="020B0A04020102020204" pitchFamily="34" charset="0"/>
              <a:ea typeface="+mj-ea"/>
              <a:cs typeface="+mj-cs"/>
            </a:endParaRP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439504" y="1074570"/>
            <a:ext cx="11544300" cy="5869324"/>
            <a:chOff x="401087" y="1169785"/>
            <a:chExt cx="10920714" cy="5288887"/>
          </a:xfrm>
        </p:grpSpPr>
        <p:sp>
          <p:nvSpPr>
            <p:cNvPr id="5" name="Oval 4">
              <a:extLst/>
            </p:cNvPr>
            <p:cNvSpPr/>
            <p:nvPr/>
          </p:nvSpPr>
          <p:spPr>
            <a:xfrm>
              <a:off x="401087" y="1261641"/>
              <a:ext cx="10920714" cy="5197031"/>
            </a:xfrm>
            <a:prstGeom prst="ellipse">
              <a:avLst/>
            </a:prstGeom>
            <a:solidFill>
              <a:srgbClr val="00683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6" name="Oval 5">
              <a:extLst/>
            </p:cNvPr>
            <p:cNvSpPr/>
            <p:nvPr/>
          </p:nvSpPr>
          <p:spPr>
            <a:xfrm>
              <a:off x="4437441" y="1169785"/>
              <a:ext cx="2668606" cy="10714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President Office-State House</a:t>
              </a:r>
            </a:p>
          </p:txBody>
        </p:sp>
        <p:sp>
          <p:nvSpPr>
            <p:cNvPr id="7" name="Oval 6">
              <a:extLst/>
            </p:cNvPr>
            <p:cNvSpPr/>
            <p:nvPr/>
          </p:nvSpPr>
          <p:spPr>
            <a:xfrm>
              <a:off x="4406250" y="3149910"/>
              <a:ext cx="2667105" cy="1071449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PMO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5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GWM&amp;E System</a:t>
              </a:r>
            </a:p>
          </p:txBody>
        </p:sp>
        <p:sp>
          <p:nvSpPr>
            <p:cNvPr id="8" name="Oval 7">
              <a:extLst/>
            </p:cNvPr>
            <p:cNvSpPr/>
            <p:nvPr/>
          </p:nvSpPr>
          <p:spPr>
            <a:xfrm>
              <a:off x="7202794" y="1823830"/>
              <a:ext cx="2689343" cy="10714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President’s Office-PSM&amp;GG</a:t>
              </a:r>
            </a:p>
          </p:txBody>
        </p:sp>
        <p:sp>
          <p:nvSpPr>
            <p:cNvPr id="9" name="Oval 8">
              <a:extLst/>
            </p:cNvPr>
            <p:cNvSpPr/>
            <p:nvPr/>
          </p:nvSpPr>
          <p:spPr>
            <a:xfrm>
              <a:off x="7723612" y="2972527"/>
              <a:ext cx="2668607" cy="1070019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President’s Office-RALG</a:t>
              </a:r>
            </a:p>
          </p:txBody>
        </p:sp>
        <p:sp>
          <p:nvSpPr>
            <p:cNvPr id="10" name="Oval 9">
              <a:extLst/>
            </p:cNvPr>
            <p:cNvSpPr/>
            <p:nvPr/>
          </p:nvSpPr>
          <p:spPr>
            <a:xfrm>
              <a:off x="3649369" y="5251324"/>
              <a:ext cx="2668606" cy="1070019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NBS</a:t>
              </a:r>
            </a:p>
          </p:txBody>
        </p:sp>
        <p:sp>
          <p:nvSpPr>
            <p:cNvPr id="12" name="Oval 11">
              <a:extLst/>
            </p:cNvPr>
            <p:cNvSpPr/>
            <p:nvPr/>
          </p:nvSpPr>
          <p:spPr>
            <a:xfrm>
              <a:off x="1359202" y="4434505"/>
              <a:ext cx="2668607" cy="1070019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E-Government Authority, </a:t>
              </a:r>
            </a:p>
          </p:txBody>
        </p:sp>
        <p:cxnSp>
          <p:nvCxnSpPr>
            <p:cNvPr id="13" name="Straight Arrow Connector 12">
              <a:extLst/>
            </p:cNvPr>
            <p:cNvCxnSpPr>
              <a:cxnSpLocks/>
            </p:cNvCxnSpPr>
            <p:nvPr/>
          </p:nvCxnSpPr>
          <p:spPr>
            <a:xfrm flipV="1">
              <a:off x="2587633" y="1927006"/>
              <a:ext cx="315564" cy="274479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/>
            </p:cNvPr>
            <p:cNvCxnSpPr>
              <a:cxnSpLocks/>
              <a:stCxn id="6" idx="6"/>
              <a:endCxn id="8" idx="1"/>
            </p:cNvCxnSpPr>
            <p:nvPr/>
          </p:nvCxnSpPr>
          <p:spPr>
            <a:xfrm>
              <a:off x="7044822" y="1823830"/>
              <a:ext cx="570664" cy="157356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/>
            </p:cNvPr>
            <p:cNvCxnSpPr>
              <a:cxnSpLocks/>
            </p:cNvCxnSpPr>
            <p:nvPr/>
          </p:nvCxnSpPr>
          <p:spPr>
            <a:xfrm flipV="1">
              <a:off x="2410426" y="3383082"/>
              <a:ext cx="3003" cy="622271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/>
            </p:cNvPr>
            <p:cNvCxnSpPr>
              <a:cxnSpLocks/>
              <a:stCxn id="8" idx="4"/>
            </p:cNvCxnSpPr>
            <p:nvPr/>
          </p:nvCxnSpPr>
          <p:spPr>
            <a:xfrm>
              <a:off x="8558585" y="2895280"/>
              <a:ext cx="10887" cy="150203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/>
            </p:cNvPr>
            <p:cNvCxnSpPr>
              <a:cxnSpLocks/>
              <a:endCxn id="10" idx="2"/>
            </p:cNvCxnSpPr>
            <p:nvPr/>
          </p:nvCxnSpPr>
          <p:spPr>
            <a:xfrm>
              <a:off x="3338823" y="5448734"/>
              <a:ext cx="310546" cy="337600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/>
            </p:cNvPr>
            <p:cNvCxnSpPr>
              <a:cxnSpLocks/>
              <a:stCxn id="10" idx="6"/>
              <a:endCxn id="9" idx="4"/>
            </p:cNvCxnSpPr>
            <p:nvPr/>
          </p:nvCxnSpPr>
          <p:spPr>
            <a:xfrm flipV="1">
              <a:off x="6317975" y="4042546"/>
              <a:ext cx="2740691" cy="1743787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/>
            </p:cNvPr>
            <p:cNvCxnSpPr>
              <a:cxnSpLocks/>
            </p:cNvCxnSpPr>
            <p:nvPr/>
          </p:nvCxnSpPr>
          <p:spPr>
            <a:xfrm flipH="1" flipV="1">
              <a:off x="3440862" y="3657298"/>
              <a:ext cx="985147" cy="147343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/>
            </p:cNvPr>
            <p:cNvCxnSpPr>
              <a:cxnSpLocks/>
              <a:stCxn id="7" idx="6"/>
              <a:endCxn id="8" idx="3"/>
            </p:cNvCxnSpPr>
            <p:nvPr/>
          </p:nvCxnSpPr>
          <p:spPr>
            <a:xfrm flipV="1">
              <a:off x="7073355" y="2737924"/>
              <a:ext cx="542131" cy="946996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/>
            </p:cNvPr>
            <p:cNvCxnSpPr>
              <a:cxnSpLocks/>
              <a:stCxn id="7" idx="3"/>
              <a:endCxn id="12" idx="6"/>
            </p:cNvCxnSpPr>
            <p:nvPr/>
          </p:nvCxnSpPr>
          <p:spPr>
            <a:xfrm flipH="1">
              <a:off x="4027810" y="4064004"/>
              <a:ext cx="768895" cy="905511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/>
            </p:cNvPr>
            <p:cNvCxnSpPr>
              <a:cxnSpLocks/>
              <a:stCxn id="7" idx="6"/>
              <a:endCxn id="9" idx="2"/>
            </p:cNvCxnSpPr>
            <p:nvPr/>
          </p:nvCxnSpPr>
          <p:spPr>
            <a:xfrm flipV="1">
              <a:off x="7073355" y="3507537"/>
              <a:ext cx="650257" cy="177383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/>
            </p:cNvPr>
            <p:cNvCxnSpPr>
              <a:cxnSpLocks/>
              <a:stCxn id="6" idx="4"/>
              <a:endCxn id="7" idx="0"/>
            </p:cNvCxnSpPr>
            <p:nvPr/>
          </p:nvCxnSpPr>
          <p:spPr>
            <a:xfrm flipH="1">
              <a:off x="5739803" y="2241235"/>
              <a:ext cx="31942" cy="908675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/>
            </p:cNvPr>
            <p:cNvCxnSpPr>
              <a:cxnSpLocks/>
              <a:stCxn id="7" idx="4"/>
              <a:endCxn id="10" idx="0"/>
            </p:cNvCxnSpPr>
            <p:nvPr/>
          </p:nvCxnSpPr>
          <p:spPr>
            <a:xfrm flipH="1">
              <a:off x="4982922" y="4221359"/>
              <a:ext cx="756881" cy="1029965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/>
            </p:cNvPr>
            <p:cNvCxnSpPr>
              <a:cxnSpLocks/>
              <a:stCxn id="8" idx="2"/>
            </p:cNvCxnSpPr>
            <p:nvPr/>
          </p:nvCxnSpPr>
          <p:spPr>
            <a:xfrm flipH="1">
              <a:off x="3668496" y="2359555"/>
              <a:ext cx="3556536" cy="180959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/>
            </p:cNvPr>
            <p:cNvCxnSpPr>
              <a:cxnSpLocks/>
            </p:cNvCxnSpPr>
            <p:nvPr/>
          </p:nvCxnSpPr>
          <p:spPr>
            <a:xfrm flipH="1" flipV="1">
              <a:off x="6594297" y="4078309"/>
              <a:ext cx="533121" cy="1173016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/>
            </p:cNvPr>
            <p:cNvCxnSpPr>
              <a:cxnSpLocks/>
            </p:cNvCxnSpPr>
            <p:nvPr/>
          </p:nvCxnSpPr>
          <p:spPr>
            <a:xfrm flipH="1" flipV="1">
              <a:off x="3421102" y="2848073"/>
              <a:ext cx="1067744" cy="2464764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/>
            </p:cNvPr>
            <p:cNvCxnSpPr>
              <a:cxnSpLocks/>
              <a:stCxn id="6" idx="3"/>
              <a:endCxn id="12" idx="7"/>
            </p:cNvCxnSpPr>
            <p:nvPr/>
          </p:nvCxnSpPr>
          <p:spPr>
            <a:xfrm flipH="1">
              <a:off x="3637001" y="2084324"/>
              <a:ext cx="1191248" cy="2506881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868" name="Slide Number Placeholder 3"/>
          <p:cNvSpPr txBox="1">
            <a:spLocks/>
          </p:cNvSpPr>
          <p:nvPr/>
        </p:nvSpPr>
        <p:spPr bwMode="auto">
          <a:xfrm>
            <a:off x="11495088" y="6575425"/>
            <a:ext cx="6524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Slide </a:t>
            </a:r>
            <a:fld id="{46E68BBB-05BA-478B-8E0F-3BE63AB36330}" type="slidenum">
              <a:rPr lang="en-GB" altLang="en-US" sz="1200">
                <a:latin typeface="Arial" panose="020B0604020202020204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200">
              <a:latin typeface="Arial" panose="020B0604020202020204" pitchFamily="34" charset="0"/>
            </a:endParaRPr>
          </a:p>
        </p:txBody>
      </p:sp>
      <p:sp>
        <p:nvSpPr>
          <p:cNvPr id="32" name="Oval 31">
            <a:extLst/>
          </p:cNvPr>
          <p:cNvSpPr/>
          <p:nvPr/>
        </p:nvSpPr>
        <p:spPr bwMode="auto">
          <a:xfrm>
            <a:off x="6827838" y="5505450"/>
            <a:ext cx="2668587" cy="106997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NAOT</a:t>
            </a:r>
          </a:p>
        </p:txBody>
      </p:sp>
      <p:pic>
        <p:nvPicPr>
          <p:cNvPr id="36870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19063"/>
            <a:ext cx="112871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33">
            <a:extLst/>
          </p:cNvPr>
          <p:cNvSpPr/>
          <p:nvPr/>
        </p:nvSpPr>
        <p:spPr bwMode="auto">
          <a:xfrm>
            <a:off x="1066382" y="2279652"/>
            <a:ext cx="2819400" cy="95249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Ministry of FP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val 34">
            <a:extLst/>
          </p:cNvPr>
          <p:cNvSpPr/>
          <p:nvPr/>
        </p:nvSpPr>
        <p:spPr bwMode="auto">
          <a:xfrm>
            <a:off x="862013" y="3472260"/>
            <a:ext cx="2817812" cy="97432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Auditor General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PPRA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PCCB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val 35">
            <a:extLst/>
          </p:cNvPr>
          <p:cNvSpPr/>
          <p:nvPr/>
        </p:nvSpPr>
        <p:spPr bwMode="auto">
          <a:xfrm>
            <a:off x="8301038" y="4408488"/>
            <a:ext cx="2819400" cy="118745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Treasurer Registrar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val 36">
            <a:extLst/>
          </p:cNvPr>
          <p:cNvSpPr/>
          <p:nvPr/>
        </p:nvSpPr>
        <p:spPr bwMode="auto">
          <a:xfrm>
            <a:off x="2135631" y="1220202"/>
            <a:ext cx="2489618" cy="97631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PO-Planning Commission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>
            <a:extLst/>
          </p:cNvPr>
          <p:cNvCxnSpPr>
            <a:cxnSpLocks/>
            <a:endCxn id="37" idx="5"/>
          </p:cNvCxnSpPr>
          <p:nvPr/>
        </p:nvCxnSpPr>
        <p:spPr bwMode="auto">
          <a:xfrm flipH="1" flipV="1">
            <a:off x="4260653" y="2053538"/>
            <a:ext cx="1126819" cy="1514576"/>
          </a:xfrm>
          <a:prstGeom prst="straightConnector1">
            <a:avLst/>
          </a:prstGeom>
          <a:ln w="63500">
            <a:solidFill>
              <a:schemeClr val="accent1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/>
          </p:cNvPr>
          <p:cNvCxnSpPr>
            <a:cxnSpLocks/>
          </p:cNvCxnSpPr>
          <p:nvPr/>
        </p:nvCxnSpPr>
        <p:spPr bwMode="auto">
          <a:xfrm>
            <a:off x="2311401" y="4445001"/>
            <a:ext cx="0" cy="404019"/>
          </a:xfrm>
          <a:prstGeom prst="straightConnector1">
            <a:avLst/>
          </a:prstGeom>
          <a:ln w="63500">
            <a:solidFill>
              <a:schemeClr val="accent1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/>
          </p:cNvPr>
          <p:cNvCxnSpPr>
            <a:cxnSpLocks/>
          </p:cNvCxnSpPr>
          <p:nvPr/>
        </p:nvCxnSpPr>
        <p:spPr bwMode="auto">
          <a:xfrm>
            <a:off x="2383591" y="3223022"/>
            <a:ext cx="6683" cy="215505"/>
          </a:xfrm>
          <a:prstGeom prst="straightConnector1">
            <a:avLst/>
          </a:prstGeom>
          <a:ln w="63500">
            <a:solidFill>
              <a:schemeClr val="accent1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/>
          </p:cNvPr>
          <p:cNvCxnSpPr>
            <a:cxnSpLocks/>
          </p:cNvCxnSpPr>
          <p:nvPr/>
        </p:nvCxnSpPr>
        <p:spPr bwMode="auto">
          <a:xfrm>
            <a:off x="4574733" y="1525584"/>
            <a:ext cx="228753" cy="83145"/>
          </a:xfrm>
          <a:prstGeom prst="straightConnector1">
            <a:avLst/>
          </a:prstGeom>
          <a:ln w="63500">
            <a:solidFill>
              <a:schemeClr val="accent1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28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dirty="0" smtClean="0">
                <a:latin typeface="Arial Black" panose="020B0A04020102020204" pitchFamily="34" charset="0"/>
              </a:rPr>
              <a:t/>
            </a:r>
            <a:br>
              <a:rPr lang="en-GB" altLang="en-US" dirty="0" smtClean="0">
                <a:latin typeface="Arial Black" panose="020B0A04020102020204" pitchFamily="34" charset="0"/>
              </a:rPr>
            </a:br>
            <a:r>
              <a:rPr lang="en-GB" altLang="en-US" dirty="0" smtClean="0">
                <a:latin typeface="Arial Black" panose="020B0A04020102020204" pitchFamily="34" charset="0"/>
              </a:rPr>
              <a:t>M&amp;E SECTOR LEVEL ARRANGEMENTS</a:t>
            </a:r>
            <a:endParaRPr lang="en-US" altLang="en-US" dirty="0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549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3712946"/>
              </p:ext>
            </p:extLst>
          </p:nvPr>
        </p:nvGraphicFramePr>
        <p:xfrm>
          <a:off x="838200" y="1840739"/>
          <a:ext cx="11164240" cy="4832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6706" y="607401"/>
            <a:ext cx="10705734" cy="955675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b="1" dirty="0" smtClean="0">
                <a:latin typeface="Arial Black" panose="020B0A04020102020204" pitchFamily="34" charset="0"/>
              </a:rPr>
              <a:t>I</a:t>
            </a:r>
            <a:r>
              <a:rPr lang="en-US" b="1" dirty="0" smtClean="0">
                <a:latin typeface="Arial Black" panose="020B0A04020102020204" pitchFamily="34" charset="0"/>
              </a:rPr>
              <a:t>nstitutional Arrangements at the Sector Level</a:t>
            </a:r>
            <a:endParaRPr lang="en-US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>M&amp;E INDIVIDUAL INSTITUTIONAL LEVEL ARRANGEMENTS</a:t>
            </a:r>
            <a:endParaRPr lang="en-US" altLang="en-US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5548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30315305"/>
              </p:ext>
            </p:extLst>
          </p:nvPr>
        </p:nvGraphicFramePr>
        <p:xfrm>
          <a:off x="838200" y="1825625"/>
          <a:ext cx="11164240" cy="4832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59876" y="365125"/>
            <a:ext cx="10643211" cy="1325563"/>
          </a:xfrm>
          <a:solidFill>
            <a:schemeClr val="accent6"/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 smtClean="0">
                <a:latin typeface="Arial Black" panose="020B0A04020102020204" pitchFamily="34" charset="0"/>
              </a:rPr>
              <a:t>Institutional Arrangements at the MDAs Level</a:t>
            </a:r>
            <a:endParaRPr lang="en-US" sz="4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1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>3. Status of M&amp;E in the Public Service Institutions</a:t>
            </a:r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endParaRPr lang="en-US" altLang="en-US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4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223963" y="19050"/>
            <a:ext cx="10515600" cy="1325563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just">
              <a:defRPr/>
            </a:pPr>
            <a:r>
              <a:rPr lang="en-US" b="1" dirty="0" smtClean="0"/>
              <a:t>Assessment Results on M&amp;E System Implementation the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23963" y="1443038"/>
            <a:ext cx="10515600" cy="4668837"/>
          </a:xfrm>
        </p:spPr>
        <p:txBody>
          <a:bodyPr>
            <a:normAutofit fontScale="92500"/>
          </a:bodyPr>
          <a:lstStyle/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n-US" dirty="0" smtClean="0"/>
              <a:t>The assessment was conducted to the following:-</a:t>
            </a:r>
          </a:p>
          <a:p>
            <a:pPr algn="just">
              <a:defRPr/>
            </a:pPr>
            <a:endParaRPr lang="en-US" dirty="0"/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sz="4800" dirty="0" smtClean="0"/>
              <a:t>10 Ministries in 2016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sz="4800" dirty="0" smtClean="0"/>
              <a:t>12 Independent Departments in 2017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sz="4800" dirty="0" smtClean="0"/>
              <a:t>12 Executive Agencies in 2019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sz="4800" dirty="0" smtClean="0"/>
              <a:t>RSs and LGAs in 2022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8871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1112500" y="6623050"/>
            <a:ext cx="1035050" cy="211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Slide </a:t>
            </a:r>
            <a:fld id="{177573F3-25EE-4F93-BB19-2949D248A099}" type="slidenum">
              <a:rPr lang="en-GB" altLang="en-US" sz="1200" smtClean="0">
                <a:latin typeface="Arial" panose="020B0604020202020204" pitchFamily="34" charset="0"/>
              </a:rPr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47107" name="TextBox 11"/>
          <p:cNvSpPr txBox="1">
            <a:spLocks noChangeArrowheads="1"/>
          </p:cNvSpPr>
          <p:nvPr/>
        </p:nvSpPr>
        <p:spPr bwMode="auto">
          <a:xfrm>
            <a:off x="109538" y="4763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>
              <a:latin typeface="Arial" panose="020B0604020202020204" pitchFamily="34" charset="0"/>
            </a:endParaRPr>
          </a:p>
        </p:txBody>
      </p:sp>
      <p:sp>
        <p:nvSpPr>
          <p:cNvPr id="35844" name="TextBox 12"/>
          <p:cNvSpPr txBox="1">
            <a:spLocks noChangeArrowheads="1"/>
          </p:cNvSpPr>
          <p:nvPr/>
        </p:nvSpPr>
        <p:spPr bwMode="auto">
          <a:xfrm>
            <a:off x="1050925" y="325438"/>
            <a:ext cx="10972800" cy="4000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Public Institutions Involved in the Assessment</a:t>
            </a:r>
          </a:p>
        </p:txBody>
      </p:sp>
      <p:sp>
        <p:nvSpPr>
          <p:cNvPr id="17" name="Right Arrow 12">
            <a:extLst/>
          </p:cNvPr>
          <p:cNvSpPr/>
          <p:nvPr/>
        </p:nvSpPr>
        <p:spPr>
          <a:xfrm>
            <a:off x="107674" y="1509277"/>
            <a:ext cx="1807633" cy="1130891"/>
          </a:xfrm>
          <a:prstGeom prst="rightArrow">
            <a:avLst/>
          </a:prstGeom>
          <a:solidFill>
            <a:srgbClr val="00683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Ministries</a:t>
            </a:r>
          </a:p>
        </p:txBody>
      </p:sp>
      <p:sp>
        <p:nvSpPr>
          <p:cNvPr id="18" name="Rounded Rectangle 9">
            <a:extLst/>
          </p:cNvPr>
          <p:cNvSpPr/>
          <p:nvPr/>
        </p:nvSpPr>
        <p:spPr>
          <a:xfrm>
            <a:off x="2122438" y="822016"/>
            <a:ext cx="3600818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1.Prime Minister’s Office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Ministry of Tourism</a:t>
            </a:r>
          </a:p>
        </p:txBody>
      </p:sp>
      <p:sp>
        <p:nvSpPr>
          <p:cNvPr id="19" name="Rounded Rectangle 9">
            <a:extLst/>
          </p:cNvPr>
          <p:cNvSpPr/>
          <p:nvPr/>
        </p:nvSpPr>
        <p:spPr>
          <a:xfrm>
            <a:off x="5829483" y="904626"/>
            <a:ext cx="3330204" cy="108078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Ministry of Finance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Ministry of  constitutional Affairs</a:t>
            </a:r>
          </a:p>
        </p:txBody>
      </p:sp>
      <p:sp>
        <p:nvSpPr>
          <p:cNvPr id="20" name="Rounded Rectangle 9">
            <a:extLst/>
          </p:cNvPr>
          <p:cNvSpPr/>
          <p:nvPr/>
        </p:nvSpPr>
        <p:spPr>
          <a:xfrm>
            <a:off x="9382582" y="917506"/>
            <a:ext cx="2640724" cy="108078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Ministry of Health, community Development gender &amp; Elderly</a:t>
            </a:r>
          </a:p>
        </p:txBody>
      </p:sp>
      <p:sp>
        <p:nvSpPr>
          <p:cNvPr id="21" name="Rounded Rectangle 9">
            <a:extLst/>
          </p:cNvPr>
          <p:cNvSpPr/>
          <p:nvPr/>
        </p:nvSpPr>
        <p:spPr>
          <a:xfrm>
            <a:off x="7037615" y="2108153"/>
            <a:ext cx="4689935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8. Ministry of Energy &amp; Minerals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9. Ministry of Land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10. Ministry of Education</a:t>
            </a:r>
          </a:p>
        </p:txBody>
      </p:sp>
      <p:sp>
        <p:nvSpPr>
          <p:cNvPr id="22" name="Right Arrow 12">
            <a:extLst/>
          </p:cNvPr>
          <p:cNvSpPr/>
          <p:nvPr/>
        </p:nvSpPr>
        <p:spPr>
          <a:xfrm>
            <a:off x="124151" y="3552262"/>
            <a:ext cx="1807633" cy="1194787"/>
          </a:xfrm>
          <a:prstGeom prst="rightArrow">
            <a:avLst/>
          </a:prstGeom>
          <a:solidFill>
            <a:srgbClr val="00683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Independent </a:t>
            </a:r>
            <a:r>
              <a:rPr lang="en-GB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Dept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9">
            <a:extLst/>
          </p:cNvPr>
          <p:cNvSpPr/>
          <p:nvPr/>
        </p:nvSpPr>
        <p:spPr>
          <a:xfrm>
            <a:off x="2045045" y="3554826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PCCB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CMA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FIU</a:t>
            </a:r>
          </a:p>
        </p:txBody>
      </p:sp>
      <p:sp>
        <p:nvSpPr>
          <p:cNvPr id="24" name="Rounded Rectangle 9">
            <a:extLst/>
          </p:cNvPr>
          <p:cNvSpPr/>
          <p:nvPr/>
        </p:nvSpPr>
        <p:spPr>
          <a:xfrm>
            <a:off x="4584789" y="3554826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Ethics Secretariats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CHRGG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National Archives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9">
            <a:extLst/>
          </p:cNvPr>
          <p:cNvSpPr/>
          <p:nvPr/>
        </p:nvSpPr>
        <p:spPr>
          <a:xfrm>
            <a:off x="7100214" y="3628503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Office of Registrar of Political Parties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8. NAOT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9. DPP</a:t>
            </a:r>
          </a:p>
        </p:txBody>
      </p:sp>
      <p:sp>
        <p:nvSpPr>
          <p:cNvPr id="26" name="Rounded Rectangle 9">
            <a:extLst/>
          </p:cNvPr>
          <p:cNvSpPr/>
          <p:nvPr/>
        </p:nvSpPr>
        <p:spPr>
          <a:xfrm>
            <a:off x="9615640" y="3600142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Teachers Service Commission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11. Irrigation Commission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12.NEC</a:t>
            </a:r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7" name="Right Arrow 12">
            <a:extLst/>
          </p:cNvPr>
          <p:cNvSpPr/>
          <p:nvPr/>
        </p:nvSpPr>
        <p:spPr>
          <a:xfrm>
            <a:off x="146808" y="5119516"/>
            <a:ext cx="1807633" cy="1190669"/>
          </a:xfrm>
          <a:prstGeom prst="rightArrow">
            <a:avLst/>
          </a:prstGeom>
          <a:solidFill>
            <a:srgbClr val="00683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Executive Agencies</a:t>
            </a:r>
          </a:p>
        </p:txBody>
      </p:sp>
      <p:sp>
        <p:nvSpPr>
          <p:cNvPr id="28" name="Rounded Rectangle 9">
            <a:extLst/>
          </p:cNvPr>
          <p:cNvSpPr/>
          <p:nvPr/>
        </p:nvSpPr>
        <p:spPr>
          <a:xfrm>
            <a:off x="2073879" y="5109717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GB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TaSUBA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E-GA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TANROADS</a:t>
            </a:r>
          </a:p>
        </p:txBody>
      </p:sp>
      <p:sp>
        <p:nvSpPr>
          <p:cNvPr id="29" name="Rounded Rectangle 9">
            <a:extLst/>
          </p:cNvPr>
          <p:cNvSpPr/>
          <p:nvPr/>
        </p:nvSpPr>
        <p:spPr>
          <a:xfrm>
            <a:off x="4617315" y="5148854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OSHA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BRELA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TFS</a:t>
            </a:r>
          </a:p>
        </p:txBody>
      </p:sp>
      <p:sp>
        <p:nvSpPr>
          <p:cNvPr id="30" name="Rounded Rectangle 9">
            <a:extLst/>
          </p:cNvPr>
          <p:cNvSpPr/>
          <p:nvPr/>
        </p:nvSpPr>
        <p:spPr>
          <a:xfrm>
            <a:off x="7154323" y="5148854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RITA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8. TPSC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9. TFDA</a:t>
            </a:r>
          </a:p>
        </p:txBody>
      </p:sp>
      <p:sp>
        <p:nvSpPr>
          <p:cNvPr id="31" name="Rounded Rectangle 9">
            <a:extLst/>
          </p:cNvPr>
          <p:cNvSpPr/>
          <p:nvPr/>
        </p:nvSpPr>
        <p:spPr>
          <a:xfrm>
            <a:off x="9694724" y="5214876"/>
            <a:ext cx="2452826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10. GPSA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11. DART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12. FETA</a:t>
            </a:r>
          </a:p>
        </p:txBody>
      </p:sp>
      <p:sp>
        <p:nvSpPr>
          <p:cNvPr id="32" name="Rounded Rectangle 9">
            <a:extLst/>
          </p:cNvPr>
          <p:cNvSpPr/>
          <p:nvPr/>
        </p:nvSpPr>
        <p:spPr>
          <a:xfrm>
            <a:off x="2416629" y="2118294"/>
            <a:ext cx="4374393" cy="116339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Ministry of Information, Culture, Arts &amp; Sports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Ministry of Home Affairs</a:t>
            </a:r>
          </a:p>
        </p:txBody>
      </p:sp>
      <p:pic>
        <p:nvPicPr>
          <p:cNvPr id="4715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"/>
            <a:ext cx="8890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5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000375" y="476250"/>
            <a:ext cx="6869113" cy="36988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latin typeface="Arial Black" panose="020B0A04020102020204" pitchFamily="34" charset="0"/>
              </a:rPr>
              <a:t>Findings</a:t>
            </a:r>
            <a:endParaRPr lang="en-US" b="1" dirty="0" smtClean="0">
              <a:latin typeface="Arial Black" panose="020B0A04020102020204" pitchFamily="34" charset="0"/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idx="4294967295"/>
          </p:nvPr>
        </p:nvSpPr>
        <p:spPr>
          <a:xfrm>
            <a:off x="1812925" y="1958975"/>
            <a:ext cx="8597900" cy="4041775"/>
          </a:xfrm>
        </p:spPr>
        <p:txBody>
          <a:bodyPr/>
          <a:lstStyle/>
          <a:p>
            <a:pPr marL="0" indent="0"/>
            <a:endParaRPr lang="en-US" altLang="en-US" smtClean="0"/>
          </a:p>
          <a:p>
            <a:pPr marL="0" indent="0"/>
            <a:endParaRPr lang="en-US" altLang="en-US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947028"/>
              </p:ext>
            </p:extLst>
          </p:nvPr>
        </p:nvGraphicFramePr>
        <p:xfrm>
          <a:off x="747713" y="1133475"/>
          <a:ext cx="10052050" cy="4783138"/>
        </p:xfrm>
        <a:graphic>
          <a:graphicData uri="http://schemas.openxmlformats.org/drawingml/2006/table">
            <a:tbl>
              <a:tblPr firstRow="1" bandRow="1"/>
              <a:tblGrid>
                <a:gridCol w="6110287">
                  <a:extLst>
                    <a:ext uri="{9D8B030D-6E8A-4147-A177-3AD203B41FA5}">
                      <a16:colId xmlns:a16="http://schemas.microsoft.com/office/drawing/2014/main" val="2550646415"/>
                    </a:ext>
                  </a:extLst>
                </a:gridCol>
                <a:gridCol w="3941763">
                  <a:extLst>
                    <a:ext uri="{9D8B030D-6E8A-4147-A177-3AD203B41FA5}">
                      <a16:colId xmlns:a16="http://schemas.microsoft.com/office/drawing/2014/main" val="927369307"/>
                    </a:ext>
                  </a:extLst>
                </a:gridCol>
              </a:tblGrid>
              <a:tr h="7230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PUBLIC SERVICE INSTITUTION CATEGORY</a:t>
                      </a:r>
                      <a:endParaRPr lang="en-GB" sz="2000" b="1" kern="1200" dirty="0"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SCORES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613338"/>
                  </a:ext>
                </a:extLst>
              </a:tr>
              <a:tr h="568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MINISTRIES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49.9%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849244"/>
                  </a:ext>
                </a:extLst>
              </a:tr>
              <a:tr h="292518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353413"/>
                  </a:ext>
                </a:extLst>
              </a:tr>
              <a:tr h="104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INDEPENDENT DEPARTMENTS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31.1%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622730"/>
                  </a:ext>
                </a:extLst>
              </a:tr>
              <a:tr h="292518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416592"/>
                  </a:ext>
                </a:extLst>
              </a:tr>
              <a:tr h="723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EXECUTIVE AGENCIES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53.7%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576421"/>
                  </a:ext>
                </a:extLst>
              </a:tr>
              <a:tr h="568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6553"/>
                  </a:ext>
                </a:extLst>
              </a:tr>
              <a:tr h="568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RSs na LGAs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42.5%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4" marR="66944" marT="33458" marB="334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F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89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8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1455738" y="177800"/>
            <a:ext cx="10515600" cy="7032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en-US" b="1" dirty="0" smtClean="0"/>
              <a:t>SUMMARY FOR EXECUTIVE AGENCIES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22263" y="1068388"/>
          <a:ext cx="11649076" cy="5564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31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5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55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55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73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74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577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EA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Existence of M&amp;E System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Verification of the existing M&amp;E System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Institution Readiness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Capacity to Manage M&amp;E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AVERAGE(%)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Obstacles in managing M&amp;E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TASUBA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47.60%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60.60%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66.60%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208.10%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52.03%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Ega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69%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71.20%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67%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294.30%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73.58%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TANROADS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98.40%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79%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313.20%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78.30%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OSHA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40.90%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169.30%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42.33%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BRELA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43.90%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162.30%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40.58%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27%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TFS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87.90%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373.00%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93.25%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37%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RITA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46.90%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186.10%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46.53%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27%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TPSC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48.40%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185.20%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TFDA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48.40%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185.20%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GPSA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33.30%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42.40%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33%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154.80%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38.70%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27%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DART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45.40%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173.80%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43.45%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FETA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33%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171.50%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42.88%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71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659.20%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676.80%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687.10%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553.70%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2576.80%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644.20%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516%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46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54.9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56.4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57.3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46.1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214.7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</a:rPr>
                        <a:t>53.7%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43.03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06" marR="67806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51349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"/>
            <a:ext cx="124936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1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5475" y="239761"/>
            <a:ext cx="9582150" cy="701990"/>
          </a:xfrm>
        </p:spPr>
        <p:txBody>
          <a:bodyPr>
            <a:noAutofit/>
          </a:bodyPr>
          <a:lstStyle/>
          <a:p>
            <a:r>
              <a:rPr lang="en-US" sz="5400" b="1" cap="none" dirty="0" smtClean="0">
                <a:solidFill>
                  <a:prstClr val="black"/>
                </a:solidFill>
                <a:latin typeface="Calibri"/>
              </a:rPr>
              <a:t>Presentation </a:t>
            </a:r>
            <a:r>
              <a:rPr lang="en-US" sz="5400" b="1" cap="none" dirty="0">
                <a:solidFill>
                  <a:prstClr val="black"/>
                </a:solidFill>
                <a:latin typeface="Calibri"/>
              </a:rPr>
              <a:t>Layout</a:t>
            </a:r>
            <a:endParaRPr lang="en-US" sz="5400" b="1" cap="none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1766888" y="1016182"/>
            <a:ext cx="9158287" cy="3837495"/>
            <a:chOff x="1981066" y="1906399"/>
            <a:chExt cx="8743188" cy="3364604"/>
          </a:xfrm>
          <a:solidFill>
            <a:schemeClr val="accent2">
              <a:lumMod val="50000"/>
            </a:schemeClr>
          </a:solidFill>
        </p:grpSpPr>
        <p:sp>
          <p:nvSpPr>
            <p:cNvPr id="5" name="Shape"/>
            <p:cNvSpPr>
              <a:spLocks/>
            </p:cNvSpPr>
            <p:nvPr/>
          </p:nvSpPr>
          <p:spPr bwMode="auto">
            <a:xfrm>
              <a:off x="1981067" y="2957510"/>
              <a:ext cx="8634068" cy="126238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686" y="0"/>
                  </a:moveTo>
                  <a:lnTo>
                    <a:pt x="6074" y="0"/>
                  </a:lnTo>
                  <a:cubicBezTo>
                    <a:pt x="5902" y="0"/>
                    <a:pt x="5741" y="413"/>
                    <a:pt x="5619" y="1152"/>
                  </a:cubicBezTo>
                  <a:lnTo>
                    <a:pt x="3442" y="14342"/>
                  </a:lnTo>
                  <a:lnTo>
                    <a:pt x="2313" y="7128"/>
                  </a:lnTo>
                  <a:lnTo>
                    <a:pt x="1190" y="7128"/>
                  </a:lnTo>
                  <a:cubicBezTo>
                    <a:pt x="534" y="7128"/>
                    <a:pt x="0" y="10365"/>
                    <a:pt x="0" y="14342"/>
                  </a:cubicBezTo>
                  <a:cubicBezTo>
                    <a:pt x="0" y="18319"/>
                    <a:pt x="534" y="21557"/>
                    <a:pt x="1190" y="21557"/>
                  </a:cubicBezTo>
                  <a:lnTo>
                    <a:pt x="2313" y="21557"/>
                  </a:lnTo>
                  <a:lnTo>
                    <a:pt x="2435" y="21600"/>
                  </a:lnTo>
                  <a:lnTo>
                    <a:pt x="5719" y="1695"/>
                  </a:lnTo>
                  <a:cubicBezTo>
                    <a:pt x="5798" y="1217"/>
                    <a:pt x="5902" y="956"/>
                    <a:pt x="6013" y="956"/>
                  </a:cubicBezTo>
                  <a:lnTo>
                    <a:pt x="20341" y="956"/>
                  </a:lnTo>
                  <a:cubicBezTo>
                    <a:pt x="20646" y="956"/>
                    <a:pt x="20890" y="2456"/>
                    <a:pt x="20890" y="4281"/>
                  </a:cubicBezTo>
                  <a:lnTo>
                    <a:pt x="20890" y="13755"/>
                  </a:lnTo>
                  <a:cubicBezTo>
                    <a:pt x="20890" y="14950"/>
                    <a:pt x="21048" y="15907"/>
                    <a:pt x="21245" y="15907"/>
                  </a:cubicBezTo>
                  <a:cubicBezTo>
                    <a:pt x="21442" y="15907"/>
                    <a:pt x="21600" y="14950"/>
                    <a:pt x="21600" y="13755"/>
                  </a:cubicBezTo>
                  <a:lnTo>
                    <a:pt x="21600" y="5541"/>
                  </a:lnTo>
                  <a:cubicBezTo>
                    <a:pt x="21600" y="2477"/>
                    <a:pt x="21191" y="0"/>
                    <a:pt x="20686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/>
            <a:p>
              <a:endParaRPr lang="en-GB"/>
            </a:p>
          </p:txBody>
        </p:sp>
        <p:sp>
          <p:nvSpPr>
            <p:cNvPr id="6" name="TextBox 5">
              <a:extLst/>
            </p:cNvPr>
            <p:cNvSpPr txBox="1"/>
            <p:nvPr/>
          </p:nvSpPr>
          <p:spPr>
            <a:xfrm>
              <a:off x="2209914" y="3420042"/>
              <a:ext cx="669872" cy="7618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7" name="TextBox 19"/>
            <p:cNvSpPr txBox="1">
              <a:spLocks noChangeArrowheads="1"/>
            </p:cNvSpPr>
            <p:nvPr/>
          </p:nvSpPr>
          <p:spPr bwMode="auto">
            <a:xfrm>
              <a:off x="4064441" y="3303558"/>
              <a:ext cx="6150589" cy="36023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GB" altLang="en-US" sz="20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Overview </a:t>
              </a:r>
              <a:r>
                <a:rPr lang="en-GB" altLang="en-US" sz="2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&amp; Trends of </a:t>
              </a:r>
              <a:r>
                <a:rPr lang="en-GB" altLang="en-US" sz="20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Tanzania M&amp;E </a:t>
              </a:r>
              <a:r>
                <a:rPr lang="en-GB" altLang="en-US" sz="2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System</a:t>
              </a:r>
              <a:endParaRPr lang="en-US" altLang="en-US" sz="20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" name="Shape">
              <a:extLst/>
            </p:cNvPr>
            <p:cNvSpPr/>
            <p:nvPr/>
          </p:nvSpPr>
          <p:spPr>
            <a:xfrm>
              <a:off x="1981066" y="4008919"/>
              <a:ext cx="8743188" cy="1262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86" y="0"/>
                  </a:moveTo>
                  <a:lnTo>
                    <a:pt x="6074" y="0"/>
                  </a:lnTo>
                  <a:cubicBezTo>
                    <a:pt x="5902" y="0"/>
                    <a:pt x="5741" y="413"/>
                    <a:pt x="5619" y="1152"/>
                  </a:cubicBezTo>
                  <a:lnTo>
                    <a:pt x="3442" y="14342"/>
                  </a:lnTo>
                  <a:lnTo>
                    <a:pt x="2313" y="7128"/>
                  </a:lnTo>
                  <a:lnTo>
                    <a:pt x="1190" y="7128"/>
                  </a:lnTo>
                  <a:cubicBezTo>
                    <a:pt x="534" y="7128"/>
                    <a:pt x="0" y="10365"/>
                    <a:pt x="0" y="14342"/>
                  </a:cubicBezTo>
                  <a:lnTo>
                    <a:pt x="0" y="14342"/>
                  </a:lnTo>
                  <a:cubicBezTo>
                    <a:pt x="0" y="18319"/>
                    <a:pt x="534" y="21557"/>
                    <a:pt x="1190" y="21557"/>
                  </a:cubicBezTo>
                  <a:lnTo>
                    <a:pt x="2313" y="21557"/>
                  </a:lnTo>
                  <a:lnTo>
                    <a:pt x="2435" y="21600"/>
                  </a:lnTo>
                  <a:lnTo>
                    <a:pt x="5719" y="1695"/>
                  </a:lnTo>
                  <a:cubicBezTo>
                    <a:pt x="5798" y="1217"/>
                    <a:pt x="5902" y="956"/>
                    <a:pt x="6013" y="956"/>
                  </a:cubicBezTo>
                  <a:lnTo>
                    <a:pt x="20341" y="956"/>
                  </a:lnTo>
                  <a:cubicBezTo>
                    <a:pt x="20646" y="956"/>
                    <a:pt x="20890" y="2456"/>
                    <a:pt x="20890" y="4281"/>
                  </a:cubicBezTo>
                  <a:lnTo>
                    <a:pt x="20890" y="13755"/>
                  </a:lnTo>
                  <a:cubicBezTo>
                    <a:pt x="20890" y="14950"/>
                    <a:pt x="21048" y="15907"/>
                    <a:pt x="21245" y="15907"/>
                  </a:cubicBezTo>
                  <a:lnTo>
                    <a:pt x="21245" y="15907"/>
                  </a:lnTo>
                  <a:cubicBezTo>
                    <a:pt x="21442" y="15907"/>
                    <a:pt x="21600" y="14950"/>
                    <a:pt x="21600" y="13755"/>
                  </a:cubicBezTo>
                  <a:lnTo>
                    <a:pt x="21600" y="5541"/>
                  </a:lnTo>
                  <a:cubicBezTo>
                    <a:pt x="21600" y="2499"/>
                    <a:pt x="21191" y="0"/>
                    <a:pt x="2068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9" name="TextBox 12">
              <a:extLst/>
            </p:cNvPr>
            <p:cNvSpPr txBox="1"/>
            <p:nvPr/>
          </p:nvSpPr>
          <p:spPr>
            <a:xfrm>
              <a:off x="2209914" y="4470587"/>
              <a:ext cx="669872" cy="76325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03</a:t>
              </a: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4064441" y="4339177"/>
              <a:ext cx="6165244" cy="3602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latin typeface="Arial Black" panose="020B0A04020102020204" pitchFamily="34" charset="0"/>
                </a:rPr>
                <a:t>Status </a:t>
              </a:r>
              <a:r>
                <a:rPr lang="en-US" altLang="en-US" sz="2000" dirty="0">
                  <a:latin typeface="Arial Black" panose="020B0A04020102020204" pitchFamily="34" charset="0"/>
                </a:rPr>
                <a:t>on the Implementation of M&amp;E </a:t>
              </a:r>
              <a:r>
                <a:rPr lang="en-US" altLang="en-US" sz="2000" dirty="0" smtClean="0">
                  <a:latin typeface="Arial Black" panose="020B0A04020102020204" pitchFamily="34" charset="0"/>
                </a:rPr>
                <a:t>Syst.</a:t>
              </a:r>
              <a:endParaRPr lang="en-US" altLang="en-US" sz="2000" noProof="1">
                <a:latin typeface="Century Gothic" panose="020B0502020202020204" pitchFamily="34" charset="0"/>
              </a:endParaRPr>
            </a:p>
          </p:txBody>
        </p:sp>
        <p:sp>
          <p:nvSpPr>
            <p:cNvPr id="11" name="Shape"/>
            <p:cNvSpPr>
              <a:spLocks/>
            </p:cNvSpPr>
            <p:nvPr/>
          </p:nvSpPr>
          <p:spPr bwMode="auto">
            <a:xfrm>
              <a:off x="1981067" y="1906399"/>
              <a:ext cx="8570415" cy="126238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686" y="0"/>
                  </a:moveTo>
                  <a:lnTo>
                    <a:pt x="6074" y="0"/>
                  </a:lnTo>
                  <a:cubicBezTo>
                    <a:pt x="5902" y="0"/>
                    <a:pt x="5741" y="413"/>
                    <a:pt x="5619" y="1152"/>
                  </a:cubicBezTo>
                  <a:lnTo>
                    <a:pt x="3442" y="14342"/>
                  </a:lnTo>
                  <a:lnTo>
                    <a:pt x="2313" y="7128"/>
                  </a:lnTo>
                  <a:lnTo>
                    <a:pt x="1190" y="7128"/>
                  </a:lnTo>
                  <a:cubicBezTo>
                    <a:pt x="534" y="7128"/>
                    <a:pt x="0" y="10365"/>
                    <a:pt x="0" y="14342"/>
                  </a:cubicBezTo>
                  <a:cubicBezTo>
                    <a:pt x="0" y="18319"/>
                    <a:pt x="534" y="21557"/>
                    <a:pt x="1190" y="21557"/>
                  </a:cubicBezTo>
                  <a:lnTo>
                    <a:pt x="2313" y="21557"/>
                  </a:lnTo>
                  <a:lnTo>
                    <a:pt x="2435" y="21600"/>
                  </a:lnTo>
                  <a:lnTo>
                    <a:pt x="5719" y="1695"/>
                  </a:lnTo>
                  <a:cubicBezTo>
                    <a:pt x="5798" y="1217"/>
                    <a:pt x="5902" y="956"/>
                    <a:pt x="6013" y="956"/>
                  </a:cubicBezTo>
                  <a:lnTo>
                    <a:pt x="20341" y="956"/>
                  </a:lnTo>
                  <a:cubicBezTo>
                    <a:pt x="20646" y="956"/>
                    <a:pt x="20890" y="2456"/>
                    <a:pt x="20890" y="4281"/>
                  </a:cubicBezTo>
                  <a:lnTo>
                    <a:pt x="20890" y="13755"/>
                  </a:lnTo>
                  <a:cubicBezTo>
                    <a:pt x="20890" y="14950"/>
                    <a:pt x="21048" y="15907"/>
                    <a:pt x="21245" y="15907"/>
                  </a:cubicBezTo>
                  <a:cubicBezTo>
                    <a:pt x="21442" y="15907"/>
                    <a:pt x="21600" y="14950"/>
                    <a:pt x="21600" y="13755"/>
                  </a:cubicBezTo>
                  <a:lnTo>
                    <a:pt x="21600" y="5541"/>
                  </a:lnTo>
                  <a:cubicBezTo>
                    <a:pt x="21600" y="2477"/>
                    <a:pt x="21191" y="0"/>
                    <a:pt x="206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/>
            <a:p>
              <a:endParaRPr lang="en-GB"/>
            </a:p>
          </p:txBody>
        </p:sp>
        <p:sp>
          <p:nvSpPr>
            <p:cNvPr id="12" name="TextBox 2">
              <a:extLst/>
            </p:cNvPr>
            <p:cNvSpPr txBox="1"/>
            <p:nvPr/>
          </p:nvSpPr>
          <p:spPr>
            <a:xfrm>
              <a:off x="2209914" y="2368067"/>
              <a:ext cx="669872" cy="763253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01</a:t>
              </a: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4142749" y="2221293"/>
              <a:ext cx="6008628" cy="415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dirty="0" smtClean="0">
                  <a:latin typeface="Arial Black" panose="020B0A04020102020204" pitchFamily="34" charset="0"/>
                </a:rPr>
                <a:t>Introduction</a:t>
              </a:r>
              <a:endParaRPr lang="en-US" altLang="en-US" sz="2400" noProof="1">
                <a:latin typeface="Arial Black" panose="020B0A04020102020204" pitchFamily="34" charset="0"/>
              </a:endParaRPr>
            </a:p>
          </p:txBody>
        </p:sp>
      </p:grpSp>
      <p:sp>
        <p:nvSpPr>
          <p:cNvPr id="16" name="Shape">
            <a:extLst/>
          </p:cNvPr>
          <p:cNvSpPr/>
          <p:nvPr/>
        </p:nvSpPr>
        <p:spPr bwMode="auto">
          <a:xfrm>
            <a:off x="1766887" y="4510030"/>
            <a:ext cx="9158287" cy="1401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86" y="0"/>
                </a:moveTo>
                <a:lnTo>
                  <a:pt x="6074" y="0"/>
                </a:lnTo>
                <a:cubicBezTo>
                  <a:pt x="5902" y="0"/>
                  <a:pt x="5741" y="413"/>
                  <a:pt x="5619" y="1152"/>
                </a:cubicBezTo>
                <a:lnTo>
                  <a:pt x="3442" y="14342"/>
                </a:lnTo>
                <a:lnTo>
                  <a:pt x="2313" y="7128"/>
                </a:lnTo>
                <a:lnTo>
                  <a:pt x="1190" y="7128"/>
                </a:lnTo>
                <a:cubicBezTo>
                  <a:pt x="534" y="7128"/>
                  <a:pt x="0" y="10365"/>
                  <a:pt x="0" y="14342"/>
                </a:cubicBezTo>
                <a:lnTo>
                  <a:pt x="0" y="14342"/>
                </a:lnTo>
                <a:cubicBezTo>
                  <a:pt x="0" y="18319"/>
                  <a:pt x="534" y="21557"/>
                  <a:pt x="1190" y="21557"/>
                </a:cubicBezTo>
                <a:lnTo>
                  <a:pt x="2313" y="21557"/>
                </a:lnTo>
                <a:lnTo>
                  <a:pt x="2435" y="21600"/>
                </a:lnTo>
                <a:lnTo>
                  <a:pt x="5719" y="1695"/>
                </a:lnTo>
                <a:cubicBezTo>
                  <a:pt x="5798" y="1217"/>
                  <a:pt x="5902" y="956"/>
                  <a:pt x="6013" y="956"/>
                </a:cubicBezTo>
                <a:lnTo>
                  <a:pt x="20341" y="956"/>
                </a:lnTo>
                <a:cubicBezTo>
                  <a:pt x="20646" y="956"/>
                  <a:pt x="20890" y="2456"/>
                  <a:pt x="20890" y="4281"/>
                </a:cubicBezTo>
                <a:lnTo>
                  <a:pt x="20890" y="13755"/>
                </a:lnTo>
                <a:cubicBezTo>
                  <a:pt x="20890" y="14950"/>
                  <a:pt x="21048" y="15907"/>
                  <a:pt x="21245" y="15907"/>
                </a:cubicBezTo>
                <a:lnTo>
                  <a:pt x="21245" y="15907"/>
                </a:lnTo>
                <a:cubicBezTo>
                  <a:pt x="21442" y="15907"/>
                  <a:pt x="21600" y="14950"/>
                  <a:pt x="21600" y="13755"/>
                </a:cubicBezTo>
                <a:lnTo>
                  <a:pt x="21600" y="5541"/>
                </a:lnTo>
                <a:cubicBezTo>
                  <a:pt x="21600" y="2499"/>
                  <a:pt x="21191" y="0"/>
                  <a:pt x="20686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3000">
              <a:solidFill>
                <a:srgbClr val="FFFFFF"/>
              </a:solidFill>
            </a:endParaRPr>
          </a:p>
        </p:txBody>
      </p:sp>
      <p:sp>
        <p:nvSpPr>
          <p:cNvPr id="17" name="Shape">
            <a:extLst/>
          </p:cNvPr>
          <p:cNvSpPr/>
          <p:nvPr/>
        </p:nvSpPr>
        <p:spPr bwMode="auto">
          <a:xfrm>
            <a:off x="1766888" y="5636195"/>
            <a:ext cx="9158286" cy="1072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86" y="0"/>
                </a:moveTo>
                <a:lnTo>
                  <a:pt x="6074" y="0"/>
                </a:lnTo>
                <a:cubicBezTo>
                  <a:pt x="5902" y="0"/>
                  <a:pt x="5741" y="413"/>
                  <a:pt x="5619" y="1152"/>
                </a:cubicBezTo>
                <a:lnTo>
                  <a:pt x="3442" y="14342"/>
                </a:lnTo>
                <a:lnTo>
                  <a:pt x="2313" y="7128"/>
                </a:lnTo>
                <a:lnTo>
                  <a:pt x="1190" y="7128"/>
                </a:lnTo>
                <a:cubicBezTo>
                  <a:pt x="534" y="7128"/>
                  <a:pt x="0" y="10365"/>
                  <a:pt x="0" y="14342"/>
                </a:cubicBezTo>
                <a:lnTo>
                  <a:pt x="0" y="14342"/>
                </a:lnTo>
                <a:cubicBezTo>
                  <a:pt x="0" y="18319"/>
                  <a:pt x="534" y="21557"/>
                  <a:pt x="1190" y="21557"/>
                </a:cubicBezTo>
                <a:lnTo>
                  <a:pt x="2313" y="21557"/>
                </a:lnTo>
                <a:lnTo>
                  <a:pt x="2435" y="21600"/>
                </a:lnTo>
                <a:lnTo>
                  <a:pt x="5719" y="1695"/>
                </a:lnTo>
                <a:cubicBezTo>
                  <a:pt x="5798" y="1217"/>
                  <a:pt x="5902" y="956"/>
                  <a:pt x="6013" y="956"/>
                </a:cubicBezTo>
                <a:lnTo>
                  <a:pt x="20341" y="956"/>
                </a:lnTo>
                <a:cubicBezTo>
                  <a:pt x="20646" y="956"/>
                  <a:pt x="20890" y="2456"/>
                  <a:pt x="20890" y="4281"/>
                </a:cubicBezTo>
                <a:lnTo>
                  <a:pt x="20890" y="13755"/>
                </a:lnTo>
                <a:cubicBezTo>
                  <a:pt x="20890" y="14950"/>
                  <a:pt x="21048" y="15907"/>
                  <a:pt x="21245" y="15907"/>
                </a:cubicBezTo>
                <a:lnTo>
                  <a:pt x="21245" y="15907"/>
                </a:lnTo>
                <a:cubicBezTo>
                  <a:pt x="21442" y="15907"/>
                  <a:pt x="21600" y="14950"/>
                  <a:pt x="21600" y="13755"/>
                </a:cubicBezTo>
                <a:lnTo>
                  <a:pt x="21600" y="5541"/>
                </a:lnTo>
                <a:cubicBezTo>
                  <a:pt x="21600" y="2499"/>
                  <a:pt x="21191" y="0"/>
                  <a:pt x="20686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3000">
                <a:solidFill>
                  <a:srgbClr val="FFFFFF"/>
                </a:solidFill>
              </a:defRPr>
            </a:pPr>
            <a:endParaRPr sz="3000">
              <a:solidFill>
                <a:srgbClr val="FFFFFF"/>
              </a:solidFill>
            </a:endParaRP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4031201" y="4876839"/>
            <a:ext cx="6457950" cy="7078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0" r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latin typeface="Arial Black" panose="020B0A04020102020204" pitchFamily="34" charset="0"/>
              </a:rPr>
              <a:t>Recent Govt. Interventions to strengthen Evaluation Capabilities.</a:t>
            </a:r>
            <a:endParaRPr lang="en-US" altLang="en-US" sz="2000" noProof="1">
              <a:latin typeface="Century Gothic" panose="020B0502020202020204" pitchFamily="34" charset="0"/>
            </a:endParaRPr>
          </a:p>
        </p:txBody>
      </p: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4031201" y="6070984"/>
            <a:ext cx="6457950" cy="4001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lIns="0" r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latin typeface="Arial Black" panose="020B0A04020102020204" pitchFamily="34" charset="0"/>
              </a:rPr>
              <a:t>Conclusive Remarks.</a:t>
            </a:r>
            <a:endParaRPr lang="en-US" altLang="en-US" sz="2000" noProof="1">
              <a:latin typeface="Century Gothic" panose="020B0502020202020204" pitchFamily="34" charset="0"/>
            </a:endParaRPr>
          </a:p>
        </p:txBody>
      </p:sp>
      <p:sp>
        <p:nvSpPr>
          <p:cNvPr id="20" name="TextBox 12">
            <a:extLst/>
          </p:cNvPr>
          <p:cNvSpPr txBox="1"/>
          <p:nvPr/>
        </p:nvSpPr>
        <p:spPr bwMode="auto">
          <a:xfrm>
            <a:off x="2073696" y="5091201"/>
            <a:ext cx="700834" cy="646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04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1" name="TextBox 12">
            <a:extLst/>
          </p:cNvPr>
          <p:cNvSpPr txBox="1"/>
          <p:nvPr/>
        </p:nvSpPr>
        <p:spPr bwMode="auto">
          <a:xfrm>
            <a:off x="2073696" y="6001338"/>
            <a:ext cx="700834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none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05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4" name="image1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8024" y="47308"/>
            <a:ext cx="1052602" cy="96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278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>4. Challenges</a:t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endParaRPr lang="en-US" altLang="en-US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0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 txBox="1">
            <a:spLocks/>
          </p:cNvSpPr>
          <p:nvPr/>
        </p:nvSpPr>
        <p:spPr bwMode="auto">
          <a:xfrm>
            <a:off x="11109325" y="6604000"/>
            <a:ext cx="10382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Slide </a:t>
            </a:r>
            <a:fld id="{47B49957-614D-4950-88E5-55FE5CFF6E83}" type="slidenum">
              <a:rPr lang="en-GB" altLang="en-US" sz="1200">
                <a:latin typeface="Arial" panose="020B0604020202020204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en-GB" altLang="en-US" sz="1200">
              <a:latin typeface="Arial" panose="020B0604020202020204" pitchFamily="34" charset="0"/>
            </a:endParaRPr>
          </a:p>
        </p:txBody>
      </p:sp>
      <p:sp>
        <p:nvSpPr>
          <p:cNvPr id="41988" name="TextBox 37"/>
          <p:cNvSpPr txBox="1">
            <a:spLocks noChangeArrowheads="1"/>
          </p:cNvSpPr>
          <p:nvPr/>
        </p:nvSpPr>
        <p:spPr bwMode="auto">
          <a:xfrm>
            <a:off x="1450975" y="341313"/>
            <a:ext cx="10307638" cy="4000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Assessment highlighted the following Challenges</a:t>
            </a:r>
          </a:p>
        </p:txBody>
      </p:sp>
      <p:sp>
        <p:nvSpPr>
          <p:cNvPr id="13" name="TextBox 5">
            <a:extLst/>
          </p:cNvPr>
          <p:cNvSpPr txBox="1"/>
          <p:nvPr/>
        </p:nvSpPr>
        <p:spPr bwMode="gray">
          <a:xfrm>
            <a:off x="5087938" y="1001713"/>
            <a:ext cx="2513012" cy="55245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Inadequate Funding  to conduct Evaluations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5">
            <a:extLst/>
          </p:cNvPr>
          <p:cNvSpPr/>
          <p:nvPr/>
        </p:nvSpPr>
        <p:spPr>
          <a:xfrm>
            <a:off x="5195859" y="2995816"/>
            <a:ext cx="1542265" cy="1542265"/>
          </a:xfrm>
          <a:prstGeom prst="ellipse">
            <a:avLst/>
          </a:prstGeom>
          <a:solidFill>
            <a:srgbClr val="006838"/>
          </a:solidFill>
          <a:ln w="19050"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accent2"/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7" name="Textfeld 5">
            <a:extLst/>
          </p:cNvPr>
          <p:cNvSpPr txBox="1"/>
          <p:nvPr/>
        </p:nvSpPr>
        <p:spPr bwMode="gray">
          <a:xfrm>
            <a:off x="5322888" y="3598863"/>
            <a:ext cx="14144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noProof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Challenges</a:t>
            </a:r>
          </a:p>
        </p:txBody>
      </p:sp>
      <p:sp>
        <p:nvSpPr>
          <p:cNvPr id="18" name="TextBox 5">
            <a:extLst/>
          </p:cNvPr>
          <p:cNvSpPr txBox="1"/>
          <p:nvPr/>
        </p:nvSpPr>
        <p:spPr bwMode="gray">
          <a:xfrm>
            <a:off x="2049463" y="1362244"/>
            <a:ext cx="2055812" cy="1015663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Quality and Mixing </a:t>
            </a: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 of M&amp;E terminologies </a:t>
            </a:r>
            <a:r>
              <a:rPr lang="en-GB" sz="1200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1200" dirty="0" err="1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GB" sz="1200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Evaluations </a:t>
            </a:r>
            <a:r>
              <a:rPr lang="en-GB" sz="1200" dirty="0" err="1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GB" sz="1200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Reviews</a:t>
            </a:r>
            <a:endParaRPr lang="en-US" sz="1200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Freeform 12">
            <a:extLst/>
          </p:cNvPr>
          <p:cNvSpPr/>
          <p:nvPr/>
        </p:nvSpPr>
        <p:spPr>
          <a:xfrm flipH="1">
            <a:off x="5595797" y="1531756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4" name="Straight Connector 3">
            <a:extLst/>
          </p:cNvPr>
          <p:cNvCxnSpPr>
            <a:endCxn id="20" idx="6"/>
          </p:cNvCxnSpPr>
          <p:nvPr/>
        </p:nvCxnSpPr>
        <p:spPr>
          <a:xfrm flipH="1" flipV="1">
            <a:off x="5959475" y="2257425"/>
            <a:ext cx="7938" cy="738188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/>
          </p:cNvPr>
          <p:cNvCxnSpPr>
            <a:cxnSpLocks/>
            <a:endCxn id="22" idx="6"/>
          </p:cNvCxnSpPr>
          <p:nvPr/>
        </p:nvCxnSpPr>
        <p:spPr>
          <a:xfrm flipV="1">
            <a:off x="6511925" y="2457450"/>
            <a:ext cx="1089025" cy="763588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2">
            <a:extLst/>
          </p:cNvPr>
          <p:cNvSpPr/>
          <p:nvPr/>
        </p:nvSpPr>
        <p:spPr>
          <a:xfrm flipH="1">
            <a:off x="7237263" y="1731636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" name="TextBox 5">
            <a:extLst/>
          </p:cNvPr>
          <p:cNvSpPr txBox="1"/>
          <p:nvPr/>
        </p:nvSpPr>
        <p:spPr bwMode="gray">
          <a:xfrm>
            <a:off x="8161338" y="1601421"/>
            <a:ext cx="1800225" cy="830997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noProof="1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Inadequate skills on </a:t>
            </a:r>
            <a:r>
              <a:rPr lang="en-US" noProof="1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in particular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Freeform 12">
            <a:extLst/>
          </p:cNvPr>
          <p:cNvSpPr/>
          <p:nvPr/>
        </p:nvSpPr>
        <p:spPr>
          <a:xfrm flipH="1">
            <a:off x="7986007" y="2961797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25" name="Straight Connector 24">
            <a:extLst/>
          </p:cNvPr>
          <p:cNvCxnSpPr>
            <a:cxnSpLocks/>
            <a:endCxn id="24" idx="4"/>
          </p:cNvCxnSpPr>
          <p:nvPr/>
        </p:nvCxnSpPr>
        <p:spPr>
          <a:xfrm flipV="1">
            <a:off x="6784975" y="3324225"/>
            <a:ext cx="1201738" cy="358775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5">
            <a:extLst/>
          </p:cNvPr>
          <p:cNvSpPr txBox="1"/>
          <p:nvPr/>
        </p:nvSpPr>
        <p:spPr bwMode="gray">
          <a:xfrm>
            <a:off x="8953500" y="2865438"/>
            <a:ext cx="2155825" cy="110807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Absence of a fully fledge M&amp;E unit (Except for the </a:t>
            </a: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Ministries and LGAs)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Freeform 12">
            <a:extLst/>
          </p:cNvPr>
          <p:cNvSpPr/>
          <p:nvPr/>
        </p:nvSpPr>
        <p:spPr>
          <a:xfrm flipH="1">
            <a:off x="7688827" y="4173377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30" name="Straight Connector 29">
            <a:extLst/>
          </p:cNvPr>
          <p:cNvCxnSpPr>
            <a:cxnSpLocks/>
          </p:cNvCxnSpPr>
          <p:nvPr/>
        </p:nvCxnSpPr>
        <p:spPr>
          <a:xfrm>
            <a:off x="6686550" y="4133850"/>
            <a:ext cx="1065213" cy="22225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5">
            <a:extLst/>
          </p:cNvPr>
          <p:cNvSpPr txBox="1"/>
          <p:nvPr/>
        </p:nvSpPr>
        <p:spPr bwMode="gray">
          <a:xfrm>
            <a:off x="8542338" y="4008438"/>
            <a:ext cx="2155825" cy="138430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Manual systems particularly for big data – M&amp;E Unintegrated Systems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Freeform 12">
            <a:extLst/>
          </p:cNvPr>
          <p:cNvSpPr/>
          <p:nvPr/>
        </p:nvSpPr>
        <p:spPr>
          <a:xfrm flipH="1">
            <a:off x="5538865" y="5364312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35" name="Straight Connector 34">
            <a:extLst/>
          </p:cNvPr>
          <p:cNvCxnSpPr>
            <a:cxnSpLocks/>
          </p:cNvCxnSpPr>
          <p:nvPr/>
        </p:nvCxnSpPr>
        <p:spPr>
          <a:xfrm flipH="1">
            <a:off x="5884863" y="4572000"/>
            <a:ext cx="49212" cy="766763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">
            <a:extLst/>
          </p:cNvPr>
          <p:cNvSpPr txBox="1"/>
          <p:nvPr/>
        </p:nvSpPr>
        <p:spPr bwMode="gray">
          <a:xfrm>
            <a:off x="3917950" y="6116638"/>
            <a:ext cx="2768600" cy="554037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Proliferations and conflicting Report formats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0" name="Straight Connector 39">
            <a:extLst/>
          </p:cNvPr>
          <p:cNvCxnSpPr>
            <a:cxnSpLocks/>
            <a:endCxn id="41" idx="8"/>
          </p:cNvCxnSpPr>
          <p:nvPr/>
        </p:nvCxnSpPr>
        <p:spPr>
          <a:xfrm flipH="1">
            <a:off x="4017963" y="4027488"/>
            <a:ext cx="1130300" cy="34290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12">
            <a:extLst/>
          </p:cNvPr>
          <p:cNvSpPr/>
          <p:nvPr/>
        </p:nvSpPr>
        <p:spPr>
          <a:xfrm flipH="1">
            <a:off x="3291849" y="4008438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3" name="TextBox 5">
            <a:extLst/>
          </p:cNvPr>
          <p:cNvSpPr txBox="1"/>
          <p:nvPr/>
        </p:nvSpPr>
        <p:spPr bwMode="gray">
          <a:xfrm>
            <a:off x="803275" y="3758060"/>
            <a:ext cx="2155825" cy="138499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Minimal Usage of M&amp;E </a:t>
            </a: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and absence of dissemination strategies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Freeform 12">
            <a:extLst/>
          </p:cNvPr>
          <p:cNvSpPr/>
          <p:nvPr/>
        </p:nvSpPr>
        <p:spPr>
          <a:xfrm flipH="1">
            <a:off x="3253987" y="2969417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cxnSp>
        <p:nvCxnSpPr>
          <p:cNvPr id="45" name="Straight Connector 44">
            <a:extLst/>
          </p:cNvPr>
          <p:cNvCxnSpPr>
            <a:cxnSpLocks/>
          </p:cNvCxnSpPr>
          <p:nvPr/>
        </p:nvCxnSpPr>
        <p:spPr>
          <a:xfrm flipH="1" flipV="1">
            <a:off x="4038600" y="3389313"/>
            <a:ext cx="1157288" cy="227012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5">
            <a:extLst/>
          </p:cNvPr>
          <p:cNvSpPr txBox="1"/>
          <p:nvPr/>
        </p:nvSpPr>
        <p:spPr bwMode="gray">
          <a:xfrm>
            <a:off x="1066800" y="2851577"/>
            <a:ext cx="2043113" cy="830997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insufficient incentives for M&amp;E activities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Freeform 12">
            <a:extLst/>
          </p:cNvPr>
          <p:cNvSpPr/>
          <p:nvPr/>
        </p:nvSpPr>
        <p:spPr>
          <a:xfrm flipH="1">
            <a:off x="3907323" y="1731636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cxnSp>
        <p:nvCxnSpPr>
          <p:cNvPr id="50" name="Straight Connector 49">
            <a:extLst/>
          </p:cNvPr>
          <p:cNvCxnSpPr>
            <a:cxnSpLocks/>
            <a:endCxn id="49" idx="7"/>
          </p:cNvCxnSpPr>
          <p:nvPr/>
        </p:nvCxnSpPr>
        <p:spPr>
          <a:xfrm flipH="1" flipV="1">
            <a:off x="4527550" y="2351088"/>
            <a:ext cx="869950" cy="841375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12">
            <a:extLst/>
          </p:cNvPr>
          <p:cNvSpPr/>
          <p:nvPr/>
        </p:nvSpPr>
        <p:spPr>
          <a:xfrm flipH="1">
            <a:off x="7257515" y="5238421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32" name="Straight Connector 31">
            <a:extLst/>
          </p:cNvPr>
          <p:cNvCxnSpPr>
            <a:cxnSpLocks/>
            <a:endCxn id="31" idx="3"/>
          </p:cNvCxnSpPr>
          <p:nvPr/>
        </p:nvCxnSpPr>
        <p:spPr>
          <a:xfrm>
            <a:off x="6426200" y="4489450"/>
            <a:ext cx="938213" cy="855663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5">
            <a:extLst/>
          </p:cNvPr>
          <p:cNvSpPr txBox="1"/>
          <p:nvPr/>
        </p:nvSpPr>
        <p:spPr bwMode="gray">
          <a:xfrm>
            <a:off x="6892925" y="5976938"/>
            <a:ext cx="2919413" cy="83185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Absence of a legal framework to govern M&amp;E system in the Government </a:t>
            </a: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(Policy)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283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52388"/>
            <a:ext cx="1249362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Freeform 12">
            <a:extLst/>
          </p:cNvPr>
          <p:cNvSpPr/>
          <p:nvPr/>
        </p:nvSpPr>
        <p:spPr>
          <a:xfrm flipH="1">
            <a:off x="3685368" y="5042011"/>
            <a:ext cx="726085" cy="726085"/>
          </a:xfrm>
          <a:custGeom>
            <a:avLst/>
            <a:gdLst>
              <a:gd name="connsiteX0" fmla="*/ 0 w 726085"/>
              <a:gd name="connsiteY0" fmla="*/ 363043 h 726085"/>
              <a:gd name="connsiteX1" fmla="*/ 106333 w 726085"/>
              <a:gd name="connsiteY1" fmla="*/ 106333 h 726085"/>
              <a:gd name="connsiteX2" fmla="*/ 363043 w 726085"/>
              <a:gd name="connsiteY2" fmla="*/ 1 h 726085"/>
              <a:gd name="connsiteX3" fmla="*/ 619753 w 726085"/>
              <a:gd name="connsiteY3" fmla="*/ 106334 h 726085"/>
              <a:gd name="connsiteX4" fmla="*/ 726085 w 726085"/>
              <a:gd name="connsiteY4" fmla="*/ 363044 h 726085"/>
              <a:gd name="connsiteX5" fmla="*/ 619752 w 726085"/>
              <a:gd name="connsiteY5" fmla="*/ 619754 h 726085"/>
              <a:gd name="connsiteX6" fmla="*/ 363042 w 726085"/>
              <a:gd name="connsiteY6" fmla="*/ 726087 h 726085"/>
              <a:gd name="connsiteX7" fmla="*/ 106332 w 726085"/>
              <a:gd name="connsiteY7" fmla="*/ 619754 h 726085"/>
              <a:gd name="connsiteX8" fmla="*/ -1 w 726085"/>
              <a:gd name="connsiteY8" fmla="*/ 363044 h 726085"/>
              <a:gd name="connsiteX9" fmla="*/ 0 w 726085"/>
              <a:gd name="connsiteY9" fmla="*/ 363043 h 7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085" h="726085">
                <a:moveTo>
                  <a:pt x="0" y="363043"/>
                </a:moveTo>
                <a:cubicBezTo>
                  <a:pt x="0" y="266758"/>
                  <a:pt x="38249" y="174417"/>
                  <a:pt x="106333" y="106333"/>
                </a:cubicBezTo>
                <a:cubicBezTo>
                  <a:pt x="174417" y="38249"/>
                  <a:pt x="266758" y="0"/>
                  <a:pt x="363043" y="1"/>
                </a:cubicBezTo>
                <a:cubicBezTo>
                  <a:pt x="459328" y="1"/>
                  <a:pt x="551669" y="38250"/>
                  <a:pt x="619753" y="106334"/>
                </a:cubicBezTo>
                <a:cubicBezTo>
                  <a:pt x="687837" y="174418"/>
                  <a:pt x="726086" y="266759"/>
                  <a:pt x="726085" y="363044"/>
                </a:cubicBezTo>
                <a:cubicBezTo>
                  <a:pt x="726085" y="459329"/>
                  <a:pt x="687836" y="551670"/>
                  <a:pt x="619752" y="619754"/>
                </a:cubicBezTo>
                <a:cubicBezTo>
                  <a:pt x="551668" y="687838"/>
                  <a:pt x="459327" y="726087"/>
                  <a:pt x="363042" y="726087"/>
                </a:cubicBezTo>
                <a:cubicBezTo>
                  <a:pt x="266757" y="726087"/>
                  <a:pt x="174416" y="687838"/>
                  <a:pt x="106332" y="619754"/>
                </a:cubicBezTo>
                <a:cubicBezTo>
                  <a:pt x="38248" y="551670"/>
                  <a:pt x="-1" y="459329"/>
                  <a:pt x="-1" y="363044"/>
                </a:cubicBezTo>
                <a:lnTo>
                  <a:pt x="0" y="363043"/>
                </a:lnTo>
                <a:close/>
              </a:path>
            </a:pathLst>
          </a:custGeom>
          <a:solidFill>
            <a:srgbClr val="C3D69B"/>
          </a:solidFill>
          <a:ln w="19050">
            <a:solidFill>
              <a:srgbClr val="FFFFFF"/>
            </a:soli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22250" prstMaterial="matte">
            <a:bevelB w="25400" h="25400"/>
            <a:extrusionClr>
              <a:schemeClr val="bg1">
                <a:lumMod val="75000"/>
              </a:schemeClr>
            </a:extrusionClr>
          </a:sp3d>
        </p:spPr>
        <p:style>
          <a:lnRef idx="3">
            <a:scrgbClr r="0" g="0" b="0"/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lIns="124113" tIns="124113" rIns="124113" bIns="124113" spcCol="1270" anchor="ctr"/>
          <a:lstStyle/>
          <a:p>
            <a:pPr algn="ctr" defTabSz="1244600" eaLnBrk="1" fontAlgn="auto" hangingPunct="1">
              <a:spcAft>
                <a:spcPct val="35000"/>
              </a:spcAft>
              <a:defRPr/>
            </a:pPr>
            <a:r>
              <a:rPr lang="de-DE" sz="28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2" name="TextBox 5">
            <a:extLst/>
          </p:cNvPr>
          <p:cNvSpPr txBox="1"/>
          <p:nvPr/>
        </p:nvSpPr>
        <p:spPr bwMode="gray">
          <a:xfrm>
            <a:off x="828675" y="5371733"/>
            <a:ext cx="2155825" cy="830997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Inadequate M&amp;E </a:t>
            </a:r>
            <a:r>
              <a:rPr lang="en-GB" dirty="0" smtClean="0">
                <a:solidFill>
                  <a:srgbClr val="006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Culture (both demand and supply side)</a:t>
            </a:r>
            <a:endParaRPr lang="en-US" noProof="1">
              <a:solidFill>
                <a:srgbClr val="006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6" name="Straight Connector 45">
            <a:extLst/>
          </p:cNvPr>
          <p:cNvCxnSpPr>
            <a:cxnSpLocks/>
          </p:cNvCxnSpPr>
          <p:nvPr/>
        </p:nvCxnSpPr>
        <p:spPr>
          <a:xfrm flipH="1">
            <a:off x="4411663" y="4513263"/>
            <a:ext cx="993775" cy="725487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>5. Recommendations</a:t>
            </a:r>
            <a:br>
              <a:rPr lang="en-GB" altLang="en-US" smtClean="0">
                <a:latin typeface="Arial Black" panose="020B0A04020102020204" pitchFamily="34" charset="0"/>
              </a:rPr>
            </a:br>
            <a:endParaRPr lang="en-US" altLang="en-US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925" y="114300"/>
            <a:ext cx="10515600" cy="962025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Arial Black" panose="020B0A04020102020204" pitchFamily="34" charset="0"/>
              </a:rPr>
              <a:t>5. Recommendations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>
          <a:xfrm>
            <a:off x="287384" y="1136406"/>
            <a:ext cx="11691256" cy="553871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altLang="en-US" cap="none" dirty="0" smtClean="0"/>
              <a:t>Institutions at the center </a:t>
            </a:r>
            <a:r>
              <a:rPr lang="en-US" altLang="en-US" cap="none" dirty="0" smtClean="0">
                <a:solidFill>
                  <a:srgbClr val="C00000"/>
                </a:solidFill>
              </a:rPr>
              <a:t>need a joint collaboration</a:t>
            </a:r>
            <a:r>
              <a:rPr lang="en-US" altLang="en-US" cap="none" dirty="0" smtClean="0"/>
              <a:t> with support form each other to manage M&amp;E in the government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GB" altLang="en-US" cap="none" dirty="0"/>
              <a:t>Need a </a:t>
            </a:r>
            <a:r>
              <a:rPr lang="en-GB" altLang="en-US" b="1" cap="none" dirty="0"/>
              <a:t>legal framework to proper guidance on M&amp;E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altLang="en-US" cap="none" dirty="0" smtClean="0"/>
              <a:t>Need to capacitate M&amp;E in terms of skills, financing and tools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altLang="en-US" cap="none" dirty="0" smtClean="0"/>
              <a:t>Need to PROFFESIONALISE M&amp;E IN THE GOVERNMENT BY introduce M&amp;E cadre in the public service to motivate more staff to study on M&amp;E and higher learning institutions to introduce M&amp;E programs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altLang="en-US" cap="none" dirty="0" smtClean="0"/>
              <a:t>Need to harmonize and integrate systems for easier of data management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GB" altLang="en-US" b="1" cap="none" dirty="0"/>
              <a:t>Work on improving data quality from local government level to the national</a:t>
            </a:r>
            <a:endParaRPr lang="en-US" altLang="en-US" cap="none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altLang="en-US" cap="none" dirty="0" smtClean="0"/>
              <a:t>Need to continue on restructuring to allow M&amp;E not being dissolved in the planning and budget functions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GB" altLang="en-US" b="1" cap="none" dirty="0" smtClean="0"/>
              <a:t>Need the whole of government M&amp;E system program INCLUDING NATIONAL M&amp;E DASHBOARD  ( </a:t>
            </a:r>
            <a:r>
              <a:rPr lang="en-GB" altLang="en-US" b="1" cap="none" dirty="0" smtClean="0">
                <a:hlinkClick r:id="rId2"/>
              </a:rPr>
              <a:t>https://nme.mikutano.co.tz/home</a:t>
            </a:r>
            <a:r>
              <a:rPr lang="en-GB" altLang="en-US" b="1" cap="none" dirty="0" smtClean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9910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DDC030-0900-4CC8-BF57-299781F4FD1C}" type="slidenum"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05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1786456" y="1079499"/>
            <a:ext cx="9769475" cy="525465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altLang="en-US" sz="2850" b="1" dirty="0"/>
              <a:t>  </a:t>
            </a:r>
            <a:r>
              <a:rPr lang="en-GB" altLang="en-US" sz="2100" b="1" dirty="0">
                <a:latin typeface="Arial Black" panose="020B0A04020102020204" pitchFamily="34" charset="0"/>
              </a:rPr>
              <a:t>The </a:t>
            </a:r>
            <a:r>
              <a:rPr lang="en-GB" altLang="en-US" sz="2100" b="1" dirty="0" smtClean="0">
                <a:latin typeface="Arial Black" panose="020B0A04020102020204" pitchFamily="34" charset="0"/>
              </a:rPr>
              <a:t>proposed National M&amp;E Strengthening Program (NMESP) </a:t>
            </a:r>
            <a:r>
              <a:rPr lang="en-GB" altLang="en-US" sz="2100" b="1" dirty="0">
                <a:latin typeface="Arial Black" panose="020B0A04020102020204" pitchFamily="34" charset="0"/>
              </a:rPr>
              <a:t>Phased Approach</a:t>
            </a:r>
            <a:endParaRPr lang="en-US" altLang="en-US" sz="2100" b="1" dirty="0">
              <a:latin typeface="Arial Black" panose="020B0A04020102020204" pitchFamily="34" charset="0"/>
            </a:endParaRPr>
          </a:p>
        </p:txBody>
      </p:sp>
      <p:sp>
        <p:nvSpPr>
          <p:cNvPr id="56324" name="Text Box 139"/>
          <p:cNvSpPr txBox="1">
            <a:spLocks noChangeArrowheads="1"/>
          </p:cNvSpPr>
          <p:nvPr/>
        </p:nvSpPr>
        <p:spPr bwMode="auto">
          <a:xfrm>
            <a:off x="2370138" y="2570163"/>
            <a:ext cx="1998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00" b="1" i="0" u="sng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Note</a:t>
            </a:r>
            <a:r>
              <a:rPr kumimoji="0" lang="en-GB" altLang="en-US" sz="9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</a:t>
            </a:r>
            <a:r>
              <a:rPr kumimoji="0" lang="en-GB" altLang="en-US" sz="900" b="0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altLang="en-US" sz="900" b="0" i="1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Dates are not real. The assessments and proposed interventions will provide accurate dates</a:t>
            </a:r>
            <a:endParaRPr kumimoji="0" lang="en-US" altLang="en-US" sz="900" b="0" i="1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25" name="AutoShape 140"/>
          <p:cNvSpPr>
            <a:spLocks noChangeArrowheads="1"/>
          </p:cNvSpPr>
          <p:nvPr/>
        </p:nvSpPr>
        <p:spPr bwMode="auto">
          <a:xfrm>
            <a:off x="3432175" y="4256088"/>
            <a:ext cx="2338388" cy="539750"/>
          </a:xfrm>
          <a:prstGeom prst="rightArrowCallout">
            <a:avLst>
              <a:gd name="adj1" fmla="val 25000"/>
              <a:gd name="adj2" fmla="val 25000"/>
              <a:gd name="adj3" fmla="val 61716"/>
              <a:gd name="adj4" fmla="val 66667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26" name="Text Box 141"/>
          <p:cNvSpPr txBox="1">
            <a:spLocks noChangeArrowheads="1"/>
          </p:cNvSpPr>
          <p:nvPr/>
        </p:nvSpPr>
        <p:spPr bwMode="auto">
          <a:xfrm rot="-5400000">
            <a:off x="5249069" y="5217319"/>
            <a:ext cx="488950" cy="230188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2024</a:t>
            </a:r>
            <a:endParaRPr kumimoji="0" lang="en-US" altLang="en-US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27" name="Text Box 186"/>
          <p:cNvSpPr txBox="1">
            <a:spLocks noChangeArrowheads="1"/>
          </p:cNvSpPr>
          <p:nvPr/>
        </p:nvSpPr>
        <p:spPr bwMode="auto">
          <a:xfrm>
            <a:off x="3432175" y="4275138"/>
            <a:ext cx="1665288" cy="584200"/>
          </a:xfrm>
          <a:prstGeom prst="rect">
            <a:avLst/>
          </a:prstGeom>
          <a:solidFill>
            <a:srgbClr val="79ED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GPIP I:  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Institutions Performance culture (2024 – 2026)</a:t>
            </a:r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28" name="AutoShape 188"/>
          <p:cNvSpPr>
            <a:spLocks noChangeArrowheads="1"/>
          </p:cNvSpPr>
          <p:nvPr/>
        </p:nvSpPr>
        <p:spPr bwMode="auto">
          <a:xfrm>
            <a:off x="3798888" y="3392488"/>
            <a:ext cx="2890837" cy="838200"/>
          </a:xfrm>
          <a:prstGeom prst="rightArrowCallout">
            <a:avLst>
              <a:gd name="adj1" fmla="val 25000"/>
              <a:gd name="adj2" fmla="val 25000"/>
              <a:gd name="adj3" fmla="val 76609"/>
              <a:gd name="adj4" fmla="val 66667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29" name="Text Box 189"/>
          <p:cNvSpPr txBox="1">
            <a:spLocks noChangeArrowheads="1"/>
          </p:cNvSpPr>
          <p:nvPr/>
        </p:nvSpPr>
        <p:spPr bwMode="auto">
          <a:xfrm>
            <a:off x="3797300" y="3402013"/>
            <a:ext cx="1970088" cy="831850"/>
          </a:xfrm>
          <a:prstGeom prst="rect">
            <a:avLst/>
          </a:prstGeom>
          <a:solidFill>
            <a:srgbClr val="79ED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GPIP II:  Enhancing Performance Results and Institutional Accountability (2027-2030)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0" name="AutoShape 190"/>
          <p:cNvSpPr>
            <a:spLocks noChangeArrowheads="1"/>
          </p:cNvSpPr>
          <p:nvPr/>
        </p:nvSpPr>
        <p:spPr bwMode="auto">
          <a:xfrm>
            <a:off x="4906963" y="2562225"/>
            <a:ext cx="2430462" cy="749300"/>
          </a:xfrm>
          <a:prstGeom prst="rightArrowCallout">
            <a:avLst>
              <a:gd name="adj1" fmla="val 25000"/>
              <a:gd name="adj2" fmla="val 25000"/>
              <a:gd name="adj3" fmla="val 74814"/>
              <a:gd name="adj4" fmla="val 66667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1" name="AutoShape 192"/>
          <p:cNvSpPr>
            <a:spLocks noChangeArrowheads="1"/>
          </p:cNvSpPr>
          <p:nvPr/>
        </p:nvSpPr>
        <p:spPr bwMode="auto">
          <a:xfrm>
            <a:off x="5853113" y="1663700"/>
            <a:ext cx="2214562" cy="801688"/>
          </a:xfrm>
          <a:prstGeom prst="rightArrowCallout">
            <a:avLst>
              <a:gd name="adj1" fmla="val 25000"/>
              <a:gd name="adj2" fmla="val 25000"/>
              <a:gd name="adj3" fmla="val 68343"/>
              <a:gd name="adj4" fmla="val 66667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2" name="Text Box 195"/>
          <p:cNvSpPr txBox="1">
            <a:spLocks noChangeArrowheads="1"/>
          </p:cNvSpPr>
          <p:nvPr/>
        </p:nvSpPr>
        <p:spPr bwMode="auto">
          <a:xfrm>
            <a:off x="4965700" y="2611438"/>
            <a:ext cx="1517650" cy="646112"/>
          </a:xfrm>
          <a:prstGeom prst="rect">
            <a:avLst/>
          </a:prstGeom>
          <a:solidFill>
            <a:srgbClr val="79ED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GPIP III: Government Performance Quality Improvement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3" name="AutoShape 196"/>
          <p:cNvSpPr>
            <a:spLocks noChangeArrowheads="1"/>
          </p:cNvSpPr>
          <p:nvPr/>
        </p:nvSpPr>
        <p:spPr bwMode="auto">
          <a:xfrm>
            <a:off x="5378450" y="4940300"/>
            <a:ext cx="285750" cy="873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4" name="Text Box 197"/>
          <p:cNvSpPr txBox="1">
            <a:spLocks noChangeArrowheads="1"/>
          </p:cNvSpPr>
          <p:nvPr/>
        </p:nvSpPr>
        <p:spPr bwMode="auto">
          <a:xfrm rot="-5400000">
            <a:off x="6015037" y="5195888"/>
            <a:ext cx="423863" cy="230188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2026</a:t>
            </a:r>
            <a:endParaRPr kumimoji="0" lang="en-US" altLang="en-US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5" name="AutoShape 198"/>
          <p:cNvSpPr>
            <a:spLocks noChangeArrowheads="1"/>
          </p:cNvSpPr>
          <p:nvPr/>
        </p:nvSpPr>
        <p:spPr bwMode="auto">
          <a:xfrm>
            <a:off x="6084888" y="4918075"/>
            <a:ext cx="288925" cy="10318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6" name="Text Box 199"/>
          <p:cNvSpPr txBox="1">
            <a:spLocks noChangeArrowheads="1"/>
          </p:cNvSpPr>
          <p:nvPr/>
        </p:nvSpPr>
        <p:spPr bwMode="auto">
          <a:xfrm rot="-5400000">
            <a:off x="6715919" y="5217319"/>
            <a:ext cx="488950" cy="230188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2028</a:t>
            </a:r>
            <a:endParaRPr kumimoji="0" lang="en-US" altLang="en-US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7" name="AutoShape 200"/>
          <p:cNvSpPr>
            <a:spLocks noChangeArrowheads="1"/>
          </p:cNvSpPr>
          <p:nvPr/>
        </p:nvSpPr>
        <p:spPr bwMode="auto">
          <a:xfrm>
            <a:off x="6845300" y="4911725"/>
            <a:ext cx="276225" cy="1143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8" name="Text Box 205"/>
          <p:cNvSpPr txBox="1">
            <a:spLocks noChangeArrowheads="1"/>
          </p:cNvSpPr>
          <p:nvPr/>
        </p:nvSpPr>
        <p:spPr bwMode="auto">
          <a:xfrm rot="-5400000">
            <a:off x="7624763" y="5205413"/>
            <a:ext cx="492125" cy="231775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2030</a:t>
            </a:r>
            <a:endParaRPr kumimoji="0" lang="en-US" altLang="en-US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39" name="AutoShape 206"/>
          <p:cNvSpPr>
            <a:spLocks noChangeArrowheads="1"/>
          </p:cNvSpPr>
          <p:nvPr/>
        </p:nvSpPr>
        <p:spPr bwMode="auto">
          <a:xfrm>
            <a:off x="7754938" y="4940300"/>
            <a:ext cx="257175" cy="873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0" name="Line 210"/>
          <p:cNvSpPr>
            <a:spLocks noChangeShapeType="1"/>
          </p:cNvSpPr>
          <p:nvPr/>
        </p:nvSpPr>
        <p:spPr bwMode="auto">
          <a:xfrm>
            <a:off x="2784475" y="4913313"/>
            <a:ext cx="631825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miter lim="800000"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341" name="AutoShape 211"/>
          <p:cNvSpPr>
            <a:spLocks noChangeArrowheads="1"/>
          </p:cNvSpPr>
          <p:nvPr/>
        </p:nvSpPr>
        <p:spPr bwMode="auto">
          <a:xfrm>
            <a:off x="5905500" y="4344988"/>
            <a:ext cx="593725" cy="323850"/>
          </a:xfrm>
          <a:prstGeom prst="notchedRightArrow">
            <a:avLst>
              <a:gd name="adj1" fmla="val 50000"/>
              <a:gd name="adj2" fmla="val 45833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2" name="AutoShape 212"/>
          <p:cNvSpPr>
            <a:spLocks noChangeArrowheads="1"/>
          </p:cNvSpPr>
          <p:nvPr/>
        </p:nvSpPr>
        <p:spPr bwMode="auto">
          <a:xfrm>
            <a:off x="6621463" y="4346575"/>
            <a:ext cx="595312" cy="323850"/>
          </a:xfrm>
          <a:prstGeom prst="notchedRightArrow">
            <a:avLst>
              <a:gd name="adj1" fmla="val 50000"/>
              <a:gd name="adj2" fmla="val 45956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3" name="AutoShape 213"/>
          <p:cNvSpPr>
            <a:spLocks noChangeArrowheads="1"/>
          </p:cNvSpPr>
          <p:nvPr/>
        </p:nvSpPr>
        <p:spPr bwMode="auto">
          <a:xfrm>
            <a:off x="7323138" y="4348163"/>
            <a:ext cx="647700" cy="32385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4" name="AutoShape 218"/>
          <p:cNvSpPr>
            <a:spLocks noChangeArrowheads="1"/>
          </p:cNvSpPr>
          <p:nvPr/>
        </p:nvSpPr>
        <p:spPr bwMode="auto">
          <a:xfrm>
            <a:off x="6746875" y="3651250"/>
            <a:ext cx="593725" cy="323850"/>
          </a:xfrm>
          <a:prstGeom prst="notchedRightArrow">
            <a:avLst>
              <a:gd name="adj1" fmla="val 50000"/>
              <a:gd name="adj2" fmla="val 45833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618" name="Footer Placeholder 41"/>
          <p:cNvSpPr>
            <a:spLocks noGrp="1"/>
          </p:cNvSpPr>
          <p:nvPr>
            <p:ph type="ftr" sz="quarter" idx="11"/>
          </p:nvPr>
        </p:nvSpPr>
        <p:spPr>
          <a:xfrm>
            <a:off x="1631950" y="5722938"/>
            <a:ext cx="8623300" cy="3429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57213" indent="-214313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572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001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543050" indent="-171450" eaLnBrk="0" hangingPunct="0"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An Overview of THE PROPSED GOVERNMENT PERFORMANCE IMPROVEMENT Program</a:t>
            </a:r>
          </a:p>
        </p:txBody>
      </p:sp>
      <p:sp>
        <p:nvSpPr>
          <p:cNvPr id="56346" name="Text Box 195"/>
          <p:cNvSpPr txBox="1">
            <a:spLocks noChangeArrowheads="1"/>
          </p:cNvSpPr>
          <p:nvPr/>
        </p:nvSpPr>
        <p:spPr bwMode="auto">
          <a:xfrm>
            <a:off x="5859463" y="1679575"/>
            <a:ext cx="1362075" cy="830263"/>
          </a:xfrm>
          <a:prstGeom prst="rect">
            <a:avLst/>
          </a:prstGeom>
          <a:solidFill>
            <a:srgbClr val="79ED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33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GPIP IV: Sustaining Govt. Performance M&amp;E System &amp; Culture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7" name="AutoShape 218"/>
          <p:cNvSpPr>
            <a:spLocks noChangeArrowheads="1"/>
          </p:cNvSpPr>
          <p:nvPr/>
        </p:nvSpPr>
        <p:spPr bwMode="auto">
          <a:xfrm>
            <a:off x="7472363" y="3651250"/>
            <a:ext cx="595312" cy="323850"/>
          </a:xfrm>
          <a:prstGeom prst="notchedRightArrow">
            <a:avLst>
              <a:gd name="adj1" fmla="val 50000"/>
              <a:gd name="adj2" fmla="val 45956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348" name="AutoShape 218"/>
          <p:cNvSpPr>
            <a:spLocks noChangeArrowheads="1"/>
          </p:cNvSpPr>
          <p:nvPr/>
        </p:nvSpPr>
        <p:spPr bwMode="auto">
          <a:xfrm>
            <a:off x="7412038" y="2757488"/>
            <a:ext cx="593725" cy="354012"/>
          </a:xfrm>
          <a:prstGeom prst="notchedRightArrow">
            <a:avLst>
              <a:gd name="adj1" fmla="val 50000"/>
              <a:gd name="adj2" fmla="val 45927"/>
            </a:avLst>
          </a:prstGeom>
          <a:solidFill>
            <a:srgbClr val="79ED7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3333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30" name="Picture 29" descr="NEC 202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863" y="63499"/>
            <a:ext cx="7478163" cy="938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24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1112500" y="6623050"/>
            <a:ext cx="1035050" cy="211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Slide </a:t>
            </a:r>
            <a:fld id="{397495F4-1037-4469-B166-E0780C32A1F9}" type="slidenum">
              <a:rPr lang="en-GB" altLang="en-US" sz="1200" smtClean="0">
                <a:latin typeface="Arial" panose="020B0604020202020204" pitchFamily="34" charset="0"/>
              </a:rPr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57347" name="TextBox 11"/>
          <p:cNvSpPr txBox="1">
            <a:spLocks noChangeArrowheads="1"/>
          </p:cNvSpPr>
          <p:nvPr/>
        </p:nvSpPr>
        <p:spPr bwMode="auto">
          <a:xfrm>
            <a:off x="109538" y="4763"/>
            <a:ext cx="32575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>
              <a:latin typeface="Arial" panose="020B0604020202020204" pitchFamily="34" charset="0"/>
            </a:endParaRPr>
          </a:p>
        </p:txBody>
      </p:sp>
      <p:sp>
        <p:nvSpPr>
          <p:cNvPr id="57348" name="TextBox 12"/>
          <p:cNvSpPr txBox="1">
            <a:spLocks noChangeArrowheads="1"/>
          </p:cNvSpPr>
          <p:nvPr/>
        </p:nvSpPr>
        <p:spPr bwMode="auto">
          <a:xfrm>
            <a:off x="1211263" y="149225"/>
            <a:ext cx="104362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Coordination is key to bringing policies, programmes and institutions into alignment to achieve a country Robust M&amp;E system. How can coordination between key institutions be enhanced?</a:t>
            </a:r>
          </a:p>
        </p:txBody>
      </p:sp>
      <p:sp>
        <p:nvSpPr>
          <p:cNvPr id="5" name="Oval Callout 13">
            <a:extLst/>
          </p:cNvPr>
          <p:cNvSpPr/>
          <p:nvPr/>
        </p:nvSpPr>
        <p:spPr>
          <a:xfrm>
            <a:off x="5645150" y="1450975"/>
            <a:ext cx="4962525" cy="1146175"/>
          </a:xfrm>
          <a:prstGeom prst="wedgeEllipseCallout">
            <a:avLst/>
          </a:prstGeom>
          <a:solidFill>
            <a:srgbClr val="0068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goal?</a:t>
            </a:r>
          </a:p>
        </p:txBody>
      </p:sp>
      <p:grpSp>
        <p:nvGrpSpPr>
          <p:cNvPr id="57350" name="Group 5"/>
          <p:cNvGrpSpPr>
            <a:grpSpLocks/>
          </p:cNvGrpSpPr>
          <p:nvPr/>
        </p:nvGrpSpPr>
        <p:grpSpPr bwMode="auto">
          <a:xfrm>
            <a:off x="160338" y="1555750"/>
            <a:ext cx="5334000" cy="4246563"/>
            <a:chOff x="1358147" y="1555750"/>
            <a:chExt cx="6705600" cy="4246563"/>
          </a:xfrm>
        </p:grpSpPr>
        <p:pic>
          <p:nvPicPr>
            <p:cNvPr id="57355" name="Picture 10" descr="11"/>
            <p:cNvPicPr>
              <a:picLocks noChangeAspect="1" noChangeArrowheads="1"/>
            </p:cNvPicPr>
            <p:nvPr/>
          </p:nvPicPr>
          <p:blipFill>
            <a:blip r:embed="rId2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58" r="9276"/>
            <a:stretch>
              <a:fillRect/>
            </a:stretch>
          </p:blipFill>
          <p:spPr bwMode="gray">
            <a:xfrm>
              <a:off x="1358147" y="2374900"/>
              <a:ext cx="1598613" cy="3421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6" name="Picture 11" descr="12"/>
            <p:cNvPicPr>
              <a:picLocks noChangeAspect="1" noChangeArrowheads="1"/>
            </p:cNvPicPr>
            <p:nvPr/>
          </p:nvPicPr>
          <p:blipFill>
            <a:blip r:embed="rId3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46" r="6398" b="5991"/>
            <a:stretch>
              <a:fillRect/>
            </a:stretch>
          </p:blipFill>
          <p:spPr bwMode="gray">
            <a:xfrm>
              <a:off x="1358147" y="1739900"/>
              <a:ext cx="2219325" cy="150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7" name="Picture 12" descr="1"/>
            <p:cNvPicPr>
              <a:picLocks noChangeAspect="1" noChangeArrowheads="1"/>
            </p:cNvPicPr>
            <p:nvPr/>
          </p:nvPicPr>
          <p:blipFill>
            <a:blip r:embed="rId4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943" b="50000"/>
            <a:stretch>
              <a:fillRect/>
            </a:stretch>
          </p:blipFill>
          <p:spPr bwMode="gray">
            <a:xfrm>
              <a:off x="1358147" y="1555750"/>
              <a:ext cx="3467100" cy="744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8" name="Picture 10" descr="14"/>
            <p:cNvPicPr>
              <a:picLocks noChangeAspect="1" noChangeArrowheads="1"/>
            </p:cNvPicPr>
            <p:nvPr/>
          </p:nvPicPr>
          <p:blipFill>
            <a:blip r:embed="rId5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9" t="7680"/>
            <a:stretch>
              <a:fillRect/>
            </a:stretch>
          </p:blipFill>
          <p:spPr bwMode="gray">
            <a:xfrm>
              <a:off x="4498222" y="1968500"/>
              <a:ext cx="1997075" cy="153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9" name="Picture 13" descr="19"/>
            <p:cNvPicPr>
              <a:picLocks noChangeAspect="1" noChangeArrowheads="1"/>
            </p:cNvPicPr>
            <p:nvPr/>
          </p:nvPicPr>
          <p:blipFill>
            <a:blip r:embed="rId6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59" t="6801"/>
            <a:stretch>
              <a:fillRect/>
            </a:stretch>
          </p:blipFill>
          <p:spPr bwMode="gray">
            <a:xfrm>
              <a:off x="1594685" y="2597150"/>
              <a:ext cx="1973262" cy="160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0" name="Picture 14" descr="20"/>
            <p:cNvPicPr>
              <a:picLocks noChangeAspect="1" noChangeArrowheads="1"/>
            </p:cNvPicPr>
            <p:nvPr/>
          </p:nvPicPr>
          <p:blipFill>
            <a:blip r:embed="rId7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5" t="8327" r="4875" b="7806"/>
            <a:stretch>
              <a:fillRect/>
            </a:stretch>
          </p:blipFill>
          <p:spPr bwMode="gray">
            <a:xfrm>
              <a:off x="2820235" y="2549525"/>
              <a:ext cx="2466975" cy="128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1" name="Picture 15" descr="21"/>
            <p:cNvPicPr>
              <a:picLocks noChangeAspect="1" noChangeArrowheads="1"/>
            </p:cNvPicPr>
            <p:nvPr/>
          </p:nvPicPr>
          <p:blipFill>
            <a:blip r:embed="rId8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96" t="13008" r="6429" b="6097"/>
            <a:stretch>
              <a:fillRect/>
            </a:stretch>
          </p:blipFill>
          <p:spPr bwMode="gray">
            <a:xfrm>
              <a:off x="4602997" y="2859088"/>
              <a:ext cx="2603500" cy="158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2" name="Picture 16" descr="25"/>
            <p:cNvPicPr>
              <a:picLocks noChangeAspect="1" noChangeArrowheads="1"/>
            </p:cNvPicPr>
            <p:nvPr/>
          </p:nvPicPr>
          <p:blipFill>
            <a:blip r:embed="rId9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8" t="10568" r="4572" b="6729"/>
            <a:stretch>
              <a:fillRect/>
            </a:stretch>
          </p:blipFill>
          <p:spPr bwMode="gray">
            <a:xfrm>
              <a:off x="1553410" y="3492500"/>
              <a:ext cx="2741612" cy="167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3" name="Picture 17" descr="26"/>
            <p:cNvPicPr>
              <a:picLocks noChangeAspect="1" noChangeArrowheads="1"/>
            </p:cNvPicPr>
            <p:nvPr/>
          </p:nvPicPr>
          <p:blipFill>
            <a:blip r:embed="rId10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1" t="7356" r="6912" b="7765"/>
            <a:stretch>
              <a:fillRect/>
            </a:stretch>
          </p:blipFill>
          <p:spPr bwMode="gray">
            <a:xfrm>
              <a:off x="3512385" y="3284538"/>
              <a:ext cx="1800225" cy="165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4" name="Picture 18" descr="28"/>
            <p:cNvPicPr>
              <a:picLocks noChangeAspect="1" noChangeArrowheads="1"/>
            </p:cNvPicPr>
            <p:nvPr/>
          </p:nvPicPr>
          <p:blipFill>
            <a:blip r:embed="rId11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3" t="6815" r="26776"/>
            <a:stretch>
              <a:fillRect/>
            </a:stretch>
          </p:blipFill>
          <p:spPr bwMode="gray">
            <a:xfrm>
              <a:off x="2170947" y="4456113"/>
              <a:ext cx="2157413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5" name="Picture 19" descr="29"/>
            <p:cNvPicPr>
              <a:picLocks noChangeAspect="1" noChangeArrowheads="1"/>
            </p:cNvPicPr>
            <p:nvPr/>
          </p:nvPicPr>
          <p:blipFill>
            <a:blip r:embed="rId12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8" t="7936" r="7272"/>
            <a:stretch>
              <a:fillRect/>
            </a:stretch>
          </p:blipFill>
          <p:spPr bwMode="gray">
            <a:xfrm>
              <a:off x="3477460" y="4397375"/>
              <a:ext cx="2536825" cy="138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6" name="Picture 20" descr="30"/>
            <p:cNvPicPr>
              <a:picLocks noChangeAspect="1" noChangeArrowheads="1"/>
            </p:cNvPicPr>
            <p:nvPr/>
          </p:nvPicPr>
          <p:blipFill>
            <a:blip r:embed="rId13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2" t="7994"/>
            <a:stretch>
              <a:fillRect/>
            </a:stretch>
          </p:blipFill>
          <p:spPr bwMode="gray">
            <a:xfrm>
              <a:off x="5249110" y="3798888"/>
              <a:ext cx="2085975" cy="167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7" name="Picture 21" descr="35"/>
            <p:cNvPicPr>
              <a:picLocks noChangeAspect="1" noChangeArrowheads="1"/>
            </p:cNvPicPr>
            <p:nvPr/>
          </p:nvPicPr>
          <p:blipFill>
            <a:blip r:embed="rId14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5" t="22018" r="15596"/>
            <a:stretch>
              <a:fillRect/>
            </a:stretch>
          </p:blipFill>
          <p:spPr bwMode="gray">
            <a:xfrm>
              <a:off x="4180722" y="5237163"/>
              <a:ext cx="1749425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8" name="Picture 22" descr="36"/>
            <p:cNvPicPr>
              <a:picLocks noChangeAspect="1" noChangeArrowheads="1"/>
            </p:cNvPicPr>
            <p:nvPr/>
          </p:nvPicPr>
          <p:blipFill>
            <a:blip r:embed="rId15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05" t="21017" r="7477"/>
            <a:stretch>
              <a:fillRect/>
            </a:stretch>
          </p:blipFill>
          <p:spPr bwMode="gray">
            <a:xfrm>
              <a:off x="5558672" y="4773613"/>
              <a:ext cx="25050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9" name="Picture 23" descr="13"/>
            <p:cNvPicPr>
              <a:picLocks noChangeAspect="1" noChangeArrowheads="1"/>
            </p:cNvPicPr>
            <p:nvPr/>
          </p:nvPicPr>
          <p:blipFill>
            <a:blip r:embed="rId16">
              <a:lum bright="18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4" r="4858" b="8919"/>
            <a:stretch>
              <a:fillRect/>
            </a:stretch>
          </p:blipFill>
          <p:spPr bwMode="gray">
            <a:xfrm>
              <a:off x="2844047" y="1555750"/>
              <a:ext cx="1758950" cy="146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70" name="Freeform 111"/>
            <p:cNvSpPr>
              <a:spLocks/>
            </p:cNvSpPr>
            <p:nvPr/>
          </p:nvSpPr>
          <p:spPr bwMode="gray">
            <a:xfrm>
              <a:off x="3512385" y="4443413"/>
              <a:ext cx="2493962" cy="1343025"/>
            </a:xfrm>
            <a:custGeom>
              <a:avLst/>
              <a:gdLst>
                <a:gd name="T0" fmla="*/ 2147483646 w 4364"/>
                <a:gd name="T1" fmla="*/ 0 h 2784"/>
                <a:gd name="T2" fmla="*/ 2147483646 w 4364"/>
                <a:gd name="T3" fmla="*/ 0 h 2784"/>
                <a:gd name="T4" fmla="*/ 2147483646 w 4364"/>
                <a:gd name="T5" fmla="*/ 2147483646 h 2784"/>
                <a:gd name="T6" fmla="*/ 2147483646 w 4364"/>
                <a:gd name="T7" fmla="*/ 2147483646 h 2784"/>
                <a:gd name="T8" fmla="*/ 2147483646 w 4364"/>
                <a:gd name="T9" fmla="*/ 2147483646 h 2784"/>
                <a:gd name="T10" fmla="*/ 2147483646 w 4364"/>
                <a:gd name="T11" fmla="*/ 2147483646 h 2784"/>
                <a:gd name="T12" fmla="*/ 2147483646 w 4364"/>
                <a:gd name="T13" fmla="*/ 2147483646 h 2784"/>
                <a:gd name="T14" fmla="*/ 2147483646 w 4364"/>
                <a:gd name="T15" fmla="*/ 2147483646 h 2784"/>
                <a:gd name="T16" fmla="*/ 2147483646 w 4364"/>
                <a:gd name="T17" fmla="*/ 2147483646 h 2784"/>
                <a:gd name="T18" fmla="*/ 2147483646 w 4364"/>
                <a:gd name="T19" fmla="*/ 2147483646 h 2784"/>
                <a:gd name="T20" fmla="*/ 2147483646 w 4364"/>
                <a:gd name="T21" fmla="*/ 2147483646 h 2784"/>
                <a:gd name="T22" fmla="*/ 2147483646 w 4364"/>
                <a:gd name="T23" fmla="*/ 2147483646 h 2784"/>
                <a:gd name="T24" fmla="*/ 2147483646 w 4364"/>
                <a:gd name="T25" fmla="*/ 2147483646 h 2784"/>
                <a:gd name="T26" fmla="*/ 2147483646 w 4364"/>
                <a:gd name="T27" fmla="*/ 2147483646 h 2784"/>
                <a:gd name="T28" fmla="*/ 2147483646 w 4364"/>
                <a:gd name="T29" fmla="*/ 2147483646 h 2784"/>
                <a:gd name="T30" fmla="*/ 2147483646 w 4364"/>
                <a:gd name="T31" fmla="*/ 2147483646 h 2784"/>
                <a:gd name="T32" fmla="*/ 2147483646 w 4364"/>
                <a:gd name="T33" fmla="*/ 2147483646 h 2784"/>
                <a:gd name="T34" fmla="*/ 2147483646 w 4364"/>
                <a:gd name="T35" fmla="*/ 2147483646 h 2784"/>
                <a:gd name="T36" fmla="*/ 2147483646 w 4364"/>
                <a:gd name="T37" fmla="*/ 2147483646 h 2784"/>
                <a:gd name="T38" fmla="*/ 2147483646 w 4364"/>
                <a:gd name="T39" fmla="*/ 2147483646 h 2784"/>
                <a:gd name="T40" fmla="*/ 2147483646 w 4364"/>
                <a:gd name="T41" fmla="*/ 2147483646 h 2784"/>
                <a:gd name="T42" fmla="*/ 2147483646 w 4364"/>
                <a:gd name="T43" fmla="*/ 2147483646 h 2784"/>
                <a:gd name="T44" fmla="*/ 2147483646 w 4364"/>
                <a:gd name="T45" fmla="*/ 2147483646 h 2784"/>
                <a:gd name="T46" fmla="*/ 2147483646 w 4364"/>
                <a:gd name="T47" fmla="*/ 2147483646 h 2784"/>
                <a:gd name="T48" fmla="*/ 2147483646 w 4364"/>
                <a:gd name="T49" fmla="*/ 2147483646 h 2784"/>
                <a:gd name="T50" fmla="*/ 2147483646 w 4364"/>
                <a:gd name="T51" fmla="*/ 2147483646 h 2784"/>
                <a:gd name="T52" fmla="*/ 2147483646 w 4364"/>
                <a:gd name="T53" fmla="*/ 2147483646 h 2784"/>
                <a:gd name="T54" fmla="*/ 2147483646 w 4364"/>
                <a:gd name="T55" fmla="*/ 2147483646 h 2784"/>
                <a:gd name="T56" fmla="*/ 2147483646 w 4364"/>
                <a:gd name="T57" fmla="*/ 2147483646 h 2784"/>
                <a:gd name="T58" fmla="*/ 2147483646 w 4364"/>
                <a:gd name="T59" fmla="*/ 2147483646 h 2784"/>
                <a:gd name="T60" fmla="*/ 2147483646 w 4364"/>
                <a:gd name="T61" fmla="*/ 2147483646 h 2784"/>
                <a:gd name="T62" fmla="*/ 2147483646 w 4364"/>
                <a:gd name="T63" fmla="*/ 2147483646 h 2784"/>
                <a:gd name="T64" fmla="*/ 2147483646 w 4364"/>
                <a:gd name="T65" fmla="*/ 2147483646 h 2784"/>
                <a:gd name="T66" fmla="*/ 2147483646 w 4364"/>
                <a:gd name="T67" fmla="*/ 2147483646 h 2784"/>
                <a:gd name="T68" fmla="*/ 2147483646 w 4364"/>
                <a:gd name="T69" fmla="*/ 2147483646 h 2784"/>
                <a:gd name="T70" fmla="*/ 2147483646 w 4364"/>
                <a:gd name="T71" fmla="*/ 2147483646 h 2784"/>
                <a:gd name="T72" fmla="*/ 2147483646 w 4364"/>
                <a:gd name="T73" fmla="*/ 2147483646 h 2784"/>
                <a:gd name="T74" fmla="*/ 2147483646 w 4364"/>
                <a:gd name="T75" fmla="*/ 2147483646 h 2784"/>
                <a:gd name="T76" fmla="*/ 2147483646 w 4364"/>
                <a:gd name="T77" fmla="*/ 2147483646 h 2784"/>
                <a:gd name="T78" fmla="*/ 2147483646 w 4364"/>
                <a:gd name="T79" fmla="*/ 2147483646 h 2784"/>
                <a:gd name="T80" fmla="*/ 2147483646 w 4364"/>
                <a:gd name="T81" fmla="*/ 2147483646 h 2784"/>
                <a:gd name="T82" fmla="*/ 2147483646 w 4364"/>
                <a:gd name="T83" fmla="*/ 2147483646 h 2784"/>
                <a:gd name="T84" fmla="*/ 2147483646 w 4364"/>
                <a:gd name="T85" fmla="*/ 2147483646 h 2784"/>
                <a:gd name="T86" fmla="*/ 2147483646 w 4364"/>
                <a:gd name="T87" fmla="*/ 2147483646 h 2784"/>
                <a:gd name="T88" fmla="*/ 2147483646 w 4364"/>
                <a:gd name="T89" fmla="*/ 0 h 27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64"/>
                <a:gd name="T136" fmla="*/ 0 h 2784"/>
                <a:gd name="T137" fmla="*/ 4364 w 4364"/>
                <a:gd name="T138" fmla="*/ 2784 h 278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64" h="2784">
                  <a:moveTo>
                    <a:pt x="3104" y="0"/>
                  </a:moveTo>
                  <a:cubicBezTo>
                    <a:pt x="3107" y="0"/>
                    <a:pt x="3109" y="0"/>
                    <a:pt x="3112" y="0"/>
                  </a:cubicBezTo>
                  <a:cubicBezTo>
                    <a:pt x="3153" y="165"/>
                    <a:pt x="3210" y="365"/>
                    <a:pt x="3248" y="544"/>
                  </a:cubicBezTo>
                  <a:cubicBezTo>
                    <a:pt x="3261" y="607"/>
                    <a:pt x="3261" y="688"/>
                    <a:pt x="3284" y="736"/>
                  </a:cubicBezTo>
                  <a:cubicBezTo>
                    <a:pt x="3335" y="842"/>
                    <a:pt x="3469" y="799"/>
                    <a:pt x="3540" y="744"/>
                  </a:cubicBezTo>
                  <a:cubicBezTo>
                    <a:pt x="3666" y="647"/>
                    <a:pt x="3712" y="474"/>
                    <a:pt x="3872" y="420"/>
                  </a:cubicBezTo>
                  <a:cubicBezTo>
                    <a:pt x="4138" y="331"/>
                    <a:pt x="4315" y="578"/>
                    <a:pt x="4352" y="792"/>
                  </a:cubicBezTo>
                  <a:cubicBezTo>
                    <a:pt x="4364" y="861"/>
                    <a:pt x="4364" y="924"/>
                    <a:pt x="4328" y="976"/>
                  </a:cubicBezTo>
                  <a:cubicBezTo>
                    <a:pt x="4246" y="1094"/>
                    <a:pt x="4041" y="1034"/>
                    <a:pt x="3892" y="1012"/>
                  </a:cubicBezTo>
                  <a:cubicBezTo>
                    <a:pt x="3720" y="987"/>
                    <a:pt x="3564" y="1025"/>
                    <a:pt x="3516" y="1160"/>
                  </a:cubicBezTo>
                  <a:cubicBezTo>
                    <a:pt x="3459" y="1318"/>
                    <a:pt x="3564" y="1427"/>
                    <a:pt x="3604" y="1528"/>
                  </a:cubicBezTo>
                  <a:cubicBezTo>
                    <a:pt x="3672" y="1700"/>
                    <a:pt x="3660" y="1911"/>
                    <a:pt x="3684" y="2128"/>
                  </a:cubicBezTo>
                  <a:cubicBezTo>
                    <a:pt x="3478" y="2237"/>
                    <a:pt x="3239" y="2341"/>
                    <a:pt x="2964" y="2388"/>
                  </a:cubicBezTo>
                  <a:cubicBezTo>
                    <a:pt x="2860" y="2406"/>
                    <a:pt x="2720" y="2412"/>
                    <a:pt x="2664" y="2368"/>
                  </a:cubicBezTo>
                  <a:cubicBezTo>
                    <a:pt x="2534" y="2266"/>
                    <a:pt x="2689" y="1977"/>
                    <a:pt x="2620" y="1840"/>
                  </a:cubicBezTo>
                  <a:cubicBezTo>
                    <a:pt x="2578" y="1756"/>
                    <a:pt x="2449" y="1722"/>
                    <a:pt x="2344" y="1716"/>
                  </a:cubicBezTo>
                  <a:cubicBezTo>
                    <a:pt x="2228" y="1709"/>
                    <a:pt x="2117" y="1763"/>
                    <a:pt x="2056" y="1844"/>
                  </a:cubicBezTo>
                  <a:cubicBezTo>
                    <a:pt x="1966" y="1963"/>
                    <a:pt x="1980" y="2158"/>
                    <a:pt x="2100" y="2240"/>
                  </a:cubicBezTo>
                  <a:cubicBezTo>
                    <a:pt x="2161" y="2282"/>
                    <a:pt x="2278" y="2292"/>
                    <a:pt x="2292" y="2384"/>
                  </a:cubicBezTo>
                  <a:cubicBezTo>
                    <a:pt x="2307" y="2482"/>
                    <a:pt x="2202" y="2547"/>
                    <a:pt x="2136" y="2580"/>
                  </a:cubicBezTo>
                  <a:cubicBezTo>
                    <a:pt x="2057" y="2619"/>
                    <a:pt x="1961" y="2647"/>
                    <a:pt x="1876" y="2672"/>
                  </a:cubicBezTo>
                  <a:cubicBezTo>
                    <a:pt x="1722" y="2717"/>
                    <a:pt x="1541" y="2770"/>
                    <a:pt x="1360" y="2772"/>
                  </a:cubicBezTo>
                  <a:cubicBezTo>
                    <a:pt x="1339" y="2772"/>
                    <a:pt x="1292" y="2756"/>
                    <a:pt x="1292" y="2784"/>
                  </a:cubicBezTo>
                  <a:cubicBezTo>
                    <a:pt x="1241" y="2619"/>
                    <a:pt x="1207" y="2466"/>
                    <a:pt x="1152" y="2300"/>
                  </a:cubicBezTo>
                  <a:cubicBezTo>
                    <a:pt x="1108" y="2166"/>
                    <a:pt x="1052" y="1964"/>
                    <a:pt x="912" y="1912"/>
                  </a:cubicBezTo>
                  <a:cubicBezTo>
                    <a:pt x="821" y="1878"/>
                    <a:pt x="728" y="1938"/>
                    <a:pt x="680" y="1984"/>
                  </a:cubicBezTo>
                  <a:cubicBezTo>
                    <a:pt x="649" y="2014"/>
                    <a:pt x="633" y="2059"/>
                    <a:pt x="596" y="2092"/>
                  </a:cubicBezTo>
                  <a:cubicBezTo>
                    <a:pt x="465" y="2207"/>
                    <a:pt x="237" y="2152"/>
                    <a:pt x="140" y="2100"/>
                  </a:cubicBezTo>
                  <a:cubicBezTo>
                    <a:pt x="40" y="2047"/>
                    <a:pt x="0" y="1947"/>
                    <a:pt x="44" y="1808"/>
                  </a:cubicBezTo>
                  <a:cubicBezTo>
                    <a:pt x="96" y="1644"/>
                    <a:pt x="267" y="1497"/>
                    <a:pt x="500" y="1532"/>
                  </a:cubicBezTo>
                  <a:cubicBezTo>
                    <a:pt x="566" y="1542"/>
                    <a:pt x="626" y="1574"/>
                    <a:pt x="688" y="1580"/>
                  </a:cubicBezTo>
                  <a:cubicBezTo>
                    <a:pt x="881" y="1598"/>
                    <a:pt x="874" y="1429"/>
                    <a:pt x="852" y="1276"/>
                  </a:cubicBezTo>
                  <a:cubicBezTo>
                    <a:pt x="821" y="1063"/>
                    <a:pt x="734" y="916"/>
                    <a:pt x="676" y="736"/>
                  </a:cubicBezTo>
                  <a:cubicBezTo>
                    <a:pt x="680" y="737"/>
                    <a:pt x="682" y="740"/>
                    <a:pt x="684" y="744"/>
                  </a:cubicBezTo>
                  <a:cubicBezTo>
                    <a:pt x="684" y="705"/>
                    <a:pt x="730" y="694"/>
                    <a:pt x="760" y="680"/>
                  </a:cubicBezTo>
                  <a:cubicBezTo>
                    <a:pt x="871" y="630"/>
                    <a:pt x="982" y="585"/>
                    <a:pt x="1100" y="544"/>
                  </a:cubicBezTo>
                  <a:cubicBezTo>
                    <a:pt x="1259" y="488"/>
                    <a:pt x="1430" y="417"/>
                    <a:pt x="1612" y="424"/>
                  </a:cubicBezTo>
                  <a:cubicBezTo>
                    <a:pt x="1671" y="426"/>
                    <a:pt x="1714" y="442"/>
                    <a:pt x="1752" y="472"/>
                  </a:cubicBezTo>
                  <a:cubicBezTo>
                    <a:pt x="1820" y="579"/>
                    <a:pt x="1706" y="657"/>
                    <a:pt x="1732" y="772"/>
                  </a:cubicBezTo>
                  <a:cubicBezTo>
                    <a:pt x="1756" y="880"/>
                    <a:pt x="1943" y="964"/>
                    <a:pt x="2056" y="968"/>
                  </a:cubicBezTo>
                  <a:cubicBezTo>
                    <a:pt x="2239" y="974"/>
                    <a:pt x="2383" y="822"/>
                    <a:pt x="2344" y="632"/>
                  </a:cubicBezTo>
                  <a:cubicBezTo>
                    <a:pt x="2328" y="553"/>
                    <a:pt x="2282" y="491"/>
                    <a:pt x="2232" y="432"/>
                  </a:cubicBezTo>
                  <a:cubicBezTo>
                    <a:pt x="2200" y="395"/>
                    <a:pt x="2143" y="353"/>
                    <a:pt x="2140" y="312"/>
                  </a:cubicBezTo>
                  <a:cubicBezTo>
                    <a:pt x="2135" y="237"/>
                    <a:pt x="2199" y="222"/>
                    <a:pt x="2240" y="184"/>
                  </a:cubicBezTo>
                  <a:cubicBezTo>
                    <a:pt x="2531" y="125"/>
                    <a:pt x="2820" y="65"/>
                    <a:pt x="3104" y="0"/>
                  </a:cubicBezTo>
                  <a:close/>
                </a:path>
              </a:pathLst>
            </a:custGeom>
            <a:solidFill>
              <a:schemeClr val="tx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1" name="Freeform 112"/>
            <p:cNvSpPr>
              <a:spLocks/>
            </p:cNvSpPr>
            <p:nvPr/>
          </p:nvSpPr>
          <p:spPr bwMode="gray">
            <a:xfrm>
              <a:off x="2844047" y="2573338"/>
              <a:ext cx="2386013" cy="1222375"/>
            </a:xfrm>
            <a:custGeom>
              <a:avLst/>
              <a:gdLst>
                <a:gd name="T0" fmla="*/ 2147483646 w 4176"/>
                <a:gd name="T1" fmla="*/ 2147483646 h 2536"/>
                <a:gd name="T2" fmla="*/ 2147483646 w 4176"/>
                <a:gd name="T3" fmla="*/ 2147483646 h 2536"/>
                <a:gd name="T4" fmla="*/ 2147483646 w 4176"/>
                <a:gd name="T5" fmla="*/ 2147483646 h 2536"/>
                <a:gd name="T6" fmla="*/ 2147483646 w 4176"/>
                <a:gd name="T7" fmla="*/ 2147483646 h 2536"/>
                <a:gd name="T8" fmla="*/ 2147483646 w 4176"/>
                <a:gd name="T9" fmla="*/ 2147483646 h 2536"/>
                <a:gd name="T10" fmla="*/ 2147483646 w 4176"/>
                <a:gd name="T11" fmla="*/ 2147483646 h 2536"/>
                <a:gd name="T12" fmla="*/ 2147483646 w 4176"/>
                <a:gd name="T13" fmla="*/ 2147483646 h 2536"/>
                <a:gd name="T14" fmla="*/ 2147483646 w 4176"/>
                <a:gd name="T15" fmla="*/ 2147483646 h 2536"/>
                <a:gd name="T16" fmla="*/ 2147483646 w 4176"/>
                <a:gd name="T17" fmla="*/ 2147483646 h 2536"/>
                <a:gd name="T18" fmla="*/ 2147483646 w 4176"/>
                <a:gd name="T19" fmla="*/ 2147483646 h 2536"/>
                <a:gd name="T20" fmla="*/ 2147483646 w 4176"/>
                <a:gd name="T21" fmla="*/ 2147483646 h 2536"/>
                <a:gd name="T22" fmla="*/ 2147483646 w 4176"/>
                <a:gd name="T23" fmla="*/ 0 h 2536"/>
                <a:gd name="T24" fmla="*/ 2147483646 w 4176"/>
                <a:gd name="T25" fmla="*/ 0 h 2536"/>
                <a:gd name="T26" fmla="*/ 2147483646 w 4176"/>
                <a:gd name="T27" fmla="*/ 2147483646 h 2536"/>
                <a:gd name="T28" fmla="*/ 2147483646 w 4176"/>
                <a:gd name="T29" fmla="*/ 2147483646 h 2536"/>
                <a:gd name="T30" fmla="*/ 2147483646 w 4176"/>
                <a:gd name="T31" fmla="*/ 2147483646 h 2536"/>
                <a:gd name="T32" fmla="*/ 2147483646 w 4176"/>
                <a:gd name="T33" fmla="*/ 2147483646 h 2536"/>
                <a:gd name="T34" fmla="*/ 2147483646 w 4176"/>
                <a:gd name="T35" fmla="*/ 2147483646 h 2536"/>
                <a:gd name="T36" fmla="*/ 2147483646 w 4176"/>
                <a:gd name="T37" fmla="*/ 2147483646 h 2536"/>
                <a:gd name="T38" fmla="*/ 2147483646 w 4176"/>
                <a:gd name="T39" fmla="*/ 2147483646 h 2536"/>
                <a:gd name="T40" fmla="*/ 2147483646 w 4176"/>
                <a:gd name="T41" fmla="*/ 2147483646 h 2536"/>
                <a:gd name="T42" fmla="*/ 2147483646 w 4176"/>
                <a:gd name="T43" fmla="*/ 2147483646 h 2536"/>
                <a:gd name="T44" fmla="*/ 2147483646 w 4176"/>
                <a:gd name="T45" fmla="*/ 2147483646 h 2536"/>
                <a:gd name="T46" fmla="*/ 2147483646 w 4176"/>
                <a:gd name="T47" fmla="*/ 2147483646 h 2536"/>
                <a:gd name="T48" fmla="*/ 2147483646 w 4176"/>
                <a:gd name="T49" fmla="*/ 2147483646 h 2536"/>
                <a:gd name="T50" fmla="*/ 2147483646 w 4176"/>
                <a:gd name="T51" fmla="*/ 2147483646 h 2536"/>
                <a:gd name="T52" fmla="*/ 2147483646 w 4176"/>
                <a:gd name="T53" fmla="*/ 2147483646 h 2536"/>
                <a:gd name="T54" fmla="*/ 2147483646 w 4176"/>
                <a:gd name="T55" fmla="*/ 2147483646 h 2536"/>
                <a:gd name="T56" fmla="*/ 2147483646 w 4176"/>
                <a:gd name="T57" fmla="*/ 2147483646 h 2536"/>
                <a:gd name="T58" fmla="*/ 2147483646 w 4176"/>
                <a:gd name="T59" fmla="*/ 2147483646 h 2536"/>
                <a:gd name="T60" fmla="*/ 2147483646 w 4176"/>
                <a:gd name="T61" fmla="*/ 2147483646 h 2536"/>
                <a:gd name="T62" fmla="*/ 2147483646 w 4176"/>
                <a:gd name="T63" fmla="*/ 2147483646 h 2536"/>
                <a:gd name="T64" fmla="*/ 2147483646 w 4176"/>
                <a:gd name="T65" fmla="*/ 2147483646 h 2536"/>
                <a:gd name="T66" fmla="*/ 2147483646 w 4176"/>
                <a:gd name="T67" fmla="*/ 2147483646 h 2536"/>
                <a:gd name="T68" fmla="*/ 2147483646 w 4176"/>
                <a:gd name="T69" fmla="*/ 2147483646 h 2536"/>
                <a:gd name="T70" fmla="*/ 2147483646 w 4176"/>
                <a:gd name="T71" fmla="*/ 2147483646 h 2536"/>
                <a:gd name="T72" fmla="*/ 2147483646 w 4176"/>
                <a:gd name="T73" fmla="*/ 2147483646 h 2536"/>
                <a:gd name="T74" fmla="*/ 2147483646 w 4176"/>
                <a:gd name="T75" fmla="*/ 2147483646 h 2536"/>
                <a:gd name="T76" fmla="*/ 2147483646 w 4176"/>
                <a:gd name="T77" fmla="*/ 2147483646 h 2536"/>
                <a:gd name="T78" fmla="*/ 2147483646 w 4176"/>
                <a:gd name="T79" fmla="*/ 2147483646 h 2536"/>
                <a:gd name="T80" fmla="*/ 2147483646 w 4176"/>
                <a:gd name="T81" fmla="*/ 2147483646 h 2536"/>
                <a:gd name="T82" fmla="*/ 2147483646 w 4176"/>
                <a:gd name="T83" fmla="*/ 2147483646 h 2536"/>
                <a:gd name="T84" fmla="*/ 2147483646 w 4176"/>
                <a:gd name="T85" fmla="*/ 2147483646 h 2536"/>
                <a:gd name="T86" fmla="*/ 2147483646 w 4176"/>
                <a:gd name="T87" fmla="*/ 2147483646 h 2536"/>
                <a:gd name="T88" fmla="*/ 2147483646 w 4176"/>
                <a:gd name="T89" fmla="*/ 2147483646 h 2536"/>
                <a:gd name="T90" fmla="*/ 2147483646 w 4176"/>
                <a:gd name="T91" fmla="*/ 2147483646 h 2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76"/>
                <a:gd name="T139" fmla="*/ 0 h 2536"/>
                <a:gd name="T140" fmla="*/ 4176 w 4176"/>
                <a:gd name="T141" fmla="*/ 2536 h 2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76" h="2536">
                  <a:moveTo>
                    <a:pt x="661" y="676"/>
                  </a:moveTo>
                  <a:cubicBezTo>
                    <a:pt x="678" y="700"/>
                    <a:pt x="670" y="672"/>
                    <a:pt x="669" y="652"/>
                  </a:cubicBezTo>
                  <a:cubicBezTo>
                    <a:pt x="895" y="565"/>
                    <a:pt x="1183" y="414"/>
                    <a:pt x="1469" y="388"/>
                  </a:cubicBezTo>
                  <a:cubicBezTo>
                    <a:pt x="1554" y="380"/>
                    <a:pt x="1636" y="385"/>
                    <a:pt x="1689" y="428"/>
                  </a:cubicBezTo>
                  <a:cubicBezTo>
                    <a:pt x="1753" y="532"/>
                    <a:pt x="1638" y="595"/>
                    <a:pt x="1669" y="712"/>
                  </a:cubicBezTo>
                  <a:cubicBezTo>
                    <a:pt x="1692" y="802"/>
                    <a:pt x="1853" y="872"/>
                    <a:pt x="1961" y="880"/>
                  </a:cubicBezTo>
                  <a:cubicBezTo>
                    <a:pt x="2090" y="889"/>
                    <a:pt x="2236" y="796"/>
                    <a:pt x="2257" y="680"/>
                  </a:cubicBezTo>
                  <a:cubicBezTo>
                    <a:pt x="2281" y="544"/>
                    <a:pt x="2189" y="436"/>
                    <a:pt x="2121" y="364"/>
                  </a:cubicBezTo>
                  <a:cubicBezTo>
                    <a:pt x="2096" y="338"/>
                    <a:pt x="2061" y="313"/>
                    <a:pt x="2061" y="280"/>
                  </a:cubicBezTo>
                  <a:cubicBezTo>
                    <a:pt x="2062" y="230"/>
                    <a:pt x="2115" y="184"/>
                    <a:pt x="2157" y="168"/>
                  </a:cubicBezTo>
                  <a:cubicBezTo>
                    <a:pt x="2219" y="145"/>
                    <a:pt x="2298" y="142"/>
                    <a:pt x="2369" y="128"/>
                  </a:cubicBezTo>
                  <a:cubicBezTo>
                    <a:pt x="2571" y="88"/>
                    <a:pt x="2785" y="40"/>
                    <a:pt x="2989" y="0"/>
                  </a:cubicBezTo>
                  <a:cubicBezTo>
                    <a:pt x="2990" y="0"/>
                    <a:pt x="2992" y="0"/>
                    <a:pt x="2993" y="0"/>
                  </a:cubicBezTo>
                  <a:cubicBezTo>
                    <a:pt x="3029" y="165"/>
                    <a:pt x="3101" y="374"/>
                    <a:pt x="3129" y="556"/>
                  </a:cubicBezTo>
                  <a:cubicBezTo>
                    <a:pt x="3144" y="652"/>
                    <a:pt x="3146" y="736"/>
                    <a:pt x="3265" y="732"/>
                  </a:cubicBezTo>
                  <a:cubicBezTo>
                    <a:pt x="3356" y="729"/>
                    <a:pt x="3416" y="659"/>
                    <a:pt x="3453" y="620"/>
                  </a:cubicBezTo>
                  <a:cubicBezTo>
                    <a:pt x="3548" y="521"/>
                    <a:pt x="3598" y="387"/>
                    <a:pt x="3781" y="368"/>
                  </a:cubicBezTo>
                  <a:cubicBezTo>
                    <a:pt x="4008" y="345"/>
                    <a:pt x="4134" y="537"/>
                    <a:pt x="4165" y="720"/>
                  </a:cubicBezTo>
                  <a:cubicBezTo>
                    <a:pt x="4176" y="784"/>
                    <a:pt x="4169" y="858"/>
                    <a:pt x="4137" y="896"/>
                  </a:cubicBezTo>
                  <a:cubicBezTo>
                    <a:pt x="4027" y="1029"/>
                    <a:pt x="3771" y="899"/>
                    <a:pt x="3593" y="912"/>
                  </a:cubicBezTo>
                  <a:cubicBezTo>
                    <a:pt x="3468" y="921"/>
                    <a:pt x="3364" y="985"/>
                    <a:pt x="3349" y="1112"/>
                  </a:cubicBezTo>
                  <a:cubicBezTo>
                    <a:pt x="3335" y="1229"/>
                    <a:pt x="3401" y="1298"/>
                    <a:pt x="3437" y="1380"/>
                  </a:cubicBezTo>
                  <a:cubicBezTo>
                    <a:pt x="3470" y="1455"/>
                    <a:pt x="3480" y="1547"/>
                    <a:pt x="3489" y="1640"/>
                  </a:cubicBezTo>
                  <a:cubicBezTo>
                    <a:pt x="3498" y="1733"/>
                    <a:pt x="3501" y="1832"/>
                    <a:pt x="3509" y="1936"/>
                  </a:cubicBezTo>
                  <a:cubicBezTo>
                    <a:pt x="3298" y="2037"/>
                    <a:pt x="3090" y="2128"/>
                    <a:pt x="2805" y="2172"/>
                  </a:cubicBezTo>
                  <a:cubicBezTo>
                    <a:pt x="2719" y="2185"/>
                    <a:pt x="2592" y="2198"/>
                    <a:pt x="2533" y="2156"/>
                  </a:cubicBezTo>
                  <a:cubicBezTo>
                    <a:pt x="2413" y="2071"/>
                    <a:pt x="2561" y="1809"/>
                    <a:pt x="2501" y="1680"/>
                  </a:cubicBezTo>
                  <a:cubicBezTo>
                    <a:pt x="2461" y="1594"/>
                    <a:pt x="2311" y="1554"/>
                    <a:pt x="2193" y="1560"/>
                  </a:cubicBezTo>
                  <a:cubicBezTo>
                    <a:pt x="1954" y="1572"/>
                    <a:pt x="1790" y="1859"/>
                    <a:pt x="1985" y="2032"/>
                  </a:cubicBezTo>
                  <a:cubicBezTo>
                    <a:pt x="2053" y="2079"/>
                    <a:pt x="2164" y="2081"/>
                    <a:pt x="2177" y="2168"/>
                  </a:cubicBezTo>
                  <a:cubicBezTo>
                    <a:pt x="2187" y="2238"/>
                    <a:pt x="2131" y="2285"/>
                    <a:pt x="2081" y="2316"/>
                  </a:cubicBezTo>
                  <a:cubicBezTo>
                    <a:pt x="1977" y="2380"/>
                    <a:pt x="1825" y="2420"/>
                    <a:pt x="1677" y="2456"/>
                  </a:cubicBezTo>
                  <a:cubicBezTo>
                    <a:pt x="1566" y="2483"/>
                    <a:pt x="1409" y="2519"/>
                    <a:pt x="1265" y="2520"/>
                  </a:cubicBezTo>
                  <a:cubicBezTo>
                    <a:pt x="1247" y="2520"/>
                    <a:pt x="1209" y="2503"/>
                    <a:pt x="1221" y="2536"/>
                  </a:cubicBezTo>
                  <a:cubicBezTo>
                    <a:pt x="1212" y="2533"/>
                    <a:pt x="1218" y="2515"/>
                    <a:pt x="1209" y="2512"/>
                  </a:cubicBezTo>
                  <a:cubicBezTo>
                    <a:pt x="1142" y="2298"/>
                    <a:pt x="1107" y="2059"/>
                    <a:pt x="1009" y="1876"/>
                  </a:cubicBezTo>
                  <a:cubicBezTo>
                    <a:pt x="968" y="1799"/>
                    <a:pt x="904" y="1718"/>
                    <a:pt x="785" y="1732"/>
                  </a:cubicBezTo>
                  <a:cubicBezTo>
                    <a:pt x="734" y="1738"/>
                    <a:pt x="677" y="1774"/>
                    <a:pt x="641" y="1808"/>
                  </a:cubicBezTo>
                  <a:cubicBezTo>
                    <a:pt x="597" y="1849"/>
                    <a:pt x="577" y="1903"/>
                    <a:pt x="521" y="1932"/>
                  </a:cubicBezTo>
                  <a:cubicBezTo>
                    <a:pt x="388" y="2000"/>
                    <a:pt x="150" y="1953"/>
                    <a:pt x="65" y="1868"/>
                  </a:cubicBezTo>
                  <a:cubicBezTo>
                    <a:pt x="0" y="1803"/>
                    <a:pt x="29" y="1663"/>
                    <a:pt x="65" y="1596"/>
                  </a:cubicBezTo>
                  <a:cubicBezTo>
                    <a:pt x="128" y="1480"/>
                    <a:pt x="278" y="1371"/>
                    <a:pt x="477" y="1392"/>
                  </a:cubicBezTo>
                  <a:cubicBezTo>
                    <a:pt x="549" y="1400"/>
                    <a:pt x="617" y="1443"/>
                    <a:pt x="693" y="1440"/>
                  </a:cubicBezTo>
                  <a:cubicBezTo>
                    <a:pt x="781" y="1437"/>
                    <a:pt x="822" y="1378"/>
                    <a:pt x="833" y="1296"/>
                  </a:cubicBezTo>
                  <a:cubicBezTo>
                    <a:pt x="830" y="1280"/>
                    <a:pt x="838" y="1253"/>
                    <a:pt x="829" y="1244"/>
                  </a:cubicBezTo>
                  <a:cubicBezTo>
                    <a:pt x="813" y="1015"/>
                    <a:pt x="723" y="859"/>
                    <a:pt x="661" y="676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2" name="Freeform 113"/>
            <p:cNvSpPr>
              <a:spLocks/>
            </p:cNvSpPr>
            <p:nvPr/>
          </p:nvSpPr>
          <p:spPr bwMode="gray">
            <a:xfrm>
              <a:off x="4553785" y="2009775"/>
              <a:ext cx="1919287" cy="1500188"/>
            </a:xfrm>
            <a:custGeom>
              <a:avLst/>
              <a:gdLst>
                <a:gd name="T0" fmla="*/ 2147483646 w 3360"/>
                <a:gd name="T1" fmla="*/ 2147483646 h 3112"/>
                <a:gd name="T2" fmla="*/ 2147483646 w 3360"/>
                <a:gd name="T3" fmla="*/ 2147483646 h 3112"/>
                <a:gd name="T4" fmla="*/ 2147483646 w 3360"/>
                <a:gd name="T5" fmla="*/ 2147483646 h 3112"/>
                <a:gd name="T6" fmla="*/ 2147483646 w 3360"/>
                <a:gd name="T7" fmla="*/ 2147483646 h 3112"/>
                <a:gd name="T8" fmla="*/ 2147483646 w 3360"/>
                <a:gd name="T9" fmla="*/ 2147483646 h 3112"/>
                <a:gd name="T10" fmla="*/ 2147483646 w 3360"/>
                <a:gd name="T11" fmla="*/ 2147483646 h 3112"/>
                <a:gd name="T12" fmla="*/ 2147483646 w 3360"/>
                <a:gd name="T13" fmla="*/ 2147483646 h 3112"/>
                <a:gd name="T14" fmla="*/ 2147483646 w 3360"/>
                <a:gd name="T15" fmla="*/ 2147483646 h 3112"/>
                <a:gd name="T16" fmla="*/ 2147483646 w 3360"/>
                <a:gd name="T17" fmla="*/ 2147483646 h 3112"/>
                <a:gd name="T18" fmla="*/ 2147483646 w 3360"/>
                <a:gd name="T19" fmla="*/ 2147483646 h 3112"/>
                <a:gd name="T20" fmla="*/ 2147483646 w 3360"/>
                <a:gd name="T21" fmla="*/ 2147483646 h 3112"/>
                <a:gd name="T22" fmla="*/ 2147483646 w 3360"/>
                <a:gd name="T23" fmla="*/ 2147483646 h 3112"/>
                <a:gd name="T24" fmla="*/ 2147483646 w 3360"/>
                <a:gd name="T25" fmla="*/ 2147483646 h 3112"/>
                <a:gd name="T26" fmla="*/ 2147483646 w 3360"/>
                <a:gd name="T27" fmla="*/ 2147483646 h 3112"/>
                <a:gd name="T28" fmla="*/ 2147483646 w 3360"/>
                <a:gd name="T29" fmla="*/ 2147483646 h 3112"/>
                <a:gd name="T30" fmla="*/ 2147483646 w 3360"/>
                <a:gd name="T31" fmla="*/ 2147483646 h 3112"/>
                <a:gd name="T32" fmla="*/ 2147483646 w 3360"/>
                <a:gd name="T33" fmla="*/ 2147483646 h 3112"/>
                <a:gd name="T34" fmla="*/ 2147483646 w 3360"/>
                <a:gd name="T35" fmla="*/ 2147483646 h 3112"/>
                <a:gd name="T36" fmla="*/ 2147483646 w 3360"/>
                <a:gd name="T37" fmla="*/ 2147483646 h 3112"/>
                <a:gd name="T38" fmla="*/ 2147483646 w 3360"/>
                <a:gd name="T39" fmla="*/ 2147483646 h 3112"/>
                <a:gd name="T40" fmla="*/ 2147483646 w 3360"/>
                <a:gd name="T41" fmla="*/ 2147483646 h 3112"/>
                <a:gd name="T42" fmla="*/ 2147483646 w 3360"/>
                <a:gd name="T43" fmla="*/ 2147483646 h 3112"/>
                <a:gd name="T44" fmla="*/ 2147483646 w 3360"/>
                <a:gd name="T45" fmla="*/ 2147483646 h 3112"/>
                <a:gd name="T46" fmla="*/ 2147483646 w 3360"/>
                <a:gd name="T47" fmla="*/ 2147483646 h 3112"/>
                <a:gd name="T48" fmla="*/ 2147483646 w 3360"/>
                <a:gd name="T49" fmla="*/ 2147483646 h 3112"/>
                <a:gd name="T50" fmla="*/ 2147483646 w 3360"/>
                <a:gd name="T51" fmla="*/ 2147483646 h 3112"/>
                <a:gd name="T52" fmla="*/ 2147483646 w 3360"/>
                <a:gd name="T53" fmla="*/ 2147483646 h 3112"/>
                <a:gd name="T54" fmla="*/ 2147483646 w 3360"/>
                <a:gd name="T55" fmla="*/ 2147483646 h 3112"/>
                <a:gd name="T56" fmla="*/ 2147483646 w 3360"/>
                <a:gd name="T57" fmla="*/ 2147483646 h 3112"/>
                <a:gd name="T58" fmla="*/ 2147483646 w 3360"/>
                <a:gd name="T59" fmla="*/ 2147483646 h 3112"/>
                <a:gd name="T60" fmla="*/ 2147483646 w 3360"/>
                <a:gd name="T61" fmla="*/ 2147483646 h 3112"/>
                <a:gd name="T62" fmla="*/ 0 w 3360"/>
                <a:gd name="T63" fmla="*/ 2147483646 h 3112"/>
                <a:gd name="T64" fmla="*/ 2147483646 w 3360"/>
                <a:gd name="T65" fmla="*/ 2147483646 h 3112"/>
                <a:gd name="T66" fmla="*/ 2147483646 w 3360"/>
                <a:gd name="T67" fmla="*/ 2147483646 h 3112"/>
                <a:gd name="T68" fmla="*/ 2147483646 w 3360"/>
                <a:gd name="T69" fmla="*/ 2147483646 h 3112"/>
                <a:gd name="T70" fmla="*/ 2147483646 w 3360"/>
                <a:gd name="T71" fmla="*/ 2147483646 h 3112"/>
                <a:gd name="T72" fmla="*/ 2147483646 w 3360"/>
                <a:gd name="T73" fmla="*/ 2147483646 h 3112"/>
                <a:gd name="T74" fmla="*/ 2147483646 w 3360"/>
                <a:gd name="T75" fmla="*/ 2147483646 h 3112"/>
                <a:gd name="T76" fmla="*/ 2147483646 w 3360"/>
                <a:gd name="T77" fmla="*/ 2147483646 h 3112"/>
                <a:gd name="T78" fmla="*/ 2147483646 w 3360"/>
                <a:gd name="T79" fmla="*/ 2147483646 h 3112"/>
                <a:gd name="T80" fmla="*/ 2147483646 w 3360"/>
                <a:gd name="T81" fmla="*/ 2147483646 h 3112"/>
                <a:gd name="T82" fmla="*/ 2147483646 w 3360"/>
                <a:gd name="T83" fmla="*/ 2147483646 h 3112"/>
                <a:gd name="T84" fmla="*/ 2147483646 w 3360"/>
                <a:gd name="T85" fmla="*/ 2147483646 h 3112"/>
                <a:gd name="T86" fmla="*/ 2147483646 w 3360"/>
                <a:gd name="T87" fmla="*/ 2147483646 h 311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360"/>
                <a:gd name="T133" fmla="*/ 0 h 3112"/>
                <a:gd name="T134" fmla="*/ 3360 w 3360"/>
                <a:gd name="T135" fmla="*/ 3112 h 311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360" h="3112">
                  <a:moveTo>
                    <a:pt x="2692" y="484"/>
                  </a:moveTo>
                  <a:cubicBezTo>
                    <a:pt x="2775" y="698"/>
                    <a:pt x="2929" y="884"/>
                    <a:pt x="2892" y="1192"/>
                  </a:cubicBezTo>
                  <a:cubicBezTo>
                    <a:pt x="2836" y="1293"/>
                    <a:pt x="2675" y="1207"/>
                    <a:pt x="2572" y="1196"/>
                  </a:cubicBezTo>
                  <a:cubicBezTo>
                    <a:pt x="2353" y="1174"/>
                    <a:pt x="2221" y="1287"/>
                    <a:pt x="2160" y="1440"/>
                  </a:cubicBezTo>
                  <a:cubicBezTo>
                    <a:pt x="2126" y="1490"/>
                    <a:pt x="2124" y="1588"/>
                    <a:pt x="2168" y="1628"/>
                  </a:cubicBezTo>
                  <a:cubicBezTo>
                    <a:pt x="2244" y="1731"/>
                    <a:pt x="2503" y="1805"/>
                    <a:pt x="2652" y="1712"/>
                  </a:cubicBezTo>
                  <a:cubicBezTo>
                    <a:pt x="2750" y="1651"/>
                    <a:pt x="2785" y="1503"/>
                    <a:pt x="2944" y="1528"/>
                  </a:cubicBezTo>
                  <a:cubicBezTo>
                    <a:pt x="3041" y="1543"/>
                    <a:pt x="3094" y="1627"/>
                    <a:pt x="3140" y="1708"/>
                  </a:cubicBezTo>
                  <a:cubicBezTo>
                    <a:pt x="3224" y="1893"/>
                    <a:pt x="3292" y="2095"/>
                    <a:pt x="3360" y="2296"/>
                  </a:cubicBezTo>
                  <a:cubicBezTo>
                    <a:pt x="3148" y="2323"/>
                    <a:pt x="2971" y="2363"/>
                    <a:pt x="2768" y="2420"/>
                  </a:cubicBezTo>
                  <a:cubicBezTo>
                    <a:pt x="2674" y="2446"/>
                    <a:pt x="2595" y="2479"/>
                    <a:pt x="2508" y="2520"/>
                  </a:cubicBezTo>
                  <a:cubicBezTo>
                    <a:pt x="2326" y="2605"/>
                    <a:pt x="2069" y="2572"/>
                    <a:pt x="2040" y="2364"/>
                  </a:cubicBezTo>
                  <a:cubicBezTo>
                    <a:pt x="2017" y="2200"/>
                    <a:pt x="2172" y="1971"/>
                    <a:pt x="2024" y="1880"/>
                  </a:cubicBezTo>
                  <a:cubicBezTo>
                    <a:pt x="1993" y="1861"/>
                    <a:pt x="1949" y="1853"/>
                    <a:pt x="1912" y="1852"/>
                  </a:cubicBezTo>
                  <a:cubicBezTo>
                    <a:pt x="1715" y="1846"/>
                    <a:pt x="1506" y="1938"/>
                    <a:pt x="1436" y="2068"/>
                  </a:cubicBezTo>
                  <a:cubicBezTo>
                    <a:pt x="1370" y="2190"/>
                    <a:pt x="1441" y="2312"/>
                    <a:pt x="1528" y="2376"/>
                  </a:cubicBezTo>
                  <a:cubicBezTo>
                    <a:pt x="1623" y="2445"/>
                    <a:pt x="1772" y="2479"/>
                    <a:pt x="1800" y="2600"/>
                  </a:cubicBezTo>
                  <a:cubicBezTo>
                    <a:pt x="1836" y="2753"/>
                    <a:pt x="1680" y="2762"/>
                    <a:pt x="1548" y="2776"/>
                  </a:cubicBezTo>
                  <a:cubicBezTo>
                    <a:pt x="1380" y="2794"/>
                    <a:pt x="1216" y="2840"/>
                    <a:pt x="1072" y="2888"/>
                  </a:cubicBezTo>
                  <a:cubicBezTo>
                    <a:pt x="862" y="2958"/>
                    <a:pt x="692" y="3024"/>
                    <a:pt x="516" y="3112"/>
                  </a:cubicBezTo>
                  <a:cubicBezTo>
                    <a:pt x="516" y="3109"/>
                    <a:pt x="516" y="3107"/>
                    <a:pt x="516" y="3104"/>
                  </a:cubicBezTo>
                  <a:cubicBezTo>
                    <a:pt x="508" y="3000"/>
                    <a:pt x="505" y="2901"/>
                    <a:pt x="496" y="2808"/>
                  </a:cubicBezTo>
                  <a:cubicBezTo>
                    <a:pt x="487" y="2715"/>
                    <a:pt x="477" y="2623"/>
                    <a:pt x="444" y="2548"/>
                  </a:cubicBezTo>
                  <a:cubicBezTo>
                    <a:pt x="408" y="2466"/>
                    <a:pt x="342" y="2397"/>
                    <a:pt x="356" y="2280"/>
                  </a:cubicBezTo>
                  <a:cubicBezTo>
                    <a:pt x="371" y="2153"/>
                    <a:pt x="475" y="2089"/>
                    <a:pt x="600" y="2080"/>
                  </a:cubicBezTo>
                  <a:cubicBezTo>
                    <a:pt x="778" y="2067"/>
                    <a:pt x="1034" y="2197"/>
                    <a:pt x="1144" y="2064"/>
                  </a:cubicBezTo>
                  <a:cubicBezTo>
                    <a:pt x="1176" y="2026"/>
                    <a:pt x="1183" y="1952"/>
                    <a:pt x="1172" y="1888"/>
                  </a:cubicBezTo>
                  <a:cubicBezTo>
                    <a:pt x="1141" y="1705"/>
                    <a:pt x="1015" y="1513"/>
                    <a:pt x="788" y="1536"/>
                  </a:cubicBezTo>
                  <a:cubicBezTo>
                    <a:pt x="605" y="1555"/>
                    <a:pt x="555" y="1689"/>
                    <a:pt x="460" y="1788"/>
                  </a:cubicBezTo>
                  <a:cubicBezTo>
                    <a:pt x="423" y="1827"/>
                    <a:pt x="363" y="1897"/>
                    <a:pt x="272" y="1900"/>
                  </a:cubicBezTo>
                  <a:cubicBezTo>
                    <a:pt x="153" y="1904"/>
                    <a:pt x="151" y="1820"/>
                    <a:pt x="136" y="1724"/>
                  </a:cubicBezTo>
                  <a:cubicBezTo>
                    <a:pt x="108" y="1542"/>
                    <a:pt x="36" y="1333"/>
                    <a:pt x="0" y="1168"/>
                  </a:cubicBezTo>
                  <a:cubicBezTo>
                    <a:pt x="183" y="1001"/>
                    <a:pt x="556" y="1065"/>
                    <a:pt x="812" y="980"/>
                  </a:cubicBezTo>
                  <a:cubicBezTo>
                    <a:pt x="901" y="950"/>
                    <a:pt x="992" y="923"/>
                    <a:pt x="1048" y="884"/>
                  </a:cubicBezTo>
                  <a:cubicBezTo>
                    <a:pt x="1129" y="827"/>
                    <a:pt x="1143" y="707"/>
                    <a:pt x="1068" y="620"/>
                  </a:cubicBezTo>
                  <a:cubicBezTo>
                    <a:pt x="1042" y="590"/>
                    <a:pt x="998" y="573"/>
                    <a:pt x="968" y="540"/>
                  </a:cubicBezTo>
                  <a:cubicBezTo>
                    <a:pt x="926" y="493"/>
                    <a:pt x="883" y="413"/>
                    <a:pt x="892" y="324"/>
                  </a:cubicBezTo>
                  <a:cubicBezTo>
                    <a:pt x="908" y="164"/>
                    <a:pt x="1079" y="0"/>
                    <a:pt x="1264" y="32"/>
                  </a:cubicBezTo>
                  <a:cubicBezTo>
                    <a:pt x="1348" y="47"/>
                    <a:pt x="1450" y="121"/>
                    <a:pt x="1484" y="156"/>
                  </a:cubicBezTo>
                  <a:cubicBezTo>
                    <a:pt x="1521" y="195"/>
                    <a:pt x="1565" y="256"/>
                    <a:pt x="1552" y="340"/>
                  </a:cubicBezTo>
                  <a:cubicBezTo>
                    <a:pt x="1542" y="409"/>
                    <a:pt x="1465" y="476"/>
                    <a:pt x="1488" y="572"/>
                  </a:cubicBezTo>
                  <a:cubicBezTo>
                    <a:pt x="1504" y="638"/>
                    <a:pt x="1580" y="673"/>
                    <a:pt x="1660" y="680"/>
                  </a:cubicBezTo>
                  <a:cubicBezTo>
                    <a:pt x="1934" y="704"/>
                    <a:pt x="2183" y="574"/>
                    <a:pt x="2412" y="516"/>
                  </a:cubicBezTo>
                  <a:cubicBezTo>
                    <a:pt x="2495" y="495"/>
                    <a:pt x="2606" y="473"/>
                    <a:pt x="2692" y="484"/>
                  </a:cubicBezTo>
                  <a:close/>
                </a:path>
              </a:pathLst>
            </a:custGeom>
            <a:solidFill>
              <a:srgbClr val="5F5F5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3" name="Freeform 114"/>
            <p:cNvSpPr>
              <a:spLocks/>
            </p:cNvSpPr>
            <p:nvPr/>
          </p:nvSpPr>
          <p:spPr bwMode="gray">
            <a:xfrm>
              <a:off x="1358147" y="1760538"/>
              <a:ext cx="2174875" cy="1468437"/>
            </a:xfrm>
            <a:custGeom>
              <a:avLst/>
              <a:gdLst>
                <a:gd name="T0" fmla="*/ 2147483646 w 3806"/>
                <a:gd name="T1" fmla="*/ 2147483646 h 3043"/>
                <a:gd name="T2" fmla="*/ 2147483646 w 3806"/>
                <a:gd name="T3" fmla="*/ 2147483646 h 3043"/>
                <a:gd name="T4" fmla="*/ 2147483646 w 3806"/>
                <a:gd name="T5" fmla="*/ 2147483646 h 3043"/>
                <a:gd name="T6" fmla="*/ 2147483646 w 3806"/>
                <a:gd name="T7" fmla="*/ 2147483646 h 3043"/>
                <a:gd name="T8" fmla="*/ 2147483646 w 3806"/>
                <a:gd name="T9" fmla="*/ 2147483646 h 3043"/>
                <a:gd name="T10" fmla="*/ 2147483646 w 3806"/>
                <a:gd name="T11" fmla="*/ 2147483646 h 3043"/>
                <a:gd name="T12" fmla="*/ 2147483646 w 3806"/>
                <a:gd name="T13" fmla="*/ 2147483646 h 3043"/>
                <a:gd name="T14" fmla="*/ 2147483646 w 3806"/>
                <a:gd name="T15" fmla="*/ 2147483646 h 3043"/>
                <a:gd name="T16" fmla="*/ 2147483646 w 3806"/>
                <a:gd name="T17" fmla="*/ 2147483646 h 3043"/>
                <a:gd name="T18" fmla="*/ 2147483646 w 3806"/>
                <a:gd name="T19" fmla="*/ 2147483646 h 3043"/>
                <a:gd name="T20" fmla="*/ 2147483646 w 3806"/>
                <a:gd name="T21" fmla="*/ 2147483646 h 3043"/>
                <a:gd name="T22" fmla="*/ 2147483646 w 3806"/>
                <a:gd name="T23" fmla="*/ 2147483646 h 3043"/>
                <a:gd name="T24" fmla="*/ 2147483646 w 3806"/>
                <a:gd name="T25" fmla="*/ 2147483646 h 3043"/>
                <a:gd name="T26" fmla="*/ 2147483646 w 3806"/>
                <a:gd name="T27" fmla="*/ 2147483646 h 3043"/>
                <a:gd name="T28" fmla="*/ 2147483646 w 3806"/>
                <a:gd name="T29" fmla="*/ 2147483646 h 3043"/>
                <a:gd name="T30" fmla="*/ 2147483646 w 3806"/>
                <a:gd name="T31" fmla="*/ 2147483646 h 3043"/>
                <a:gd name="T32" fmla="*/ 2147483646 w 3806"/>
                <a:gd name="T33" fmla="*/ 2147483646 h 3043"/>
                <a:gd name="T34" fmla="*/ 2147483646 w 3806"/>
                <a:gd name="T35" fmla="*/ 2147483646 h 3043"/>
                <a:gd name="T36" fmla="*/ 2147483646 w 3806"/>
                <a:gd name="T37" fmla="*/ 2147483646 h 3043"/>
                <a:gd name="T38" fmla="*/ 2147483646 w 3806"/>
                <a:gd name="T39" fmla="*/ 2147483646 h 3043"/>
                <a:gd name="T40" fmla="*/ 2147483646 w 3806"/>
                <a:gd name="T41" fmla="*/ 2147483646 h 3043"/>
                <a:gd name="T42" fmla="*/ 2147483646 w 3806"/>
                <a:gd name="T43" fmla="*/ 2147483646 h 3043"/>
                <a:gd name="T44" fmla="*/ 2147483646 w 3806"/>
                <a:gd name="T45" fmla="*/ 2147483646 h 3043"/>
                <a:gd name="T46" fmla="*/ 2147483646 w 3806"/>
                <a:gd name="T47" fmla="*/ 2147483646 h 3043"/>
                <a:gd name="T48" fmla="*/ 2147483646 w 3806"/>
                <a:gd name="T49" fmla="*/ 2147483646 h 3043"/>
                <a:gd name="T50" fmla="*/ 2147483646 w 3806"/>
                <a:gd name="T51" fmla="*/ 2147483646 h 3043"/>
                <a:gd name="T52" fmla="*/ 2147483646 w 3806"/>
                <a:gd name="T53" fmla="*/ 2147483646 h 3043"/>
                <a:gd name="T54" fmla="*/ 2147483646 w 3806"/>
                <a:gd name="T55" fmla="*/ 2147483646 h 3043"/>
                <a:gd name="T56" fmla="*/ 0 w 3806"/>
                <a:gd name="T57" fmla="*/ 2147483646 h 3043"/>
                <a:gd name="T58" fmla="*/ 0 w 3806"/>
                <a:gd name="T59" fmla="*/ 2147483646 h 3043"/>
                <a:gd name="T60" fmla="*/ 2147483646 w 3806"/>
                <a:gd name="T61" fmla="*/ 2147483646 h 3043"/>
                <a:gd name="T62" fmla="*/ 0 w 3806"/>
                <a:gd name="T63" fmla="*/ 2147483646 h 3043"/>
                <a:gd name="T64" fmla="*/ 0 w 3806"/>
                <a:gd name="T65" fmla="*/ 2147483646 h 3043"/>
                <a:gd name="T66" fmla="*/ 2147483646 w 3806"/>
                <a:gd name="T67" fmla="*/ 2147483646 h 3043"/>
                <a:gd name="T68" fmla="*/ 2147483646 w 3806"/>
                <a:gd name="T69" fmla="*/ 2147483646 h 3043"/>
                <a:gd name="T70" fmla="*/ 2147483646 w 3806"/>
                <a:gd name="T71" fmla="*/ 2147483646 h 3043"/>
                <a:gd name="T72" fmla="*/ 2147483646 w 3806"/>
                <a:gd name="T73" fmla="*/ 2147483646 h 3043"/>
                <a:gd name="T74" fmla="*/ 2147483646 w 3806"/>
                <a:gd name="T75" fmla="*/ 2147483646 h 3043"/>
                <a:gd name="T76" fmla="*/ 2147483646 w 3806"/>
                <a:gd name="T77" fmla="*/ 2147483646 h 3043"/>
                <a:gd name="T78" fmla="*/ 2147483646 w 3806"/>
                <a:gd name="T79" fmla="*/ 2147483646 h 3043"/>
                <a:gd name="T80" fmla="*/ 2147483646 w 3806"/>
                <a:gd name="T81" fmla="*/ 2147483646 h 3043"/>
                <a:gd name="T82" fmla="*/ 2147483646 w 3806"/>
                <a:gd name="T83" fmla="*/ 2147483646 h 3043"/>
                <a:gd name="T84" fmla="*/ 2147483646 w 3806"/>
                <a:gd name="T85" fmla="*/ 2147483646 h 3043"/>
                <a:gd name="T86" fmla="*/ 2147483646 w 3806"/>
                <a:gd name="T87" fmla="*/ 2147483646 h 304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06"/>
                <a:gd name="T133" fmla="*/ 0 h 3043"/>
                <a:gd name="T134" fmla="*/ 3806 w 3806"/>
                <a:gd name="T135" fmla="*/ 3043 h 304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06" h="3043">
                  <a:moveTo>
                    <a:pt x="2688" y="455"/>
                  </a:moveTo>
                  <a:cubicBezTo>
                    <a:pt x="2715" y="575"/>
                    <a:pt x="2772" y="664"/>
                    <a:pt x="2812" y="771"/>
                  </a:cubicBezTo>
                  <a:cubicBezTo>
                    <a:pt x="2814" y="791"/>
                    <a:pt x="2817" y="811"/>
                    <a:pt x="2824" y="827"/>
                  </a:cubicBezTo>
                  <a:cubicBezTo>
                    <a:pt x="2830" y="975"/>
                    <a:pt x="2851" y="1121"/>
                    <a:pt x="2976" y="1135"/>
                  </a:cubicBezTo>
                  <a:cubicBezTo>
                    <a:pt x="3148" y="1155"/>
                    <a:pt x="3192" y="977"/>
                    <a:pt x="3312" y="911"/>
                  </a:cubicBezTo>
                  <a:cubicBezTo>
                    <a:pt x="3465" y="826"/>
                    <a:pt x="3730" y="897"/>
                    <a:pt x="3792" y="1043"/>
                  </a:cubicBezTo>
                  <a:cubicBezTo>
                    <a:pt x="3799" y="1070"/>
                    <a:pt x="3806" y="1096"/>
                    <a:pt x="3804" y="1131"/>
                  </a:cubicBezTo>
                  <a:cubicBezTo>
                    <a:pt x="3765" y="1291"/>
                    <a:pt x="3637" y="1412"/>
                    <a:pt x="3452" y="1419"/>
                  </a:cubicBezTo>
                  <a:cubicBezTo>
                    <a:pt x="3280" y="1426"/>
                    <a:pt x="3078" y="1294"/>
                    <a:pt x="3000" y="1451"/>
                  </a:cubicBezTo>
                  <a:cubicBezTo>
                    <a:pt x="2977" y="1498"/>
                    <a:pt x="2980" y="1559"/>
                    <a:pt x="2988" y="1635"/>
                  </a:cubicBezTo>
                  <a:cubicBezTo>
                    <a:pt x="2991" y="1668"/>
                    <a:pt x="2997" y="1698"/>
                    <a:pt x="3008" y="1723"/>
                  </a:cubicBezTo>
                  <a:cubicBezTo>
                    <a:pt x="3064" y="1951"/>
                    <a:pt x="3149" y="2150"/>
                    <a:pt x="3248" y="2335"/>
                  </a:cubicBezTo>
                  <a:cubicBezTo>
                    <a:pt x="3052" y="2329"/>
                    <a:pt x="2892" y="2391"/>
                    <a:pt x="2728" y="2443"/>
                  </a:cubicBezTo>
                  <a:cubicBezTo>
                    <a:pt x="2567" y="2494"/>
                    <a:pt x="2392" y="2556"/>
                    <a:pt x="2192" y="2539"/>
                  </a:cubicBezTo>
                  <a:cubicBezTo>
                    <a:pt x="2095" y="2531"/>
                    <a:pt x="2011" y="2492"/>
                    <a:pt x="2020" y="2383"/>
                  </a:cubicBezTo>
                  <a:cubicBezTo>
                    <a:pt x="2029" y="2269"/>
                    <a:pt x="2125" y="2229"/>
                    <a:pt x="2100" y="2107"/>
                  </a:cubicBezTo>
                  <a:cubicBezTo>
                    <a:pt x="2079" y="2001"/>
                    <a:pt x="1942" y="1893"/>
                    <a:pt x="1840" y="1871"/>
                  </a:cubicBezTo>
                  <a:cubicBezTo>
                    <a:pt x="1706" y="1842"/>
                    <a:pt x="1597" y="1915"/>
                    <a:pt x="1536" y="1975"/>
                  </a:cubicBezTo>
                  <a:cubicBezTo>
                    <a:pt x="1459" y="2051"/>
                    <a:pt x="1388" y="2201"/>
                    <a:pt x="1452" y="2331"/>
                  </a:cubicBezTo>
                  <a:cubicBezTo>
                    <a:pt x="1467" y="2362"/>
                    <a:pt x="1490" y="2388"/>
                    <a:pt x="1512" y="2411"/>
                  </a:cubicBezTo>
                  <a:cubicBezTo>
                    <a:pt x="1534" y="2434"/>
                    <a:pt x="1568" y="2448"/>
                    <a:pt x="1592" y="2479"/>
                  </a:cubicBezTo>
                  <a:cubicBezTo>
                    <a:pt x="1662" y="2569"/>
                    <a:pt x="1640" y="2684"/>
                    <a:pt x="1560" y="2743"/>
                  </a:cubicBezTo>
                  <a:cubicBezTo>
                    <a:pt x="1503" y="2785"/>
                    <a:pt x="1407" y="2816"/>
                    <a:pt x="1316" y="2847"/>
                  </a:cubicBezTo>
                  <a:cubicBezTo>
                    <a:pt x="1226" y="2877"/>
                    <a:pt x="1127" y="2896"/>
                    <a:pt x="1024" y="2903"/>
                  </a:cubicBezTo>
                  <a:cubicBezTo>
                    <a:pt x="812" y="2917"/>
                    <a:pt x="599" y="2931"/>
                    <a:pt x="472" y="3043"/>
                  </a:cubicBezTo>
                  <a:cubicBezTo>
                    <a:pt x="447" y="2960"/>
                    <a:pt x="416" y="2846"/>
                    <a:pt x="384" y="2727"/>
                  </a:cubicBezTo>
                  <a:cubicBezTo>
                    <a:pt x="355" y="2617"/>
                    <a:pt x="357" y="2495"/>
                    <a:pt x="328" y="2395"/>
                  </a:cubicBezTo>
                  <a:cubicBezTo>
                    <a:pt x="309" y="2329"/>
                    <a:pt x="263" y="2239"/>
                    <a:pt x="204" y="2235"/>
                  </a:cubicBezTo>
                  <a:cubicBezTo>
                    <a:pt x="98" y="2228"/>
                    <a:pt x="85" y="2353"/>
                    <a:pt x="0" y="2387"/>
                  </a:cubicBezTo>
                  <a:cubicBezTo>
                    <a:pt x="0" y="2251"/>
                    <a:pt x="0" y="2115"/>
                    <a:pt x="0" y="1979"/>
                  </a:cubicBezTo>
                  <a:cubicBezTo>
                    <a:pt x="132" y="2016"/>
                    <a:pt x="266" y="1990"/>
                    <a:pt x="224" y="1827"/>
                  </a:cubicBezTo>
                  <a:cubicBezTo>
                    <a:pt x="188" y="1690"/>
                    <a:pt x="60" y="1528"/>
                    <a:pt x="0" y="1451"/>
                  </a:cubicBezTo>
                  <a:cubicBezTo>
                    <a:pt x="0" y="1352"/>
                    <a:pt x="0" y="1254"/>
                    <a:pt x="0" y="1155"/>
                  </a:cubicBezTo>
                  <a:cubicBezTo>
                    <a:pt x="275" y="1057"/>
                    <a:pt x="543" y="936"/>
                    <a:pt x="892" y="899"/>
                  </a:cubicBezTo>
                  <a:cubicBezTo>
                    <a:pt x="1002" y="887"/>
                    <a:pt x="1148" y="884"/>
                    <a:pt x="1148" y="767"/>
                  </a:cubicBezTo>
                  <a:cubicBezTo>
                    <a:pt x="1148" y="614"/>
                    <a:pt x="972" y="582"/>
                    <a:pt x="884" y="511"/>
                  </a:cubicBezTo>
                  <a:cubicBezTo>
                    <a:pt x="838" y="474"/>
                    <a:pt x="788" y="417"/>
                    <a:pt x="796" y="327"/>
                  </a:cubicBezTo>
                  <a:cubicBezTo>
                    <a:pt x="809" y="172"/>
                    <a:pt x="986" y="83"/>
                    <a:pt x="1132" y="51"/>
                  </a:cubicBezTo>
                  <a:cubicBezTo>
                    <a:pt x="1240" y="27"/>
                    <a:pt x="1421" y="0"/>
                    <a:pt x="1460" y="111"/>
                  </a:cubicBezTo>
                  <a:cubicBezTo>
                    <a:pt x="1506" y="240"/>
                    <a:pt x="1387" y="360"/>
                    <a:pt x="1396" y="507"/>
                  </a:cubicBezTo>
                  <a:cubicBezTo>
                    <a:pt x="1406" y="673"/>
                    <a:pt x="1580" y="735"/>
                    <a:pt x="1760" y="687"/>
                  </a:cubicBezTo>
                  <a:cubicBezTo>
                    <a:pt x="1829" y="669"/>
                    <a:pt x="1896" y="629"/>
                    <a:pt x="1972" y="603"/>
                  </a:cubicBezTo>
                  <a:cubicBezTo>
                    <a:pt x="2167" y="536"/>
                    <a:pt x="2406" y="486"/>
                    <a:pt x="2636" y="451"/>
                  </a:cubicBezTo>
                  <a:cubicBezTo>
                    <a:pt x="2649" y="449"/>
                    <a:pt x="2677" y="432"/>
                    <a:pt x="2688" y="45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4" name="Freeform 115"/>
            <p:cNvSpPr>
              <a:spLocks/>
            </p:cNvSpPr>
            <p:nvPr/>
          </p:nvSpPr>
          <p:spPr bwMode="gray">
            <a:xfrm>
              <a:off x="2894847" y="1558925"/>
              <a:ext cx="1657350" cy="1444625"/>
            </a:xfrm>
            <a:custGeom>
              <a:avLst/>
              <a:gdLst>
                <a:gd name="T0" fmla="*/ 2147483646 w 2900"/>
                <a:gd name="T1" fmla="*/ 2147483646 h 2993"/>
                <a:gd name="T2" fmla="*/ 2147483646 w 2900"/>
                <a:gd name="T3" fmla="*/ 2147483646 h 2993"/>
                <a:gd name="T4" fmla="*/ 2147483646 w 2900"/>
                <a:gd name="T5" fmla="*/ 2147483646 h 2993"/>
                <a:gd name="T6" fmla="*/ 2147483646 w 2900"/>
                <a:gd name="T7" fmla="*/ 2147483646 h 2993"/>
                <a:gd name="T8" fmla="*/ 2147483646 w 2900"/>
                <a:gd name="T9" fmla="*/ 2147483646 h 2993"/>
                <a:gd name="T10" fmla="*/ 2147483646 w 2900"/>
                <a:gd name="T11" fmla="*/ 2147483646 h 2993"/>
                <a:gd name="T12" fmla="*/ 2147483646 w 2900"/>
                <a:gd name="T13" fmla="*/ 2147483646 h 2993"/>
                <a:gd name="T14" fmla="*/ 2147483646 w 2900"/>
                <a:gd name="T15" fmla="*/ 2147483646 h 2993"/>
                <a:gd name="T16" fmla="*/ 2147483646 w 2900"/>
                <a:gd name="T17" fmla="*/ 2147483646 h 2993"/>
                <a:gd name="T18" fmla="*/ 2147483646 w 2900"/>
                <a:gd name="T19" fmla="*/ 2147483646 h 2993"/>
                <a:gd name="T20" fmla="*/ 2147483646 w 2900"/>
                <a:gd name="T21" fmla="*/ 2147483646 h 2993"/>
                <a:gd name="T22" fmla="*/ 2147483646 w 2900"/>
                <a:gd name="T23" fmla="*/ 2147483646 h 2993"/>
                <a:gd name="T24" fmla="*/ 2147483646 w 2900"/>
                <a:gd name="T25" fmla="*/ 2147483646 h 2993"/>
                <a:gd name="T26" fmla="*/ 2147483646 w 2900"/>
                <a:gd name="T27" fmla="*/ 2147483646 h 2993"/>
                <a:gd name="T28" fmla="*/ 2147483646 w 2900"/>
                <a:gd name="T29" fmla="*/ 2147483646 h 2993"/>
                <a:gd name="T30" fmla="*/ 2147483646 w 2900"/>
                <a:gd name="T31" fmla="*/ 2147483646 h 2993"/>
                <a:gd name="T32" fmla="*/ 2147483646 w 2900"/>
                <a:gd name="T33" fmla="*/ 2147483646 h 2993"/>
                <a:gd name="T34" fmla="*/ 2147483646 w 2900"/>
                <a:gd name="T35" fmla="*/ 2147483646 h 2993"/>
                <a:gd name="T36" fmla="*/ 2147483646 w 2900"/>
                <a:gd name="T37" fmla="*/ 2147483646 h 2993"/>
                <a:gd name="T38" fmla="*/ 2147483646 w 2900"/>
                <a:gd name="T39" fmla="*/ 2147483646 h 2993"/>
                <a:gd name="T40" fmla="*/ 2147483646 w 2900"/>
                <a:gd name="T41" fmla="*/ 2147483646 h 2993"/>
                <a:gd name="T42" fmla="*/ 2147483646 w 2900"/>
                <a:gd name="T43" fmla="*/ 2147483646 h 2993"/>
                <a:gd name="T44" fmla="*/ 2147483646 w 2900"/>
                <a:gd name="T45" fmla="*/ 2147483646 h 2993"/>
                <a:gd name="T46" fmla="*/ 2147483646 w 2900"/>
                <a:gd name="T47" fmla="*/ 2147483646 h 2993"/>
                <a:gd name="T48" fmla="*/ 2147483646 w 2900"/>
                <a:gd name="T49" fmla="*/ 2147483646 h 2993"/>
                <a:gd name="T50" fmla="*/ 2147483646 w 2900"/>
                <a:gd name="T51" fmla="*/ 2147483646 h 2993"/>
                <a:gd name="T52" fmla="*/ 2147483646 w 2900"/>
                <a:gd name="T53" fmla="*/ 2147483646 h 2993"/>
                <a:gd name="T54" fmla="*/ 2147483646 w 2900"/>
                <a:gd name="T55" fmla="*/ 2147483646 h 2993"/>
                <a:gd name="T56" fmla="*/ 2147483646 w 2900"/>
                <a:gd name="T57" fmla="*/ 2147483646 h 2993"/>
                <a:gd name="T58" fmla="*/ 2147483646 w 2900"/>
                <a:gd name="T59" fmla="*/ 2147483646 h 2993"/>
                <a:gd name="T60" fmla="*/ 2147483646 w 2900"/>
                <a:gd name="T61" fmla="*/ 2147483646 h 2993"/>
                <a:gd name="T62" fmla="*/ 2147483646 w 2900"/>
                <a:gd name="T63" fmla="*/ 2147483646 h 2993"/>
                <a:gd name="T64" fmla="*/ 2147483646 w 2900"/>
                <a:gd name="T65" fmla="*/ 2147483646 h 2993"/>
                <a:gd name="T66" fmla="*/ 2147483646 w 2900"/>
                <a:gd name="T67" fmla="*/ 2147483646 h 2993"/>
                <a:gd name="T68" fmla="*/ 2147483646 w 2900"/>
                <a:gd name="T69" fmla="*/ 2147483646 h 2993"/>
                <a:gd name="T70" fmla="*/ 0 w 2900"/>
                <a:gd name="T71" fmla="*/ 2147483646 h 2993"/>
                <a:gd name="T72" fmla="*/ 2147483646 w 2900"/>
                <a:gd name="T73" fmla="*/ 2147483646 h 2993"/>
                <a:gd name="T74" fmla="*/ 2147483646 w 2900"/>
                <a:gd name="T75" fmla="*/ 2147483646 h 2993"/>
                <a:gd name="T76" fmla="*/ 2147483646 w 2900"/>
                <a:gd name="T77" fmla="*/ 2147483646 h 2993"/>
                <a:gd name="T78" fmla="*/ 2147483646 w 2900"/>
                <a:gd name="T79" fmla="*/ 2147483646 h 2993"/>
                <a:gd name="T80" fmla="*/ 2147483646 w 2900"/>
                <a:gd name="T81" fmla="*/ 2147483646 h 2993"/>
                <a:gd name="T82" fmla="*/ 2147483646 w 2900"/>
                <a:gd name="T83" fmla="*/ 0 h 2993"/>
                <a:gd name="T84" fmla="*/ 2147483646 w 2900"/>
                <a:gd name="T85" fmla="*/ 0 h 2993"/>
                <a:gd name="T86" fmla="*/ 2147483646 w 2900"/>
                <a:gd name="T87" fmla="*/ 2147483646 h 2993"/>
                <a:gd name="T88" fmla="*/ 2147483646 w 2900"/>
                <a:gd name="T89" fmla="*/ 2147483646 h 2993"/>
                <a:gd name="T90" fmla="*/ 2147483646 w 2900"/>
                <a:gd name="T91" fmla="*/ 2147483646 h 2993"/>
                <a:gd name="T92" fmla="*/ 2147483646 w 2900"/>
                <a:gd name="T93" fmla="*/ 2147483646 h 2993"/>
                <a:gd name="T94" fmla="*/ 2147483646 w 2900"/>
                <a:gd name="T95" fmla="*/ 2147483646 h 2993"/>
                <a:gd name="T96" fmla="*/ 2147483646 w 2900"/>
                <a:gd name="T97" fmla="*/ 2147483646 h 2993"/>
                <a:gd name="T98" fmla="*/ 2147483646 w 2900"/>
                <a:gd name="T99" fmla="*/ 2147483646 h 299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00"/>
                <a:gd name="T151" fmla="*/ 0 h 2993"/>
                <a:gd name="T152" fmla="*/ 2900 w 2900"/>
                <a:gd name="T153" fmla="*/ 2993 h 299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00" h="2993">
                  <a:moveTo>
                    <a:pt x="2196" y="336"/>
                  </a:moveTo>
                  <a:cubicBezTo>
                    <a:pt x="2204" y="413"/>
                    <a:pt x="2261" y="461"/>
                    <a:pt x="2300" y="508"/>
                  </a:cubicBezTo>
                  <a:cubicBezTo>
                    <a:pt x="2384" y="609"/>
                    <a:pt x="2473" y="697"/>
                    <a:pt x="2540" y="820"/>
                  </a:cubicBezTo>
                  <a:cubicBezTo>
                    <a:pt x="2572" y="878"/>
                    <a:pt x="2615" y="973"/>
                    <a:pt x="2596" y="1032"/>
                  </a:cubicBezTo>
                  <a:cubicBezTo>
                    <a:pt x="2575" y="1095"/>
                    <a:pt x="2479" y="1094"/>
                    <a:pt x="2392" y="1076"/>
                  </a:cubicBezTo>
                  <a:cubicBezTo>
                    <a:pt x="2302" y="1058"/>
                    <a:pt x="2246" y="1023"/>
                    <a:pt x="2176" y="1020"/>
                  </a:cubicBezTo>
                  <a:cubicBezTo>
                    <a:pt x="2017" y="1014"/>
                    <a:pt x="1853" y="1166"/>
                    <a:pt x="1824" y="1280"/>
                  </a:cubicBezTo>
                  <a:cubicBezTo>
                    <a:pt x="1803" y="1365"/>
                    <a:pt x="1850" y="1431"/>
                    <a:pt x="1900" y="1472"/>
                  </a:cubicBezTo>
                  <a:cubicBezTo>
                    <a:pt x="2050" y="1595"/>
                    <a:pt x="2291" y="1561"/>
                    <a:pt x="2412" y="1468"/>
                  </a:cubicBezTo>
                  <a:cubicBezTo>
                    <a:pt x="2468" y="1425"/>
                    <a:pt x="2502" y="1316"/>
                    <a:pt x="2592" y="1320"/>
                  </a:cubicBezTo>
                  <a:cubicBezTo>
                    <a:pt x="2644" y="1322"/>
                    <a:pt x="2697" y="1404"/>
                    <a:pt x="2716" y="1460"/>
                  </a:cubicBezTo>
                  <a:cubicBezTo>
                    <a:pt x="2753" y="1569"/>
                    <a:pt x="2759" y="1679"/>
                    <a:pt x="2796" y="1788"/>
                  </a:cubicBezTo>
                  <a:cubicBezTo>
                    <a:pt x="2830" y="1891"/>
                    <a:pt x="2867" y="2006"/>
                    <a:pt x="2900" y="2104"/>
                  </a:cubicBezTo>
                  <a:cubicBezTo>
                    <a:pt x="2696" y="2144"/>
                    <a:pt x="2482" y="2192"/>
                    <a:pt x="2280" y="2232"/>
                  </a:cubicBezTo>
                  <a:cubicBezTo>
                    <a:pt x="2209" y="2246"/>
                    <a:pt x="2130" y="2249"/>
                    <a:pt x="2068" y="2272"/>
                  </a:cubicBezTo>
                  <a:cubicBezTo>
                    <a:pt x="2026" y="2288"/>
                    <a:pt x="1973" y="2334"/>
                    <a:pt x="1972" y="2384"/>
                  </a:cubicBezTo>
                  <a:cubicBezTo>
                    <a:pt x="1972" y="2417"/>
                    <a:pt x="2007" y="2442"/>
                    <a:pt x="2032" y="2468"/>
                  </a:cubicBezTo>
                  <a:cubicBezTo>
                    <a:pt x="2100" y="2540"/>
                    <a:pt x="2192" y="2648"/>
                    <a:pt x="2168" y="2784"/>
                  </a:cubicBezTo>
                  <a:cubicBezTo>
                    <a:pt x="2147" y="2900"/>
                    <a:pt x="2001" y="2993"/>
                    <a:pt x="1872" y="2984"/>
                  </a:cubicBezTo>
                  <a:cubicBezTo>
                    <a:pt x="1764" y="2976"/>
                    <a:pt x="1603" y="2906"/>
                    <a:pt x="1580" y="2816"/>
                  </a:cubicBezTo>
                  <a:cubicBezTo>
                    <a:pt x="1549" y="2699"/>
                    <a:pt x="1664" y="2636"/>
                    <a:pt x="1600" y="2532"/>
                  </a:cubicBezTo>
                  <a:cubicBezTo>
                    <a:pt x="1547" y="2489"/>
                    <a:pt x="1465" y="2484"/>
                    <a:pt x="1380" y="2492"/>
                  </a:cubicBezTo>
                  <a:cubicBezTo>
                    <a:pt x="1094" y="2518"/>
                    <a:pt x="806" y="2669"/>
                    <a:pt x="580" y="2756"/>
                  </a:cubicBezTo>
                  <a:cubicBezTo>
                    <a:pt x="581" y="2776"/>
                    <a:pt x="589" y="2804"/>
                    <a:pt x="572" y="2780"/>
                  </a:cubicBezTo>
                  <a:cubicBezTo>
                    <a:pt x="566" y="2774"/>
                    <a:pt x="567" y="2761"/>
                    <a:pt x="560" y="2756"/>
                  </a:cubicBezTo>
                  <a:cubicBezTo>
                    <a:pt x="461" y="2571"/>
                    <a:pt x="376" y="2372"/>
                    <a:pt x="320" y="2144"/>
                  </a:cubicBezTo>
                  <a:cubicBezTo>
                    <a:pt x="314" y="2114"/>
                    <a:pt x="309" y="2083"/>
                    <a:pt x="300" y="2056"/>
                  </a:cubicBezTo>
                  <a:cubicBezTo>
                    <a:pt x="292" y="1980"/>
                    <a:pt x="289" y="1919"/>
                    <a:pt x="312" y="1872"/>
                  </a:cubicBezTo>
                  <a:cubicBezTo>
                    <a:pt x="390" y="1715"/>
                    <a:pt x="592" y="1847"/>
                    <a:pt x="764" y="1840"/>
                  </a:cubicBezTo>
                  <a:cubicBezTo>
                    <a:pt x="949" y="1833"/>
                    <a:pt x="1077" y="1712"/>
                    <a:pt x="1116" y="1552"/>
                  </a:cubicBezTo>
                  <a:cubicBezTo>
                    <a:pt x="1126" y="1524"/>
                    <a:pt x="1119" y="1480"/>
                    <a:pt x="1104" y="1464"/>
                  </a:cubicBezTo>
                  <a:cubicBezTo>
                    <a:pt x="1042" y="1318"/>
                    <a:pt x="777" y="1247"/>
                    <a:pt x="624" y="1332"/>
                  </a:cubicBezTo>
                  <a:cubicBezTo>
                    <a:pt x="504" y="1398"/>
                    <a:pt x="460" y="1576"/>
                    <a:pt x="288" y="1556"/>
                  </a:cubicBezTo>
                  <a:cubicBezTo>
                    <a:pt x="163" y="1542"/>
                    <a:pt x="142" y="1396"/>
                    <a:pt x="136" y="1248"/>
                  </a:cubicBezTo>
                  <a:cubicBezTo>
                    <a:pt x="136" y="1225"/>
                    <a:pt x="131" y="1207"/>
                    <a:pt x="124" y="1192"/>
                  </a:cubicBezTo>
                  <a:cubicBezTo>
                    <a:pt x="84" y="1085"/>
                    <a:pt x="27" y="996"/>
                    <a:pt x="0" y="876"/>
                  </a:cubicBezTo>
                  <a:cubicBezTo>
                    <a:pt x="3" y="851"/>
                    <a:pt x="43" y="860"/>
                    <a:pt x="56" y="860"/>
                  </a:cubicBezTo>
                  <a:cubicBezTo>
                    <a:pt x="227" y="858"/>
                    <a:pt x="388" y="818"/>
                    <a:pt x="528" y="780"/>
                  </a:cubicBezTo>
                  <a:cubicBezTo>
                    <a:pt x="610" y="758"/>
                    <a:pt x="688" y="738"/>
                    <a:pt x="768" y="704"/>
                  </a:cubicBezTo>
                  <a:cubicBezTo>
                    <a:pt x="830" y="677"/>
                    <a:pt x="929" y="626"/>
                    <a:pt x="920" y="544"/>
                  </a:cubicBezTo>
                  <a:cubicBezTo>
                    <a:pt x="911" y="467"/>
                    <a:pt x="797" y="460"/>
                    <a:pt x="732" y="412"/>
                  </a:cubicBezTo>
                  <a:cubicBezTo>
                    <a:pt x="579" y="298"/>
                    <a:pt x="687" y="42"/>
                    <a:pt x="856" y="0"/>
                  </a:cubicBezTo>
                  <a:cubicBezTo>
                    <a:pt x="936" y="0"/>
                    <a:pt x="1016" y="0"/>
                    <a:pt x="1096" y="0"/>
                  </a:cubicBezTo>
                  <a:cubicBezTo>
                    <a:pt x="1096" y="1"/>
                    <a:pt x="1096" y="3"/>
                    <a:pt x="1096" y="4"/>
                  </a:cubicBezTo>
                  <a:cubicBezTo>
                    <a:pt x="1170" y="23"/>
                    <a:pt x="1213" y="46"/>
                    <a:pt x="1236" y="100"/>
                  </a:cubicBezTo>
                  <a:cubicBezTo>
                    <a:pt x="1288" y="219"/>
                    <a:pt x="1159" y="409"/>
                    <a:pt x="1240" y="512"/>
                  </a:cubicBezTo>
                  <a:cubicBezTo>
                    <a:pt x="1261" y="538"/>
                    <a:pt x="1307" y="552"/>
                    <a:pt x="1352" y="556"/>
                  </a:cubicBezTo>
                  <a:cubicBezTo>
                    <a:pt x="1519" y="571"/>
                    <a:pt x="1670" y="518"/>
                    <a:pt x="1812" y="476"/>
                  </a:cubicBezTo>
                  <a:cubicBezTo>
                    <a:pt x="1920" y="444"/>
                    <a:pt x="2017" y="411"/>
                    <a:pt x="2112" y="368"/>
                  </a:cubicBezTo>
                  <a:cubicBezTo>
                    <a:pt x="2139" y="356"/>
                    <a:pt x="2166" y="332"/>
                    <a:pt x="2196" y="336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5" name="Freeform 116"/>
            <p:cNvSpPr>
              <a:spLocks/>
            </p:cNvSpPr>
            <p:nvPr/>
          </p:nvSpPr>
          <p:spPr bwMode="gray">
            <a:xfrm>
              <a:off x="1629610" y="2649538"/>
              <a:ext cx="1905000" cy="1544637"/>
            </a:xfrm>
            <a:custGeom>
              <a:avLst/>
              <a:gdLst>
                <a:gd name="T0" fmla="*/ 2147483646 w 3336"/>
                <a:gd name="T1" fmla="*/ 2147483646 h 3201"/>
                <a:gd name="T2" fmla="*/ 2147483646 w 3336"/>
                <a:gd name="T3" fmla="*/ 2147483646 h 3201"/>
                <a:gd name="T4" fmla="*/ 2147483646 w 3336"/>
                <a:gd name="T5" fmla="*/ 2147483646 h 3201"/>
                <a:gd name="T6" fmla="*/ 2147483646 w 3336"/>
                <a:gd name="T7" fmla="*/ 2147483646 h 3201"/>
                <a:gd name="T8" fmla="*/ 2147483646 w 3336"/>
                <a:gd name="T9" fmla="*/ 2147483646 h 3201"/>
                <a:gd name="T10" fmla="*/ 2147483646 w 3336"/>
                <a:gd name="T11" fmla="*/ 2147483646 h 3201"/>
                <a:gd name="T12" fmla="*/ 2147483646 w 3336"/>
                <a:gd name="T13" fmla="*/ 2147483646 h 3201"/>
                <a:gd name="T14" fmla="*/ 2147483646 w 3336"/>
                <a:gd name="T15" fmla="*/ 2147483646 h 3201"/>
                <a:gd name="T16" fmla="*/ 2147483646 w 3336"/>
                <a:gd name="T17" fmla="*/ 2147483646 h 3201"/>
                <a:gd name="T18" fmla="*/ 2147483646 w 3336"/>
                <a:gd name="T19" fmla="*/ 2147483646 h 3201"/>
                <a:gd name="T20" fmla="*/ 2147483646 w 3336"/>
                <a:gd name="T21" fmla="*/ 2147483646 h 3201"/>
                <a:gd name="T22" fmla="*/ 2147483646 w 3336"/>
                <a:gd name="T23" fmla="*/ 2147483646 h 3201"/>
                <a:gd name="T24" fmla="*/ 2147483646 w 3336"/>
                <a:gd name="T25" fmla="*/ 2147483646 h 3201"/>
                <a:gd name="T26" fmla="*/ 2147483646 w 3336"/>
                <a:gd name="T27" fmla="*/ 2147483646 h 3201"/>
                <a:gd name="T28" fmla="*/ 2147483646 w 3336"/>
                <a:gd name="T29" fmla="*/ 2147483646 h 3201"/>
                <a:gd name="T30" fmla="*/ 2147483646 w 3336"/>
                <a:gd name="T31" fmla="*/ 2147483646 h 3201"/>
                <a:gd name="T32" fmla="*/ 2147483646 w 3336"/>
                <a:gd name="T33" fmla="*/ 2147483646 h 3201"/>
                <a:gd name="T34" fmla="*/ 2147483646 w 3336"/>
                <a:gd name="T35" fmla="*/ 2147483646 h 3201"/>
                <a:gd name="T36" fmla="*/ 2147483646 w 3336"/>
                <a:gd name="T37" fmla="*/ 2147483646 h 3201"/>
                <a:gd name="T38" fmla="*/ 2147483646 w 3336"/>
                <a:gd name="T39" fmla="*/ 2147483646 h 3201"/>
                <a:gd name="T40" fmla="*/ 2147483646 w 3336"/>
                <a:gd name="T41" fmla="*/ 2147483646 h 3201"/>
                <a:gd name="T42" fmla="*/ 2147483646 w 3336"/>
                <a:gd name="T43" fmla="*/ 2147483646 h 3201"/>
                <a:gd name="T44" fmla="*/ 2147483646 w 3336"/>
                <a:gd name="T45" fmla="*/ 2147483646 h 3201"/>
                <a:gd name="T46" fmla="*/ 2147483646 w 3336"/>
                <a:gd name="T47" fmla="*/ 2147483646 h 3201"/>
                <a:gd name="T48" fmla="*/ 2147483646 w 3336"/>
                <a:gd name="T49" fmla="*/ 2147483646 h 3201"/>
                <a:gd name="T50" fmla="*/ 2147483646 w 3336"/>
                <a:gd name="T51" fmla="*/ 2147483646 h 3201"/>
                <a:gd name="T52" fmla="*/ 2147483646 w 3336"/>
                <a:gd name="T53" fmla="*/ 2147483646 h 3201"/>
                <a:gd name="T54" fmla="*/ 2147483646 w 3336"/>
                <a:gd name="T55" fmla="*/ 2147483646 h 3201"/>
                <a:gd name="T56" fmla="*/ 2147483646 w 3336"/>
                <a:gd name="T57" fmla="*/ 2147483646 h 3201"/>
                <a:gd name="T58" fmla="*/ 2147483646 w 3336"/>
                <a:gd name="T59" fmla="*/ 2147483646 h 3201"/>
                <a:gd name="T60" fmla="*/ 2147483646 w 3336"/>
                <a:gd name="T61" fmla="*/ 2147483646 h 3201"/>
                <a:gd name="T62" fmla="*/ 2147483646 w 3336"/>
                <a:gd name="T63" fmla="*/ 2147483646 h 3201"/>
                <a:gd name="T64" fmla="*/ 2147483646 w 3336"/>
                <a:gd name="T65" fmla="*/ 2147483646 h 3201"/>
                <a:gd name="T66" fmla="*/ 2147483646 w 3336"/>
                <a:gd name="T67" fmla="*/ 2147483646 h 3201"/>
                <a:gd name="T68" fmla="*/ 2147483646 w 3336"/>
                <a:gd name="T69" fmla="*/ 2147483646 h 3201"/>
                <a:gd name="T70" fmla="*/ 0 w 3336"/>
                <a:gd name="T71" fmla="*/ 2147483646 h 3201"/>
                <a:gd name="T72" fmla="*/ 2147483646 w 3336"/>
                <a:gd name="T73" fmla="*/ 2147483646 h 3201"/>
                <a:gd name="T74" fmla="*/ 2147483646 w 3336"/>
                <a:gd name="T75" fmla="*/ 2147483646 h 3201"/>
                <a:gd name="T76" fmla="*/ 2147483646 w 3336"/>
                <a:gd name="T77" fmla="*/ 2147483646 h 3201"/>
                <a:gd name="T78" fmla="*/ 2147483646 w 3336"/>
                <a:gd name="T79" fmla="*/ 2147483646 h 3201"/>
                <a:gd name="T80" fmla="*/ 2147483646 w 3336"/>
                <a:gd name="T81" fmla="*/ 2147483646 h 3201"/>
                <a:gd name="T82" fmla="*/ 2147483646 w 3336"/>
                <a:gd name="T83" fmla="*/ 2147483646 h 3201"/>
                <a:gd name="T84" fmla="*/ 2147483646 w 3336"/>
                <a:gd name="T85" fmla="*/ 2147483646 h 3201"/>
                <a:gd name="T86" fmla="*/ 2147483646 w 3336"/>
                <a:gd name="T87" fmla="*/ 2147483646 h 3201"/>
                <a:gd name="T88" fmla="*/ 2147483646 w 3336"/>
                <a:gd name="T89" fmla="*/ 2147483646 h 3201"/>
                <a:gd name="T90" fmla="*/ 2147483646 w 3336"/>
                <a:gd name="T91" fmla="*/ 2147483646 h 3201"/>
                <a:gd name="T92" fmla="*/ 2147483646 w 3336"/>
                <a:gd name="T93" fmla="*/ 2147483646 h 3201"/>
                <a:gd name="T94" fmla="*/ 2147483646 w 3336"/>
                <a:gd name="T95" fmla="*/ 2147483646 h 3201"/>
                <a:gd name="T96" fmla="*/ 2147483646 w 3336"/>
                <a:gd name="T97" fmla="*/ 2147483646 h 320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336"/>
                <a:gd name="T148" fmla="*/ 0 h 3201"/>
                <a:gd name="T149" fmla="*/ 3336 w 3336"/>
                <a:gd name="T150" fmla="*/ 3201 h 320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336" h="3201">
                  <a:moveTo>
                    <a:pt x="2776" y="493"/>
                  </a:moveTo>
                  <a:cubicBezTo>
                    <a:pt x="2783" y="498"/>
                    <a:pt x="2782" y="511"/>
                    <a:pt x="2788" y="517"/>
                  </a:cubicBezTo>
                  <a:cubicBezTo>
                    <a:pt x="2850" y="700"/>
                    <a:pt x="2940" y="856"/>
                    <a:pt x="2956" y="1085"/>
                  </a:cubicBezTo>
                  <a:cubicBezTo>
                    <a:pt x="2959" y="1101"/>
                    <a:pt x="2951" y="1128"/>
                    <a:pt x="2960" y="1137"/>
                  </a:cubicBezTo>
                  <a:cubicBezTo>
                    <a:pt x="2949" y="1219"/>
                    <a:pt x="2908" y="1278"/>
                    <a:pt x="2820" y="1281"/>
                  </a:cubicBezTo>
                  <a:cubicBezTo>
                    <a:pt x="2744" y="1284"/>
                    <a:pt x="2676" y="1241"/>
                    <a:pt x="2604" y="1233"/>
                  </a:cubicBezTo>
                  <a:cubicBezTo>
                    <a:pt x="2405" y="1212"/>
                    <a:pt x="2255" y="1321"/>
                    <a:pt x="2192" y="1437"/>
                  </a:cubicBezTo>
                  <a:cubicBezTo>
                    <a:pt x="2156" y="1504"/>
                    <a:pt x="2127" y="1644"/>
                    <a:pt x="2192" y="1709"/>
                  </a:cubicBezTo>
                  <a:cubicBezTo>
                    <a:pt x="2277" y="1794"/>
                    <a:pt x="2515" y="1841"/>
                    <a:pt x="2648" y="1773"/>
                  </a:cubicBezTo>
                  <a:cubicBezTo>
                    <a:pt x="2704" y="1744"/>
                    <a:pt x="2724" y="1690"/>
                    <a:pt x="2768" y="1649"/>
                  </a:cubicBezTo>
                  <a:cubicBezTo>
                    <a:pt x="2804" y="1615"/>
                    <a:pt x="2861" y="1579"/>
                    <a:pt x="2912" y="1573"/>
                  </a:cubicBezTo>
                  <a:cubicBezTo>
                    <a:pt x="3031" y="1559"/>
                    <a:pt x="3095" y="1640"/>
                    <a:pt x="3136" y="1717"/>
                  </a:cubicBezTo>
                  <a:cubicBezTo>
                    <a:pt x="3234" y="1900"/>
                    <a:pt x="3269" y="2139"/>
                    <a:pt x="3336" y="2353"/>
                  </a:cubicBezTo>
                  <a:cubicBezTo>
                    <a:pt x="3336" y="2356"/>
                    <a:pt x="3336" y="2358"/>
                    <a:pt x="3336" y="2361"/>
                  </a:cubicBezTo>
                  <a:cubicBezTo>
                    <a:pt x="3122" y="2403"/>
                    <a:pt x="2937" y="2438"/>
                    <a:pt x="2724" y="2497"/>
                  </a:cubicBezTo>
                  <a:cubicBezTo>
                    <a:pt x="2629" y="2523"/>
                    <a:pt x="2546" y="2562"/>
                    <a:pt x="2456" y="2601"/>
                  </a:cubicBezTo>
                  <a:cubicBezTo>
                    <a:pt x="2264" y="2685"/>
                    <a:pt x="1998" y="2659"/>
                    <a:pt x="1996" y="2409"/>
                  </a:cubicBezTo>
                  <a:cubicBezTo>
                    <a:pt x="1995" y="2338"/>
                    <a:pt x="2021" y="2270"/>
                    <a:pt x="2040" y="2205"/>
                  </a:cubicBezTo>
                  <a:cubicBezTo>
                    <a:pt x="2065" y="2118"/>
                    <a:pt x="2090" y="1988"/>
                    <a:pt x="2012" y="1937"/>
                  </a:cubicBezTo>
                  <a:cubicBezTo>
                    <a:pt x="1901" y="1864"/>
                    <a:pt x="1679" y="1936"/>
                    <a:pt x="1584" y="1981"/>
                  </a:cubicBezTo>
                  <a:cubicBezTo>
                    <a:pt x="1469" y="2035"/>
                    <a:pt x="1330" y="2138"/>
                    <a:pt x="1372" y="2305"/>
                  </a:cubicBezTo>
                  <a:cubicBezTo>
                    <a:pt x="1405" y="2436"/>
                    <a:pt x="1538" y="2475"/>
                    <a:pt x="1640" y="2553"/>
                  </a:cubicBezTo>
                  <a:cubicBezTo>
                    <a:pt x="1686" y="2589"/>
                    <a:pt x="1747" y="2646"/>
                    <a:pt x="1740" y="2725"/>
                  </a:cubicBezTo>
                  <a:cubicBezTo>
                    <a:pt x="1728" y="2859"/>
                    <a:pt x="1565" y="2850"/>
                    <a:pt x="1428" y="2869"/>
                  </a:cubicBezTo>
                  <a:cubicBezTo>
                    <a:pt x="1046" y="2922"/>
                    <a:pt x="719" y="3077"/>
                    <a:pt x="404" y="3201"/>
                  </a:cubicBezTo>
                  <a:cubicBezTo>
                    <a:pt x="391" y="2985"/>
                    <a:pt x="414" y="2810"/>
                    <a:pt x="368" y="2653"/>
                  </a:cubicBezTo>
                  <a:cubicBezTo>
                    <a:pt x="336" y="2545"/>
                    <a:pt x="254" y="2458"/>
                    <a:pt x="300" y="2317"/>
                  </a:cubicBezTo>
                  <a:cubicBezTo>
                    <a:pt x="333" y="2218"/>
                    <a:pt x="418" y="2155"/>
                    <a:pt x="540" y="2145"/>
                  </a:cubicBezTo>
                  <a:cubicBezTo>
                    <a:pt x="723" y="2130"/>
                    <a:pt x="997" y="2261"/>
                    <a:pt x="1108" y="2117"/>
                  </a:cubicBezTo>
                  <a:cubicBezTo>
                    <a:pt x="1173" y="2032"/>
                    <a:pt x="1140" y="1864"/>
                    <a:pt x="1100" y="1777"/>
                  </a:cubicBezTo>
                  <a:cubicBezTo>
                    <a:pt x="1069" y="1710"/>
                    <a:pt x="1006" y="1641"/>
                    <a:pt x="940" y="1609"/>
                  </a:cubicBezTo>
                  <a:cubicBezTo>
                    <a:pt x="818" y="1550"/>
                    <a:pt x="669" y="1594"/>
                    <a:pt x="576" y="1673"/>
                  </a:cubicBezTo>
                  <a:cubicBezTo>
                    <a:pt x="513" y="1727"/>
                    <a:pt x="467" y="1815"/>
                    <a:pt x="396" y="1877"/>
                  </a:cubicBezTo>
                  <a:cubicBezTo>
                    <a:pt x="346" y="1921"/>
                    <a:pt x="185" y="2011"/>
                    <a:pt x="120" y="1909"/>
                  </a:cubicBezTo>
                  <a:cubicBezTo>
                    <a:pt x="98" y="1875"/>
                    <a:pt x="101" y="1795"/>
                    <a:pt x="92" y="1729"/>
                  </a:cubicBezTo>
                  <a:cubicBezTo>
                    <a:pt x="67" y="1550"/>
                    <a:pt x="25" y="1351"/>
                    <a:pt x="0" y="1201"/>
                  </a:cubicBezTo>
                  <a:cubicBezTo>
                    <a:pt x="127" y="1089"/>
                    <a:pt x="340" y="1075"/>
                    <a:pt x="552" y="1061"/>
                  </a:cubicBezTo>
                  <a:cubicBezTo>
                    <a:pt x="655" y="1054"/>
                    <a:pt x="754" y="1035"/>
                    <a:pt x="844" y="1005"/>
                  </a:cubicBezTo>
                  <a:cubicBezTo>
                    <a:pt x="935" y="974"/>
                    <a:pt x="1031" y="943"/>
                    <a:pt x="1088" y="901"/>
                  </a:cubicBezTo>
                  <a:cubicBezTo>
                    <a:pt x="1168" y="842"/>
                    <a:pt x="1190" y="727"/>
                    <a:pt x="1120" y="637"/>
                  </a:cubicBezTo>
                  <a:cubicBezTo>
                    <a:pt x="1096" y="606"/>
                    <a:pt x="1062" y="592"/>
                    <a:pt x="1040" y="569"/>
                  </a:cubicBezTo>
                  <a:cubicBezTo>
                    <a:pt x="1018" y="546"/>
                    <a:pt x="995" y="520"/>
                    <a:pt x="980" y="489"/>
                  </a:cubicBezTo>
                  <a:cubicBezTo>
                    <a:pt x="916" y="359"/>
                    <a:pt x="987" y="209"/>
                    <a:pt x="1064" y="133"/>
                  </a:cubicBezTo>
                  <a:cubicBezTo>
                    <a:pt x="1125" y="73"/>
                    <a:pt x="1234" y="0"/>
                    <a:pt x="1368" y="29"/>
                  </a:cubicBezTo>
                  <a:cubicBezTo>
                    <a:pt x="1470" y="51"/>
                    <a:pt x="1607" y="159"/>
                    <a:pt x="1628" y="265"/>
                  </a:cubicBezTo>
                  <a:cubicBezTo>
                    <a:pt x="1653" y="387"/>
                    <a:pt x="1557" y="427"/>
                    <a:pt x="1548" y="541"/>
                  </a:cubicBezTo>
                  <a:cubicBezTo>
                    <a:pt x="1539" y="650"/>
                    <a:pt x="1623" y="689"/>
                    <a:pt x="1720" y="697"/>
                  </a:cubicBezTo>
                  <a:cubicBezTo>
                    <a:pt x="1920" y="714"/>
                    <a:pt x="2095" y="652"/>
                    <a:pt x="2256" y="601"/>
                  </a:cubicBezTo>
                  <a:cubicBezTo>
                    <a:pt x="2420" y="549"/>
                    <a:pt x="2580" y="487"/>
                    <a:pt x="2776" y="493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6" name="Text Box 32"/>
            <p:cNvSpPr txBox="1">
              <a:spLocks noChangeArrowheads="1"/>
            </p:cNvSpPr>
            <p:nvPr/>
          </p:nvSpPr>
          <p:spPr bwMode="gray">
            <a:xfrm rot="-900000">
              <a:off x="1942347" y="2631167"/>
              <a:ext cx="2419350" cy="551090"/>
            </a:xfrm>
            <a:prstGeom prst="rect">
              <a:avLst/>
            </a:pr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90000" rIns="72000" bIns="90000">
              <a:spAutoFit/>
            </a:bodyPr>
            <a:lstStyle>
              <a:lvl1pPr defTabSz="801688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801688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801688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801688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801688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801688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801688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801688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801688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r>
                <a:rPr lang="en-GB" altLang="en-US" sz="2400" b="1">
                  <a:solidFill>
                    <a:schemeClr val="bg1"/>
                  </a:solidFill>
                </a:rPr>
                <a:t>Coordinating</a:t>
              </a:r>
            </a:p>
          </p:txBody>
        </p:sp>
        <p:sp>
          <p:nvSpPr>
            <p:cNvPr id="57377" name="Freeform 118"/>
            <p:cNvSpPr>
              <a:spLocks/>
            </p:cNvSpPr>
            <p:nvPr/>
          </p:nvSpPr>
          <p:spPr bwMode="gray">
            <a:xfrm>
              <a:off x="1596272" y="3549650"/>
              <a:ext cx="2619375" cy="1614488"/>
            </a:xfrm>
            <a:custGeom>
              <a:avLst/>
              <a:gdLst>
                <a:gd name="T0" fmla="*/ 2147483646 w 4585"/>
                <a:gd name="T1" fmla="*/ 2147483646 h 3349"/>
                <a:gd name="T2" fmla="*/ 2147483646 w 4585"/>
                <a:gd name="T3" fmla="*/ 2147483646 h 3349"/>
                <a:gd name="T4" fmla="*/ 2147483646 w 4585"/>
                <a:gd name="T5" fmla="*/ 2147483646 h 3349"/>
                <a:gd name="T6" fmla="*/ 2147483646 w 4585"/>
                <a:gd name="T7" fmla="*/ 2147483646 h 3349"/>
                <a:gd name="T8" fmla="*/ 2147483646 w 4585"/>
                <a:gd name="T9" fmla="*/ 2147483646 h 3349"/>
                <a:gd name="T10" fmla="*/ 2147483646 w 4585"/>
                <a:gd name="T11" fmla="*/ 2147483646 h 3349"/>
                <a:gd name="T12" fmla="*/ 2147483646 w 4585"/>
                <a:gd name="T13" fmla="*/ 2147483646 h 3349"/>
                <a:gd name="T14" fmla="*/ 2147483646 w 4585"/>
                <a:gd name="T15" fmla="*/ 2147483646 h 3349"/>
                <a:gd name="T16" fmla="*/ 2147483646 w 4585"/>
                <a:gd name="T17" fmla="*/ 2147483646 h 3349"/>
                <a:gd name="T18" fmla="*/ 2147483646 w 4585"/>
                <a:gd name="T19" fmla="*/ 2147483646 h 3349"/>
                <a:gd name="T20" fmla="*/ 2147483646 w 4585"/>
                <a:gd name="T21" fmla="*/ 2147483646 h 3349"/>
                <a:gd name="T22" fmla="*/ 2147483646 w 4585"/>
                <a:gd name="T23" fmla="*/ 2147483646 h 3349"/>
                <a:gd name="T24" fmla="*/ 2147483646 w 4585"/>
                <a:gd name="T25" fmla="*/ 2147483646 h 3349"/>
                <a:gd name="T26" fmla="*/ 2147483646 w 4585"/>
                <a:gd name="T27" fmla="*/ 2147483646 h 3349"/>
                <a:gd name="T28" fmla="*/ 2147483646 w 4585"/>
                <a:gd name="T29" fmla="*/ 2147483646 h 3349"/>
                <a:gd name="T30" fmla="*/ 2147483646 w 4585"/>
                <a:gd name="T31" fmla="*/ 2147483646 h 3349"/>
                <a:gd name="T32" fmla="*/ 2147483646 w 4585"/>
                <a:gd name="T33" fmla="*/ 2147483646 h 3349"/>
                <a:gd name="T34" fmla="*/ 2147483646 w 4585"/>
                <a:gd name="T35" fmla="*/ 2147483646 h 3349"/>
                <a:gd name="T36" fmla="*/ 2147483646 w 4585"/>
                <a:gd name="T37" fmla="*/ 2147483646 h 3349"/>
                <a:gd name="T38" fmla="*/ 2147483646 w 4585"/>
                <a:gd name="T39" fmla="*/ 2147483646 h 3349"/>
                <a:gd name="T40" fmla="*/ 2147483646 w 4585"/>
                <a:gd name="T41" fmla="*/ 2147483646 h 3349"/>
                <a:gd name="T42" fmla="*/ 2147483646 w 4585"/>
                <a:gd name="T43" fmla="*/ 2147483646 h 3349"/>
                <a:gd name="T44" fmla="*/ 2147483646 w 4585"/>
                <a:gd name="T45" fmla="*/ 2147483646 h 3349"/>
                <a:gd name="T46" fmla="*/ 2147483646 w 4585"/>
                <a:gd name="T47" fmla="*/ 2147483646 h 3349"/>
                <a:gd name="T48" fmla="*/ 2147483646 w 4585"/>
                <a:gd name="T49" fmla="*/ 2147483646 h 3349"/>
                <a:gd name="T50" fmla="*/ 2147483646 w 4585"/>
                <a:gd name="T51" fmla="*/ 2147483646 h 3349"/>
                <a:gd name="T52" fmla="*/ 2147483646 w 4585"/>
                <a:gd name="T53" fmla="*/ 2147483646 h 3349"/>
                <a:gd name="T54" fmla="*/ 2147483646 w 4585"/>
                <a:gd name="T55" fmla="*/ 2147483646 h 3349"/>
                <a:gd name="T56" fmla="*/ 2147483646 w 4585"/>
                <a:gd name="T57" fmla="*/ 2147483646 h 3349"/>
                <a:gd name="T58" fmla="*/ 2147483646 w 4585"/>
                <a:gd name="T59" fmla="*/ 2147483646 h 3349"/>
                <a:gd name="T60" fmla="*/ 2147483646 w 4585"/>
                <a:gd name="T61" fmla="*/ 2147483646 h 3349"/>
                <a:gd name="T62" fmla="*/ 2147483646 w 4585"/>
                <a:gd name="T63" fmla="*/ 2147483646 h 3349"/>
                <a:gd name="T64" fmla="*/ 2147483646 w 4585"/>
                <a:gd name="T65" fmla="*/ 2147483646 h 3349"/>
                <a:gd name="T66" fmla="*/ 2147483646 w 4585"/>
                <a:gd name="T67" fmla="*/ 2147483646 h 3349"/>
                <a:gd name="T68" fmla="*/ 2147483646 w 4585"/>
                <a:gd name="T69" fmla="*/ 2147483646 h 3349"/>
                <a:gd name="T70" fmla="*/ 2147483646 w 4585"/>
                <a:gd name="T71" fmla="*/ 2147483646 h 3349"/>
                <a:gd name="T72" fmla="*/ 2147483646 w 4585"/>
                <a:gd name="T73" fmla="*/ 2147483646 h 3349"/>
                <a:gd name="T74" fmla="*/ 2147483646 w 4585"/>
                <a:gd name="T75" fmla="*/ 2147483646 h 3349"/>
                <a:gd name="T76" fmla="*/ 2147483646 w 4585"/>
                <a:gd name="T77" fmla="*/ 2147483646 h 3349"/>
                <a:gd name="T78" fmla="*/ 2147483646 w 4585"/>
                <a:gd name="T79" fmla="*/ 2147483646 h 3349"/>
                <a:gd name="T80" fmla="*/ 2147483646 w 4585"/>
                <a:gd name="T81" fmla="*/ 2147483646 h 3349"/>
                <a:gd name="T82" fmla="*/ 2147483646 w 4585"/>
                <a:gd name="T83" fmla="*/ 2147483646 h 3349"/>
                <a:gd name="T84" fmla="*/ 2147483646 w 4585"/>
                <a:gd name="T85" fmla="*/ 2147483646 h 3349"/>
                <a:gd name="T86" fmla="*/ 2147483646 w 4585"/>
                <a:gd name="T87" fmla="*/ 2147483646 h 3349"/>
                <a:gd name="T88" fmla="*/ 2147483646 w 4585"/>
                <a:gd name="T89" fmla="*/ 2147483646 h 3349"/>
                <a:gd name="T90" fmla="*/ 2147483646 w 4585"/>
                <a:gd name="T91" fmla="*/ 2147483646 h 3349"/>
                <a:gd name="T92" fmla="*/ 2147483646 w 4585"/>
                <a:gd name="T93" fmla="*/ 2147483646 h 3349"/>
                <a:gd name="T94" fmla="*/ 2147483646 w 4585"/>
                <a:gd name="T95" fmla="*/ 2147483646 h 3349"/>
                <a:gd name="T96" fmla="*/ 2147483646 w 4585"/>
                <a:gd name="T97" fmla="*/ 2147483646 h 3349"/>
                <a:gd name="T98" fmla="*/ 2147483646 w 4585"/>
                <a:gd name="T99" fmla="*/ 2147483646 h 3349"/>
                <a:gd name="T100" fmla="*/ 2147483646 w 4585"/>
                <a:gd name="T101" fmla="*/ 2147483646 h 334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585"/>
                <a:gd name="T154" fmla="*/ 0 h 3349"/>
                <a:gd name="T155" fmla="*/ 4585 w 4585"/>
                <a:gd name="T156" fmla="*/ 3349 h 334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585" h="3349">
                  <a:moveTo>
                    <a:pt x="3405" y="513"/>
                  </a:moveTo>
                  <a:cubicBezTo>
                    <a:pt x="3434" y="641"/>
                    <a:pt x="3494" y="739"/>
                    <a:pt x="3537" y="853"/>
                  </a:cubicBezTo>
                  <a:cubicBezTo>
                    <a:pt x="3542" y="878"/>
                    <a:pt x="3545" y="906"/>
                    <a:pt x="3553" y="929"/>
                  </a:cubicBezTo>
                  <a:cubicBezTo>
                    <a:pt x="3562" y="1079"/>
                    <a:pt x="3581" y="1237"/>
                    <a:pt x="3709" y="1257"/>
                  </a:cubicBezTo>
                  <a:cubicBezTo>
                    <a:pt x="3859" y="1280"/>
                    <a:pt x="3924" y="1136"/>
                    <a:pt x="4017" y="1049"/>
                  </a:cubicBezTo>
                  <a:cubicBezTo>
                    <a:pt x="4156" y="919"/>
                    <a:pt x="4493" y="977"/>
                    <a:pt x="4561" y="1141"/>
                  </a:cubicBezTo>
                  <a:cubicBezTo>
                    <a:pt x="4580" y="1168"/>
                    <a:pt x="4576" y="1217"/>
                    <a:pt x="4585" y="1253"/>
                  </a:cubicBezTo>
                  <a:cubicBezTo>
                    <a:pt x="4542" y="1426"/>
                    <a:pt x="4414" y="1562"/>
                    <a:pt x="4217" y="1569"/>
                  </a:cubicBezTo>
                  <a:cubicBezTo>
                    <a:pt x="4075" y="1574"/>
                    <a:pt x="3939" y="1478"/>
                    <a:pt x="3817" y="1533"/>
                  </a:cubicBezTo>
                  <a:cubicBezTo>
                    <a:pt x="3725" y="1574"/>
                    <a:pt x="3713" y="1705"/>
                    <a:pt x="3741" y="1833"/>
                  </a:cubicBezTo>
                  <a:cubicBezTo>
                    <a:pt x="3743" y="1852"/>
                    <a:pt x="3745" y="1871"/>
                    <a:pt x="3753" y="1885"/>
                  </a:cubicBezTo>
                  <a:cubicBezTo>
                    <a:pt x="3817" y="2141"/>
                    <a:pt x="3910" y="2368"/>
                    <a:pt x="4021" y="2577"/>
                  </a:cubicBezTo>
                  <a:cubicBezTo>
                    <a:pt x="3646" y="2557"/>
                    <a:pt x="3368" y="2800"/>
                    <a:pt x="2977" y="2801"/>
                  </a:cubicBezTo>
                  <a:cubicBezTo>
                    <a:pt x="2879" y="2801"/>
                    <a:pt x="2768" y="2773"/>
                    <a:pt x="2741" y="2701"/>
                  </a:cubicBezTo>
                  <a:cubicBezTo>
                    <a:pt x="2686" y="2552"/>
                    <a:pt x="2833" y="2487"/>
                    <a:pt x="2817" y="2341"/>
                  </a:cubicBezTo>
                  <a:cubicBezTo>
                    <a:pt x="2802" y="2205"/>
                    <a:pt x="2631" y="2074"/>
                    <a:pt x="2509" y="2061"/>
                  </a:cubicBezTo>
                  <a:cubicBezTo>
                    <a:pt x="2435" y="2053"/>
                    <a:pt x="2393" y="2069"/>
                    <a:pt x="2349" y="2089"/>
                  </a:cubicBezTo>
                  <a:cubicBezTo>
                    <a:pt x="2212" y="2151"/>
                    <a:pt x="2036" y="2356"/>
                    <a:pt x="2137" y="2569"/>
                  </a:cubicBezTo>
                  <a:cubicBezTo>
                    <a:pt x="2153" y="2602"/>
                    <a:pt x="2179" y="2633"/>
                    <a:pt x="2201" y="2657"/>
                  </a:cubicBezTo>
                  <a:cubicBezTo>
                    <a:pt x="2225" y="2683"/>
                    <a:pt x="2262" y="2702"/>
                    <a:pt x="2285" y="2733"/>
                  </a:cubicBezTo>
                  <a:cubicBezTo>
                    <a:pt x="2357" y="2831"/>
                    <a:pt x="2338" y="2965"/>
                    <a:pt x="2249" y="3029"/>
                  </a:cubicBezTo>
                  <a:cubicBezTo>
                    <a:pt x="2187" y="3074"/>
                    <a:pt x="2084" y="3106"/>
                    <a:pt x="1993" y="3137"/>
                  </a:cubicBezTo>
                  <a:cubicBezTo>
                    <a:pt x="1901" y="3168"/>
                    <a:pt x="1798" y="3195"/>
                    <a:pt x="1693" y="3201"/>
                  </a:cubicBezTo>
                  <a:cubicBezTo>
                    <a:pt x="1575" y="3208"/>
                    <a:pt x="1463" y="3204"/>
                    <a:pt x="1361" y="3233"/>
                  </a:cubicBezTo>
                  <a:cubicBezTo>
                    <a:pt x="1265" y="3260"/>
                    <a:pt x="1191" y="3303"/>
                    <a:pt x="1117" y="3349"/>
                  </a:cubicBezTo>
                  <a:cubicBezTo>
                    <a:pt x="1074" y="3180"/>
                    <a:pt x="1018" y="3016"/>
                    <a:pt x="989" y="2829"/>
                  </a:cubicBezTo>
                  <a:cubicBezTo>
                    <a:pt x="980" y="2769"/>
                    <a:pt x="978" y="2702"/>
                    <a:pt x="961" y="2641"/>
                  </a:cubicBezTo>
                  <a:cubicBezTo>
                    <a:pt x="943" y="2578"/>
                    <a:pt x="890" y="2465"/>
                    <a:pt x="829" y="2461"/>
                  </a:cubicBezTo>
                  <a:cubicBezTo>
                    <a:pt x="780" y="2458"/>
                    <a:pt x="736" y="2509"/>
                    <a:pt x="705" y="2545"/>
                  </a:cubicBezTo>
                  <a:cubicBezTo>
                    <a:pt x="607" y="2658"/>
                    <a:pt x="465" y="2757"/>
                    <a:pt x="261" y="2717"/>
                  </a:cubicBezTo>
                  <a:cubicBezTo>
                    <a:pt x="139" y="2693"/>
                    <a:pt x="0" y="2616"/>
                    <a:pt x="1" y="2465"/>
                  </a:cubicBezTo>
                  <a:cubicBezTo>
                    <a:pt x="2" y="2363"/>
                    <a:pt x="83" y="2292"/>
                    <a:pt x="141" y="2237"/>
                  </a:cubicBezTo>
                  <a:cubicBezTo>
                    <a:pt x="214" y="2168"/>
                    <a:pt x="294" y="2116"/>
                    <a:pt x="401" y="2121"/>
                  </a:cubicBezTo>
                  <a:cubicBezTo>
                    <a:pt x="468" y="2124"/>
                    <a:pt x="534" y="2163"/>
                    <a:pt x="609" y="2181"/>
                  </a:cubicBezTo>
                  <a:cubicBezTo>
                    <a:pt x="678" y="2198"/>
                    <a:pt x="786" y="2214"/>
                    <a:pt x="829" y="2165"/>
                  </a:cubicBezTo>
                  <a:cubicBezTo>
                    <a:pt x="879" y="2109"/>
                    <a:pt x="838" y="1999"/>
                    <a:pt x="809" y="1933"/>
                  </a:cubicBezTo>
                  <a:cubicBezTo>
                    <a:pt x="742" y="1782"/>
                    <a:pt x="668" y="1690"/>
                    <a:pt x="577" y="1569"/>
                  </a:cubicBezTo>
                  <a:cubicBezTo>
                    <a:pt x="529" y="1505"/>
                    <a:pt x="456" y="1431"/>
                    <a:pt x="461" y="1337"/>
                  </a:cubicBezTo>
                  <a:cubicBezTo>
                    <a:pt x="776" y="1213"/>
                    <a:pt x="1103" y="1058"/>
                    <a:pt x="1485" y="1005"/>
                  </a:cubicBezTo>
                  <a:cubicBezTo>
                    <a:pt x="1622" y="986"/>
                    <a:pt x="1785" y="995"/>
                    <a:pt x="1797" y="861"/>
                  </a:cubicBezTo>
                  <a:cubicBezTo>
                    <a:pt x="1804" y="782"/>
                    <a:pt x="1743" y="725"/>
                    <a:pt x="1697" y="689"/>
                  </a:cubicBezTo>
                  <a:cubicBezTo>
                    <a:pt x="1595" y="611"/>
                    <a:pt x="1462" y="572"/>
                    <a:pt x="1429" y="441"/>
                  </a:cubicBezTo>
                  <a:cubicBezTo>
                    <a:pt x="1387" y="274"/>
                    <a:pt x="1526" y="171"/>
                    <a:pt x="1641" y="117"/>
                  </a:cubicBezTo>
                  <a:cubicBezTo>
                    <a:pt x="1736" y="72"/>
                    <a:pt x="1958" y="0"/>
                    <a:pt x="2069" y="73"/>
                  </a:cubicBezTo>
                  <a:cubicBezTo>
                    <a:pt x="2147" y="124"/>
                    <a:pt x="2122" y="254"/>
                    <a:pt x="2097" y="341"/>
                  </a:cubicBezTo>
                  <a:cubicBezTo>
                    <a:pt x="2078" y="406"/>
                    <a:pt x="2052" y="474"/>
                    <a:pt x="2053" y="545"/>
                  </a:cubicBezTo>
                  <a:cubicBezTo>
                    <a:pt x="2055" y="795"/>
                    <a:pt x="2321" y="821"/>
                    <a:pt x="2513" y="737"/>
                  </a:cubicBezTo>
                  <a:cubicBezTo>
                    <a:pt x="2603" y="698"/>
                    <a:pt x="2686" y="659"/>
                    <a:pt x="2781" y="633"/>
                  </a:cubicBezTo>
                  <a:cubicBezTo>
                    <a:pt x="2994" y="574"/>
                    <a:pt x="3179" y="539"/>
                    <a:pt x="3393" y="497"/>
                  </a:cubicBezTo>
                  <a:cubicBezTo>
                    <a:pt x="3393" y="494"/>
                    <a:pt x="3393" y="492"/>
                    <a:pt x="3393" y="489"/>
                  </a:cubicBezTo>
                  <a:cubicBezTo>
                    <a:pt x="3402" y="492"/>
                    <a:pt x="3396" y="510"/>
                    <a:pt x="3405" y="513"/>
                  </a:cubicBezTo>
                  <a:close/>
                </a:path>
              </a:pathLst>
            </a:custGeom>
            <a:solidFill>
              <a:srgbClr val="6699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378" name="Freeform 33"/>
            <p:cNvSpPr>
              <a:spLocks/>
            </p:cNvSpPr>
            <p:nvPr/>
          </p:nvSpPr>
          <p:spPr bwMode="gray">
            <a:xfrm>
              <a:off x="3534610" y="3322638"/>
              <a:ext cx="1751012" cy="1590675"/>
            </a:xfrm>
            <a:custGeom>
              <a:avLst/>
              <a:gdLst>
                <a:gd name="T0" fmla="*/ 2147483646 w 3064"/>
                <a:gd name="T1" fmla="*/ 2147483646 h 3300"/>
                <a:gd name="T2" fmla="*/ 2147483646 w 3064"/>
                <a:gd name="T3" fmla="*/ 2147483646 h 3300"/>
                <a:gd name="T4" fmla="*/ 2147483646 w 3064"/>
                <a:gd name="T5" fmla="*/ 2147483646 h 3300"/>
                <a:gd name="T6" fmla="*/ 2147483646 w 3064"/>
                <a:gd name="T7" fmla="*/ 2147483646 h 3300"/>
                <a:gd name="T8" fmla="*/ 2147483646 w 3064"/>
                <a:gd name="T9" fmla="*/ 2147483646 h 3300"/>
                <a:gd name="T10" fmla="*/ 2147483646 w 3064"/>
                <a:gd name="T11" fmla="*/ 2147483646 h 3300"/>
                <a:gd name="T12" fmla="*/ 2147483646 w 3064"/>
                <a:gd name="T13" fmla="*/ 2147483646 h 3300"/>
                <a:gd name="T14" fmla="*/ 2147483646 w 3064"/>
                <a:gd name="T15" fmla="*/ 2147483646 h 3300"/>
                <a:gd name="T16" fmla="*/ 2147483646 w 3064"/>
                <a:gd name="T17" fmla="*/ 2147483646 h 3300"/>
                <a:gd name="T18" fmla="*/ 2147483646 w 3064"/>
                <a:gd name="T19" fmla="*/ 2147483646 h 3300"/>
                <a:gd name="T20" fmla="*/ 2147483646 w 3064"/>
                <a:gd name="T21" fmla="*/ 2147483646 h 3300"/>
                <a:gd name="T22" fmla="*/ 2147483646 w 3064"/>
                <a:gd name="T23" fmla="*/ 2147483646 h 3300"/>
                <a:gd name="T24" fmla="*/ 2147483646 w 3064"/>
                <a:gd name="T25" fmla="*/ 2147483646 h 3300"/>
                <a:gd name="T26" fmla="*/ 2147483646 w 3064"/>
                <a:gd name="T27" fmla="*/ 2147483646 h 3300"/>
                <a:gd name="T28" fmla="*/ 2147483646 w 3064"/>
                <a:gd name="T29" fmla="*/ 2147483646 h 3300"/>
                <a:gd name="T30" fmla="*/ 2147483646 w 3064"/>
                <a:gd name="T31" fmla="*/ 2147483646 h 3300"/>
                <a:gd name="T32" fmla="*/ 2147483646 w 3064"/>
                <a:gd name="T33" fmla="*/ 2147483646 h 3300"/>
                <a:gd name="T34" fmla="*/ 2147483646 w 3064"/>
                <a:gd name="T35" fmla="*/ 2147483646 h 3300"/>
                <a:gd name="T36" fmla="*/ 2147483646 w 3064"/>
                <a:gd name="T37" fmla="*/ 2147483646 h 3300"/>
                <a:gd name="T38" fmla="*/ 2147483646 w 3064"/>
                <a:gd name="T39" fmla="*/ 2147483646 h 3300"/>
                <a:gd name="T40" fmla="*/ 2147483646 w 3064"/>
                <a:gd name="T41" fmla="*/ 2147483646 h 3300"/>
                <a:gd name="T42" fmla="*/ 2147483646 w 3064"/>
                <a:gd name="T43" fmla="*/ 2147483646 h 3300"/>
                <a:gd name="T44" fmla="*/ 2147483646 w 3064"/>
                <a:gd name="T45" fmla="*/ 2147483646 h 3300"/>
                <a:gd name="T46" fmla="*/ 2147483646 w 3064"/>
                <a:gd name="T47" fmla="*/ 2147483646 h 3300"/>
                <a:gd name="T48" fmla="*/ 2147483646 w 3064"/>
                <a:gd name="T49" fmla="*/ 2147483646 h 3300"/>
                <a:gd name="T50" fmla="*/ 2147483646 w 3064"/>
                <a:gd name="T51" fmla="*/ 2147483646 h 3300"/>
                <a:gd name="T52" fmla="*/ 2147483646 w 3064"/>
                <a:gd name="T53" fmla="*/ 2147483646 h 3300"/>
                <a:gd name="T54" fmla="*/ 2147483646 w 3064"/>
                <a:gd name="T55" fmla="*/ 2147483646 h 3300"/>
                <a:gd name="T56" fmla="*/ 2147483646 w 3064"/>
                <a:gd name="T57" fmla="*/ 2147483646 h 3300"/>
                <a:gd name="T58" fmla="*/ 2147483646 w 3064"/>
                <a:gd name="T59" fmla="*/ 2147483646 h 3300"/>
                <a:gd name="T60" fmla="*/ 2147483646 w 3064"/>
                <a:gd name="T61" fmla="*/ 2147483646 h 3300"/>
                <a:gd name="T62" fmla="*/ 2147483646 w 3064"/>
                <a:gd name="T63" fmla="*/ 2147483646 h 3300"/>
                <a:gd name="T64" fmla="*/ 2147483646 w 3064"/>
                <a:gd name="T65" fmla="*/ 2147483646 h 3300"/>
                <a:gd name="T66" fmla="*/ 2147483646 w 3064"/>
                <a:gd name="T67" fmla="*/ 2147483646 h 3300"/>
                <a:gd name="T68" fmla="*/ 2147483646 w 3064"/>
                <a:gd name="T69" fmla="*/ 2147483646 h 3300"/>
                <a:gd name="T70" fmla="*/ 2147483646 w 3064"/>
                <a:gd name="T71" fmla="*/ 2147483646 h 3300"/>
                <a:gd name="T72" fmla="*/ 2147483646 w 3064"/>
                <a:gd name="T73" fmla="*/ 2147483646 h 3300"/>
                <a:gd name="T74" fmla="*/ 2147483646 w 3064"/>
                <a:gd name="T75" fmla="*/ 2147483646 h 3300"/>
                <a:gd name="T76" fmla="*/ 2147483646 w 3064"/>
                <a:gd name="T77" fmla="*/ 2147483646 h 3300"/>
                <a:gd name="T78" fmla="*/ 2147483646 w 3064"/>
                <a:gd name="T79" fmla="*/ 2147483646 h 3300"/>
                <a:gd name="T80" fmla="*/ 2147483646 w 3064"/>
                <a:gd name="T81" fmla="*/ 2147483646 h 3300"/>
                <a:gd name="T82" fmla="*/ 2147483646 w 3064"/>
                <a:gd name="T83" fmla="*/ 2147483646 h 3300"/>
                <a:gd name="T84" fmla="*/ 2147483646 w 3064"/>
                <a:gd name="T85" fmla="*/ 2147483646 h 3300"/>
                <a:gd name="T86" fmla="*/ 2147483646 w 3064"/>
                <a:gd name="T87" fmla="*/ 2147483646 h 3300"/>
                <a:gd name="T88" fmla="*/ 2147483646 w 3064"/>
                <a:gd name="T89" fmla="*/ 2147483646 h 3300"/>
                <a:gd name="T90" fmla="*/ 2147483646 w 3064"/>
                <a:gd name="T91" fmla="*/ 2147483646 h 3300"/>
                <a:gd name="T92" fmla="*/ 2147483646 w 3064"/>
                <a:gd name="T93" fmla="*/ 2147483646 h 3300"/>
                <a:gd name="T94" fmla="*/ 2147483646 w 3064"/>
                <a:gd name="T95" fmla="*/ 2147483646 h 3300"/>
                <a:gd name="T96" fmla="*/ 2147483646 w 3064"/>
                <a:gd name="T97" fmla="*/ 2147483646 h 33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64"/>
                <a:gd name="T148" fmla="*/ 0 h 3300"/>
                <a:gd name="T149" fmla="*/ 3064 w 3064"/>
                <a:gd name="T150" fmla="*/ 3300 h 33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64" h="3300">
                  <a:moveTo>
                    <a:pt x="2300" y="390"/>
                  </a:moveTo>
                  <a:cubicBezTo>
                    <a:pt x="2311" y="471"/>
                    <a:pt x="2369" y="525"/>
                    <a:pt x="2412" y="578"/>
                  </a:cubicBezTo>
                  <a:cubicBezTo>
                    <a:pt x="2503" y="690"/>
                    <a:pt x="2595" y="785"/>
                    <a:pt x="2668" y="922"/>
                  </a:cubicBezTo>
                  <a:cubicBezTo>
                    <a:pt x="2698" y="980"/>
                    <a:pt x="2755" y="1083"/>
                    <a:pt x="2728" y="1158"/>
                  </a:cubicBezTo>
                  <a:cubicBezTo>
                    <a:pt x="2704" y="1225"/>
                    <a:pt x="2605" y="1218"/>
                    <a:pt x="2516" y="1198"/>
                  </a:cubicBezTo>
                  <a:cubicBezTo>
                    <a:pt x="2430" y="1179"/>
                    <a:pt x="2354" y="1140"/>
                    <a:pt x="2288" y="1138"/>
                  </a:cubicBezTo>
                  <a:cubicBezTo>
                    <a:pt x="2122" y="1133"/>
                    <a:pt x="1949" y="1310"/>
                    <a:pt x="1924" y="1422"/>
                  </a:cubicBezTo>
                  <a:cubicBezTo>
                    <a:pt x="1907" y="1498"/>
                    <a:pt x="1936" y="1548"/>
                    <a:pt x="1964" y="1586"/>
                  </a:cubicBezTo>
                  <a:cubicBezTo>
                    <a:pt x="2025" y="1667"/>
                    <a:pt x="2158" y="1732"/>
                    <a:pt x="2300" y="1726"/>
                  </a:cubicBezTo>
                  <a:cubicBezTo>
                    <a:pt x="2461" y="1719"/>
                    <a:pt x="2549" y="1627"/>
                    <a:pt x="2624" y="1538"/>
                  </a:cubicBezTo>
                  <a:cubicBezTo>
                    <a:pt x="2640" y="1518"/>
                    <a:pt x="2678" y="1468"/>
                    <a:pt x="2732" y="1470"/>
                  </a:cubicBezTo>
                  <a:cubicBezTo>
                    <a:pt x="2788" y="1472"/>
                    <a:pt x="2834" y="1550"/>
                    <a:pt x="2856" y="1602"/>
                  </a:cubicBezTo>
                  <a:cubicBezTo>
                    <a:pt x="2903" y="1714"/>
                    <a:pt x="2910" y="1859"/>
                    <a:pt x="2952" y="1986"/>
                  </a:cubicBezTo>
                  <a:cubicBezTo>
                    <a:pt x="2992" y="2107"/>
                    <a:pt x="3036" y="2218"/>
                    <a:pt x="3064" y="2326"/>
                  </a:cubicBezTo>
                  <a:cubicBezTo>
                    <a:pt x="2780" y="2391"/>
                    <a:pt x="2491" y="2451"/>
                    <a:pt x="2200" y="2510"/>
                  </a:cubicBezTo>
                  <a:cubicBezTo>
                    <a:pt x="2159" y="2548"/>
                    <a:pt x="2095" y="2563"/>
                    <a:pt x="2100" y="2638"/>
                  </a:cubicBezTo>
                  <a:cubicBezTo>
                    <a:pt x="2103" y="2679"/>
                    <a:pt x="2160" y="2721"/>
                    <a:pt x="2192" y="2758"/>
                  </a:cubicBezTo>
                  <a:cubicBezTo>
                    <a:pt x="2242" y="2817"/>
                    <a:pt x="2288" y="2879"/>
                    <a:pt x="2304" y="2958"/>
                  </a:cubicBezTo>
                  <a:cubicBezTo>
                    <a:pt x="2343" y="3148"/>
                    <a:pt x="2199" y="3300"/>
                    <a:pt x="2016" y="3294"/>
                  </a:cubicBezTo>
                  <a:cubicBezTo>
                    <a:pt x="1903" y="3290"/>
                    <a:pt x="1716" y="3206"/>
                    <a:pt x="1692" y="3098"/>
                  </a:cubicBezTo>
                  <a:cubicBezTo>
                    <a:pt x="1666" y="2983"/>
                    <a:pt x="1780" y="2905"/>
                    <a:pt x="1712" y="2798"/>
                  </a:cubicBezTo>
                  <a:cubicBezTo>
                    <a:pt x="1674" y="2768"/>
                    <a:pt x="1631" y="2752"/>
                    <a:pt x="1572" y="2750"/>
                  </a:cubicBezTo>
                  <a:cubicBezTo>
                    <a:pt x="1390" y="2743"/>
                    <a:pt x="1219" y="2814"/>
                    <a:pt x="1060" y="2870"/>
                  </a:cubicBezTo>
                  <a:cubicBezTo>
                    <a:pt x="942" y="2911"/>
                    <a:pt x="831" y="2956"/>
                    <a:pt x="720" y="3006"/>
                  </a:cubicBezTo>
                  <a:cubicBezTo>
                    <a:pt x="690" y="3020"/>
                    <a:pt x="644" y="3031"/>
                    <a:pt x="644" y="3070"/>
                  </a:cubicBezTo>
                  <a:cubicBezTo>
                    <a:pt x="642" y="3066"/>
                    <a:pt x="640" y="3063"/>
                    <a:pt x="636" y="3062"/>
                  </a:cubicBezTo>
                  <a:cubicBezTo>
                    <a:pt x="630" y="3060"/>
                    <a:pt x="635" y="3047"/>
                    <a:pt x="628" y="3046"/>
                  </a:cubicBezTo>
                  <a:cubicBezTo>
                    <a:pt x="517" y="2837"/>
                    <a:pt x="424" y="2610"/>
                    <a:pt x="360" y="2354"/>
                  </a:cubicBezTo>
                  <a:cubicBezTo>
                    <a:pt x="358" y="2335"/>
                    <a:pt x="356" y="2316"/>
                    <a:pt x="348" y="2302"/>
                  </a:cubicBezTo>
                  <a:cubicBezTo>
                    <a:pt x="320" y="2174"/>
                    <a:pt x="332" y="2043"/>
                    <a:pt x="424" y="2002"/>
                  </a:cubicBezTo>
                  <a:cubicBezTo>
                    <a:pt x="546" y="1947"/>
                    <a:pt x="682" y="2043"/>
                    <a:pt x="824" y="2038"/>
                  </a:cubicBezTo>
                  <a:cubicBezTo>
                    <a:pt x="1021" y="2031"/>
                    <a:pt x="1149" y="1895"/>
                    <a:pt x="1192" y="1722"/>
                  </a:cubicBezTo>
                  <a:cubicBezTo>
                    <a:pt x="1203" y="1679"/>
                    <a:pt x="1189" y="1634"/>
                    <a:pt x="1168" y="1610"/>
                  </a:cubicBezTo>
                  <a:cubicBezTo>
                    <a:pt x="1100" y="1446"/>
                    <a:pt x="763" y="1388"/>
                    <a:pt x="624" y="1518"/>
                  </a:cubicBezTo>
                  <a:cubicBezTo>
                    <a:pt x="531" y="1605"/>
                    <a:pt x="466" y="1749"/>
                    <a:pt x="316" y="1726"/>
                  </a:cubicBezTo>
                  <a:cubicBezTo>
                    <a:pt x="188" y="1706"/>
                    <a:pt x="169" y="1548"/>
                    <a:pt x="160" y="1398"/>
                  </a:cubicBezTo>
                  <a:cubicBezTo>
                    <a:pt x="160" y="1368"/>
                    <a:pt x="155" y="1342"/>
                    <a:pt x="144" y="1322"/>
                  </a:cubicBezTo>
                  <a:cubicBezTo>
                    <a:pt x="101" y="1208"/>
                    <a:pt x="41" y="1110"/>
                    <a:pt x="12" y="982"/>
                  </a:cubicBezTo>
                  <a:cubicBezTo>
                    <a:pt x="0" y="949"/>
                    <a:pt x="38" y="966"/>
                    <a:pt x="56" y="966"/>
                  </a:cubicBezTo>
                  <a:cubicBezTo>
                    <a:pt x="200" y="965"/>
                    <a:pt x="357" y="929"/>
                    <a:pt x="468" y="902"/>
                  </a:cubicBezTo>
                  <a:cubicBezTo>
                    <a:pt x="616" y="866"/>
                    <a:pt x="768" y="826"/>
                    <a:pt x="872" y="762"/>
                  </a:cubicBezTo>
                  <a:cubicBezTo>
                    <a:pt x="922" y="731"/>
                    <a:pt x="978" y="684"/>
                    <a:pt x="968" y="614"/>
                  </a:cubicBezTo>
                  <a:cubicBezTo>
                    <a:pt x="955" y="527"/>
                    <a:pt x="844" y="525"/>
                    <a:pt x="776" y="478"/>
                  </a:cubicBezTo>
                  <a:cubicBezTo>
                    <a:pt x="581" y="305"/>
                    <a:pt x="745" y="18"/>
                    <a:pt x="984" y="6"/>
                  </a:cubicBezTo>
                  <a:cubicBezTo>
                    <a:pt x="1102" y="0"/>
                    <a:pt x="1252" y="40"/>
                    <a:pt x="1292" y="126"/>
                  </a:cubicBezTo>
                  <a:cubicBezTo>
                    <a:pt x="1352" y="255"/>
                    <a:pt x="1204" y="517"/>
                    <a:pt x="1324" y="602"/>
                  </a:cubicBezTo>
                  <a:cubicBezTo>
                    <a:pt x="1383" y="644"/>
                    <a:pt x="1510" y="631"/>
                    <a:pt x="1596" y="618"/>
                  </a:cubicBezTo>
                  <a:cubicBezTo>
                    <a:pt x="1881" y="574"/>
                    <a:pt x="2089" y="483"/>
                    <a:pt x="2300" y="382"/>
                  </a:cubicBezTo>
                  <a:cubicBezTo>
                    <a:pt x="2300" y="385"/>
                    <a:pt x="2300" y="387"/>
                    <a:pt x="2300" y="390"/>
                  </a:cubicBezTo>
                  <a:close/>
                </a:path>
              </a:pathLst>
            </a:custGeom>
            <a:solidFill>
              <a:srgbClr val="6699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4" name="Oval Callout 13">
            <a:extLst/>
          </p:cNvPr>
          <p:cNvSpPr/>
          <p:nvPr/>
        </p:nvSpPr>
        <p:spPr>
          <a:xfrm>
            <a:off x="5797550" y="2762250"/>
            <a:ext cx="4962525" cy="1146175"/>
          </a:xfrm>
          <a:prstGeom prst="wedgeEllipseCallout">
            <a:avLst/>
          </a:prstGeom>
          <a:solidFill>
            <a:srgbClr val="0068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Clearly defined roles during implementation? (Key Institutions for National managing M&amp;E)</a:t>
            </a:r>
          </a:p>
        </p:txBody>
      </p:sp>
      <p:sp>
        <p:nvSpPr>
          <p:cNvPr id="35" name="Oval Callout 13">
            <a:extLst/>
          </p:cNvPr>
          <p:cNvSpPr/>
          <p:nvPr/>
        </p:nvSpPr>
        <p:spPr>
          <a:xfrm>
            <a:off x="5949950" y="4125913"/>
            <a:ext cx="4962525" cy="1146175"/>
          </a:xfrm>
          <a:prstGeom prst="wedgeEllipseCallout">
            <a:avLst/>
          </a:prstGeom>
          <a:solidFill>
            <a:srgbClr val="0068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monitoring arrangements and systems?</a:t>
            </a:r>
          </a:p>
        </p:txBody>
      </p:sp>
      <p:sp>
        <p:nvSpPr>
          <p:cNvPr id="36" name="Oval Callout 13">
            <a:extLst/>
          </p:cNvPr>
          <p:cNvSpPr/>
          <p:nvPr/>
        </p:nvSpPr>
        <p:spPr>
          <a:xfrm>
            <a:off x="6102350" y="5405438"/>
            <a:ext cx="4962525" cy="1146175"/>
          </a:xfrm>
          <a:prstGeom prst="wedgeEllipseCallout">
            <a:avLst/>
          </a:prstGeom>
          <a:solidFill>
            <a:srgbClr val="0068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Sharing information, knowledge and experience?</a:t>
            </a:r>
          </a:p>
        </p:txBody>
      </p:sp>
      <p:pic>
        <p:nvPicPr>
          <p:cNvPr id="57354" name="Picture 1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52388"/>
            <a:ext cx="1009650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9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3"/>
          <p:cNvSpPr>
            <a:spLocks noGrp="1"/>
          </p:cNvSpPr>
          <p:nvPr>
            <p:ph type="title"/>
          </p:nvPr>
        </p:nvSpPr>
        <p:spPr>
          <a:xfrm>
            <a:off x="825500" y="1292225"/>
            <a:ext cx="10515600" cy="357663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en-GB" altLang="en-US" smtClean="0">
                <a:latin typeface="Arial Black" panose="020B0A04020102020204" pitchFamily="34" charset="0"/>
              </a:rPr>
              <a:t/>
            </a:r>
            <a:br>
              <a:rPr lang="en-GB" altLang="en-US" smtClean="0">
                <a:latin typeface="Arial Black" panose="020B0A04020102020204" pitchFamily="34" charset="0"/>
              </a:rPr>
            </a:br>
            <a:r>
              <a:rPr lang="en-GB" altLang="en-US" smtClean="0">
                <a:latin typeface="Arial Black" panose="020B0A04020102020204" pitchFamily="34" charset="0"/>
              </a:rPr>
              <a:t>6. Conclusion</a:t>
            </a:r>
            <a:endParaRPr lang="en-US" altLang="en-US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1495088" y="6575425"/>
            <a:ext cx="652462" cy="258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Slide </a:t>
            </a:r>
            <a:fld id="{5A99675C-A80F-4FAB-94DC-6264C17A3F02}" type="slidenum">
              <a:rPr lang="en-GB" altLang="en-US" sz="1200" smtClean="0">
                <a:latin typeface="Arial" panose="020B0604020202020204" pitchFamily="34" charset="0"/>
              </a:rPr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59395" name="TextBox 3"/>
          <p:cNvSpPr txBox="1">
            <a:spLocks noChangeArrowheads="1"/>
          </p:cNvSpPr>
          <p:nvPr/>
        </p:nvSpPr>
        <p:spPr bwMode="auto">
          <a:xfrm>
            <a:off x="239713" y="787400"/>
            <a:ext cx="3206750" cy="10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3200" b="1">
                <a:latin typeface="Arial Black" panose="020B0A04020102020204" pitchFamily="34" charset="0"/>
              </a:rPr>
              <a:t>6. Conclusion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 b="1">
              <a:latin typeface="Arial Black" panose="020B0A040201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 b="1">
              <a:latin typeface="Arial Black" panose="020B0A04020102020204" pitchFamily="34" charset="0"/>
            </a:endParaRPr>
          </a:p>
        </p:txBody>
      </p:sp>
      <p:grpSp>
        <p:nvGrpSpPr>
          <p:cNvPr id="59396" name="Group 5"/>
          <p:cNvGrpSpPr>
            <a:grpSpLocks/>
          </p:cNvGrpSpPr>
          <p:nvPr/>
        </p:nvGrpSpPr>
        <p:grpSpPr bwMode="auto">
          <a:xfrm>
            <a:off x="893763" y="1843088"/>
            <a:ext cx="4060825" cy="4259262"/>
            <a:chOff x="269875" y="1741488"/>
            <a:chExt cx="4060825" cy="4259262"/>
          </a:xfrm>
        </p:grpSpPr>
        <p:pic>
          <p:nvPicPr>
            <p:cNvPr id="59420" name="Picture 5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75" y="5097463"/>
              <a:ext cx="2125663" cy="903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21" name="Freeform 6"/>
            <p:cNvSpPr>
              <a:spLocks/>
            </p:cNvSpPr>
            <p:nvPr/>
          </p:nvSpPr>
          <p:spPr bwMode="gray">
            <a:xfrm>
              <a:off x="4206875" y="5035550"/>
              <a:ext cx="123825" cy="22225"/>
            </a:xfrm>
            <a:custGeom>
              <a:avLst/>
              <a:gdLst>
                <a:gd name="T0" fmla="*/ 2147483646 w 33"/>
                <a:gd name="T1" fmla="*/ 2147483646 h 6"/>
                <a:gd name="T2" fmla="*/ 0 w 33"/>
                <a:gd name="T3" fmla="*/ 0 h 6"/>
                <a:gd name="T4" fmla="*/ 2147483646 w 33"/>
                <a:gd name="T5" fmla="*/ 2147483646 h 6"/>
                <a:gd name="T6" fmla="*/ 0 60000 65536"/>
                <a:gd name="T7" fmla="*/ 0 60000 65536"/>
                <a:gd name="T8" fmla="*/ 0 60000 65536"/>
                <a:gd name="T9" fmla="*/ 0 w 33"/>
                <a:gd name="T10" fmla="*/ 0 h 6"/>
                <a:gd name="T11" fmla="*/ 33 w 33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6">
                  <a:moveTo>
                    <a:pt x="33" y="6"/>
                  </a:moveTo>
                  <a:cubicBezTo>
                    <a:pt x="22" y="4"/>
                    <a:pt x="11" y="2"/>
                    <a:pt x="0" y="0"/>
                  </a:cubicBezTo>
                  <a:cubicBezTo>
                    <a:pt x="11" y="2"/>
                    <a:pt x="22" y="4"/>
                    <a:pt x="33" y="6"/>
                  </a:cubicBezTo>
                  <a:close/>
                </a:path>
              </a:pathLst>
            </a:custGeom>
            <a:solidFill>
              <a:srgbClr val="398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422" name="Freeform 7"/>
            <p:cNvSpPr>
              <a:spLocks/>
            </p:cNvSpPr>
            <p:nvPr/>
          </p:nvSpPr>
          <p:spPr bwMode="gray">
            <a:xfrm>
              <a:off x="4083050" y="4997450"/>
              <a:ext cx="120650" cy="33338"/>
            </a:xfrm>
            <a:custGeom>
              <a:avLst/>
              <a:gdLst>
                <a:gd name="T0" fmla="*/ 0 w 32"/>
                <a:gd name="T1" fmla="*/ 0 h 9"/>
                <a:gd name="T2" fmla="*/ 2147483646 w 32"/>
                <a:gd name="T3" fmla="*/ 2147483646 h 9"/>
                <a:gd name="T4" fmla="*/ 0 w 32"/>
                <a:gd name="T5" fmla="*/ 0 h 9"/>
                <a:gd name="T6" fmla="*/ 0 60000 65536"/>
                <a:gd name="T7" fmla="*/ 0 60000 65536"/>
                <a:gd name="T8" fmla="*/ 0 60000 65536"/>
                <a:gd name="T9" fmla="*/ 0 w 32"/>
                <a:gd name="T10" fmla="*/ 0 h 9"/>
                <a:gd name="T11" fmla="*/ 32 w 32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9">
                  <a:moveTo>
                    <a:pt x="0" y="0"/>
                  </a:moveTo>
                  <a:cubicBezTo>
                    <a:pt x="11" y="4"/>
                    <a:pt x="21" y="7"/>
                    <a:pt x="32" y="9"/>
                  </a:cubicBezTo>
                  <a:cubicBezTo>
                    <a:pt x="21" y="7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398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423" name="Oval 71"/>
            <p:cNvSpPr>
              <a:spLocks noChangeArrowheads="1"/>
            </p:cNvSpPr>
            <p:nvPr/>
          </p:nvSpPr>
          <p:spPr bwMode="gray">
            <a:xfrm>
              <a:off x="957263" y="1741488"/>
              <a:ext cx="1000125" cy="3810000"/>
            </a:xfrm>
            <a:prstGeom prst="ellipse">
              <a:avLst/>
            </a:prstGeom>
            <a:solidFill>
              <a:srgbClr val="494949"/>
            </a:solidFill>
            <a:ln w="9525">
              <a:round/>
              <a:headEnd/>
              <a:tailEnd/>
            </a:ln>
            <a:scene3d>
              <a:camera prst="legacyObliqueLeft"/>
              <a:lightRig rig="legacyFlat2" dir="t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494949"/>
              </a:extrusionClr>
              <a:contourClr>
                <a:srgbClr val="494949"/>
              </a:contourClr>
            </a:sp3d>
          </p:spPr>
          <p:txBody>
            <a:bodyPr>
              <a:flatTx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59424" name="Oval 72"/>
            <p:cNvSpPr>
              <a:spLocks noChangeArrowheads="1"/>
            </p:cNvSpPr>
            <p:nvPr/>
          </p:nvSpPr>
          <p:spPr bwMode="gray">
            <a:xfrm>
              <a:off x="969963" y="1792288"/>
              <a:ext cx="974725" cy="370840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3" name="Oval 73">
              <a:extLst/>
            </p:cNvPr>
            <p:cNvSpPr>
              <a:spLocks noChangeArrowheads="1"/>
            </p:cNvSpPr>
            <p:nvPr/>
          </p:nvSpPr>
          <p:spPr bwMode="gray">
            <a:xfrm>
              <a:off x="1054100" y="2111375"/>
              <a:ext cx="806450" cy="307022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58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59426" name="Oval 74"/>
            <p:cNvSpPr>
              <a:spLocks noChangeArrowheads="1"/>
            </p:cNvSpPr>
            <p:nvPr/>
          </p:nvSpPr>
          <p:spPr bwMode="gray">
            <a:xfrm>
              <a:off x="1138238" y="2430463"/>
              <a:ext cx="638175" cy="24320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EAEAEA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59427" name="Oval 75"/>
            <p:cNvSpPr>
              <a:spLocks noChangeArrowheads="1"/>
            </p:cNvSpPr>
            <p:nvPr/>
          </p:nvSpPr>
          <p:spPr bwMode="gray">
            <a:xfrm>
              <a:off x="1219201" y="2741613"/>
              <a:ext cx="474663" cy="1809750"/>
            </a:xfrm>
            <a:prstGeom prst="ellipse">
              <a:avLst/>
            </a:pr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59428" name="Oval 76"/>
            <p:cNvSpPr>
              <a:spLocks noChangeArrowheads="1"/>
            </p:cNvSpPr>
            <p:nvPr/>
          </p:nvSpPr>
          <p:spPr bwMode="gray">
            <a:xfrm>
              <a:off x="1289051" y="3017838"/>
              <a:ext cx="338138" cy="1292225"/>
            </a:xfrm>
            <a:prstGeom prst="ellipse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59429" name="Oval 77"/>
            <p:cNvSpPr>
              <a:spLocks noChangeArrowheads="1"/>
            </p:cNvSpPr>
            <p:nvPr/>
          </p:nvSpPr>
          <p:spPr bwMode="gray">
            <a:xfrm>
              <a:off x="1355726" y="3254376"/>
              <a:ext cx="204788" cy="7842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59430" name="Oval 78"/>
            <p:cNvSpPr>
              <a:spLocks noChangeArrowheads="1"/>
            </p:cNvSpPr>
            <p:nvPr/>
          </p:nvSpPr>
          <p:spPr bwMode="gray">
            <a:xfrm>
              <a:off x="1422400" y="3467100"/>
              <a:ext cx="71438" cy="365125"/>
            </a:xfrm>
            <a:prstGeom prst="ellipse">
              <a:avLst/>
            </a:prstGeom>
            <a:solidFill>
              <a:srgbClr val="66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grpSp>
        <p:nvGrpSpPr>
          <p:cNvPr id="59397" name="Group 290"/>
          <p:cNvGrpSpPr>
            <a:grpSpLocks/>
          </p:cNvGrpSpPr>
          <p:nvPr/>
        </p:nvGrpSpPr>
        <p:grpSpPr bwMode="auto">
          <a:xfrm>
            <a:off x="2147888" y="3368675"/>
            <a:ext cx="2806700" cy="555625"/>
            <a:chOff x="2139" y="3018"/>
            <a:chExt cx="1517" cy="350"/>
          </a:xfrm>
        </p:grpSpPr>
        <p:grpSp>
          <p:nvGrpSpPr>
            <p:cNvPr id="59400" name="Group 130"/>
            <p:cNvGrpSpPr>
              <a:grpSpLocks/>
            </p:cNvGrpSpPr>
            <p:nvPr/>
          </p:nvGrpSpPr>
          <p:grpSpPr bwMode="auto">
            <a:xfrm>
              <a:off x="3111" y="3018"/>
              <a:ext cx="545" cy="350"/>
              <a:chOff x="1222" y="3018"/>
              <a:chExt cx="545" cy="350"/>
            </a:xfrm>
          </p:grpSpPr>
          <p:sp>
            <p:nvSpPr>
              <p:cNvPr id="59416" name="Freeform 131"/>
              <p:cNvSpPr>
                <a:spLocks/>
              </p:cNvSpPr>
              <p:nvPr/>
            </p:nvSpPr>
            <p:spPr bwMode="gray">
              <a:xfrm>
                <a:off x="1237" y="3170"/>
                <a:ext cx="478" cy="188"/>
              </a:xfrm>
              <a:custGeom>
                <a:avLst/>
                <a:gdLst>
                  <a:gd name="T0" fmla="*/ 0 w 1053"/>
                  <a:gd name="T1" fmla="*/ 0 h 413"/>
                  <a:gd name="T2" fmla="*/ 0 w 1053"/>
                  <a:gd name="T3" fmla="*/ 0 h 413"/>
                  <a:gd name="T4" fmla="*/ 0 w 1053"/>
                  <a:gd name="T5" fmla="*/ 0 h 413"/>
                  <a:gd name="T6" fmla="*/ 0 w 1053"/>
                  <a:gd name="T7" fmla="*/ 0 h 413"/>
                  <a:gd name="T8" fmla="*/ 0 w 1053"/>
                  <a:gd name="T9" fmla="*/ 0 h 413"/>
                  <a:gd name="T10" fmla="*/ 0 w 1053"/>
                  <a:gd name="T11" fmla="*/ 0 h 413"/>
                  <a:gd name="T12" fmla="*/ 0 w 1053"/>
                  <a:gd name="T13" fmla="*/ 0 h 413"/>
                  <a:gd name="T14" fmla="*/ 0 w 1053"/>
                  <a:gd name="T15" fmla="*/ 0 h 4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3"/>
                  <a:gd name="T25" fmla="*/ 0 h 413"/>
                  <a:gd name="T26" fmla="*/ 1053 w 1053"/>
                  <a:gd name="T27" fmla="*/ 413 h 4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3" h="413">
                    <a:moveTo>
                      <a:pt x="824" y="413"/>
                    </a:moveTo>
                    <a:cubicBezTo>
                      <a:pt x="152" y="412"/>
                      <a:pt x="152" y="412"/>
                      <a:pt x="152" y="412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805" y="84"/>
                      <a:pt x="805" y="84"/>
                      <a:pt x="805" y="84"/>
                    </a:cubicBezTo>
                    <a:cubicBezTo>
                      <a:pt x="805" y="1"/>
                      <a:pt x="805" y="1"/>
                      <a:pt x="805" y="1"/>
                    </a:cubicBezTo>
                    <a:cubicBezTo>
                      <a:pt x="1013" y="0"/>
                      <a:pt x="1013" y="0"/>
                      <a:pt x="1013" y="0"/>
                    </a:cubicBezTo>
                    <a:cubicBezTo>
                      <a:pt x="1013" y="0"/>
                      <a:pt x="1051" y="20"/>
                      <a:pt x="1053" y="84"/>
                    </a:cubicBezTo>
                    <a:cubicBezTo>
                      <a:pt x="1053" y="348"/>
                      <a:pt x="824" y="413"/>
                      <a:pt x="824" y="41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B9B1A"/>
                  </a:gs>
                  <a:gs pos="100000">
                    <a:srgbClr val="32480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17" name="Freeform 132"/>
              <p:cNvSpPr>
                <a:spLocks/>
              </p:cNvSpPr>
              <p:nvPr/>
            </p:nvSpPr>
            <p:spPr bwMode="gray">
              <a:xfrm>
                <a:off x="1244" y="3018"/>
                <a:ext cx="491" cy="188"/>
              </a:xfrm>
              <a:custGeom>
                <a:avLst/>
                <a:gdLst>
                  <a:gd name="T0" fmla="*/ 0 w 1079"/>
                  <a:gd name="T1" fmla="*/ 0 h 413"/>
                  <a:gd name="T2" fmla="*/ 0 w 1079"/>
                  <a:gd name="T3" fmla="*/ 0 h 413"/>
                  <a:gd name="T4" fmla="*/ 0 w 1079"/>
                  <a:gd name="T5" fmla="*/ 0 h 413"/>
                  <a:gd name="T6" fmla="*/ 0 w 1079"/>
                  <a:gd name="T7" fmla="*/ 0 h 413"/>
                  <a:gd name="T8" fmla="*/ 0 w 1079"/>
                  <a:gd name="T9" fmla="*/ 0 h 413"/>
                  <a:gd name="T10" fmla="*/ 0 w 1079"/>
                  <a:gd name="T11" fmla="*/ 0 h 413"/>
                  <a:gd name="T12" fmla="*/ 0 w 1079"/>
                  <a:gd name="T13" fmla="*/ 0 h 413"/>
                  <a:gd name="T14" fmla="*/ 0 w 1079"/>
                  <a:gd name="T15" fmla="*/ 0 h 4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79"/>
                  <a:gd name="T25" fmla="*/ 0 h 413"/>
                  <a:gd name="T26" fmla="*/ 1079 w 1079"/>
                  <a:gd name="T27" fmla="*/ 413 h 4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79" h="413">
                    <a:moveTo>
                      <a:pt x="850" y="0"/>
                    </a:moveTo>
                    <a:cubicBezTo>
                      <a:pt x="178" y="1"/>
                      <a:pt x="178" y="1"/>
                      <a:pt x="178" y="1"/>
                    </a:cubicBezTo>
                    <a:cubicBezTo>
                      <a:pt x="0" y="333"/>
                      <a:pt x="0" y="333"/>
                      <a:pt x="0" y="333"/>
                    </a:cubicBezTo>
                    <a:cubicBezTo>
                      <a:pt x="831" y="329"/>
                      <a:pt x="831" y="329"/>
                      <a:pt x="831" y="329"/>
                    </a:cubicBezTo>
                    <a:cubicBezTo>
                      <a:pt x="831" y="412"/>
                      <a:pt x="831" y="412"/>
                      <a:pt x="831" y="412"/>
                    </a:cubicBezTo>
                    <a:cubicBezTo>
                      <a:pt x="1039" y="413"/>
                      <a:pt x="1039" y="413"/>
                      <a:pt x="1039" y="413"/>
                    </a:cubicBezTo>
                    <a:cubicBezTo>
                      <a:pt x="1039" y="413"/>
                      <a:pt x="1077" y="393"/>
                      <a:pt x="1079" y="329"/>
                    </a:cubicBezTo>
                    <a:cubicBezTo>
                      <a:pt x="1079" y="65"/>
                      <a:pt x="850" y="0"/>
                      <a:pt x="85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6D12"/>
                  </a:gs>
                  <a:gs pos="100000">
                    <a:srgbClr val="6B9B1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18" name="Freeform 133"/>
              <p:cNvSpPr>
                <a:spLocks/>
              </p:cNvSpPr>
              <p:nvPr/>
            </p:nvSpPr>
            <p:spPr bwMode="gray">
              <a:xfrm>
                <a:off x="1222" y="3030"/>
                <a:ext cx="545" cy="169"/>
              </a:xfrm>
              <a:custGeom>
                <a:avLst/>
                <a:gdLst>
                  <a:gd name="T0" fmla="*/ 0 w 1200"/>
                  <a:gd name="T1" fmla="*/ 0 h 372"/>
                  <a:gd name="T2" fmla="*/ 0 w 1200"/>
                  <a:gd name="T3" fmla="*/ 0 h 372"/>
                  <a:gd name="T4" fmla="*/ 0 w 1200"/>
                  <a:gd name="T5" fmla="*/ 0 h 372"/>
                  <a:gd name="T6" fmla="*/ 0 w 1200"/>
                  <a:gd name="T7" fmla="*/ 0 h 372"/>
                  <a:gd name="T8" fmla="*/ 0 w 1200"/>
                  <a:gd name="T9" fmla="*/ 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372"/>
                  <a:gd name="T17" fmla="*/ 1200 w 1200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372">
                    <a:moveTo>
                      <a:pt x="276" y="0"/>
                    </a:moveTo>
                    <a:cubicBezTo>
                      <a:pt x="984" y="0"/>
                      <a:pt x="984" y="0"/>
                      <a:pt x="984" y="0"/>
                    </a:cubicBezTo>
                    <a:cubicBezTo>
                      <a:pt x="984" y="0"/>
                      <a:pt x="1200" y="108"/>
                      <a:pt x="1200" y="372"/>
                    </a:cubicBezTo>
                    <a:cubicBezTo>
                      <a:pt x="0" y="372"/>
                      <a:pt x="0" y="372"/>
                      <a:pt x="0" y="372"/>
                    </a:cubicBezTo>
                    <a:lnTo>
                      <a:pt x="27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9B1A"/>
                  </a:gs>
                  <a:gs pos="100000">
                    <a:srgbClr val="0D1303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19" name="Freeform 134"/>
              <p:cNvSpPr>
                <a:spLocks/>
              </p:cNvSpPr>
              <p:nvPr/>
            </p:nvSpPr>
            <p:spPr bwMode="gray">
              <a:xfrm>
                <a:off x="1222" y="3198"/>
                <a:ext cx="545" cy="170"/>
              </a:xfrm>
              <a:custGeom>
                <a:avLst/>
                <a:gdLst>
                  <a:gd name="T0" fmla="*/ 0 w 1200"/>
                  <a:gd name="T1" fmla="*/ 0 h 372"/>
                  <a:gd name="T2" fmla="*/ 0 w 1200"/>
                  <a:gd name="T3" fmla="*/ 0 h 372"/>
                  <a:gd name="T4" fmla="*/ 0 w 1200"/>
                  <a:gd name="T5" fmla="*/ 0 h 372"/>
                  <a:gd name="T6" fmla="*/ 0 w 1200"/>
                  <a:gd name="T7" fmla="*/ 0 h 372"/>
                  <a:gd name="T8" fmla="*/ 0 w 1200"/>
                  <a:gd name="T9" fmla="*/ 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372"/>
                  <a:gd name="T17" fmla="*/ 1200 w 1200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372">
                    <a:moveTo>
                      <a:pt x="276" y="372"/>
                    </a:moveTo>
                    <a:cubicBezTo>
                      <a:pt x="984" y="372"/>
                      <a:pt x="984" y="372"/>
                      <a:pt x="984" y="372"/>
                    </a:cubicBezTo>
                    <a:cubicBezTo>
                      <a:pt x="984" y="372"/>
                      <a:pt x="1200" y="264"/>
                      <a:pt x="120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76" y="3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2480C"/>
                  </a:gs>
                  <a:gs pos="100000">
                    <a:srgbClr val="6B9B1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9401" name="Group 289"/>
            <p:cNvGrpSpPr>
              <a:grpSpLocks/>
            </p:cNvGrpSpPr>
            <p:nvPr/>
          </p:nvGrpSpPr>
          <p:grpSpPr bwMode="auto">
            <a:xfrm>
              <a:off x="2139" y="3165"/>
              <a:ext cx="1022" cy="60"/>
              <a:chOff x="2139" y="3165"/>
              <a:chExt cx="1022" cy="60"/>
            </a:xfrm>
          </p:grpSpPr>
          <p:sp>
            <p:nvSpPr>
              <p:cNvPr id="59402" name="Freeform 136"/>
              <p:cNvSpPr>
                <a:spLocks/>
              </p:cNvSpPr>
              <p:nvPr/>
            </p:nvSpPr>
            <p:spPr bwMode="gray">
              <a:xfrm>
                <a:off x="2300" y="3168"/>
                <a:ext cx="852" cy="57"/>
              </a:xfrm>
              <a:custGeom>
                <a:avLst/>
                <a:gdLst>
                  <a:gd name="T0" fmla="*/ 0 w 1875"/>
                  <a:gd name="T1" fmla="*/ 0 h 124"/>
                  <a:gd name="T2" fmla="*/ 0 w 1875"/>
                  <a:gd name="T3" fmla="*/ 0 h 124"/>
                  <a:gd name="T4" fmla="*/ 0 w 1875"/>
                  <a:gd name="T5" fmla="*/ 0 h 124"/>
                  <a:gd name="T6" fmla="*/ 0 w 1875"/>
                  <a:gd name="T7" fmla="*/ 0 h 124"/>
                  <a:gd name="T8" fmla="*/ 0 w 1875"/>
                  <a:gd name="T9" fmla="*/ 0 h 124"/>
                  <a:gd name="T10" fmla="*/ 0 w 1875"/>
                  <a:gd name="T11" fmla="*/ 0 h 124"/>
                  <a:gd name="T12" fmla="*/ 0 w 1875"/>
                  <a:gd name="T13" fmla="*/ 0 h 124"/>
                  <a:gd name="T14" fmla="*/ 0 w 1875"/>
                  <a:gd name="T15" fmla="*/ 0 h 124"/>
                  <a:gd name="T16" fmla="*/ 0 w 1875"/>
                  <a:gd name="T17" fmla="*/ 0 h 124"/>
                  <a:gd name="T18" fmla="*/ 0 w 1875"/>
                  <a:gd name="T19" fmla="*/ 0 h 124"/>
                  <a:gd name="T20" fmla="*/ 0 w 1875"/>
                  <a:gd name="T21" fmla="*/ 0 h 124"/>
                  <a:gd name="T22" fmla="*/ 0 w 1875"/>
                  <a:gd name="T23" fmla="*/ 0 h 124"/>
                  <a:gd name="T24" fmla="*/ 0 w 1875"/>
                  <a:gd name="T25" fmla="*/ 0 h 124"/>
                  <a:gd name="T26" fmla="*/ 0 w 1875"/>
                  <a:gd name="T27" fmla="*/ 0 h 124"/>
                  <a:gd name="T28" fmla="*/ 0 w 1875"/>
                  <a:gd name="T29" fmla="*/ 0 h 1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75"/>
                  <a:gd name="T46" fmla="*/ 0 h 124"/>
                  <a:gd name="T47" fmla="*/ 1875 w 1875"/>
                  <a:gd name="T48" fmla="*/ 124 h 1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75" h="124">
                    <a:moveTo>
                      <a:pt x="0" y="81"/>
                    </a:moveTo>
                    <a:cubicBezTo>
                      <a:pt x="0" y="108"/>
                      <a:pt x="75" y="109"/>
                      <a:pt x="75" y="109"/>
                    </a:cubicBezTo>
                    <a:cubicBezTo>
                      <a:pt x="570" y="109"/>
                      <a:pt x="570" y="109"/>
                      <a:pt x="570" y="109"/>
                    </a:cubicBezTo>
                    <a:cubicBezTo>
                      <a:pt x="652" y="109"/>
                      <a:pt x="669" y="80"/>
                      <a:pt x="669" y="80"/>
                    </a:cubicBezTo>
                    <a:cubicBezTo>
                      <a:pt x="1644" y="80"/>
                      <a:pt x="1644" y="80"/>
                      <a:pt x="1644" y="80"/>
                    </a:cubicBezTo>
                    <a:cubicBezTo>
                      <a:pt x="1644" y="124"/>
                      <a:pt x="1644" y="124"/>
                      <a:pt x="1644" y="124"/>
                    </a:cubicBezTo>
                    <a:cubicBezTo>
                      <a:pt x="1875" y="124"/>
                      <a:pt x="1875" y="124"/>
                      <a:pt x="1875" y="124"/>
                    </a:cubicBezTo>
                    <a:cubicBezTo>
                      <a:pt x="1875" y="0"/>
                      <a:pt x="1875" y="0"/>
                      <a:pt x="1875" y="0"/>
                    </a:cubicBezTo>
                    <a:cubicBezTo>
                      <a:pt x="1644" y="0"/>
                      <a:pt x="1644" y="0"/>
                      <a:pt x="1644" y="0"/>
                    </a:cubicBezTo>
                    <a:cubicBezTo>
                      <a:pt x="1644" y="44"/>
                      <a:pt x="1644" y="44"/>
                      <a:pt x="1644" y="44"/>
                    </a:cubicBezTo>
                    <a:cubicBezTo>
                      <a:pt x="669" y="44"/>
                      <a:pt x="669" y="44"/>
                      <a:pt x="669" y="44"/>
                    </a:cubicBezTo>
                    <a:cubicBezTo>
                      <a:pt x="669" y="44"/>
                      <a:pt x="652" y="14"/>
                      <a:pt x="570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0" y="15"/>
                      <a:pt x="0" y="42"/>
                    </a:cubicBezTo>
                    <a:lnTo>
                      <a:pt x="0" y="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CC"/>
                  </a:gs>
                  <a:gs pos="100000">
                    <a:srgbClr val="0D0D0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03" name="Oval 137"/>
              <p:cNvSpPr>
                <a:spLocks noChangeArrowheads="1"/>
              </p:cNvSpPr>
              <p:nvPr/>
            </p:nvSpPr>
            <p:spPr bwMode="gray">
              <a:xfrm>
                <a:off x="3037" y="3168"/>
                <a:ext cx="22" cy="57"/>
              </a:xfrm>
              <a:prstGeom prst="ellipse">
                <a:avLst/>
              </a:prstGeom>
              <a:gradFill rotWithShape="1">
                <a:gsLst>
                  <a:gs pos="0">
                    <a:srgbClr val="999999"/>
                  </a:gs>
                  <a:gs pos="100000">
                    <a:srgbClr val="0A0A0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59404" name="Freeform 138"/>
              <p:cNvSpPr>
                <a:spLocks/>
              </p:cNvSpPr>
              <p:nvPr/>
            </p:nvSpPr>
            <p:spPr bwMode="gray">
              <a:xfrm>
                <a:off x="2300" y="3174"/>
                <a:ext cx="749" cy="43"/>
              </a:xfrm>
              <a:custGeom>
                <a:avLst/>
                <a:gdLst>
                  <a:gd name="T0" fmla="*/ 0 w 1647"/>
                  <a:gd name="T1" fmla="*/ 0 h 95"/>
                  <a:gd name="T2" fmla="*/ 0 w 1647"/>
                  <a:gd name="T3" fmla="*/ 0 h 95"/>
                  <a:gd name="T4" fmla="*/ 0 w 1647"/>
                  <a:gd name="T5" fmla="*/ 0 h 95"/>
                  <a:gd name="T6" fmla="*/ 0 w 1647"/>
                  <a:gd name="T7" fmla="*/ 0 h 95"/>
                  <a:gd name="T8" fmla="*/ 0 w 1647"/>
                  <a:gd name="T9" fmla="*/ 0 h 95"/>
                  <a:gd name="T10" fmla="*/ 0 w 1647"/>
                  <a:gd name="T11" fmla="*/ 0 h 95"/>
                  <a:gd name="T12" fmla="*/ 0 w 1647"/>
                  <a:gd name="T13" fmla="*/ 0 h 95"/>
                  <a:gd name="T14" fmla="*/ 0 w 1647"/>
                  <a:gd name="T15" fmla="*/ 0 h 95"/>
                  <a:gd name="T16" fmla="*/ 0 w 1647"/>
                  <a:gd name="T17" fmla="*/ 0 h 95"/>
                  <a:gd name="T18" fmla="*/ 0 w 1647"/>
                  <a:gd name="T19" fmla="*/ 0 h 95"/>
                  <a:gd name="T20" fmla="*/ 0 w 1647"/>
                  <a:gd name="T21" fmla="*/ 0 h 95"/>
                  <a:gd name="T22" fmla="*/ 0 w 1647"/>
                  <a:gd name="T23" fmla="*/ 0 h 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7"/>
                  <a:gd name="T37" fmla="*/ 0 h 95"/>
                  <a:gd name="T38" fmla="*/ 1647 w 1647"/>
                  <a:gd name="T39" fmla="*/ 95 h 9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7" h="95">
                    <a:moveTo>
                      <a:pt x="0" y="67"/>
                    </a:moveTo>
                    <a:cubicBezTo>
                      <a:pt x="0" y="94"/>
                      <a:pt x="75" y="95"/>
                      <a:pt x="75" y="95"/>
                    </a:cubicBezTo>
                    <a:cubicBezTo>
                      <a:pt x="570" y="95"/>
                      <a:pt x="570" y="95"/>
                      <a:pt x="570" y="95"/>
                    </a:cubicBezTo>
                    <a:cubicBezTo>
                      <a:pt x="652" y="95"/>
                      <a:pt x="669" y="66"/>
                      <a:pt x="669" y="66"/>
                    </a:cubicBezTo>
                    <a:cubicBezTo>
                      <a:pt x="1644" y="66"/>
                      <a:pt x="1644" y="66"/>
                      <a:pt x="1644" y="66"/>
                    </a:cubicBezTo>
                    <a:cubicBezTo>
                      <a:pt x="1644" y="66"/>
                      <a:pt x="1647" y="60"/>
                      <a:pt x="1647" y="47"/>
                    </a:cubicBezTo>
                    <a:cubicBezTo>
                      <a:pt x="1647" y="36"/>
                      <a:pt x="1644" y="30"/>
                      <a:pt x="1644" y="30"/>
                    </a:cubicBezTo>
                    <a:cubicBezTo>
                      <a:pt x="669" y="30"/>
                      <a:pt x="669" y="30"/>
                      <a:pt x="669" y="30"/>
                    </a:cubicBezTo>
                    <a:cubicBezTo>
                      <a:pt x="669" y="30"/>
                      <a:pt x="652" y="0"/>
                      <a:pt x="570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0" y="1"/>
                      <a:pt x="0" y="28"/>
                    </a:cubicBezTo>
                    <a:lnTo>
                      <a:pt x="0" y="6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CC"/>
                  </a:gs>
                  <a:gs pos="100000">
                    <a:srgbClr val="0D0D0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59405" name="Group 288"/>
              <p:cNvGrpSpPr>
                <a:grpSpLocks/>
              </p:cNvGrpSpPr>
              <p:nvPr/>
            </p:nvGrpSpPr>
            <p:grpSpPr bwMode="auto">
              <a:xfrm>
                <a:off x="2300" y="3165"/>
                <a:ext cx="323" cy="60"/>
                <a:chOff x="2300" y="3165"/>
                <a:chExt cx="323" cy="60"/>
              </a:xfrm>
            </p:grpSpPr>
            <p:sp>
              <p:nvSpPr>
                <p:cNvPr id="59408" name="Freeform 140"/>
                <p:cNvSpPr>
                  <a:spLocks/>
                </p:cNvSpPr>
                <p:nvPr/>
              </p:nvSpPr>
              <p:spPr bwMode="gray">
                <a:xfrm>
                  <a:off x="2300" y="3165"/>
                  <a:ext cx="306" cy="60"/>
                </a:xfrm>
                <a:custGeom>
                  <a:avLst/>
                  <a:gdLst>
                    <a:gd name="T0" fmla="*/ 0 w 672"/>
                    <a:gd name="T1" fmla="*/ 1 h 95"/>
                    <a:gd name="T2" fmla="*/ 0 w 672"/>
                    <a:gd name="T3" fmla="*/ 1 h 95"/>
                    <a:gd name="T4" fmla="*/ 0 w 672"/>
                    <a:gd name="T5" fmla="*/ 1 h 95"/>
                    <a:gd name="T6" fmla="*/ 0 w 672"/>
                    <a:gd name="T7" fmla="*/ 1 h 95"/>
                    <a:gd name="T8" fmla="*/ 0 w 672"/>
                    <a:gd name="T9" fmla="*/ 1 h 95"/>
                    <a:gd name="T10" fmla="*/ 0 w 672"/>
                    <a:gd name="T11" fmla="*/ 1 h 95"/>
                    <a:gd name="T12" fmla="*/ 0 w 672"/>
                    <a:gd name="T13" fmla="*/ 0 h 95"/>
                    <a:gd name="T14" fmla="*/ 0 w 672"/>
                    <a:gd name="T15" fmla="*/ 0 h 95"/>
                    <a:gd name="T16" fmla="*/ 0 w 672"/>
                    <a:gd name="T17" fmla="*/ 1 h 95"/>
                    <a:gd name="T18" fmla="*/ 0 w 672"/>
                    <a:gd name="T19" fmla="*/ 1 h 9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72"/>
                    <a:gd name="T31" fmla="*/ 0 h 95"/>
                    <a:gd name="T32" fmla="*/ 672 w 672"/>
                    <a:gd name="T33" fmla="*/ 95 h 9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72" h="95">
                      <a:moveTo>
                        <a:pt x="0" y="67"/>
                      </a:moveTo>
                      <a:cubicBezTo>
                        <a:pt x="0" y="94"/>
                        <a:pt x="75" y="95"/>
                        <a:pt x="75" y="95"/>
                      </a:cubicBezTo>
                      <a:cubicBezTo>
                        <a:pt x="570" y="95"/>
                        <a:pt x="570" y="95"/>
                        <a:pt x="570" y="95"/>
                      </a:cubicBezTo>
                      <a:cubicBezTo>
                        <a:pt x="652" y="95"/>
                        <a:pt x="669" y="66"/>
                        <a:pt x="669" y="66"/>
                      </a:cubicBezTo>
                      <a:cubicBezTo>
                        <a:pt x="669" y="66"/>
                        <a:pt x="672" y="58"/>
                        <a:pt x="672" y="49"/>
                      </a:cubicBezTo>
                      <a:cubicBezTo>
                        <a:pt x="672" y="39"/>
                        <a:pt x="669" y="30"/>
                        <a:pt x="669" y="30"/>
                      </a:cubicBezTo>
                      <a:cubicBezTo>
                        <a:pt x="669" y="30"/>
                        <a:pt x="652" y="0"/>
                        <a:pt x="570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"/>
                        <a:pt x="0" y="28"/>
                      </a:cubicBezTo>
                      <a:lnTo>
                        <a:pt x="0" y="6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CCCCC"/>
                    </a:gs>
                    <a:gs pos="100000">
                      <a:srgbClr val="0D0D0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59409" name="Group 141"/>
                <p:cNvGrpSpPr>
                  <a:grpSpLocks/>
                </p:cNvGrpSpPr>
                <p:nvPr/>
              </p:nvGrpSpPr>
              <p:grpSpPr bwMode="auto">
                <a:xfrm>
                  <a:off x="2401" y="3166"/>
                  <a:ext cx="222" cy="59"/>
                  <a:chOff x="2504" y="2382"/>
                  <a:chExt cx="323" cy="66"/>
                </a:xfrm>
              </p:grpSpPr>
              <p:sp>
                <p:nvSpPr>
                  <p:cNvPr id="59410" name="Freeform 142"/>
                  <p:cNvSpPr>
                    <a:spLocks/>
                  </p:cNvSpPr>
                  <p:nvPr/>
                </p:nvSpPr>
                <p:spPr bwMode="gray">
                  <a:xfrm>
                    <a:off x="2504" y="2382"/>
                    <a:ext cx="19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411" name="Freeform 143"/>
                  <p:cNvSpPr>
                    <a:spLocks/>
                  </p:cNvSpPr>
                  <p:nvPr/>
                </p:nvSpPr>
                <p:spPr bwMode="gray">
                  <a:xfrm>
                    <a:off x="2542" y="2382"/>
                    <a:ext cx="20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412" name="Freeform 144"/>
                  <p:cNvSpPr>
                    <a:spLocks/>
                  </p:cNvSpPr>
                  <p:nvPr/>
                </p:nvSpPr>
                <p:spPr bwMode="gray">
                  <a:xfrm>
                    <a:off x="2580" y="2382"/>
                    <a:ext cx="20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413" name="Freeform 145"/>
                  <p:cNvSpPr>
                    <a:spLocks/>
                  </p:cNvSpPr>
                  <p:nvPr/>
                </p:nvSpPr>
                <p:spPr bwMode="gray">
                  <a:xfrm>
                    <a:off x="2730" y="2382"/>
                    <a:ext cx="20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414" name="Freeform 146"/>
                  <p:cNvSpPr>
                    <a:spLocks/>
                  </p:cNvSpPr>
                  <p:nvPr/>
                </p:nvSpPr>
                <p:spPr bwMode="gray">
                  <a:xfrm>
                    <a:off x="2769" y="2382"/>
                    <a:ext cx="20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415" name="Freeform 147"/>
                  <p:cNvSpPr>
                    <a:spLocks/>
                  </p:cNvSpPr>
                  <p:nvPr/>
                </p:nvSpPr>
                <p:spPr bwMode="gray">
                  <a:xfrm>
                    <a:off x="2807" y="2382"/>
                    <a:ext cx="20" cy="66"/>
                  </a:xfrm>
                  <a:custGeom>
                    <a:avLst/>
                    <a:gdLst>
                      <a:gd name="T0" fmla="*/ 1 w 29"/>
                      <a:gd name="T1" fmla="*/ 0 h 97"/>
                      <a:gd name="T2" fmla="*/ 0 w 29"/>
                      <a:gd name="T3" fmla="*/ 1 h 97"/>
                      <a:gd name="T4" fmla="*/ 1 w 29"/>
                      <a:gd name="T5" fmla="*/ 1 h 97"/>
                      <a:gd name="T6" fmla="*/ 0 w 29"/>
                      <a:gd name="T7" fmla="*/ 1 h 97"/>
                      <a:gd name="T8" fmla="*/ 1 w 29"/>
                      <a:gd name="T9" fmla="*/ 1 h 97"/>
                      <a:gd name="T10" fmla="*/ 1 w 29"/>
                      <a:gd name="T11" fmla="*/ 1 h 97"/>
                      <a:gd name="T12" fmla="*/ 1 w 29"/>
                      <a:gd name="T13" fmla="*/ 0 h 9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"/>
                      <a:gd name="T22" fmla="*/ 0 h 97"/>
                      <a:gd name="T23" fmla="*/ 29 w 29"/>
                      <a:gd name="T24" fmla="*/ 97 h 9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" h="97">
                        <a:moveTo>
                          <a:pt x="4" y="0"/>
                        </a:move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12" y="5"/>
                          <a:pt x="20" y="25"/>
                          <a:pt x="20" y="49"/>
                        </a:cubicBezTo>
                        <a:cubicBezTo>
                          <a:pt x="20" y="73"/>
                          <a:pt x="12" y="92"/>
                          <a:pt x="0" y="96"/>
                        </a:cubicBezTo>
                        <a:cubicBezTo>
                          <a:pt x="1" y="97"/>
                          <a:pt x="3" y="97"/>
                          <a:pt x="4" y="97"/>
                        </a:cubicBezTo>
                        <a:cubicBezTo>
                          <a:pt x="18" y="97"/>
                          <a:pt x="29" y="75"/>
                          <a:pt x="29" y="49"/>
                        </a:cubicBezTo>
                        <a:cubicBezTo>
                          <a:pt x="29" y="22"/>
                          <a:pt x="18" y="0"/>
                          <a:pt x="4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70A02"/>
                      </a:gs>
                      <a:gs pos="50000">
                        <a:srgbClr val="6B9B1A"/>
                      </a:gs>
                      <a:gs pos="100000">
                        <a:srgbClr val="070A0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59406" name="Freeform 148"/>
              <p:cNvSpPr>
                <a:spLocks/>
              </p:cNvSpPr>
              <p:nvPr/>
            </p:nvSpPr>
            <p:spPr bwMode="gray">
              <a:xfrm>
                <a:off x="2139" y="3187"/>
                <a:ext cx="166" cy="18"/>
              </a:xfrm>
              <a:custGeom>
                <a:avLst/>
                <a:gdLst>
                  <a:gd name="T0" fmla="*/ 0 w 357"/>
                  <a:gd name="T1" fmla="*/ 0 h 37"/>
                  <a:gd name="T2" fmla="*/ 0 w 357"/>
                  <a:gd name="T3" fmla="*/ 0 h 37"/>
                  <a:gd name="T4" fmla="*/ 0 w 357"/>
                  <a:gd name="T5" fmla="*/ 0 h 37"/>
                  <a:gd name="T6" fmla="*/ 0 w 357"/>
                  <a:gd name="T7" fmla="*/ 0 h 37"/>
                  <a:gd name="T8" fmla="*/ 0 w 357"/>
                  <a:gd name="T9" fmla="*/ 0 h 37"/>
                  <a:gd name="T10" fmla="*/ 0 w 357"/>
                  <a:gd name="T11" fmla="*/ 0 h 37"/>
                  <a:gd name="T12" fmla="*/ 0 w 357"/>
                  <a:gd name="T13" fmla="*/ 0 h 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7"/>
                  <a:gd name="T22" fmla="*/ 0 h 37"/>
                  <a:gd name="T23" fmla="*/ 357 w 357"/>
                  <a:gd name="T24" fmla="*/ 37 h 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7" h="37">
                    <a:moveTo>
                      <a:pt x="0" y="18"/>
                    </a:moveTo>
                    <a:cubicBezTo>
                      <a:pt x="334" y="2"/>
                      <a:pt x="334" y="2"/>
                      <a:pt x="334" y="2"/>
                    </a:cubicBezTo>
                    <a:cubicBezTo>
                      <a:pt x="352" y="0"/>
                      <a:pt x="352" y="0"/>
                      <a:pt x="352" y="0"/>
                    </a:cubicBezTo>
                    <a:cubicBezTo>
                      <a:pt x="352" y="0"/>
                      <a:pt x="357" y="19"/>
                      <a:pt x="352" y="37"/>
                    </a:cubicBezTo>
                    <a:cubicBezTo>
                      <a:pt x="336" y="37"/>
                      <a:pt x="336" y="37"/>
                      <a:pt x="336" y="37"/>
                    </a:cubicBezTo>
                    <a:cubicBezTo>
                      <a:pt x="0" y="22"/>
                      <a:pt x="0" y="22"/>
                      <a:pt x="0" y="22"/>
                    </a:cubicBezTo>
                    <a:lnTo>
                      <a:pt x="0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CC"/>
                  </a:gs>
                  <a:gs pos="100000">
                    <a:srgbClr val="0D0D0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407" name="Oval 149"/>
              <p:cNvSpPr>
                <a:spLocks noChangeArrowheads="1"/>
              </p:cNvSpPr>
              <p:nvPr/>
            </p:nvSpPr>
            <p:spPr bwMode="gray">
              <a:xfrm>
                <a:off x="3139" y="3168"/>
                <a:ext cx="22" cy="57"/>
              </a:xfrm>
              <a:prstGeom prst="ellipse">
                <a:avLst/>
              </a:prstGeom>
              <a:gradFill rotWithShape="1">
                <a:gsLst>
                  <a:gs pos="0">
                    <a:srgbClr val="CCCCCC"/>
                  </a:gs>
                  <a:gs pos="100000">
                    <a:srgbClr val="0D0D0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</p:grpSp>
      </p:grpSp>
      <p:sp>
        <p:nvSpPr>
          <p:cNvPr id="8199" name="Rectangle 4"/>
          <p:cNvSpPr>
            <a:spLocks noChangeArrowheads="1"/>
          </p:cNvSpPr>
          <p:nvPr/>
        </p:nvSpPr>
        <p:spPr bwMode="gray">
          <a:xfrm>
            <a:off x="4981575" y="347663"/>
            <a:ext cx="7165975" cy="64865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72000" bIns="7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altLang="en-US" sz="2800" dirty="0" smtClean="0"/>
              <a:t>Implementation of M&amp;E system at all levels is not a linear process.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altLang="en-US" sz="2800" dirty="0" smtClean="0"/>
              <a:t>How the MDAs and LGAs implement the system will depend on stage of development, age and maturity of their M&amp;E systems and practices.</a:t>
            </a:r>
          </a:p>
          <a:p>
            <a:pPr marL="457200" indent="-457200" algn="just">
              <a:buFont typeface="Wingdings" panose="05000000000000000000" pitchFamily="2" charset="2"/>
              <a:buChar char="q"/>
              <a:defRPr/>
            </a:pPr>
            <a:r>
              <a:rPr lang="en-GB" altLang="en-US" sz="2800" dirty="0" smtClean="0"/>
              <a:t>Having in place robust and effective Results Based M&amp;E System will be a basis for facilitating the MDAs and LGAs to improve </a:t>
            </a:r>
            <a:r>
              <a:rPr lang="en-GB" altLang="en-US" sz="2800" b="1" dirty="0" smtClean="0"/>
              <a:t>public policy</a:t>
            </a:r>
            <a:r>
              <a:rPr lang="en-GB" altLang="en-US" sz="2800" dirty="0" smtClean="0"/>
              <a:t>, </a:t>
            </a:r>
            <a:r>
              <a:rPr lang="en-GB" altLang="en-US" sz="2800" b="1" dirty="0" smtClean="0"/>
              <a:t>learn</a:t>
            </a:r>
            <a:r>
              <a:rPr lang="en-GB" altLang="en-US" sz="2800" dirty="0" smtClean="0"/>
              <a:t> and </a:t>
            </a:r>
            <a:r>
              <a:rPr lang="en-GB" altLang="en-US" sz="2800" b="1" dirty="0" smtClean="0"/>
              <a:t>innovate, demonstrate results</a:t>
            </a:r>
            <a:r>
              <a:rPr lang="en-GB" altLang="en-US" sz="2800" dirty="0" smtClean="0"/>
              <a:t>, strengthen </a:t>
            </a:r>
            <a:r>
              <a:rPr lang="en-GB" altLang="en-US" sz="2800" b="1" dirty="0" smtClean="0"/>
              <a:t>accountability</a:t>
            </a:r>
            <a:r>
              <a:rPr lang="en-GB" altLang="en-US" sz="2800" dirty="0" smtClean="0"/>
              <a:t> and </a:t>
            </a:r>
            <a:r>
              <a:rPr lang="en-GB" altLang="en-US" sz="2800" b="1" dirty="0" smtClean="0"/>
              <a:t>transparency</a:t>
            </a:r>
            <a:r>
              <a:rPr lang="en-GB" altLang="en-US" sz="2800" dirty="0" smtClean="0"/>
              <a:t> as well as enhancing </a:t>
            </a:r>
            <a:r>
              <a:rPr lang="en-GB" altLang="en-US" sz="2800" b="1" dirty="0" smtClean="0"/>
              <a:t>value for money </a:t>
            </a:r>
            <a:r>
              <a:rPr lang="en-GB" altLang="en-US" sz="2800" dirty="0" smtClean="0"/>
              <a:t>to tax payers</a:t>
            </a:r>
            <a:endParaRPr lang="en-US" altLang="en-US" sz="2800" dirty="0" smtClean="0"/>
          </a:p>
          <a:p>
            <a:pPr eaLnBrk="1" hangingPunct="1">
              <a:spcBef>
                <a:spcPct val="40000"/>
              </a:spcBef>
              <a:buClr>
                <a:schemeClr val="bg1"/>
              </a:buClr>
              <a:defRPr/>
            </a:pPr>
            <a:endParaRPr lang="en-GB" sz="2000" i="1" dirty="0" smtClean="0">
              <a:solidFill>
                <a:schemeClr val="bg1"/>
              </a:solidFill>
            </a:endParaRPr>
          </a:p>
        </p:txBody>
      </p:sp>
      <p:pic>
        <p:nvPicPr>
          <p:cNvPr id="59399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52388"/>
            <a:ext cx="906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8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333500" y="65088"/>
            <a:ext cx="10858500" cy="1119187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altLang="en-US" sz="2800" b="1" smtClean="0"/>
              <a:t>The </a:t>
            </a:r>
            <a:r>
              <a:rPr lang="en-GB" altLang="en-US" sz="2800" b="1" dirty="0"/>
              <a:t>Journey Towards a Better Performing Public Service is </a:t>
            </a:r>
            <a:r>
              <a:rPr lang="en-GB" altLang="en-US" sz="2800" b="1" dirty="0" smtClean="0"/>
              <a:t>not linear.  </a:t>
            </a:r>
            <a:r>
              <a:rPr lang="en-GB" altLang="en-US" sz="2800" b="1" dirty="0"/>
              <a:t/>
            </a:r>
            <a:br>
              <a:rPr lang="en-GB" altLang="en-US" sz="2800" b="1" dirty="0"/>
            </a:br>
            <a:r>
              <a:rPr lang="en-GB" altLang="en-US" sz="2800" b="1" dirty="0"/>
              <a:t>Together </a:t>
            </a:r>
            <a:r>
              <a:rPr lang="en-GB" altLang="en-US" sz="2800" b="1" dirty="0" smtClean="0"/>
              <a:t>with </a:t>
            </a:r>
            <a:r>
              <a:rPr lang="en-GB" altLang="en-US" sz="2800" b="1" dirty="0"/>
              <a:t>a  strong M &amp; E Systems will succeed</a:t>
            </a:r>
            <a:r>
              <a:rPr lang="en-GB" altLang="en-US" b="1" dirty="0" smtClean="0"/>
              <a:t>!</a:t>
            </a:r>
            <a:endParaRPr lang="en-US" altLang="en-US" dirty="0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A0DD7BF-B40C-40CE-9A0F-0BBAE018E68E}" type="slidenum">
              <a:rPr lang="en-US" altLang="en-US" sz="1000" smtClean="0"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000" smtClean="0">
              <a:latin typeface="Arial" panose="020B0604020202020204" pitchFamily="34" charset="0"/>
            </a:endParaRPr>
          </a:p>
        </p:txBody>
      </p:sp>
      <p:pic>
        <p:nvPicPr>
          <p:cNvPr id="60420" name="Picture 5" descr="Amani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7375" y="1184275"/>
            <a:ext cx="11552238" cy="5537200"/>
          </a:xfrm>
          <a:noFill/>
        </p:spPr>
      </p:pic>
    </p:spTree>
    <p:extLst>
      <p:ext uri="{BB962C8B-B14F-4D97-AF65-F5344CB8AC3E}">
        <p14:creationId xmlns:p14="http://schemas.microsoft.com/office/powerpoint/2010/main" val="114598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http://assessor.co.douglas.nv.us/images/thank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3283" y="1892173"/>
            <a:ext cx="9436519" cy="3950829"/>
          </a:xfrm>
          <a:prstGeom prst="rect">
            <a:avLst/>
          </a:prstGeom>
          <a:noFill/>
        </p:spPr>
      </p:pic>
      <p:pic>
        <p:nvPicPr>
          <p:cNvPr id="3" name="Picture 2" descr="NEC 20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004" y="116658"/>
            <a:ext cx="9553798" cy="1047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72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Freeform: Shape 387">
            <a:extLst/>
          </p:cNvPr>
          <p:cNvSpPr/>
          <p:nvPr/>
        </p:nvSpPr>
        <p:spPr>
          <a:xfrm>
            <a:off x="884238" y="2633663"/>
            <a:ext cx="11068050" cy="3694112"/>
          </a:xfrm>
          <a:custGeom>
            <a:avLst/>
            <a:gdLst>
              <a:gd name="connsiteX0" fmla="*/ 0 w 11068670"/>
              <a:gd name="connsiteY0" fmla="*/ 0 h 3694017"/>
              <a:gd name="connsiteX1" fmla="*/ 5579724 w 11068670"/>
              <a:gd name="connsiteY1" fmla="*/ 1051291 h 3694017"/>
              <a:gd name="connsiteX2" fmla="*/ 4000171 w 11068670"/>
              <a:gd name="connsiteY2" fmla="*/ 1993485 h 3694017"/>
              <a:gd name="connsiteX3" fmla="*/ 10347309 w 11068670"/>
              <a:gd name="connsiteY3" fmla="*/ 3089790 h 3694017"/>
              <a:gd name="connsiteX4" fmla="*/ 10461160 w 11068670"/>
              <a:gd name="connsiteY4" fmla="*/ 2846776 h 3694017"/>
              <a:gd name="connsiteX5" fmla="*/ 11068670 w 11068670"/>
              <a:gd name="connsiteY5" fmla="*/ 3451222 h 3694017"/>
              <a:gd name="connsiteX6" fmla="*/ 10064229 w 11068670"/>
              <a:gd name="connsiteY6" fmla="*/ 3694017 h 3694017"/>
              <a:gd name="connsiteX7" fmla="*/ 10182751 w 11068670"/>
              <a:gd name="connsiteY7" fmla="*/ 3441035 h 3694017"/>
              <a:gd name="connsiteX8" fmla="*/ 3559126 w 11068670"/>
              <a:gd name="connsiteY8" fmla="*/ 2132335 h 3694017"/>
              <a:gd name="connsiteX9" fmla="*/ 5333561 w 11068670"/>
              <a:gd name="connsiteY9" fmla="*/ 1031453 h 3694017"/>
              <a:gd name="connsiteX10" fmla="*/ 20516 w 11068670"/>
              <a:gd name="connsiteY10" fmla="*/ 39672 h 369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68670" h="3694017">
                <a:moveTo>
                  <a:pt x="0" y="0"/>
                </a:moveTo>
                <a:cubicBezTo>
                  <a:pt x="2639428" y="82650"/>
                  <a:pt x="6622502" y="502505"/>
                  <a:pt x="5579724" y="1051291"/>
                </a:cubicBezTo>
                <a:cubicBezTo>
                  <a:pt x="5029274" y="1345521"/>
                  <a:pt x="2837729" y="1848022"/>
                  <a:pt x="4000171" y="1993485"/>
                </a:cubicBezTo>
                <a:lnTo>
                  <a:pt x="10347309" y="3089790"/>
                </a:lnTo>
                <a:lnTo>
                  <a:pt x="10461160" y="2846776"/>
                </a:lnTo>
                <a:lnTo>
                  <a:pt x="11068670" y="3451222"/>
                </a:lnTo>
                <a:lnTo>
                  <a:pt x="10064229" y="3694017"/>
                </a:lnTo>
                <a:lnTo>
                  <a:pt x="10182751" y="3441035"/>
                </a:lnTo>
                <a:lnTo>
                  <a:pt x="3559126" y="2132335"/>
                </a:lnTo>
                <a:cubicBezTo>
                  <a:pt x="2328305" y="1818270"/>
                  <a:pt x="4666866" y="1295929"/>
                  <a:pt x="5333561" y="1031453"/>
                </a:cubicBezTo>
                <a:cubicBezTo>
                  <a:pt x="6393436" y="575232"/>
                  <a:pt x="2212062" y="128931"/>
                  <a:pt x="20516" y="39672"/>
                </a:cubicBezTo>
                <a:close/>
              </a:path>
            </a:pathLst>
          </a:custGeom>
          <a:solidFill>
            <a:schemeClr val="accent6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249" y="188119"/>
            <a:ext cx="11629763" cy="7762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>
                <a:latin typeface="Arial Black" panose="020B0A04020102020204" pitchFamily="34" charset="0"/>
                <a:cs typeface="+mj-cs"/>
              </a:rPr>
              <a:t>Tanzania M&amp;E Trends and Milestones</a:t>
            </a:r>
            <a:endParaRPr lang="en-US" sz="3300" dirty="0">
              <a:cs typeface="+mj-cs"/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294967295"/>
          </p:nvPr>
        </p:nvSpPr>
        <p:spPr>
          <a:xfrm>
            <a:off x="1003300" y="782638"/>
            <a:ext cx="10740209" cy="4191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US" dirty="0" smtClean="0">
                <a:cs typeface="+mn-cs"/>
              </a:rPr>
              <a:t>The trend might not be linear as there are back &amp; forth to some years</a:t>
            </a:r>
            <a:endParaRPr lang="en-US" dirty="0">
              <a:cs typeface="+mn-cs"/>
            </a:endParaRPr>
          </a:p>
        </p:txBody>
      </p:sp>
      <p:sp>
        <p:nvSpPr>
          <p:cNvPr id="18437" name="TextBox 53"/>
          <p:cNvSpPr txBox="1">
            <a:spLocks noChangeArrowheads="1"/>
          </p:cNvSpPr>
          <p:nvPr/>
        </p:nvSpPr>
        <p:spPr bwMode="auto">
          <a:xfrm>
            <a:off x="0" y="6599238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ko-KR" altLang="en-US" sz="1000">
              <a:solidFill>
                <a:srgbClr val="FFFFFF"/>
              </a:solidFill>
            </a:endParaRPr>
          </a:p>
        </p:txBody>
      </p:sp>
      <p:sp>
        <p:nvSpPr>
          <p:cNvPr id="369" name="TextBox 368">
            <a:extLst/>
          </p:cNvPr>
          <p:cNvSpPr txBox="1"/>
          <p:nvPr/>
        </p:nvSpPr>
        <p:spPr>
          <a:xfrm>
            <a:off x="6959601" y="4311650"/>
            <a:ext cx="443121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FYDP III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Development of Government Projects M&amp;E Framework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Install Projects Monitoring System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PMO took a custody on M&amp;E (Establishment of Government Performance M&amp;E Division)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PMO Develop first Cumulative Government Performance Report (GPR),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M&amp;E Guidelines</a:t>
            </a:r>
            <a:r>
              <a:rPr lang="en-US" sz="1200" dirty="0">
                <a:solidFill>
                  <a:srgbClr val="000000"/>
                </a:solidFill>
                <a:latin typeface="Arial"/>
              </a:rPr>
              <a:t>, capacity Building and Linkage of Planning, Budgeting, M&amp;E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Development &amp; Installation Integrated GWM&amp;E System is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underway with EGA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Establishment of M&amp;E Units under </a:t>
            </a: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Ministries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 smtClean="0">
                <a:solidFill>
                  <a:srgbClr val="000000"/>
                </a:solidFill>
                <a:latin typeface="Arial"/>
              </a:rPr>
              <a:t>Planning Commission Act and Establishing Planning Commission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000000"/>
                </a:solidFill>
                <a:latin typeface="Arial"/>
              </a:rPr>
              <a:t>.   </a:t>
            </a:r>
            <a:endParaRPr lang="ko-KR" alt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71" name="TextBox 369"/>
          <p:cNvSpPr txBox="1">
            <a:spLocks noChangeArrowheads="1"/>
          </p:cNvSpPr>
          <p:nvPr/>
        </p:nvSpPr>
        <p:spPr bwMode="auto">
          <a:xfrm>
            <a:off x="7807325" y="3748088"/>
            <a:ext cx="2774950" cy="5222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2800" b="1" dirty="0" smtClean="0">
                <a:solidFill>
                  <a:srgbClr val="E62601"/>
                </a:solidFill>
                <a:cs typeface="Arial Unicode MS" panose="020B0604020202020204" pitchFamily="34" charset="-128"/>
              </a:rPr>
              <a:t>2021 – To date</a:t>
            </a:r>
            <a:endParaRPr lang="ko-KR" altLang="en-US" sz="2800" b="1" dirty="0" smtClean="0">
              <a:solidFill>
                <a:srgbClr val="E62601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8440" name="TextBox 371"/>
          <p:cNvSpPr txBox="1">
            <a:spLocks noChangeArrowheads="1"/>
          </p:cNvSpPr>
          <p:nvPr/>
        </p:nvSpPr>
        <p:spPr bwMode="auto">
          <a:xfrm>
            <a:off x="7551738" y="1341438"/>
            <a:ext cx="1816100" cy="46196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ko-KR" sz="2400" b="1">
                <a:solidFill>
                  <a:srgbClr val="90C221"/>
                </a:solidFill>
              </a:rPr>
              <a:t>2011 - 2020</a:t>
            </a:r>
            <a:endParaRPr lang="ko-KR" altLang="en-US" sz="2400" b="1">
              <a:solidFill>
                <a:srgbClr val="90C221"/>
              </a:solidFill>
            </a:endParaRPr>
          </a:p>
        </p:txBody>
      </p:sp>
      <p:sp>
        <p:nvSpPr>
          <p:cNvPr id="18441" name="TextBox 372"/>
          <p:cNvSpPr txBox="1">
            <a:spLocks noChangeArrowheads="1"/>
          </p:cNvSpPr>
          <p:nvPr/>
        </p:nvSpPr>
        <p:spPr bwMode="auto">
          <a:xfrm>
            <a:off x="7723188" y="1844675"/>
            <a:ext cx="25558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First LTTP, 2011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FYDP I &amp; II, 2011 - 2017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Development of Tanzania M&amp;E System Framework, 2014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Development of RS and LGAs M&amp;E Framework, 2016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FYDP M&amp;E Strategy 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Budget Act, 2015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000000"/>
                </a:solidFill>
              </a:rPr>
              <a:t>PMO Monitoring Dashboard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8442" name="TextBox 374"/>
          <p:cNvSpPr txBox="1">
            <a:spLocks noChangeArrowheads="1"/>
          </p:cNvSpPr>
          <p:nvPr/>
        </p:nvSpPr>
        <p:spPr bwMode="auto">
          <a:xfrm>
            <a:off x="1792288" y="4502150"/>
            <a:ext cx="1816100" cy="4619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ko-KR" sz="2400" b="1">
                <a:solidFill>
                  <a:srgbClr val="FBA200"/>
                </a:solidFill>
              </a:rPr>
              <a:t>1991 - 2000</a:t>
            </a:r>
            <a:endParaRPr lang="ko-KR" altLang="en-US" sz="2400" b="1">
              <a:solidFill>
                <a:srgbClr val="FBA200"/>
              </a:solidFill>
            </a:endParaRPr>
          </a:p>
        </p:txBody>
      </p:sp>
      <p:sp>
        <p:nvSpPr>
          <p:cNvPr id="376" name="TextBox 375">
            <a:extLst/>
          </p:cNvPr>
          <p:cNvSpPr txBox="1"/>
          <p:nvPr/>
        </p:nvSpPr>
        <p:spPr>
          <a:xfrm>
            <a:off x="1792288" y="4967288"/>
            <a:ext cx="2849562" cy="175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Effects of Multi-</a:t>
            </a:r>
            <a:r>
              <a:rPr lang="en-US" sz="1200" dirty="0" err="1">
                <a:solidFill>
                  <a:srgbClr val="000000"/>
                </a:solidFill>
                <a:latin typeface="Arial"/>
              </a:rPr>
              <a:t>Partism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SAPs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Reforms Programs (Public, Private, Sector)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Privatization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TDV, 2025</a:t>
            </a: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Public Service Employment Policy, 1998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000000"/>
                </a:solidFill>
                <a:latin typeface="Arial"/>
              </a:rPr>
              <a:t>.   </a:t>
            </a:r>
            <a:endParaRPr lang="ko-KR" alt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76" name="TextBox 377"/>
          <p:cNvSpPr txBox="1">
            <a:spLocks noChangeArrowheads="1"/>
          </p:cNvSpPr>
          <p:nvPr/>
        </p:nvSpPr>
        <p:spPr bwMode="auto">
          <a:xfrm>
            <a:off x="3025775" y="1220788"/>
            <a:ext cx="1806575" cy="4460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2300" b="1" dirty="0" smtClean="0">
                <a:solidFill>
                  <a:srgbClr val="07A398"/>
                </a:solidFill>
                <a:cs typeface="Arial Unicode MS" panose="020B0604020202020204" pitchFamily="34" charset="-128"/>
              </a:rPr>
              <a:t>2001 - 2010</a:t>
            </a:r>
            <a:endParaRPr lang="ko-KR" altLang="en-US" sz="2300" b="1" dirty="0" smtClean="0">
              <a:solidFill>
                <a:srgbClr val="07A398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8445" name="TextBox 378"/>
          <p:cNvSpPr txBox="1">
            <a:spLocks noChangeArrowheads="1"/>
          </p:cNvSpPr>
          <p:nvPr/>
        </p:nvSpPr>
        <p:spPr bwMode="auto">
          <a:xfrm>
            <a:off x="4324350" y="1673225"/>
            <a:ext cx="1868488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PSRP, PFMRP, LGRP, Sector Reform Programs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PRSP (MKUKUTA), 2005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PMS Installation, 2007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Establishment of M&amp;E Sections in 2008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Review of PSEP, 2008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IMTC major Deliberations on M&amp;E, 2005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Development of Planning &amp; Budgeting Manual, 2007</a:t>
            </a:r>
          </a:p>
        </p:txBody>
      </p:sp>
      <p:sp>
        <p:nvSpPr>
          <p:cNvPr id="11278" name="TextBox 380"/>
          <p:cNvSpPr txBox="1">
            <a:spLocks noChangeArrowheads="1"/>
          </p:cNvSpPr>
          <p:nvPr/>
        </p:nvSpPr>
        <p:spPr bwMode="auto">
          <a:xfrm>
            <a:off x="79375" y="2801938"/>
            <a:ext cx="1847850" cy="4619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2400" b="1" dirty="0" smtClean="0">
                <a:solidFill>
                  <a:srgbClr val="0680C3"/>
                </a:solidFill>
                <a:cs typeface="Arial Unicode MS" panose="020B0604020202020204" pitchFamily="34" charset="-128"/>
              </a:rPr>
              <a:t>1961 - 1990</a:t>
            </a:r>
            <a:endParaRPr lang="ko-KR" altLang="en-US" sz="2400" b="1" dirty="0" smtClean="0">
              <a:solidFill>
                <a:srgbClr val="0680C3"/>
              </a:solidFill>
              <a:cs typeface="Arial Unicode MS" panose="020B0604020202020204" pitchFamily="34" charset="-128"/>
            </a:endParaRPr>
          </a:p>
        </p:txBody>
      </p:sp>
      <p:sp>
        <p:nvSpPr>
          <p:cNvPr id="18447" name="TextBox 381"/>
          <p:cNvSpPr txBox="1">
            <a:spLocks noChangeArrowheads="1"/>
          </p:cNvSpPr>
          <p:nvPr/>
        </p:nvSpPr>
        <p:spPr bwMode="auto">
          <a:xfrm>
            <a:off x="212725" y="3352800"/>
            <a:ext cx="15811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Partially Colonial reporting systems Dominated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Short term Plans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Ujamaa &amp; Self Reliance Policy 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Mostly party Oriented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US" altLang="en-US" sz="1200">
                <a:solidFill>
                  <a:srgbClr val="000000"/>
                </a:solidFill>
              </a:rPr>
              <a:t>Performance Reports to TANU, ASP, CCM </a:t>
            </a:r>
          </a:p>
        </p:txBody>
      </p:sp>
      <p:sp>
        <p:nvSpPr>
          <p:cNvPr id="368" name="Oval 4">
            <a:extLst/>
          </p:cNvPr>
          <p:cNvSpPr/>
          <p:nvPr/>
        </p:nvSpPr>
        <p:spPr>
          <a:xfrm>
            <a:off x="10593388" y="3689350"/>
            <a:ext cx="1250950" cy="1989138"/>
          </a:xfrm>
          <a:custGeom>
            <a:avLst/>
            <a:gdLst/>
            <a:ahLst/>
            <a:cxnLst/>
            <a:rect l="l" t="t" r="r" b="b"/>
            <a:pathLst>
              <a:path w="898090" h="1428422">
                <a:moveTo>
                  <a:pt x="449216" y="94631"/>
                </a:moveTo>
                <a:cubicBezTo>
                  <a:pt x="253684" y="94631"/>
                  <a:pt x="95174" y="253159"/>
                  <a:pt x="95174" y="448713"/>
                </a:cubicBezTo>
                <a:cubicBezTo>
                  <a:pt x="95174" y="644267"/>
                  <a:pt x="253684" y="802795"/>
                  <a:pt x="449216" y="802795"/>
                </a:cubicBezTo>
                <a:cubicBezTo>
                  <a:pt x="644748" y="802795"/>
                  <a:pt x="803258" y="644267"/>
                  <a:pt x="803258" y="448713"/>
                </a:cubicBezTo>
                <a:cubicBezTo>
                  <a:pt x="803258" y="253159"/>
                  <a:pt x="644748" y="94631"/>
                  <a:pt x="449216" y="94631"/>
                </a:cubicBezTo>
                <a:close/>
                <a:moveTo>
                  <a:pt x="450538" y="0"/>
                </a:moveTo>
                <a:cubicBezTo>
                  <a:pt x="568723" y="1"/>
                  <a:pt x="686907" y="45086"/>
                  <a:pt x="777080" y="135258"/>
                </a:cubicBezTo>
                <a:cubicBezTo>
                  <a:pt x="957424" y="315603"/>
                  <a:pt x="918245" y="575926"/>
                  <a:pt x="777080" y="788342"/>
                </a:cubicBezTo>
                <a:cubicBezTo>
                  <a:pt x="629152" y="1010934"/>
                  <a:pt x="568618" y="1140847"/>
                  <a:pt x="450539" y="1428422"/>
                </a:cubicBezTo>
                <a:cubicBezTo>
                  <a:pt x="310500" y="1123277"/>
                  <a:pt x="280710" y="1028502"/>
                  <a:pt x="123997" y="788342"/>
                </a:cubicBezTo>
                <a:cubicBezTo>
                  <a:pt x="-25604" y="572861"/>
                  <a:pt x="-56348" y="315602"/>
                  <a:pt x="123996" y="135258"/>
                </a:cubicBezTo>
                <a:cubicBezTo>
                  <a:pt x="214168" y="45086"/>
                  <a:pt x="332353" y="1"/>
                  <a:pt x="450538" y="0"/>
                </a:cubicBezTo>
                <a:close/>
              </a:path>
            </a:pathLst>
          </a:custGeom>
          <a:solidFill>
            <a:schemeClr val="accent5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71" name="Oval 4">
            <a:extLst/>
          </p:cNvPr>
          <p:cNvSpPr/>
          <p:nvPr/>
        </p:nvSpPr>
        <p:spPr>
          <a:xfrm rot="1520701">
            <a:off x="6457950" y="1938338"/>
            <a:ext cx="1133475" cy="1617662"/>
          </a:xfrm>
          <a:custGeom>
            <a:avLst/>
            <a:gdLst/>
            <a:ahLst/>
            <a:cxnLst/>
            <a:rect l="l" t="t" r="r" b="b"/>
            <a:pathLst>
              <a:path w="730699" h="1162185">
                <a:moveTo>
                  <a:pt x="365489" y="76993"/>
                </a:moveTo>
                <a:cubicBezTo>
                  <a:pt x="206401" y="76993"/>
                  <a:pt x="77435" y="205973"/>
                  <a:pt x="77435" y="365079"/>
                </a:cubicBezTo>
                <a:cubicBezTo>
                  <a:pt x="77435" y="524185"/>
                  <a:pt x="206401" y="653165"/>
                  <a:pt x="365489" y="653165"/>
                </a:cubicBezTo>
                <a:cubicBezTo>
                  <a:pt x="524577" y="653165"/>
                  <a:pt x="653543" y="524185"/>
                  <a:pt x="653543" y="365079"/>
                </a:cubicBezTo>
                <a:cubicBezTo>
                  <a:pt x="653543" y="205973"/>
                  <a:pt x="524577" y="76993"/>
                  <a:pt x="365489" y="76993"/>
                </a:cubicBezTo>
                <a:close/>
                <a:moveTo>
                  <a:pt x="366564" y="0"/>
                </a:moveTo>
                <a:cubicBezTo>
                  <a:pt x="462721" y="0"/>
                  <a:pt x="558878" y="36683"/>
                  <a:pt x="632244" y="110048"/>
                </a:cubicBezTo>
                <a:cubicBezTo>
                  <a:pt x="778974" y="256779"/>
                  <a:pt x="747097" y="468582"/>
                  <a:pt x="632244" y="641407"/>
                </a:cubicBezTo>
                <a:cubicBezTo>
                  <a:pt x="511887" y="822511"/>
                  <a:pt x="462636" y="928209"/>
                  <a:pt x="366565" y="1162185"/>
                </a:cubicBezTo>
                <a:cubicBezTo>
                  <a:pt x="252627" y="913915"/>
                  <a:pt x="228389" y="836805"/>
                  <a:pt x="100885" y="641406"/>
                </a:cubicBezTo>
                <a:cubicBezTo>
                  <a:pt x="-20832" y="466088"/>
                  <a:pt x="-45846" y="256778"/>
                  <a:pt x="100885" y="110048"/>
                </a:cubicBezTo>
                <a:cubicBezTo>
                  <a:pt x="174250" y="36683"/>
                  <a:pt x="270407" y="0"/>
                  <a:pt x="366564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74" name="Oval 4">
            <a:extLst/>
          </p:cNvPr>
          <p:cNvSpPr/>
          <p:nvPr/>
        </p:nvSpPr>
        <p:spPr>
          <a:xfrm rot="10800000">
            <a:off x="2157413" y="2822575"/>
            <a:ext cx="1087437" cy="1549400"/>
          </a:xfrm>
          <a:custGeom>
            <a:avLst/>
            <a:gdLst/>
            <a:ahLst/>
            <a:cxnLst/>
            <a:rect l="l" t="t" r="r" b="b"/>
            <a:pathLst>
              <a:path w="710924" h="1130732">
                <a:moveTo>
                  <a:pt x="355597" y="74909"/>
                </a:moveTo>
                <a:cubicBezTo>
                  <a:pt x="200815" y="74909"/>
                  <a:pt x="75339" y="200399"/>
                  <a:pt x="75339" y="355199"/>
                </a:cubicBezTo>
                <a:cubicBezTo>
                  <a:pt x="75339" y="509999"/>
                  <a:pt x="200815" y="635489"/>
                  <a:pt x="355597" y="635489"/>
                </a:cubicBezTo>
                <a:cubicBezTo>
                  <a:pt x="510379" y="635489"/>
                  <a:pt x="635855" y="509999"/>
                  <a:pt x="635855" y="355199"/>
                </a:cubicBezTo>
                <a:cubicBezTo>
                  <a:pt x="635855" y="200399"/>
                  <a:pt x="510379" y="74909"/>
                  <a:pt x="355597" y="74909"/>
                </a:cubicBezTo>
                <a:close/>
                <a:moveTo>
                  <a:pt x="356644" y="0"/>
                </a:moveTo>
                <a:cubicBezTo>
                  <a:pt x="450198" y="0"/>
                  <a:pt x="543753" y="35690"/>
                  <a:pt x="615133" y="107070"/>
                </a:cubicBezTo>
                <a:cubicBezTo>
                  <a:pt x="757893" y="249830"/>
                  <a:pt x="726879" y="455901"/>
                  <a:pt x="615133" y="624048"/>
                </a:cubicBezTo>
                <a:cubicBezTo>
                  <a:pt x="498034" y="800250"/>
                  <a:pt x="450115" y="903089"/>
                  <a:pt x="356644" y="1130732"/>
                </a:cubicBezTo>
                <a:cubicBezTo>
                  <a:pt x="245790" y="889181"/>
                  <a:pt x="222208" y="814158"/>
                  <a:pt x="98155" y="624047"/>
                </a:cubicBezTo>
                <a:cubicBezTo>
                  <a:pt x="-20268" y="453474"/>
                  <a:pt x="-44605" y="249829"/>
                  <a:pt x="98155" y="107070"/>
                </a:cubicBezTo>
                <a:cubicBezTo>
                  <a:pt x="169534" y="35690"/>
                  <a:pt x="263089" y="0"/>
                  <a:pt x="356644" y="0"/>
                </a:cubicBezTo>
                <a:close/>
              </a:path>
            </a:pathLst>
          </a:custGeom>
          <a:solidFill>
            <a:schemeClr val="accent4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77" name="Oval 4">
            <a:extLst/>
          </p:cNvPr>
          <p:cNvSpPr/>
          <p:nvPr/>
        </p:nvSpPr>
        <p:spPr>
          <a:xfrm>
            <a:off x="3352800" y="1601788"/>
            <a:ext cx="892175" cy="1192212"/>
          </a:xfrm>
          <a:custGeom>
            <a:avLst/>
            <a:gdLst/>
            <a:ahLst/>
            <a:cxnLst/>
            <a:rect l="l" t="t" r="r" b="b"/>
            <a:pathLst>
              <a:path w="641001" h="1019521">
                <a:moveTo>
                  <a:pt x="320623" y="67542"/>
                </a:moveTo>
                <a:cubicBezTo>
                  <a:pt x="181064" y="67542"/>
                  <a:pt x="67929" y="180689"/>
                  <a:pt x="67929" y="320264"/>
                </a:cubicBezTo>
                <a:cubicBezTo>
                  <a:pt x="67929" y="459839"/>
                  <a:pt x="181064" y="572986"/>
                  <a:pt x="320623" y="572986"/>
                </a:cubicBezTo>
                <a:cubicBezTo>
                  <a:pt x="460182" y="572986"/>
                  <a:pt x="573317" y="459839"/>
                  <a:pt x="573317" y="320264"/>
                </a:cubicBezTo>
                <a:cubicBezTo>
                  <a:pt x="573317" y="180689"/>
                  <a:pt x="460182" y="67542"/>
                  <a:pt x="320623" y="67542"/>
                </a:cubicBezTo>
                <a:close/>
                <a:moveTo>
                  <a:pt x="321566" y="0"/>
                </a:moveTo>
                <a:cubicBezTo>
                  <a:pt x="405920" y="0"/>
                  <a:pt x="490273" y="32180"/>
                  <a:pt x="554632" y="96539"/>
                </a:cubicBezTo>
                <a:cubicBezTo>
                  <a:pt x="683351" y="225258"/>
                  <a:pt x="655387" y="411061"/>
                  <a:pt x="554632" y="562671"/>
                </a:cubicBezTo>
                <a:cubicBezTo>
                  <a:pt x="449051" y="721543"/>
                  <a:pt x="405845" y="814267"/>
                  <a:pt x="321567" y="1019521"/>
                </a:cubicBezTo>
                <a:cubicBezTo>
                  <a:pt x="221616" y="801727"/>
                  <a:pt x="200353" y="734083"/>
                  <a:pt x="88501" y="562670"/>
                </a:cubicBezTo>
                <a:cubicBezTo>
                  <a:pt x="-18275" y="408873"/>
                  <a:pt x="-40218" y="225258"/>
                  <a:pt x="88501" y="96539"/>
                </a:cubicBezTo>
                <a:cubicBezTo>
                  <a:pt x="152860" y="32180"/>
                  <a:pt x="237213" y="0"/>
                  <a:pt x="321566" y="0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0" name="Oval 4">
            <a:extLst/>
          </p:cNvPr>
          <p:cNvSpPr/>
          <p:nvPr/>
        </p:nvSpPr>
        <p:spPr>
          <a:xfrm>
            <a:off x="986631" y="1572419"/>
            <a:ext cx="712788" cy="1136650"/>
          </a:xfrm>
          <a:custGeom>
            <a:avLst/>
            <a:gdLst/>
            <a:ahLst/>
            <a:cxnLst/>
            <a:rect l="l" t="t" r="r" b="b"/>
            <a:pathLst>
              <a:path w="512777" h="815578">
                <a:moveTo>
                  <a:pt x="256487" y="54031"/>
                </a:moveTo>
                <a:cubicBezTo>
                  <a:pt x="144845" y="54031"/>
                  <a:pt x="54341" y="144545"/>
                  <a:pt x="54341" y="256199"/>
                </a:cubicBezTo>
                <a:cubicBezTo>
                  <a:pt x="54341" y="367853"/>
                  <a:pt x="144845" y="458367"/>
                  <a:pt x="256487" y="458367"/>
                </a:cubicBezTo>
                <a:cubicBezTo>
                  <a:pt x="368129" y="458367"/>
                  <a:pt x="458633" y="367853"/>
                  <a:pt x="458633" y="256199"/>
                </a:cubicBezTo>
                <a:cubicBezTo>
                  <a:pt x="458633" y="144545"/>
                  <a:pt x="368129" y="54031"/>
                  <a:pt x="256487" y="54031"/>
                </a:cubicBezTo>
                <a:close/>
                <a:moveTo>
                  <a:pt x="257241" y="0"/>
                </a:moveTo>
                <a:cubicBezTo>
                  <a:pt x="324720" y="0"/>
                  <a:pt x="392199" y="25743"/>
                  <a:pt x="443685" y="77228"/>
                </a:cubicBezTo>
                <a:cubicBezTo>
                  <a:pt x="546655" y="180198"/>
                  <a:pt x="524285" y="328833"/>
                  <a:pt x="443685" y="450115"/>
                </a:cubicBezTo>
                <a:cubicBezTo>
                  <a:pt x="359223" y="577207"/>
                  <a:pt x="324660" y="651383"/>
                  <a:pt x="257241" y="815578"/>
                </a:cubicBezTo>
                <a:cubicBezTo>
                  <a:pt x="177284" y="641351"/>
                  <a:pt x="160275" y="587238"/>
                  <a:pt x="70797" y="450115"/>
                </a:cubicBezTo>
                <a:cubicBezTo>
                  <a:pt x="-14619" y="327083"/>
                  <a:pt x="-32173" y="180198"/>
                  <a:pt x="70797" y="77228"/>
                </a:cubicBezTo>
                <a:cubicBezTo>
                  <a:pt x="122282" y="25743"/>
                  <a:pt x="189762" y="0"/>
                  <a:pt x="257241" y="0"/>
                </a:cubicBezTo>
                <a:close/>
              </a:path>
            </a:pathLst>
          </a:custGeom>
          <a:solidFill>
            <a:schemeClr val="accent1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3" name="Rectangle 36">
            <a:extLst/>
          </p:cNvPr>
          <p:cNvSpPr/>
          <p:nvPr/>
        </p:nvSpPr>
        <p:spPr>
          <a:xfrm>
            <a:off x="1317625" y="1895475"/>
            <a:ext cx="227013" cy="1889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4" name="Oval 21">
            <a:extLst/>
          </p:cNvPr>
          <p:cNvSpPr>
            <a:spLocks noChangeAspect="1"/>
          </p:cNvSpPr>
          <p:nvPr/>
        </p:nvSpPr>
        <p:spPr>
          <a:xfrm>
            <a:off x="10525125" y="4311650"/>
            <a:ext cx="477838" cy="48260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5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5" name="Rounded Rectangle 27">
            <a:extLst/>
          </p:cNvPr>
          <p:cNvSpPr/>
          <p:nvPr/>
        </p:nvSpPr>
        <p:spPr>
          <a:xfrm>
            <a:off x="6959600" y="2703513"/>
            <a:ext cx="369888" cy="2841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6" name="Rectangle 9">
            <a:extLst/>
          </p:cNvPr>
          <p:cNvSpPr/>
          <p:nvPr/>
        </p:nvSpPr>
        <p:spPr>
          <a:xfrm>
            <a:off x="2470150" y="4084638"/>
            <a:ext cx="354013" cy="33020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87" name="Oval 7">
            <a:extLst/>
          </p:cNvPr>
          <p:cNvSpPr/>
          <p:nvPr/>
        </p:nvSpPr>
        <p:spPr>
          <a:xfrm>
            <a:off x="3981450" y="1930400"/>
            <a:ext cx="349250" cy="34925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8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7" name="image1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308"/>
            <a:ext cx="1190625" cy="9170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8" y="1814688"/>
            <a:ext cx="848519" cy="72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8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504" y="297656"/>
            <a:ext cx="9364296" cy="8518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Tanzania M&amp;E capabilities strengthening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7601575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976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1495088" y="6575425"/>
            <a:ext cx="652462" cy="258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Slide </a:t>
            </a:r>
            <a:fld id="{51165F0B-6F21-439F-BEA3-2292ECFE5D37}" type="slidenum">
              <a:rPr lang="en-GB" altLang="en-US" sz="1200" smtClean="0">
                <a:latin typeface="Arial" panose="020B0604020202020204" pitchFamily="34" charset="0"/>
              </a:rPr>
              <a:pPr algn="l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20638" y="39688"/>
            <a:ext cx="2505814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dirty="0" smtClean="0">
                <a:latin typeface="Arial Black" panose="020B0A04020102020204" pitchFamily="34" charset="0"/>
              </a:rPr>
              <a:t>M&amp;E Components </a:t>
            </a:r>
          </a:p>
        </p:txBody>
      </p: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74613" y="354013"/>
            <a:ext cx="11966575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sz="2000" dirty="0" smtClean="0">
                <a:solidFill>
                  <a:schemeClr val="bg1"/>
                </a:solidFill>
              </a:rPr>
              <a:t>Tanzania M&amp;E System is implemented through the implementation of 6 Major M&amp;E System Components</a:t>
            </a:r>
          </a:p>
        </p:txBody>
      </p:sp>
      <p:sp>
        <p:nvSpPr>
          <p:cNvPr id="10" name="Oval 9">
            <a:extLst/>
          </p:cNvPr>
          <p:cNvSpPr/>
          <p:nvPr/>
        </p:nvSpPr>
        <p:spPr bwMode="auto">
          <a:xfrm>
            <a:off x="2512598" y="914808"/>
            <a:ext cx="4028153" cy="15123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hangingPunct="1">
              <a:buSzPct val="90000"/>
              <a:defRPr/>
            </a:pPr>
            <a:r>
              <a:rPr lang="en-GB" dirty="0">
                <a:solidFill>
                  <a:schemeClr val="bg1"/>
                </a:solidFill>
              </a:rPr>
              <a:t>Performance Indicator Monitoring</a:t>
            </a:r>
          </a:p>
        </p:txBody>
      </p:sp>
      <p:sp>
        <p:nvSpPr>
          <p:cNvPr id="11" name="Oval 10">
            <a:extLst/>
          </p:cNvPr>
          <p:cNvSpPr/>
          <p:nvPr/>
        </p:nvSpPr>
        <p:spPr bwMode="auto">
          <a:xfrm>
            <a:off x="6721057" y="884328"/>
            <a:ext cx="4028153" cy="15123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schemeClr val="bg1"/>
                </a:solidFill>
              </a:rPr>
              <a:t>Performance Reviews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/>
          </p:cNvPr>
          <p:cNvSpPr/>
          <p:nvPr/>
        </p:nvSpPr>
        <p:spPr bwMode="auto">
          <a:xfrm>
            <a:off x="4729840" y="2129269"/>
            <a:ext cx="4028153" cy="15123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Data Systems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/>
          </p:cNvPr>
          <p:cNvSpPr/>
          <p:nvPr/>
        </p:nvSpPr>
        <p:spPr bwMode="auto">
          <a:xfrm>
            <a:off x="7578237" y="2396686"/>
            <a:ext cx="4028153" cy="15123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Performance Evaluations &amp; learning</a:t>
            </a:r>
            <a:endParaRPr lang="en-GB" dirty="0"/>
          </a:p>
        </p:txBody>
      </p:sp>
      <p:sp>
        <p:nvSpPr>
          <p:cNvPr id="14" name="Right Brace 13">
            <a:extLst/>
          </p:cNvPr>
          <p:cNvSpPr/>
          <p:nvPr/>
        </p:nvSpPr>
        <p:spPr bwMode="auto">
          <a:xfrm rot="5400000">
            <a:off x="6165056" y="1015207"/>
            <a:ext cx="752475" cy="8453438"/>
          </a:xfrm>
          <a:prstGeom prst="rightBrace">
            <a:avLst>
              <a:gd name="adj1" fmla="val 8333"/>
              <a:gd name="adj2" fmla="val 49513"/>
            </a:avLst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63500" tIns="0" rIns="64800" bIns="0"/>
          <a:lstStyle/>
          <a:p>
            <a:pPr eaLnBrk="1" hangingPunct="1">
              <a:buSzPct val="90000"/>
              <a:defRPr/>
            </a:pPr>
            <a:endParaRPr lang="en-GB" dirty="0">
              <a:solidFill>
                <a:schemeClr val="folHlink"/>
              </a:solidFill>
            </a:endParaRPr>
          </a:p>
        </p:txBody>
      </p:sp>
      <p:sp>
        <p:nvSpPr>
          <p:cNvPr id="19" name="Rectangle 9">
            <a:extLst/>
          </p:cNvPr>
          <p:cNvSpPr txBox="1">
            <a:spLocks noChangeArrowheads="1"/>
          </p:cNvSpPr>
          <p:nvPr/>
        </p:nvSpPr>
        <p:spPr bwMode="black">
          <a:xfrm>
            <a:off x="2251075" y="5795963"/>
            <a:ext cx="8939213" cy="40481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All Public Service Institutions has to ensure all components are well implemented</a:t>
            </a:r>
            <a:endParaRPr lang="en-GB" dirty="0"/>
          </a:p>
        </p:txBody>
      </p:sp>
      <p:sp>
        <p:nvSpPr>
          <p:cNvPr id="15" name="Oval 14">
            <a:extLst/>
          </p:cNvPr>
          <p:cNvSpPr/>
          <p:nvPr/>
        </p:nvSpPr>
        <p:spPr bwMode="auto">
          <a:xfrm>
            <a:off x="4729840" y="3517065"/>
            <a:ext cx="4028153" cy="151235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Dissemination and Feedback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Oval 16">
            <a:extLst/>
          </p:cNvPr>
          <p:cNvSpPr/>
          <p:nvPr/>
        </p:nvSpPr>
        <p:spPr bwMode="auto">
          <a:xfrm>
            <a:off x="1332842" y="2446534"/>
            <a:ext cx="4028153" cy="16682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63500" tIns="0" rIns="648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Performance Reporting &amp; Accountability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9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863" y="234950"/>
            <a:ext cx="10536237" cy="974725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bg1"/>
                </a:solidFill>
              </a:rPr>
              <a:t>M&amp;E INSTITUTIONAL ARRANGEMENTS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017431" y="1378039"/>
          <a:ext cx="10934163" cy="5367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8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60946910"/>
              </p:ext>
            </p:extLst>
          </p:nvPr>
        </p:nvGraphicFramePr>
        <p:xfrm>
          <a:off x="838200" y="1867877"/>
          <a:ext cx="11164240" cy="479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51414" y="576142"/>
            <a:ext cx="10549426" cy="1096352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200" b="1" dirty="0" smtClean="0">
                <a:latin typeface="Arial Black" panose="020B0A04020102020204" pitchFamily="34" charset="0"/>
              </a:rPr>
              <a:t>Institutional Arrangements at the National Level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3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702675" y="6340475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727FAA6-87D8-44E5-BEE5-D5D3B3C0383C}" type="slidenum">
              <a:rPr lang="en-US" altLang="en-U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5" name="Rectangle 4">
            <a:extLst/>
          </p:cNvPr>
          <p:cNvSpPr/>
          <p:nvPr/>
        </p:nvSpPr>
        <p:spPr>
          <a:xfrm>
            <a:off x="1420813" y="225425"/>
            <a:ext cx="10358437" cy="95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lIns="91425" tIns="45700" rIns="91425" bIns="45700" anchor="ctr"/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6000"/>
              <a:buFont typeface="Calibri"/>
              <a:buNone/>
              <a:defRPr/>
            </a:pPr>
            <a:r>
              <a:rPr lang="en-GB" sz="4000" dirty="0">
                <a:latin typeface="Arial Black" panose="020B0A04020102020204" pitchFamily="34" charset="0"/>
                <a:ea typeface="+mj-ea"/>
                <a:cs typeface="+mj-cs"/>
              </a:rPr>
              <a:t>(1) High Level </a:t>
            </a:r>
            <a:r>
              <a:rPr lang="en-GB" sz="4000" dirty="0" smtClean="0">
                <a:latin typeface="Arial Black" panose="020B0A04020102020204" pitchFamily="34" charset="0"/>
                <a:ea typeface="+mj-ea"/>
                <a:cs typeface="+mj-cs"/>
              </a:rPr>
              <a:t>Committees </a:t>
            </a:r>
            <a:r>
              <a:rPr lang="en-GB" sz="2000" dirty="0" smtClean="0">
                <a:latin typeface="Arial Black" panose="020B0A04020102020204" pitchFamily="34" charset="0"/>
                <a:ea typeface="+mj-ea"/>
                <a:cs typeface="+mj-cs"/>
              </a:rPr>
              <a:t>(National Level)</a:t>
            </a:r>
            <a:endParaRPr lang="en-GB" sz="2000" dirty="0"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6" name="Freeform: Shape 37">
            <a:extLst/>
          </p:cNvPr>
          <p:cNvSpPr>
            <a:spLocks/>
          </p:cNvSpPr>
          <p:nvPr/>
        </p:nvSpPr>
        <p:spPr bwMode="auto">
          <a:xfrm>
            <a:off x="515938" y="1965325"/>
            <a:ext cx="6046787" cy="2168525"/>
          </a:xfrm>
          <a:custGeom>
            <a:avLst/>
            <a:gdLst>
              <a:gd name="connsiteX0" fmla="*/ 619125 w 5023206"/>
              <a:gd name="connsiteY0" fmla="*/ 0 h 1246187"/>
              <a:gd name="connsiteX1" fmla="*/ 619125 w 5023206"/>
              <a:gd name="connsiteY1" fmla="*/ 134937 h 1246187"/>
              <a:gd name="connsiteX2" fmla="*/ 1343039 w 5023206"/>
              <a:gd name="connsiteY2" fmla="*/ 134937 h 1246187"/>
              <a:gd name="connsiteX3" fmla="*/ 4835711 w 5023206"/>
              <a:gd name="connsiteY3" fmla="*/ 134937 h 1246187"/>
              <a:gd name="connsiteX4" fmla="*/ 5023142 w 5023206"/>
              <a:gd name="connsiteY4" fmla="*/ 241954 h 1246187"/>
              <a:gd name="connsiteX5" fmla="*/ 4930868 w 5023206"/>
              <a:gd name="connsiteY5" fmla="*/ 522513 h 1246187"/>
              <a:gd name="connsiteX6" fmla="*/ 4858780 w 5023206"/>
              <a:gd name="connsiteY6" fmla="*/ 756794 h 1246187"/>
              <a:gd name="connsiteX7" fmla="*/ 4769390 w 5023206"/>
              <a:gd name="connsiteY7" fmla="*/ 1109662 h 1246187"/>
              <a:gd name="connsiteX8" fmla="*/ 662095 w 5023206"/>
              <a:gd name="connsiteY8" fmla="*/ 1109662 h 1246187"/>
              <a:gd name="connsiteX9" fmla="*/ 619125 w 5023206"/>
              <a:gd name="connsiteY9" fmla="*/ 1109662 h 1246187"/>
              <a:gd name="connsiteX10" fmla="*/ 619125 w 5023206"/>
              <a:gd name="connsiteY10" fmla="*/ 1246187 h 1246187"/>
              <a:gd name="connsiteX11" fmla="*/ 0 w 5023206"/>
              <a:gd name="connsiteY11" fmla="*/ 623887 h 124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3206" h="1246187">
                <a:moveTo>
                  <a:pt x="619125" y="0"/>
                </a:moveTo>
                <a:lnTo>
                  <a:pt x="619125" y="134937"/>
                </a:lnTo>
                <a:lnTo>
                  <a:pt x="1343039" y="134937"/>
                </a:lnTo>
                <a:cubicBezTo>
                  <a:pt x="4835711" y="134937"/>
                  <a:pt x="4835711" y="134937"/>
                  <a:pt x="4835711" y="134937"/>
                </a:cubicBezTo>
                <a:cubicBezTo>
                  <a:pt x="4835711" y="134937"/>
                  <a:pt x="5020258" y="134937"/>
                  <a:pt x="5023142" y="241954"/>
                </a:cubicBezTo>
                <a:cubicBezTo>
                  <a:pt x="5026025" y="279555"/>
                  <a:pt x="4930868" y="522513"/>
                  <a:pt x="4930868" y="522513"/>
                </a:cubicBezTo>
                <a:cubicBezTo>
                  <a:pt x="4858780" y="756794"/>
                  <a:pt x="4858780" y="756794"/>
                  <a:pt x="4858780" y="756794"/>
                </a:cubicBezTo>
                <a:cubicBezTo>
                  <a:pt x="4769390" y="1109662"/>
                  <a:pt x="4769390" y="1109662"/>
                  <a:pt x="4769390" y="1109662"/>
                </a:cubicBezTo>
                <a:cubicBezTo>
                  <a:pt x="1640023" y="1109662"/>
                  <a:pt x="857681" y="1109662"/>
                  <a:pt x="662095" y="1109662"/>
                </a:cubicBezTo>
                <a:lnTo>
                  <a:pt x="619125" y="1109662"/>
                </a:lnTo>
                <a:lnTo>
                  <a:pt x="619125" y="1246187"/>
                </a:lnTo>
                <a:lnTo>
                  <a:pt x="0" y="62388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34821" name="Freeform: Shape 40"/>
          <p:cNvSpPr>
            <a:spLocks/>
          </p:cNvSpPr>
          <p:nvPr/>
        </p:nvSpPr>
        <p:spPr bwMode="auto">
          <a:xfrm>
            <a:off x="5756275" y="3049588"/>
            <a:ext cx="6435725" cy="2806700"/>
          </a:xfrm>
          <a:custGeom>
            <a:avLst/>
            <a:gdLst>
              <a:gd name="T0" fmla="*/ 49959871 w 5051782"/>
              <a:gd name="T1" fmla="*/ 0 h 1243012"/>
              <a:gd name="T2" fmla="*/ 56876839 w 5051782"/>
              <a:gd name="T3" fmla="*/ 2111500044 h 1243012"/>
              <a:gd name="T4" fmla="*/ 49959871 w 5051782"/>
              <a:gd name="T5" fmla="*/ 2147483646 h 1243012"/>
              <a:gd name="T6" fmla="*/ 49959871 w 5051782"/>
              <a:gd name="T7" fmla="*/ 2147483646 h 1243012"/>
              <a:gd name="T8" fmla="*/ 42082195 w 5051782"/>
              <a:gd name="T9" fmla="*/ 2147483646 h 1243012"/>
              <a:gd name="T10" fmla="*/ 2111266 w 5051782"/>
              <a:gd name="T11" fmla="*/ 2147483646 h 1243012"/>
              <a:gd name="T12" fmla="*/ 734 w 5051782"/>
              <a:gd name="T13" fmla="*/ 2147483646 h 1243012"/>
              <a:gd name="T14" fmla="*/ 1039770 w 5051782"/>
              <a:gd name="T15" fmla="*/ 2147483646 h 1243012"/>
              <a:gd name="T16" fmla="*/ 1851513 w 5051782"/>
              <a:gd name="T17" fmla="*/ 1685994484 h 1243012"/>
              <a:gd name="T18" fmla="*/ 2858080 w 5051782"/>
              <a:gd name="T19" fmla="*/ 470437521 h 1243012"/>
              <a:gd name="T20" fmla="*/ 49874872 w 5051782"/>
              <a:gd name="T21" fmla="*/ 470437521 h 1243012"/>
              <a:gd name="T22" fmla="*/ 49959871 w 5051782"/>
              <a:gd name="T23" fmla="*/ 470437521 h 12430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051782" h="1243012">
                <a:moveTo>
                  <a:pt x="4437419" y="0"/>
                </a:moveTo>
                <a:lnTo>
                  <a:pt x="5051782" y="612775"/>
                </a:lnTo>
                <a:lnTo>
                  <a:pt x="4437419" y="1243012"/>
                </a:lnTo>
                <a:lnTo>
                  <a:pt x="4437419" y="1108075"/>
                </a:lnTo>
                <a:lnTo>
                  <a:pt x="3737727" y="1108075"/>
                </a:lnTo>
                <a:cubicBezTo>
                  <a:pt x="187522" y="1108075"/>
                  <a:pt x="187522" y="1108075"/>
                  <a:pt x="187522" y="1108075"/>
                </a:cubicBezTo>
                <a:cubicBezTo>
                  <a:pt x="187522" y="1108075"/>
                  <a:pt x="5833" y="1108075"/>
                  <a:pt x="65" y="1001089"/>
                </a:cubicBezTo>
                <a:cubicBezTo>
                  <a:pt x="-2819" y="963499"/>
                  <a:pt x="92352" y="723503"/>
                  <a:pt x="92352" y="723503"/>
                </a:cubicBezTo>
                <a:cubicBezTo>
                  <a:pt x="164451" y="489290"/>
                  <a:pt x="164451" y="489290"/>
                  <a:pt x="164451" y="489290"/>
                </a:cubicBezTo>
                <a:cubicBezTo>
                  <a:pt x="253854" y="136525"/>
                  <a:pt x="253854" y="136525"/>
                  <a:pt x="253854" y="136525"/>
                </a:cubicBezTo>
                <a:cubicBezTo>
                  <a:pt x="3435580" y="136525"/>
                  <a:pt x="4231012" y="136525"/>
                  <a:pt x="4429870" y="136525"/>
                </a:cubicBezTo>
                <a:lnTo>
                  <a:pt x="4437419" y="136525"/>
                </a:lnTo>
                <a:lnTo>
                  <a:pt x="4437419" y="0"/>
                </a:lnTo>
                <a:close/>
              </a:path>
            </a:pathLst>
          </a:custGeom>
          <a:solidFill>
            <a:srgbClr val="0037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Line 23">
            <a:extLst/>
          </p:cNvPr>
          <p:cNvSpPr>
            <a:spLocks noChangeShapeType="1"/>
          </p:cNvSpPr>
          <p:nvPr/>
        </p:nvSpPr>
        <p:spPr bwMode="auto">
          <a:xfrm>
            <a:off x="5934075" y="2820988"/>
            <a:ext cx="0" cy="0"/>
          </a:xfrm>
          <a:prstGeom prst="line">
            <a:avLst/>
          </a:prstGeom>
          <a:gradFill>
            <a:gsLst>
              <a:gs pos="2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25" name="Line 24">
            <a:extLst/>
          </p:cNvPr>
          <p:cNvSpPr>
            <a:spLocks noChangeShapeType="1"/>
          </p:cNvSpPr>
          <p:nvPr/>
        </p:nvSpPr>
        <p:spPr bwMode="auto">
          <a:xfrm>
            <a:off x="5934075" y="2820988"/>
            <a:ext cx="0" cy="0"/>
          </a:xfrm>
          <a:prstGeom prst="line">
            <a:avLst/>
          </a:prstGeom>
          <a:gradFill>
            <a:gsLst>
              <a:gs pos="2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34824" name="Freeform 7"/>
          <p:cNvSpPr>
            <a:spLocks/>
          </p:cNvSpPr>
          <p:nvPr/>
        </p:nvSpPr>
        <p:spPr bwMode="auto">
          <a:xfrm>
            <a:off x="5641975" y="2209800"/>
            <a:ext cx="957263" cy="2574925"/>
          </a:xfrm>
          <a:custGeom>
            <a:avLst/>
            <a:gdLst>
              <a:gd name="T0" fmla="*/ 0 w 515"/>
              <a:gd name="T1" fmla="*/ 2147483646 h 652"/>
              <a:gd name="T2" fmla="*/ 2147483646 w 515"/>
              <a:gd name="T3" fmla="*/ 2147483646 h 652"/>
              <a:gd name="T4" fmla="*/ 2147483646 w 515"/>
              <a:gd name="T5" fmla="*/ 0 h 652"/>
              <a:gd name="T6" fmla="*/ 2147483646 w 515"/>
              <a:gd name="T7" fmla="*/ 2147483646 h 652"/>
              <a:gd name="T8" fmla="*/ 2147483646 w 515"/>
              <a:gd name="T9" fmla="*/ 2147483646 h 652"/>
              <a:gd name="T10" fmla="*/ 0 w 515"/>
              <a:gd name="T11" fmla="*/ 2147483646 h 652"/>
              <a:gd name="T12" fmla="*/ 0 w 515"/>
              <a:gd name="T13" fmla="*/ 2147483646 h 6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15" h="652">
                <a:moveTo>
                  <a:pt x="0" y="370"/>
                </a:moveTo>
                <a:cubicBezTo>
                  <a:pt x="7" y="338"/>
                  <a:pt x="146" y="253"/>
                  <a:pt x="335" y="141"/>
                </a:cubicBezTo>
                <a:cubicBezTo>
                  <a:pt x="510" y="37"/>
                  <a:pt x="501" y="0"/>
                  <a:pt x="501" y="0"/>
                </a:cubicBezTo>
                <a:cubicBezTo>
                  <a:pt x="501" y="281"/>
                  <a:pt x="501" y="281"/>
                  <a:pt x="501" y="281"/>
                </a:cubicBezTo>
                <a:cubicBezTo>
                  <a:pt x="501" y="281"/>
                  <a:pt x="515" y="321"/>
                  <a:pt x="335" y="423"/>
                </a:cubicBezTo>
                <a:cubicBezTo>
                  <a:pt x="143" y="531"/>
                  <a:pt x="7" y="620"/>
                  <a:pt x="0" y="652"/>
                </a:cubicBezTo>
                <a:lnTo>
                  <a:pt x="0" y="370"/>
                </a:lnTo>
                <a:close/>
              </a:path>
            </a:pathLst>
          </a:custGeom>
          <a:gradFill rotWithShape="0">
            <a:gsLst>
              <a:gs pos="0">
                <a:srgbClr val="002448"/>
              </a:gs>
              <a:gs pos="11000">
                <a:srgbClr val="002448"/>
              </a:gs>
              <a:gs pos="100000">
                <a:srgbClr val="247B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5" name="TextBox 27"/>
          <p:cNvSpPr txBox="1">
            <a:spLocks noChangeArrowheads="1"/>
          </p:cNvSpPr>
          <p:nvPr/>
        </p:nvSpPr>
        <p:spPr bwMode="auto">
          <a:xfrm>
            <a:off x="1274763" y="2209800"/>
            <a:ext cx="4914900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chemeClr val="bg1"/>
                </a:solidFill>
                <a:latin typeface="Century Gothic" panose="020B0502020202020204" pitchFamily="34" charset="0"/>
              </a:rPr>
              <a:t>(a) Inter Ministerial Technical Committee (IMTC) – </a:t>
            </a:r>
            <a:r>
              <a:rPr lang="en-US" altLang="en-US" sz="2000" b="1" i="1">
                <a:latin typeface="Century Gothic" panose="020B0502020202020204" pitchFamily="34" charset="0"/>
              </a:rPr>
              <a:t>All Permanent Secretaries (PSs) and DPSs Chaired by CS)</a:t>
            </a:r>
          </a:p>
        </p:txBody>
      </p:sp>
      <p:sp>
        <p:nvSpPr>
          <p:cNvPr id="34826" name="TextBox 28"/>
          <p:cNvSpPr txBox="1">
            <a:spLocks noChangeArrowheads="1"/>
          </p:cNvSpPr>
          <p:nvPr/>
        </p:nvSpPr>
        <p:spPr bwMode="auto">
          <a:xfrm>
            <a:off x="6562725" y="3402013"/>
            <a:ext cx="502761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(b) Monitoring, Evaluation &amp; Reporting (ME&amp;R) Sub Committees of the central Institutions (</a:t>
            </a:r>
            <a:r>
              <a:rPr lang="en-US" altLang="en-US" sz="1400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PSs from PO-SH, </a:t>
            </a:r>
            <a:r>
              <a:rPr lang="en-US" altLang="en-US" sz="1400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PO-PC, PO-PSM</a:t>
            </a:r>
            <a:r>
              <a:rPr lang="en-US" altLang="en-US" sz="1400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, PO-RALG, VPO, PMO, </a:t>
            </a:r>
            <a:r>
              <a:rPr lang="en-US" altLang="en-US" sz="1400" b="1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MoFP</a:t>
            </a:r>
            <a:r>
              <a:rPr lang="en-US" altLang="en-US" sz="1400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, OTR, NBS, IAG, PCCB &amp; EGA Chaired by PS-PMO - PPC</a:t>
            </a:r>
          </a:p>
        </p:txBody>
      </p:sp>
    </p:spTree>
    <p:extLst>
      <p:ext uri="{BB962C8B-B14F-4D97-AF65-F5344CB8AC3E}">
        <p14:creationId xmlns:p14="http://schemas.microsoft.com/office/powerpoint/2010/main" val="258610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882" y="329833"/>
            <a:ext cx="10509250" cy="8080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Arial Black" panose="020B0A04020102020204" pitchFamily="34" charset="0"/>
              </a:rPr>
              <a:t>(2) Technical Teams </a:t>
            </a:r>
            <a:r>
              <a:rPr lang="en-US" sz="2700" dirty="0" smtClean="0">
                <a:latin typeface="Arial Black" panose="020B0A04020102020204" pitchFamily="34" charset="0"/>
              </a:rPr>
              <a:t>(National Level)</a:t>
            </a:r>
            <a:endParaRPr lang="en-US" sz="2700" dirty="0">
              <a:latin typeface="Arial Black" panose="020B0A040201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37829143"/>
              </p:ext>
            </p:extLst>
          </p:nvPr>
        </p:nvGraphicFramePr>
        <p:xfrm>
          <a:off x="193675" y="1137871"/>
          <a:ext cx="11693457" cy="4536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23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2.xml><?xml version="1.0" encoding="utf-8"?>
<a:theme xmlns:a="http://schemas.openxmlformats.org/drawingml/2006/main" name="2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3.xml><?xml version="1.0" encoding="utf-8"?>
<a:theme xmlns:a="http://schemas.openxmlformats.org/drawingml/2006/main" name="3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4.xml><?xml version="1.0" encoding="utf-8"?>
<a:theme xmlns:a="http://schemas.openxmlformats.org/drawingml/2006/main" name="4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5.xml><?xml version="1.0" encoding="utf-8"?>
<a:theme xmlns:a="http://schemas.openxmlformats.org/drawingml/2006/main" name="5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6.xml><?xml version="1.0" encoding="utf-8"?>
<a:theme xmlns:a="http://schemas.openxmlformats.org/drawingml/2006/main" name="6_Theme1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E534AC89-6037-458A-BA42-6C34A110D478}" vid="{CCEC7928-9649-42AC-9D16-B550CFFF229C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A9D209-E58A-41F6-BEEE-82445290D956}"/>
</file>

<file path=customXml/itemProps2.xml><?xml version="1.0" encoding="utf-8"?>
<ds:datastoreItem xmlns:ds="http://schemas.openxmlformats.org/officeDocument/2006/customXml" ds:itemID="{CB87BB07-2D55-4148-B2EC-DC48911D269F}"/>
</file>

<file path=docProps/app.xml><?xml version="1.0" encoding="utf-8"?>
<Properties xmlns="http://schemas.openxmlformats.org/officeDocument/2006/extended-properties" xmlns:vt="http://schemas.openxmlformats.org/officeDocument/2006/docPropsVTypes">
  <TotalTime>13616</TotalTime>
  <Words>1784</Words>
  <Application>Microsoft Office PowerPoint</Application>
  <PresentationFormat>Widescreen</PresentationFormat>
  <Paragraphs>378</Paragraphs>
  <Slides>29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29</vt:i4>
      </vt:variant>
    </vt:vector>
  </HeadingPairs>
  <TitlesOfParts>
    <vt:vector size="48" baseType="lpstr">
      <vt:lpstr>MS PGothic</vt:lpstr>
      <vt:lpstr>Arial</vt:lpstr>
      <vt:lpstr>Arial Black</vt:lpstr>
      <vt:lpstr>Arial Unicode MS</vt:lpstr>
      <vt:lpstr>Calibri</vt:lpstr>
      <vt:lpstr>Calibri Light</vt:lpstr>
      <vt:lpstr>Candara</vt:lpstr>
      <vt:lpstr>Century Gothic</vt:lpstr>
      <vt:lpstr>HY엽서L</vt:lpstr>
      <vt:lpstr>Times New Roman</vt:lpstr>
      <vt:lpstr>Trebuchet MS</vt:lpstr>
      <vt:lpstr>Wingdings</vt:lpstr>
      <vt:lpstr>1_Theme1</vt:lpstr>
      <vt:lpstr>2_Theme1</vt:lpstr>
      <vt:lpstr>3_Theme1</vt:lpstr>
      <vt:lpstr>4_Theme1</vt:lpstr>
      <vt:lpstr>5_Theme1</vt:lpstr>
      <vt:lpstr>6_Theme1</vt:lpstr>
      <vt:lpstr>Office Theme</vt:lpstr>
      <vt:lpstr>PowerPoint Presentation</vt:lpstr>
      <vt:lpstr>Presentation Layout</vt:lpstr>
      <vt:lpstr>Tanzania M&amp;E Trends and Milestones</vt:lpstr>
      <vt:lpstr>Tanzania M&amp;E capabilities strengthening</vt:lpstr>
      <vt:lpstr>PowerPoint Presentation</vt:lpstr>
      <vt:lpstr>M&amp;E INSTITUTIONAL ARRANGEMENTS</vt:lpstr>
      <vt:lpstr>Institutional Arrangements at the National Level</vt:lpstr>
      <vt:lpstr>PowerPoint Presentation</vt:lpstr>
      <vt:lpstr>(2) Technical Teams (National Level)</vt:lpstr>
      <vt:lpstr>PowerPoint Presentation</vt:lpstr>
      <vt:lpstr> M&amp;E SECTOR LEVEL ARRANGEMENTS</vt:lpstr>
      <vt:lpstr>Institutional Arrangements at the Sector Level</vt:lpstr>
      <vt:lpstr> M&amp;E INDIVIDUAL INSTITUTIONAL LEVEL ARRANGEMENTS</vt:lpstr>
      <vt:lpstr>Institutional Arrangements at the MDAs Level</vt:lpstr>
      <vt:lpstr> 3. Status of M&amp;E in the Public Service Institutions  </vt:lpstr>
      <vt:lpstr>Assessment Results on M&amp;E System Implementation the status</vt:lpstr>
      <vt:lpstr>PowerPoint Presentation</vt:lpstr>
      <vt:lpstr>Findings</vt:lpstr>
      <vt:lpstr>SUMMARY FOR EXECUTIVE AGENCIES</vt:lpstr>
      <vt:lpstr> 4. Challenges  </vt:lpstr>
      <vt:lpstr>PowerPoint Presentation</vt:lpstr>
      <vt:lpstr> 5. Recommendations </vt:lpstr>
      <vt:lpstr>5. Recommendations</vt:lpstr>
      <vt:lpstr>  The proposed National M&amp;E Strengthening Program (NMESP) Phased Approach</vt:lpstr>
      <vt:lpstr>PowerPoint Presentation</vt:lpstr>
      <vt:lpstr> 6. Conclusion</vt:lpstr>
      <vt:lpstr>PowerPoint Presentation</vt:lpstr>
      <vt:lpstr>The Journey Towards a Better Performing Public Service is not linear.   Together with a  strong M &amp; E Systems will succeed!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MINISTRY OF DEVOLUTION</dc:title>
  <dc:creator>margaret osilli</dc:creator>
  <cp:lastModifiedBy>User</cp:lastModifiedBy>
  <cp:revision>272</cp:revision>
  <dcterms:created xsi:type="dcterms:W3CDTF">2021-10-13T14:42:46Z</dcterms:created>
  <dcterms:modified xsi:type="dcterms:W3CDTF">2024-10-13T14:06:31Z</dcterms:modified>
</cp:coreProperties>
</file>