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slideMasters/slideMaster1.xml" ContentType="application/vnd.openxmlformats-officedocument.presentationml.slideMaster+xml"/>
  <Override PartName="/ppt/notesSlides/notesSlide2.xml" ContentType="application/vnd.openxmlformats-officedocument.presentationml.notesSlide+xml"/>
  <Override PartName="/ppt/slideLayouts/slideLayout4.xml" ContentType="application/vnd.openxmlformats-officedocument.presentationml.slideLayout+xml"/>
  <Override PartName="/ppt/notesSlides/notesSlide1.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notesSlides/notesSlide3.xml" ContentType="application/vnd.openxmlformats-officedocument.presentationml.notesSlide+xml"/>
  <Override PartName="/ppt/theme/theme2.xml" ContentType="application/vnd.openxmlformats-officedocument.theme+xml"/>
  <Override PartName="/ppt/notesMasters/notesMaster1.xml" ContentType="application/vnd.openxmlformats-officedocument.presentationml.notesMaster+xml"/>
  <Override PartName="/ppt/theme/theme1.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12192000" cy="6858000"/>
  <p:notesSz cx="6858000" cy="9144000"/>
  <p:embeddedFontLst>
    <p:embeddedFont>
      <p:font typeface="Century Gothic" panose="020B0502020202020204" pitchFamily="34" charset="0"/>
      <p:regular r:id="rId9"/>
      <p:bold r:id="rId10"/>
      <p:italic r:id="rId11"/>
      <p:boldItalic r:id="rId12"/>
    </p:embeddedFont>
    <p:embeddedFont>
      <p:font typeface="DM Sans" pitchFamily="2" charset="0"/>
      <p:regular r:id="rId13"/>
      <p:bold r:id="rId14"/>
      <p:italic r:id="rId15"/>
      <p:boldItalic r:id="rId16"/>
    </p:embeddedFont>
    <p:embeddedFont>
      <p:font typeface="Lato" panose="020F0502020204030203" pitchFamily="34" charset="0"/>
      <p:regular r:id="rId17"/>
      <p:bold r:id="rId18"/>
      <p:italic r:id="rId19"/>
      <p:boldItalic r:id="rId20"/>
    </p:embeddedFont>
    <p:embeddedFont>
      <p:font typeface="Proxima Nova" panose="020B0604020202020204" charset="0"/>
      <p:regular r:id="rId21"/>
      <p:bold r:id="rId22"/>
      <p:italic r:id="rId23"/>
      <p:boldItalic r:id="rId24"/>
    </p:embeddedFont>
    <p:embeddedFont>
      <p:font typeface="Roboto" panose="02000000000000000000" pitchFamily="2" charset="0"/>
      <p:regular r:id="rId25"/>
      <p:bold r:id="rId26"/>
      <p:italic r:id="rId27"/>
      <p:boldItalic r:id="rId2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3" roundtripDataSignature="AMtx7mhDTVIx76Cc1IIg+qP+t4+8NCIId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4" d="100"/>
          <a:sy n="74" d="100"/>
        </p:scale>
        <p:origin x="66" y="8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font" Target="fonts/font5.fntdata"/><Relationship Id="rId18" Type="http://schemas.openxmlformats.org/officeDocument/2006/relationships/font" Target="fonts/font10.fntdata"/><Relationship Id="rId26" Type="http://schemas.openxmlformats.org/officeDocument/2006/relationships/font" Target="fonts/font18.fntdata"/><Relationship Id="rId39" Type="http://schemas.openxmlformats.org/officeDocument/2006/relationships/customXml" Target="../customXml/item2.xml"/><Relationship Id="rId3" Type="http://schemas.openxmlformats.org/officeDocument/2006/relationships/slide" Target="slides/slide2.xml"/><Relationship Id="rId21" Type="http://schemas.openxmlformats.org/officeDocument/2006/relationships/font" Target="fonts/font13.fntdata"/><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font" Target="fonts/font4.fntdata"/><Relationship Id="rId17" Type="http://schemas.openxmlformats.org/officeDocument/2006/relationships/font" Target="fonts/font9.fntdata"/><Relationship Id="rId25" Type="http://schemas.openxmlformats.org/officeDocument/2006/relationships/font" Target="fonts/font17.fntdata"/><Relationship Id="rId33" Type="http://customschemas.google.com/relationships/presentationmetadata" Target="metadata"/><Relationship Id="rId38"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font" Target="fonts/font8.fntdata"/><Relationship Id="rId20" Type="http://schemas.openxmlformats.org/officeDocument/2006/relationships/font" Target="fonts/font1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3.fntdata"/><Relationship Id="rId24" Type="http://schemas.openxmlformats.org/officeDocument/2006/relationships/font" Target="fonts/font16.fntdata"/><Relationship Id="rId37" Type="http://schemas.openxmlformats.org/officeDocument/2006/relationships/tableStyles" Target="tableStyles.xml"/><Relationship Id="rId40"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font" Target="fonts/font7.fntdata"/><Relationship Id="rId23" Type="http://schemas.openxmlformats.org/officeDocument/2006/relationships/font" Target="fonts/font15.fntdata"/><Relationship Id="rId28" Type="http://schemas.openxmlformats.org/officeDocument/2006/relationships/font" Target="fonts/font20.fntdata"/><Relationship Id="rId36" Type="http://schemas.openxmlformats.org/officeDocument/2006/relationships/theme" Target="theme/theme1.xml"/><Relationship Id="rId10" Type="http://schemas.openxmlformats.org/officeDocument/2006/relationships/font" Target="fonts/font2.fntdata"/><Relationship Id="rId19" Type="http://schemas.openxmlformats.org/officeDocument/2006/relationships/font" Target="fonts/font11.fntdata"/><Relationship Id="rId4" Type="http://schemas.openxmlformats.org/officeDocument/2006/relationships/slide" Target="slides/slide3.xml"/><Relationship Id="rId9" Type="http://schemas.openxmlformats.org/officeDocument/2006/relationships/font" Target="fonts/font1.fntdata"/><Relationship Id="rId14" Type="http://schemas.openxmlformats.org/officeDocument/2006/relationships/font" Target="fonts/font6.fntdata"/><Relationship Id="rId22" Type="http://schemas.openxmlformats.org/officeDocument/2006/relationships/font" Target="fonts/font14.fntdata"/><Relationship Id="rId27" Type="http://schemas.openxmlformats.org/officeDocument/2006/relationships/font" Target="fonts/font19.fntdata"/><Relationship Id="rId35" Type="http://schemas.openxmlformats.org/officeDocument/2006/relationships/viewProps" Target="viewProps.xml"/><Relationship Id="rId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
        <p:cNvGrpSpPr/>
        <p:nvPr/>
      </p:nvGrpSpPr>
      <p:grpSpPr>
        <a:xfrm>
          <a:off x="0" y="0"/>
          <a:ext cx="0" cy="0"/>
          <a:chOff x="0" y="0"/>
          <a:chExt cx="0" cy="0"/>
        </a:xfrm>
      </p:grpSpPr>
      <p:sp>
        <p:nvSpPr>
          <p:cNvPr id="36" name="Google Shape;36;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7" name="Google Shape;37;p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
        <p:cNvGrpSpPr/>
        <p:nvPr/>
      </p:nvGrpSpPr>
      <p:grpSpPr>
        <a:xfrm>
          <a:off x="0" y="0"/>
          <a:ext cx="0" cy="0"/>
          <a:chOff x="0" y="0"/>
          <a:chExt cx="0" cy="0"/>
        </a:xfrm>
      </p:grpSpPr>
      <p:sp>
        <p:nvSpPr>
          <p:cNvPr id="43" name="Google Shape;43;g2f9c04fce04_0_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 name="Google Shape;44;g2f9c04fce0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sz="1200">
                <a:solidFill>
                  <a:schemeClr val="dk1"/>
                </a:solidFill>
                <a:latin typeface="Century Gothic"/>
                <a:ea typeface="Century Gothic"/>
                <a:cs typeface="Century Gothic"/>
                <a:sym typeface="Century Gothic"/>
              </a:rPr>
              <a:t>Slide 1:</a:t>
            </a:r>
            <a:endParaRPr sz="1200">
              <a:solidFill>
                <a:schemeClr val="dk1"/>
              </a:solidFill>
              <a:latin typeface="Century Gothic"/>
              <a:ea typeface="Century Gothic"/>
              <a:cs typeface="Century Gothic"/>
              <a:sym typeface="Century Gothic"/>
            </a:endParaRPr>
          </a:p>
          <a:p>
            <a:pPr marL="0" lvl="0" indent="0" algn="l" rtl="0">
              <a:spcBef>
                <a:spcPts val="0"/>
              </a:spcBef>
              <a:spcAft>
                <a:spcPts val="0"/>
              </a:spcAft>
              <a:buClr>
                <a:schemeClr val="dk1"/>
              </a:buClr>
              <a:buSzPts val="1100"/>
              <a:buFont typeface="Arial"/>
              <a:buNone/>
            </a:pPr>
            <a:endParaRPr sz="1200">
              <a:solidFill>
                <a:schemeClr val="dk1"/>
              </a:solidFill>
              <a:latin typeface="Century Gothic"/>
              <a:ea typeface="Century Gothic"/>
              <a:cs typeface="Century Gothic"/>
              <a:sym typeface="Century Gothic"/>
            </a:endParaRPr>
          </a:p>
          <a:p>
            <a:pPr marL="0" lvl="0" indent="0" algn="l" rtl="0">
              <a:spcBef>
                <a:spcPts val="0"/>
              </a:spcBef>
              <a:spcAft>
                <a:spcPts val="0"/>
              </a:spcAft>
              <a:buClr>
                <a:schemeClr val="dk1"/>
              </a:buClr>
              <a:buSzPts val="1100"/>
              <a:buFont typeface="Arial"/>
              <a:buNone/>
            </a:pPr>
            <a:r>
              <a:rPr lang="en-US" sz="1200">
                <a:solidFill>
                  <a:schemeClr val="dk1"/>
                </a:solidFill>
                <a:latin typeface="Century Gothic"/>
                <a:ea typeface="Century Gothic"/>
                <a:cs typeface="Century Gothic"/>
                <a:sym typeface="Century Gothic"/>
              </a:rPr>
              <a:t>When we think of evaluation capacities- it is really the hardware for evals- so KSA at individual level, resources at organisational level and policies etc at institutional which make up the eval function </a:t>
            </a:r>
            <a:endParaRPr sz="1200">
              <a:solidFill>
                <a:schemeClr val="dk1"/>
              </a:solidFill>
              <a:latin typeface="Century Gothic"/>
              <a:ea typeface="Century Gothic"/>
              <a:cs typeface="Century Gothic"/>
              <a:sym typeface="Century Gothic"/>
            </a:endParaRPr>
          </a:p>
          <a:p>
            <a:pPr marL="0" lvl="0" indent="0" algn="l" rtl="0">
              <a:spcBef>
                <a:spcPts val="0"/>
              </a:spcBef>
              <a:spcAft>
                <a:spcPts val="0"/>
              </a:spcAft>
              <a:buClr>
                <a:schemeClr val="dk1"/>
              </a:buClr>
              <a:buSzPts val="1100"/>
              <a:buFont typeface="Arial"/>
              <a:buNone/>
            </a:pPr>
            <a:r>
              <a:rPr lang="en-US" sz="1200">
                <a:solidFill>
                  <a:schemeClr val="dk1"/>
                </a:solidFill>
                <a:latin typeface="Century Gothic"/>
                <a:ea typeface="Century Gothic"/>
                <a:cs typeface="Century Gothic"/>
                <a:sym typeface="Century Gothic"/>
              </a:rPr>
              <a:t>Capabilities are when you are able to use these to deliver results- According to Pritchett, it refers to the state that can do the right thing at the right time. You are then moving the hardware to implementation and use. </a:t>
            </a:r>
            <a:endParaRPr sz="1200">
              <a:solidFill>
                <a:schemeClr val="dk1"/>
              </a:solidFill>
              <a:latin typeface="Century Gothic"/>
              <a:ea typeface="Century Gothic"/>
              <a:cs typeface="Century Gothic"/>
              <a:sym typeface="Century Gothic"/>
            </a:endParaRPr>
          </a:p>
          <a:p>
            <a:pPr marL="0" lvl="0" indent="0" algn="l" rtl="0">
              <a:spcBef>
                <a:spcPts val="0"/>
              </a:spcBef>
              <a:spcAft>
                <a:spcPts val="0"/>
              </a:spcAft>
              <a:buClr>
                <a:schemeClr val="dk1"/>
              </a:buClr>
              <a:buSzPts val="1100"/>
              <a:buFont typeface="Arial"/>
              <a:buNone/>
            </a:pPr>
            <a:endParaRPr sz="1200">
              <a:solidFill>
                <a:schemeClr val="dk1"/>
              </a:solidFill>
              <a:latin typeface="Century Gothic"/>
              <a:ea typeface="Century Gothic"/>
              <a:cs typeface="Century Gothic"/>
              <a:sym typeface="Century Gothic"/>
            </a:endParaRPr>
          </a:p>
          <a:p>
            <a:pPr marL="457200" lvl="0" indent="-304800" algn="l" rtl="0">
              <a:spcBef>
                <a:spcPts val="0"/>
              </a:spcBef>
              <a:spcAft>
                <a:spcPts val="0"/>
              </a:spcAft>
              <a:buClr>
                <a:schemeClr val="dk1"/>
              </a:buClr>
              <a:buSzPts val="1200"/>
              <a:buFont typeface="Century Gothic"/>
              <a:buAutoNum type="arabicPeriod"/>
            </a:pPr>
            <a:r>
              <a:rPr lang="en-US" sz="1200">
                <a:solidFill>
                  <a:schemeClr val="dk1"/>
                </a:solidFill>
                <a:latin typeface="Century Gothic"/>
                <a:ea typeface="Century Gothic"/>
                <a:cs typeface="Century Gothic"/>
                <a:sym typeface="Century Gothic"/>
              </a:rPr>
              <a:t>I am saying capacities are important but so are capabilities. </a:t>
            </a:r>
            <a:endParaRPr sz="1200">
              <a:solidFill>
                <a:schemeClr val="dk1"/>
              </a:solidFill>
              <a:latin typeface="Century Gothic"/>
              <a:ea typeface="Century Gothic"/>
              <a:cs typeface="Century Gothic"/>
              <a:sym typeface="Century Gothic"/>
            </a:endParaRPr>
          </a:p>
          <a:p>
            <a:pPr marL="457200" lvl="0" indent="-304800" algn="l" rtl="0">
              <a:spcBef>
                <a:spcPts val="0"/>
              </a:spcBef>
              <a:spcAft>
                <a:spcPts val="0"/>
              </a:spcAft>
              <a:buClr>
                <a:schemeClr val="dk1"/>
              </a:buClr>
              <a:buSzPts val="1200"/>
              <a:buFont typeface="Century Gothic"/>
              <a:buAutoNum type="arabicPeriod"/>
            </a:pPr>
            <a:r>
              <a:rPr lang="en-US" sz="1200">
                <a:solidFill>
                  <a:schemeClr val="dk1"/>
                </a:solidFill>
                <a:latin typeface="Century Gothic"/>
                <a:ea typeface="Century Gothic"/>
                <a:cs typeface="Century Gothic"/>
                <a:sym typeface="Century Gothic"/>
              </a:rPr>
              <a:t>This process of focusing on both takes time - so although the state has the hardware at individual, organisational and institutional level- it needs to be synchronized and sustained over a period of time- for the state to be able to use these to deliver results</a:t>
            </a:r>
            <a:endParaRPr sz="1200">
              <a:solidFill>
                <a:schemeClr val="dk1"/>
              </a:solidFill>
              <a:latin typeface="Century Gothic"/>
              <a:ea typeface="Century Gothic"/>
              <a:cs typeface="Century Gothic"/>
              <a:sym typeface="Century Gothic"/>
            </a:endParaRPr>
          </a:p>
          <a:p>
            <a:pPr marL="457200" lvl="0" indent="-304800" algn="l" rtl="0">
              <a:spcBef>
                <a:spcPts val="0"/>
              </a:spcBef>
              <a:spcAft>
                <a:spcPts val="0"/>
              </a:spcAft>
              <a:buClr>
                <a:schemeClr val="dk1"/>
              </a:buClr>
              <a:buSzPts val="1200"/>
              <a:buFont typeface="Century Gothic"/>
              <a:buAutoNum type="arabicPeriod"/>
            </a:pPr>
            <a:r>
              <a:rPr lang="en-US" sz="1200">
                <a:solidFill>
                  <a:schemeClr val="dk1"/>
                </a:solidFill>
                <a:latin typeface="Century Gothic"/>
                <a:ea typeface="Century Gothic"/>
                <a:cs typeface="Century Gothic"/>
                <a:sym typeface="Century Gothic"/>
              </a:rPr>
              <a:t>Certain key factors can speed up progress toward state capabilities, but they vary by country and context. For example, leadership's willingness to use evaluation results in decision-making can make a big difference. If this buy-in is lacking, it may slow the progress, and we might need to focus on building leadership's interest in evaluations.</a:t>
            </a:r>
            <a:endParaRPr sz="1200">
              <a:solidFill>
                <a:schemeClr val="dk1"/>
              </a:solidFill>
              <a:latin typeface="Century Gothic"/>
              <a:ea typeface="Century Gothic"/>
              <a:cs typeface="Century Gothic"/>
              <a:sym typeface="Century Gothic"/>
            </a:endParaRPr>
          </a:p>
          <a:p>
            <a:pPr marL="457200" lvl="0" indent="-304800" algn="l" rtl="0">
              <a:spcBef>
                <a:spcPts val="0"/>
              </a:spcBef>
              <a:spcAft>
                <a:spcPts val="0"/>
              </a:spcAft>
              <a:buClr>
                <a:schemeClr val="dk1"/>
              </a:buClr>
              <a:buSzPts val="1200"/>
              <a:buFont typeface="Century Gothic"/>
              <a:buAutoNum type="arabicPeriod"/>
            </a:pPr>
            <a:r>
              <a:rPr lang="en-US" sz="1200">
                <a:solidFill>
                  <a:schemeClr val="dk1"/>
                </a:solidFill>
                <a:latin typeface="Century Gothic"/>
                <a:ea typeface="Century Gothic"/>
                <a:cs typeface="Century Gothic"/>
                <a:sym typeface="Century Gothic"/>
              </a:rPr>
              <a:t>Hopefully the state also has a thriving ecosystem partner to function as catalyst in all this </a:t>
            </a:r>
            <a:endParaRPr sz="1200">
              <a:solidFill>
                <a:schemeClr val="dk1"/>
              </a:solidFill>
              <a:latin typeface="Century Gothic"/>
              <a:ea typeface="Century Gothic"/>
              <a:cs typeface="Century Gothic"/>
              <a:sym typeface="Century Gothic"/>
            </a:endParaRPr>
          </a:p>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2f97b301ed0_0_242:notes"/>
          <p:cNvSpPr>
            <a:spLocks noGrp="1" noRot="1" noChangeAspect="1"/>
          </p:cNvSpPr>
          <p:nvPr>
            <p:ph type="sldImg" idx="2"/>
          </p:nvPr>
        </p:nvSpPr>
        <p:spPr>
          <a:xfrm>
            <a:off x="1914679" y="1143000"/>
            <a:ext cx="30288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2f97b301ed0_0_242:notes"/>
          <p:cNvSpPr txBox="1">
            <a:spLocks noGrp="1"/>
          </p:cNvSpPr>
          <p:nvPr>
            <p:ph type="body" idx="1"/>
          </p:nvPr>
        </p:nvSpPr>
        <p:spPr>
          <a:xfrm>
            <a:off x="685801" y="4400549"/>
            <a:ext cx="5486400" cy="3600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200">
                <a:latin typeface="Century Gothic"/>
                <a:ea typeface="Century Gothic"/>
                <a:cs typeface="Century Gothic"/>
                <a:sym typeface="Century Gothic"/>
              </a:rPr>
              <a:t>slide 2</a:t>
            </a:r>
            <a:endParaRPr sz="1200">
              <a:latin typeface="Century Gothic"/>
              <a:ea typeface="Century Gothic"/>
              <a:cs typeface="Century Gothic"/>
              <a:sym typeface="Century Gothic"/>
            </a:endParaRPr>
          </a:p>
          <a:p>
            <a:pPr marL="0" lvl="0" indent="0" algn="l" rtl="0">
              <a:spcBef>
                <a:spcPts val="0"/>
              </a:spcBef>
              <a:spcAft>
                <a:spcPts val="0"/>
              </a:spcAft>
              <a:buNone/>
            </a:pPr>
            <a:endParaRPr sz="1200">
              <a:latin typeface="Century Gothic"/>
              <a:ea typeface="Century Gothic"/>
              <a:cs typeface="Century Gothic"/>
              <a:sym typeface="Century Gothic"/>
            </a:endParaRPr>
          </a:p>
          <a:p>
            <a:pPr marL="0" lvl="0" indent="0" algn="l" rtl="0">
              <a:spcBef>
                <a:spcPts val="0"/>
              </a:spcBef>
              <a:spcAft>
                <a:spcPts val="0"/>
              </a:spcAft>
              <a:buNone/>
            </a:pPr>
            <a:r>
              <a:rPr lang="en-US" sz="1200">
                <a:latin typeface="Century Gothic"/>
                <a:ea typeface="Century Gothic"/>
                <a:cs typeface="Century Gothic"/>
                <a:sym typeface="Century Gothic"/>
              </a:rPr>
              <a:t>Pritchett and others in their recent work tried to analyse state capabilities in developing countries and it showed some interesting takeaways </a:t>
            </a:r>
            <a:endParaRPr sz="1200">
              <a:latin typeface="Century Gothic"/>
              <a:ea typeface="Century Gothic"/>
              <a:cs typeface="Century Gothic"/>
              <a:sym typeface="Century Gothic"/>
            </a:endParaRPr>
          </a:p>
          <a:p>
            <a:pPr marL="457200" lvl="0" indent="-304800" algn="l" rtl="0">
              <a:spcBef>
                <a:spcPts val="0"/>
              </a:spcBef>
              <a:spcAft>
                <a:spcPts val="0"/>
              </a:spcAft>
              <a:buSzPts val="1200"/>
              <a:buFont typeface="Century Gothic"/>
              <a:buAutoNum type="arabicPeriod"/>
            </a:pPr>
            <a:r>
              <a:rPr lang="en-US" sz="1200">
                <a:latin typeface="Century Gothic"/>
                <a:ea typeface="Century Gothic"/>
                <a:cs typeface="Century Gothic"/>
                <a:sym typeface="Century Gothic"/>
              </a:rPr>
              <a:t>Majority of the developing countries are either in the medium or weak capabilities- only about 8% of developing countries fall in the “strong capabilities” score </a:t>
            </a:r>
            <a:endParaRPr sz="1200">
              <a:latin typeface="Century Gothic"/>
              <a:ea typeface="Century Gothic"/>
              <a:cs typeface="Century Gothic"/>
              <a:sym typeface="Century Gothic"/>
            </a:endParaRPr>
          </a:p>
          <a:p>
            <a:pPr marL="457200" lvl="0" indent="-304800" algn="l" rtl="0">
              <a:spcBef>
                <a:spcPts val="0"/>
              </a:spcBef>
              <a:spcAft>
                <a:spcPts val="0"/>
              </a:spcAft>
              <a:buSzPts val="1200"/>
              <a:buFont typeface="Century Gothic"/>
              <a:buAutoNum type="arabicPeriod"/>
            </a:pPr>
            <a:r>
              <a:rPr lang="en-US" sz="1200">
                <a:latin typeface="Century Gothic"/>
                <a:ea typeface="Century Gothic"/>
                <a:cs typeface="Century Gothic"/>
                <a:sym typeface="Century Gothic"/>
              </a:rPr>
              <a:t>Economic growth and democratic progress doesn't guarantee improvements in state capabilities </a:t>
            </a:r>
            <a:endParaRPr sz="1200">
              <a:latin typeface="Century Gothic"/>
              <a:ea typeface="Century Gothic"/>
              <a:cs typeface="Century Gothic"/>
              <a:sym typeface="Century Gothic"/>
            </a:endParaRPr>
          </a:p>
          <a:p>
            <a:pPr marL="457200" lvl="0" indent="-304800" algn="l" rtl="0">
              <a:spcBef>
                <a:spcPts val="0"/>
              </a:spcBef>
              <a:spcAft>
                <a:spcPts val="0"/>
              </a:spcAft>
              <a:buSzPts val="1200"/>
              <a:buFont typeface="Century Gothic"/>
              <a:buAutoNum type="arabicPeriod"/>
            </a:pPr>
            <a:r>
              <a:rPr lang="en-US" sz="1200">
                <a:latin typeface="Century Gothic"/>
                <a:ea typeface="Century Gothic"/>
                <a:cs typeface="Century Gothic"/>
                <a:sym typeface="Century Gothic"/>
              </a:rPr>
              <a:t>Very weak state capabilities doesnt always mean fragile states or countries under civil war- there are other countries as well who might have overall weak governance  </a:t>
            </a:r>
            <a:endParaRPr sz="1200">
              <a:latin typeface="Century Gothic"/>
              <a:ea typeface="Century Gothic"/>
              <a:cs typeface="Century Gothic"/>
              <a:sym typeface="Century Gothic"/>
            </a:endParaRPr>
          </a:p>
        </p:txBody>
      </p:sp>
      <p:sp>
        <p:nvSpPr>
          <p:cNvPr id="91" name="Google Shape;91;g2f97b301ed0_0_242:notes"/>
          <p:cNvSpPr txBox="1">
            <a:spLocks noGrp="1"/>
          </p:cNvSpPr>
          <p:nvPr>
            <p:ph type="sldNum" idx="12"/>
          </p:nvPr>
        </p:nvSpPr>
        <p:spPr>
          <a:xfrm>
            <a:off x="3884619" y="8685213"/>
            <a:ext cx="2971800" cy="4587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g2f9bba164ef_1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 name="Google Shape;117;g2f9bba164ef_1_0:notes"/>
          <p:cNvSpPr txBox="1">
            <a:spLocks noGrp="1"/>
          </p:cNvSpPr>
          <p:nvPr>
            <p:ph type="body" idx="1"/>
          </p:nvPr>
        </p:nvSpPr>
        <p:spPr>
          <a:xfrm>
            <a:off x="685801" y="4400549"/>
            <a:ext cx="5486400" cy="3600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200">
                <a:solidFill>
                  <a:schemeClr val="dk1"/>
                </a:solidFill>
                <a:latin typeface="Century Gothic"/>
                <a:ea typeface="Century Gothic"/>
                <a:cs typeface="Century Gothic"/>
                <a:sym typeface="Century Gothic"/>
              </a:rPr>
              <a:t>Slide 3</a:t>
            </a:r>
            <a:endParaRPr sz="1200">
              <a:solidFill>
                <a:schemeClr val="dk1"/>
              </a:solidFill>
              <a:latin typeface="Century Gothic"/>
              <a:ea typeface="Century Gothic"/>
              <a:cs typeface="Century Gothic"/>
              <a:sym typeface="Century Gothic"/>
            </a:endParaRPr>
          </a:p>
          <a:p>
            <a:pPr marL="0" lvl="0" indent="0" algn="l" rtl="0">
              <a:spcBef>
                <a:spcPts val="0"/>
              </a:spcBef>
              <a:spcAft>
                <a:spcPts val="0"/>
              </a:spcAft>
              <a:buNone/>
            </a:pPr>
            <a:endParaRPr sz="1200">
              <a:solidFill>
                <a:schemeClr val="dk1"/>
              </a:solidFill>
              <a:latin typeface="Century Gothic"/>
              <a:ea typeface="Century Gothic"/>
              <a:cs typeface="Century Gothic"/>
              <a:sym typeface="Century Gothic"/>
            </a:endParaRPr>
          </a:p>
          <a:p>
            <a:pPr marL="0" lvl="0" indent="0" algn="l" rtl="0">
              <a:spcBef>
                <a:spcPts val="0"/>
              </a:spcBef>
              <a:spcAft>
                <a:spcPts val="0"/>
              </a:spcAft>
              <a:buClr>
                <a:schemeClr val="dk1"/>
              </a:buClr>
              <a:buSzPts val="1100"/>
              <a:buFont typeface="Arial"/>
              <a:buNone/>
            </a:pPr>
            <a:r>
              <a:rPr lang="en-US" sz="1200">
                <a:solidFill>
                  <a:schemeClr val="dk1"/>
                </a:solidFill>
                <a:latin typeface="Century Gothic"/>
                <a:ea typeface="Century Gothic"/>
                <a:cs typeface="Century Gothic"/>
                <a:sym typeface="Century Gothic"/>
              </a:rPr>
              <a:t>What should be the key takeaway for many of us who work with govts and are ultimately thinking of building state capabilities.</a:t>
            </a:r>
            <a:endParaRPr sz="1200">
              <a:solidFill>
                <a:schemeClr val="dk1"/>
              </a:solidFill>
              <a:latin typeface="Century Gothic"/>
              <a:ea typeface="Century Gothic"/>
              <a:cs typeface="Century Gothic"/>
              <a:sym typeface="Century Gothic"/>
            </a:endParaRPr>
          </a:p>
          <a:p>
            <a:pPr marL="0" lvl="0" indent="0" algn="l" rtl="0">
              <a:spcBef>
                <a:spcPts val="0"/>
              </a:spcBef>
              <a:spcAft>
                <a:spcPts val="0"/>
              </a:spcAft>
              <a:buNone/>
            </a:pPr>
            <a:endParaRPr sz="1200">
              <a:solidFill>
                <a:schemeClr val="dk1"/>
              </a:solidFill>
              <a:latin typeface="Century Gothic"/>
              <a:ea typeface="Century Gothic"/>
              <a:cs typeface="Century Gothic"/>
              <a:sym typeface="Century Gothic"/>
            </a:endParaRPr>
          </a:p>
          <a:p>
            <a:pPr marL="0" lvl="0" indent="0" algn="l" rtl="0">
              <a:spcBef>
                <a:spcPts val="0"/>
              </a:spcBef>
              <a:spcAft>
                <a:spcPts val="0"/>
              </a:spcAft>
              <a:buClr>
                <a:schemeClr val="dk1"/>
              </a:buClr>
              <a:buSzPts val="1100"/>
              <a:buFont typeface="Arial"/>
              <a:buNone/>
            </a:pPr>
            <a:r>
              <a:rPr lang="en-US" sz="1200">
                <a:solidFill>
                  <a:schemeClr val="dk1"/>
                </a:solidFill>
                <a:latin typeface="Century Gothic"/>
                <a:ea typeface="Century Gothic"/>
                <a:cs typeface="Century Gothic"/>
                <a:sym typeface="Century Gothic"/>
              </a:rPr>
              <a:t>Pritchett refers to this approach as </a:t>
            </a:r>
            <a:r>
              <a:rPr lang="en-US" sz="1200" b="1">
                <a:solidFill>
                  <a:schemeClr val="dk1"/>
                </a:solidFill>
                <a:latin typeface="Century Gothic"/>
                <a:ea typeface="Century Gothic"/>
                <a:cs typeface="Century Gothic"/>
                <a:sym typeface="Century Gothic"/>
              </a:rPr>
              <a:t>Problem-Driven Iterative Adaptation (PDIA)</a:t>
            </a:r>
            <a:r>
              <a:rPr lang="en-US" sz="1200">
                <a:solidFill>
                  <a:schemeClr val="dk1"/>
                </a:solidFill>
                <a:latin typeface="Century Gothic"/>
                <a:ea typeface="Century Gothic"/>
                <a:cs typeface="Century Gothic"/>
                <a:sym typeface="Century Gothic"/>
              </a:rPr>
              <a:t>, which involves diagnosing the problem that needs attention, identifying and taking the action, reflecting on the results, communicating progress, and then iterating to determine whether the initial problem has been effectively addressed.</a:t>
            </a:r>
            <a:endParaRPr sz="1200">
              <a:solidFill>
                <a:schemeClr val="dk1"/>
              </a:solidFill>
              <a:latin typeface="Century Gothic"/>
              <a:ea typeface="Century Gothic"/>
              <a:cs typeface="Century Gothic"/>
              <a:sym typeface="Century Gothic"/>
            </a:endParaRPr>
          </a:p>
          <a:p>
            <a:pPr marL="0" lvl="0" indent="0" algn="l" rtl="0">
              <a:spcBef>
                <a:spcPts val="0"/>
              </a:spcBef>
              <a:spcAft>
                <a:spcPts val="0"/>
              </a:spcAft>
              <a:buNone/>
            </a:pPr>
            <a:endParaRPr sz="1200">
              <a:solidFill>
                <a:schemeClr val="dk1"/>
              </a:solidFill>
              <a:latin typeface="Century Gothic"/>
              <a:ea typeface="Century Gothic"/>
              <a:cs typeface="Century Gothic"/>
              <a:sym typeface="Century Gothic"/>
            </a:endParaRPr>
          </a:p>
          <a:p>
            <a:pPr marL="0" lvl="0" indent="0" algn="l" rtl="0">
              <a:spcBef>
                <a:spcPts val="0"/>
              </a:spcBef>
              <a:spcAft>
                <a:spcPts val="0"/>
              </a:spcAft>
              <a:buClr>
                <a:schemeClr val="dk1"/>
              </a:buClr>
              <a:buSzPts val="1100"/>
              <a:buFont typeface="Arial"/>
              <a:buNone/>
            </a:pPr>
            <a:r>
              <a:rPr lang="en-US" sz="1200">
                <a:solidFill>
                  <a:schemeClr val="dk1"/>
                </a:solidFill>
                <a:latin typeface="Century Gothic"/>
                <a:ea typeface="Century Gothic"/>
                <a:cs typeface="Century Gothic"/>
                <a:sym typeface="Century Gothic"/>
              </a:rPr>
              <a:t>This approach also means that we need to move beyond toolkits, cookie cutter approaches to solving all problems as that may mean we are force-fitting a solution that has worked elsewhere, as problems are unique and require local solutions to local problems. </a:t>
            </a:r>
            <a:endParaRPr sz="1200">
              <a:latin typeface="Century Gothic"/>
              <a:ea typeface="Century Gothic"/>
              <a:cs typeface="Century Gothic"/>
              <a:sym typeface="Century Gothic"/>
            </a:endParaRPr>
          </a:p>
        </p:txBody>
      </p:sp>
      <p:sp>
        <p:nvSpPr>
          <p:cNvPr id="118" name="Google Shape;118;g2f9bba164ef_1_0:notes"/>
          <p:cNvSpPr txBox="1">
            <a:spLocks noGrp="1"/>
          </p:cNvSpPr>
          <p:nvPr>
            <p:ph type="sldNum" idx="12"/>
          </p:nvPr>
        </p:nvSpPr>
        <p:spPr>
          <a:xfrm>
            <a:off x="3884619" y="8685213"/>
            <a:ext cx="2971800" cy="4587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2f97b301ed0_0_72:notes"/>
          <p:cNvSpPr>
            <a:spLocks noGrp="1" noRot="1" noChangeAspect="1"/>
          </p:cNvSpPr>
          <p:nvPr>
            <p:ph type="sldImg" idx="2"/>
          </p:nvPr>
        </p:nvSpPr>
        <p:spPr>
          <a:xfrm>
            <a:off x="1914679" y="1143000"/>
            <a:ext cx="30288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g2f97b301ed0_0_72:notes"/>
          <p:cNvSpPr txBox="1">
            <a:spLocks noGrp="1"/>
          </p:cNvSpPr>
          <p:nvPr>
            <p:ph type="body" idx="1"/>
          </p:nvPr>
        </p:nvSpPr>
        <p:spPr>
          <a:xfrm>
            <a:off x="685801" y="4400549"/>
            <a:ext cx="5486400" cy="3600300"/>
          </a:xfrm>
          <a:prstGeom prst="rect">
            <a:avLst/>
          </a:prstGeom>
        </p:spPr>
        <p:txBody>
          <a:bodyPr spcFirstLastPara="1" wrap="square" lIns="91425" tIns="91425" rIns="91425" bIns="91425" anchor="t" anchorCtr="0">
            <a:noAutofit/>
          </a:bodyPr>
          <a:lstStyle/>
          <a:p>
            <a:pPr marL="0" lvl="0" indent="0" algn="l" rtl="0">
              <a:lnSpc>
                <a:spcPct val="115000"/>
              </a:lnSpc>
              <a:spcBef>
                <a:spcPts val="1200"/>
              </a:spcBef>
              <a:spcAft>
                <a:spcPts val="0"/>
              </a:spcAft>
              <a:buNone/>
            </a:pPr>
            <a:r>
              <a:rPr lang="en-US" sz="1200">
                <a:solidFill>
                  <a:schemeClr val="dk1"/>
                </a:solidFill>
                <a:latin typeface="Century Gothic"/>
                <a:ea typeface="Century Gothic"/>
                <a:cs typeface="Century Gothic"/>
                <a:sym typeface="Century Gothic"/>
              </a:rPr>
              <a:t>Slide 4</a:t>
            </a:r>
            <a:endParaRPr sz="1200">
              <a:solidFill>
                <a:schemeClr val="dk1"/>
              </a:solidFill>
              <a:latin typeface="Century Gothic"/>
              <a:ea typeface="Century Gothic"/>
              <a:cs typeface="Century Gothic"/>
              <a:sym typeface="Century Gothic"/>
            </a:endParaRPr>
          </a:p>
          <a:p>
            <a:pPr marL="0" lvl="0" indent="0" algn="l" rtl="0">
              <a:lnSpc>
                <a:spcPct val="115000"/>
              </a:lnSpc>
              <a:spcBef>
                <a:spcPts val="1200"/>
              </a:spcBef>
              <a:spcAft>
                <a:spcPts val="0"/>
              </a:spcAft>
              <a:buClr>
                <a:schemeClr val="dk1"/>
              </a:buClr>
              <a:buSzPts val="1100"/>
              <a:buFont typeface="Arial"/>
              <a:buNone/>
            </a:pPr>
            <a:r>
              <a:rPr lang="en-US" sz="1200">
                <a:solidFill>
                  <a:schemeClr val="dk1"/>
                </a:solidFill>
                <a:latin typeface="Century Gothic"/>
                <a:ea typeface="Century Gothic"/>
                <a:cs typeface="Century Gothic"/>
                <a:sym typeface="Century Gothic"/>
              </a:rPr>
              <a:t>Let me give a practical example of how a </a:t>
            </a:r>
            <a:r>
              <a:rPr lang="en-US" sz="1200" b="1">
                <a:solidFill>
                  <a:schemeClr val="dk1"/>
                </a:solidFill>
                <a:latin typeface="Century Gothic"/>
                <a:ea typeface="Century Gothic"/>
                <a:cs typeface="Century Gothic"/>
                <a:sym typeface="Century Gothic"/>
              </a:rPr>
              <a:t> project that develops state capabilities can</a:t>
            </a:r>
            <a:r>
              <a:rPr lang="en-US" sz="1200">
                <a:solidFill>
                  <a:schemeClr val="dk1"/>
                </a:solidFill>
                <a:latin typeface="Century Gothic"/>
                <a:ea typeface="Century Gothic"/>
                <a:cs typeface="Century Gothic"/>
                <a:sym typeface="Century Gothic"/>
              </a:rPr>
              <a:t> look like in action, using the </a:t>
            </a:r>
            <a:r>
              <a:rPr lang="en-US" sz="1200" b="1">
                <a:solidFill>
                  <a:schemeClr val="dk1"/>
                </a:solidFill>
                <a:latin typeface="Century Gothic"/>
                <a:ea typeface="Century Gothic"/>
                <a:cs typeface="Century Gothic"/>
                <a:sym typeface="Century Gothic"/>
              </a:rPr>
              <a:t>PDIA approach</a:t>
            </a:r>
            <a:r>
              <a:rPr lang="en-US" sz="1200">
                <a:solidFill>
                  <a:schemeClr val="dk1"/>
                </a:solidFill>
                <a:latin typeface="Century Gothic"/>
                <a:ea typeface="Century Gothic"/>
                <a:cs typeface="Century Gothic"/>
                <a:sym typeface="Century Gothic"/>
              </a:rPr>
              <a:t>, based on our work in </a:t>
            </a:r>
            <a:r>
              <a:rPr lang="en-US" sz="1200" b="1">
                <a:solidFill>
                  <a:schemeClr val="dk1"/>
                </a:solidFill>
                <a:latin typeface="Century Gothic"/>
                <a:ea typeface="Century Gothic"/>
                <a:cs typeface="Century Gothic"/>
                <a:sym typeface="Century Gothic"/>
              </a:rPr>
              <a:t>Tamil Nadu</a:t>
            </a:r>
            <a:r>
              <a:rPr lang="en-US" sz="1200">
                <a:solidFill>
                  <a:schemeClr val="dk1"/>
                </a:solidFill>
                <a:latin typeface="Century Gothic"/>
                <a:ea typeface="Century Gothic"/>
                <a:cs typeface="Century Gothic"/>
                <a:sym typeface="Century Gothic"/>
              </a:rPr>
              <a:t>, India.</a:t>
            </a:r>
            <a:endParaRPr sz="1200">
              <a:solidFill>
                <a:schemeClr val="dk1"/>
              </a:solidFill>
              <a:latin typeface="Century Gothic"/>
              <a:ea typeface="Century Gothic"/>
              <a:cs typeface="Century Gothic"/>
              <a:sym typeface="Century Gothic"/>
            </a:endParaRPr>
          </a:p>
          <a:p>
            <a:pPr marL="457200" lvl="0" indent="-304800" algn="l" rtl="0">
              <a:lnSpc>
                <a:spcPct val="115000"/>
              </a:lnSpc>
              <a:spcBef>
                <a:spcPts val="1200"/>
              </a:spcBef>
              <a:spcAft>
                <a:spcPts val="0"/>
              </a:spcAft>
              <a:buClr>
                <a:schemeClr val="dk1"/>
              </a:buClr>
              <a:buSzPts val="1200"/>
              <a:buChar char="●"/>
            </a:pPr>
            <a:r>
              <a:rPr lang="en-US" sz="1200" b="1">
                <a:solidFill>
                  <a:schemeClr val="dk1"/>
                </a:solidFill>
                <a:latin typeface="Century Gothic"/>
                <a:ea typeface="Century Gothic"/>
                <a:cs typeface="Century Gothic"/>
                <a:sym typeface="Century Gothic"/>
              </a:rPr>
              <a:t>Context</a:t>
            </a:r>
            <a:r>
              <a:rPr lang="en-US" sz="1200">
                <a:solidFill>
                  <a:schemeClr val="dk1"/>
                </a:solidFill>
                <a:latin typeface="Century Gothic"/>
                <a:ea typeface="Century Gothic"/>
                <a:cs typeface="Century Gothic"/>
                <a:sym typeface="Century Gothic"/>
              </a:rPr>
              <a:t>: Tamil Nadu is the southernmost subnational unit in India,</a:t>
            </a:r>
            <a:endParaRPr sz="1200">
              <a:solidFill>
                <a:schemeClr val="dk1"/>
              </a:solidFill>
              <a:latin typeface="Century Gothic"/>
              <a:ea typeface="Century Gothic"/>
              <a:cs typeface="Century Gothic"/>
              <a:sym typeface="Century Gothic"/>
            </a:endParaRPr>
          </a:p>
          <a:p>
            <a:pPr marL="457200" lvl="0" indent="-304800" algn="l" rtl="0">
              <a:lnSpc>
                <a:spcPct val="115000"/>
              </a:lnSpc>
              <a:spcBef>
                <a:spcPts val="0"/>
              </a:spcBef>
              <a:spcAft>
                <a:spcPts val="0"/>
              </a:spcAft>
              <a:buClr>
                <a:schemeClr val="dk1"/>
              </a:buClr>
              <a:buSzPts val="1200"/>
              <a:buChar char="●"/>
            </a:pPr>
            <a:r>
              <a:rPr lang="en-US" sz="1200">
                <a:solidFill>
                  <a:schemeClr val="dk1"/>
                </a:solidFill>
                <a:latin typeface="Century Gothic"/>
                <a:ea typeface="Century Gothic"/>
                <a:cs typeface="Century Gothic"/>
                <a:sym typeface="Century Gothic"/>
              </a:rPr>
              <a:t>Over 10+ years, we've partnered with the state to improve state capabilities.</a:t>
            </a:r>
            <a:endParaRPr sz="1200">
              <a:solidFill>
                <a:schemeClr val="dk1"/>
              </a:solidFill>
              <a:latin typeface="Century Gothic"/>
              <a:ea typeface="Century Gothic"/>
              <a:cs typeface="Century Gothic"/>
              <a:sym typeface="Century Gothic"/>
            </a:endParaRPr>
          </a:p>
          <a:p>
            <a:pPr marL="457200" lvl="0" indent="0" algn="l" rtl="0">
              <a:lnSpc>
                <a:spcPct val="115000"/>
              </a:lnSpc>
              <a:spcBef>
                <a:spcPts val="1200"/>
              </a:spcBef>
              <a:spcAft>
                <a:spcPts val="0"/>
              </a:spcAft>
              <a:buClr>
                <a:schemeClr val="dk1"/>
              </a:buClr>
              <a:buSzPts val="1100"/>
              <a:buFont typeface="Arial"/>
              <a:buNone/>
            </a:pPr>
            <a:endParaRPr sz="1200">
              <a:solidFill>
                <a:schemeClr val="dk1"/>
              </a:solidFill>
              <a:latin typeface="Century Gothic"/>
              <a:ea typeface="Century Gothic"/>
              <a:cs typeface="Century Gothic"/>
              <a:sym typeface="Century Gothic"/>
            </a:endParaRPr>
          </a:p>
          <a:p>
            <a:pPr marL="457200" lvl="0" indent="-304800" algn="l" rtl="0">
              <a:lnSpc>
                <a:spcPct val="115000"/>
              </a:lnSpc>
              <a:spcBef>
                <a:spcPts val="1200"/>
              </a:spcBef>
              <a:spcAft>
                <a:spcPts val="0"/>
              </a:spcAft>
              <a:buClr>
                <a:schemeClr val="dk1"/>
              </a:buClr>
              <a:buSzPts val="1200"/>
              <a:buChar char="●"/>
            </a:pPr>
            <a:r>
              <a:rPr lang="en-US" sz="1200" b="1">
                <a:solidFill>
                  <a:schemeClr val="dk1"/>
                </a:solidFill>
                <a:latin typeface="Century Gothic"/>
                <a:ea typeface="Century Gothic"/>
                <a:cs typeface="Century Gothic"/>
                <a:sym typeface="Century Gothic"/>
              </a:rPr>
              <a:t>PDIA in Action</a:t>
            </a:r>
            <a:r>
              <a:rPr lang="en-US" sz="1200">
                <a:solidFill>
                  <a:schemeClr val="dk1"/>
                </a:solidFill>
                <a:latin typeface="Century Gothic"/>
                <a:ea typeface="Century Gothic"/>
                <a:cs typeface="Century Gothic"/>
                <a:sym typeface="Century Gothic"/>
              </a:rPr>
              <a:t>:</a:t>
            </a:r>
            <a:endParaRPr sz="1200">
              <a:solidFill>
                <a:schemeClr val="dk1"/>
              </a:solidFill>
              <a:latin typeface="Century Gothic"/>
              <a:ea typeface="Century Gothic"/>
              <a:cs typeface="Century Gothic"/>
              <a:sym typeface="Century Gothic"/>
            </a:endParaRPr>
          </a:p>
          <a:p>
            <a:pPr marL="914400" lvl="1" indent="-304800" algn="l" rtl="0">
              <a:lnSpc>
                <a:spcPct val="115000"/>
              </a:lnSpc>
              <a:spcBef>
                <a:spcPts val="0"/>
              </a:spcBef>
              <a:spcAft>
                <a:spcPts val="0"/>
              </a:spcAft>
              <a:buClr>
                <a:schemeClr val="dk1"/>
              </a:buClr>
              <a:buSzPts val="1200"/>
              <a:buChar char="○"/>
            </a:pPr>
            <a:r>
              <a:rPr lang="en-US" sz="1200">
                <a:solidFill>
                  <a:schemeClr val="dk1"/>
                </a:solidFill>
                <a:latin typeface="Century Gothic"/>
                <a:ea typeface="Century Gothic"/>
                <a:cs typeface="Century Gothic"/>
                <a:sym typeface="Century Gothic"/>
              </a:rPr>
              <a:t>We first identified the core problem: </a:t>
            </a:r>
            <a:r>
              <a:rPr lang="en-US" sz="1200" b="1">
                <a:solidFill>
                  <a:schemeClr val="dk1"/>
                </a:solidFill>
                <a:latin typeface="Century Gothic"/>
                <a:ea typeface="Century Gothic"/>
                <a:cs typeface="Century Gothic"/>
                <a:sym typeface="Century Gothic"/>
              </a:rPr>
              <a:t>weak internal capacity</a:t>
            </a:r>
            <a:r>
              <a:rPr lang="en-US" sz="1200">
                <a:solidFill>
                  <a:schemeClr val="dk1"/>
                </a:solidFill>
                <a:latin typeface="Century Gothic"/>
                <a:ea typeface="Century Gothic"/>
                <a:cs typeface="Century Gothic"/>
                <a:sym typeface="Century Gothic"/>
              </a:rPr>
              <a:t> to conduct and use evaluations.</a:t>
            </a:r>
            <a:endParaRPr sz="1200">
              <a:solidFill>
                <a:schemeClr val="dk1"/>
              </a:solidFill>
              <a:latin typeface="Century Gothic"/>
              <a:ea typeface="Century Gothic"/>
              <a:cs typeface="Century Gothic"/>
              <a:sym typeface="Century Gothic"/>
            </a:endParaRPr>
          </a:p>
          <a:p>
            <a:pPr marL="914400" lvl="1" indent="-304800" algn="l" rtl="0">
              <a:lnSpc>
                <a:spcPct val="115000"/>
              </a:lnSpc>
              <a:spcBef>
                <a:spcPts val="0"/>
              </a:spcBef>
              <a:spcAft>
                <a:spcPts val="0"/>
              </a:spcAft>
              <a:buClr>
                <a:schemeClr val="dk1"/>
              </a:buClr>
              <a:buSzPts val="1200"/>
              <a:buChar char="○"/>
            </a:pPr>
            <a:r>
              <a:rPr lang="en-US" sz="1200">
                <a:solidFill>
                  <a:schemeClr val="dk1"/>
                </a:solidFill>
                <a:latin typeface="Century Gothic"/>
                <a:ea typeface="Century Gothic"/>
                <a:cs typeface="Century Gothic"/>
                <a:sym typeface="Century Gothic"/>
              </a:rPr>
              <a:t>Using an </a:t>
            </a:r>
            <a:r>
              <a:rPr lang="en-US" sz="1200" b="1">
                <a:solidFill>
                  <a:schemeClr val="dk1"/>
                </a:solidFill>
                <a:latin typeface="Century Gothic"/>
                <a:ea typeface="Century Gothic"/>
                <a:cs typeface="Century Gothic"/>
                <a:sym typeface="Century Gothic"/>
              </a:rPr>
              <a:t>iterative approach</a:t>
            </a:r>
            <a:r>
              <a:rPr lang="en-US" sz="1200">
                <a:solidFill>
                  <a:schemeClr val="dk1"/>
                </a:solidFill>
                <a:latin typeface="Century Gothic"/>
                <a:ea typeface="Century Gothic"/>
                <a:cs typeface="Century Gothic"/>
                <a:sym typeface="Century Gothic"/>
              </a:rPr>
              <a:t>, we've worked closely with the government on co designing </a:t>
            </a:r>
            <a:r>
              <a:rPr lang="en-US" sz="1200" b="1">
                <a:solidFill>
                  <a:schemeClr val="dk1"/>
                </a:solidFill>
                <a:latin typeface="Century Gothic"/>
                <a:ea typeface="Century Gothic"/>
                <a:cs typeface="Century Gothic"/>
                <a:sym typeface="Century Gothic"/>
              </a:rPr>
              <a:t>evaluations, built capacity to generate and consume evidence, leverage its administrative data and provided advice on policy action</a:t>
            </a:r>
            <a:r>
              <a:rPr lang="en-US" sz="1200">
                <a:solidFill>
                  <a:schemeClr val="dk1"/>
                </a:solidFill>
                <a:latin typeface="Century Gothic"/>
                <a:ea typeface="Century Gothic"/>
                <a:cs typeface="Century Gothic"/>
                <a:sym typeface="Century Gothic"/>
              </a:rPr>
              <a:t> as needed.</a:t>
            </a:r>
            <a:endParaRPr sz="1200">
              <a:solidFill>
                <a:schemeClr val="dk1"/>
              </a:solidFill>
              <a:latin typeface="Century Gothic"/>
              <a:ea typeface="Century Gothic"/>
              <a:cs typeface="Century Gothic"/>
              <a:sym typeface="Century Gothic"/>
            </a:endParaRPr>
          </a:p>
          <a:p>
            <a:pPr marL="914400" lvl="1" indent="-304800" algn="l" rtl="0">
              <a:lnSpc>
                <a:spcPct val="115000"/>
              </a:lnSpc>
              <a:spcBef>
                <a:spcPts val="0"/>
              </a:spcBef>
              <a:spcAft>
                <a:spcPts val="0"/>
              </a:spcAft>
              <a:buClr>
                <a:schemeClr val="dk1"/>
              </a:buClr>
              <a:buSzPts val="1200"/>
              <a:buFont typeface="Century Gothic"/>
              <a:buChar char="○"/>
            </a:pPr>
            <a:r>
              <a:rPr lang="en-US" sz="1200">
                <a:solidFill>
                  <a:schemeClr val="dk1"/>
                </a:solidFill>
                <a:latin typeface="Century Gothic"/>
                <a:ea typeface="Century Gothic"/>
                <a:cs typeface="Century Gothic"/>
                <a:sym typeface="Century Gothic"/>
              </a:rPr>
              <a:t>Our approach was to identify local solutions to local problems, instead of force fitting international best practices. </a:t>
            </a:r>
            <a:endParaRPr sz="1200">
              <a:solidFill>
                <a:schemeClr val="dk1"/>
              </a:solidFill>
              <a:latin typeface="Century Gothic"/>
              <a:ea typeface="Century Gothic"/>
              <a:cs typeface="Century Gothic"/>
              <a:sym typeface="Century Gothic"/>
            </a:endParaRPr>
          </a:p>
          <a:p>
            <a:pPr marL="1371600" lvl="2" indent="-304800" algn="l" rtl="0">
              <a:lnSpc>
                <a:spcPct val="115000"/>
              </a:lnSpc>
              <a:spcBef>
                <a:spcPts val="0"/>
              </a:spcBef>
              <a:spcAft>
                <a:spcPts val="0"/>
              </a:spcAft>
              <a:buClr>
                <a:schemeClr val="dk1"/>
              </a:buClr>
              <a:buSzPts val="1200"/>
              <a:buFont typeface="Century Gothic"/>
              <a:buAutoNum type="romanLcPeriod"/>
            </a:pPr>
            <a:r>
              <a:rPr lang="en-US" sz="1200">
                <a:solidFill>
                  <a:schemeClr val="dk1"/>
                </a:solidFill>
                <a:latin typeface="Century Gothic"/>
                <a:ea typeface="Century Gothic"/>
                <a:cs typeface="Century Gothic"/>
                <a:sym typeface="Century Gothic"/>
              </a:rPr>
              <a:t>For example, Tamil Nadu is undergoing a demographic transition where aging is an important policy concern. We provided support for over 5 years to the Department of Economics and Statistics on survey design, data quality and data analysis to help the government undertake citizen surveys which ultimately informed an increase in the old age pension fund.  </a:t>
            </a:r>
            <a:endParaRPr sz="1200">
              <a:solidFill>
                <a:schemeClr val="dk1"/>
              </a:solidFill>
              <a:latin typeface="Century Gothic"/>
              <a:ea typeface="Century Gothic"/>
              <a:cs typeface="Century Gothic"/>
              <a:sym typeface="Century Gothic"/>
            </a:endParaRPr>
          </a:p>
          <a:p>
            <a:pPr marL="914400" lvl="1" indent="-304800" algn="l" rtl="0">
              <a:lnSpc>
                <a:spcPct val="115000"/>
              </a:lnSpc>
              <a:spcBef>
                <a:spcPts val="0"/>
              </a:spcBef>
              <a:spcAft>
                <a:spcPts val="0"/>
              </a:spcAft>
              <a:buClr>
                <a:schemeClr val="dk1"/>
              </a:buClr>
              <a:buSzPts val="1200"/>
              <a:buFont typeface="Century Gothic"/>
              <a:buChar char="○"/>
            </a:pPr>
            <a:r>
              <a:rPr lang="en-US" sz="1200">
                <a:solidFill>
                  <a:schemeClr val="dk1"/>
                </a:solidFill>
                <a:latin typeface="Century Gothic"/>
                <a:ea typeface="Century Gothic"/>
                <a:cs typeface="Century Gothic"/>
                <a:sym typeface="Century Gothic"/>
              </a:rPr>
              <a:t>We have also continuously gone back to the drawing board to  understand if our strategy requires further iteration or adaptation and if our problem has been solved or since then evolved, so revisiting step 1 of the PDIA approach.</a:t>
            </a:r>
            <a:endParaRPr sz="1200">
              <a:solidFill>
                <a:schemeClr val="dk1"/>
              </a:solidFill>
              <a:latin typeface="Century Gothic"/>
              <a:ea typeface="Century Gothic"/>
              <a:cs typeface="Century Gothic"/>
              <a:sym typeface="Century Gothic"/>
            </a:endParaRPr>
          </a:p>
          <a:p>
            <a:pPr marL="914400" lvl="1" indent="-304800" algn="l" rtl="0">
              <a:lnSpc>
                <a:spcPct val="115000"/>
              </a:lnSpc>
              <a:spcBef>
                <a:spcPts val="0"/>
              </a:spcBef>
              <a:spcAft>
                <a:spcPts val="0"/>
              </a:spcAft>
              <a:buClr>
                <a:schemeClr val="dk1"/>
              </a:buClr>
              <a:buSzPts val="1200"/>
              <a:buFont typeface="Century Gothic"/>
              <a:buChar char="○"/>
            </a:pPr>
            <a:endParaRPr sz="1200">
              <a:solidFill>
                <a:schemeClr val="dk1"/>
              </a:solidFill>
              <a:latin typeface="Century Gothic"/>
              <a:ea typeface="Century Gothic"/>
              <a:cs typeface="Century Gothic"/>
              <a:sym typeface="Century Gothic"/>
            </a:endParaRPr>
          </a:p>
          <a:p>
            <a:pPr marL="457200" lvl="0" indent="-304800" algn="l" rtl="0">
              <a:lnSpc>
                <a:spcPct val="115000"/>
              </a:lnSpc>
              <a:spcBef>
                <a:spcPts val="0"/>
              </a:spcBef>
              <a:spcAft>
                <a:spcPts val="0"/>
              </a:spcAft>
              <a:buClr>
                <a:schemeClr val="dk1"/>
              </a:buClr>
              <a:buSzPts val="1200"/>
              <a:buChar char="●"/>
            </a:pPr>
            <a:r>
              <a:rPr lang="en-US" sz="1200" b="1">
                <a:solidFill>
                  <a:schemeClr val="dk1"/>
                </a:solidFill>
                <a:latin typeface="Century Gothic"/>
                <a:ea typeface="Century Gothic"/>
                <a:cs typeface="Century Gothic"/>
                <a:sym typeface="Century Gothic"/>
              </a:rPr>
              <a:t>To show what the Progress can look like in a decade long efforts</a:t>
            </a:r>
            <a:r>
              <a:rPr lang="en-US" sz="1200">
                <a:solidFill>
                  <a:schemeClr val="dk1"/>
                </a:solidFill>
                <a:latin typeface="Century Gothic"/>
                <a:ea typeface="Century Gothic"/>
                <a:cs typeface="Century Gothic"/>
                <a:sym typeface="Century Gothic"/>
              </a:rPr>
              <a:t>:</a:t>
            </a:r>
            <a:endParaRPr sz="1200">
              <a:solidFill>
                <a:schemeClr val="dk1"/>
              </a:solidFill>
              <a:latin typeface="Century Gothic"/>
              <a:ea typeface="Century Gothic"/>
              <a:cs typeface="Century Gothic"/>
              <a:sym typeface="Century Gothic"/>
            </a:endParaRPr>
          </a:p>
          <a:p>
            <a:pPr marL="914400" lvl="1" indent="-304800" algn="l" rtl="0">
              <a:lnSpc>
                <a:spcPct val="115000"/>
              </a:lnSpc>
              <a:spcBef>
                <a:spcPts val="0"/>
              </a:spcBef>
              <a:spcAft>
                <a:spcPts val="0"/>
              </a:spcAft>
              <a:buClr>
                <a:schemeClr val="dk1"/>
              </a:buClr>
              <a:buSzPts val="1200"/>
              <a:buFont typeface="Century Gothic"/>
              <a:buChar char="○"/>
            </a:pPr>
            <a:r>
              <a:rPr lang="en-US" sz="1200">
                <a:solidFill>
                  <a:schemeClr val="dk1"/>
                </a:solidFill>
                <a:latin typeface="Century Gothic"/>
                <a:ea typeface="Century Gothic"/>
                <a:cs typeface="Century Gothic"/>
                <a:sym typeface="Century Gothic"/>
              </a:rPr>
              <a:t>From low evaluation capacity, Tamil Nadu now funds its own evaluations and has a dedicated grant for innovation in evaluations.</a:t>
            </a:r>
            <a:endParaRPr sz="1200">
              <a:solidFill>
                <a:schemeClr val="dk1"/>
              </a:solidFill>
              <a:latin typeface="Century Gothic"/>
              <a:ea typeface="Century Gothic"/>
              <a:cs typeface="Century Gothic"/>
              <a:sym typeface="Century Gothic"/>
            </a:endParaRPr>
          </a:p>
          <a:p>
            <a:pPr marL="914400" lvl="0" indent="0" algn="l" rtl="0">
              <a:lnSpc>
                <a:spcPct val="115000"/>
              </a:lnSpc>
              <a:spcBef>
                <a:spcPts val="1200"/>
              </a:spcBef>
              <a:spcAft>
                <a:spcPts val="0"/>
              </a:spcAft>
              <a:buClr>
                <a:schemeClr val="dk1"/>
              </a:buClr>
              <a:buSzPts val="1100"/>
              <a:buFont typeface="Arial"/>
              <a:buNone/>
            </a:pPr>
            <a:endParaRPr sz="1200">
              <a:solidFill>
                <a:schemeClr val="dk1"/>
              </a:solidFill>
              <a:latin typeface="Century Gothic"/>
              <a:ea typeface="Century Gothic"/>
              <a:cs typeface="Century Gothic"/>
              <a:sym typeface="Century Gothic"/>
            </a:endParaRPr>
          </a:p>
          <a:p>
            <a:pPr marL="457200" lvl="0" indent="-304800" algn="l" rtl="0">
              <a:lnSpc>
                <a:spcPct val="115000"/>
              </a:lnSpc>
              <a:spcBef>
                <a:spcPts val="1200"/>
              </a:spcBef>
              <a:spcAft>
                <a:spcPts val="0"/>
              </a:spcAft>
              <a:buClr>
                <a:schemeClr val="dk1"/>
              </a:buClr>
              <a:buSzPts val="1200"/>
              <a:buChar char="●"/>
            </a:pPr>
            <a:r>
              <a:rPr lang="en-US" sz="1200" b="1">
                <a:solidFill>
                  <a:schemeClr val="dk1"/>
                </a:solidFill>
                <a:latin typeface="Century Gothic"/>
                <a:ea typeface="Century Gothic"/>
                <a:cs typeface="Century Gothic"/>
                <a:sym typeface="Century Gothic"/>
              </a:rPr>
              <a:t>Key Lesson to me and my team</a:t>
            </a:r>
            <a:r>
              <a:rPr lang="en-US" sz="1200">
                <a:solidFill>
                  <a:schemeClr val="dk1"/>
                </a:solidFill>
                <a:latin typeface="Century Gothic"/>
                <a:ea typeface="Century Gothic"/>
                <a:cs typeface="Century Gothic"/>
                <a:sym typeface="Century Gothic"/>
              </a:rPr>
              <a:t>: Building the state’s evaluation capacities</a:t>
            </a:r>
            <a:r>
              <a:rPr lang="en-US" sz="1200" b="1">
                <a:solidFill>
                  <a:schemeClr val="dk1"/>
                </a:solidFill>
                <a:latin typeface="Century Gothic"/>
                <a:ea typeface="Century Gothic"/>
                <a:cs typeface="Century Gothic"/>
                <a:sym typeface="Century Gothic"/>
              </a:rPr>
              <a:t> alone isn’t enough</a:t>
            </a:r>
            <a:r>
              <a:rPr lang="en-US" sz="1200">
                <a:solidFill>
                  <a:schemeClr val="dk1"/>
                </a:solidFill>
                <a:latin typeface="Century Gothic"/>
                <a:ea typeface="Century Gothic"/>
                <a:cs typeface="Century Gothic"/>
                <a:sym typeface="Century Gothic"/>
              </a:rPr>
              <a:t>. To truly improve state capabilities, you need to be a </a:t>
            </a:r>
            <a:r>
              <a:rPr lang="en-US" sz="1200" b="1">
                <a:solidFill>
                  <a:schemeClr val="dk1"/>
                </a:solidFill>
                <a:latin typeface="Century Gothic"/>
                <a:ea typeface="Century Gothic"/>
                <a:cs typeface="Century Gothic"/>
                <a:sym typeface="Century Gothic"/>
              </a:rPr>
              <a:t>long-term knowledge partner</a:t>
            </a:r>
            <a:r>
              <a:rPr lang="en-US" sz="1200">
                <a:solidFill>
                  <a:schemeClr val="dk1"/>
                </a:solidFill>
                <a:latin typeface="Century Gothic"/>
                <a:ea typeface="Century Gothic"/>
                <a:cs typeface="Century Gothic"/>
                <a:sym typeface="Century Gothic"/>
              </a:rPr>
              <a:t>, embedded throughout the policymaking cycle to ultimately support it in evidence use.</a:t>
            </a:r>
            <a:endParaRPr sz="1200">
              <a:solidFill>
                <a:schemeClr val="dk1"/>
              </a:solidFill>
              <a:latin typeface="Century Gothic"/>
              <a:ea typeface="Century Gothic"/>
              <a:cs typeface="Century Gothic"/>
              <a:sym typeface="Century Gothic"/>
            </a:endParaRPr>
          </a:p>
        </p:txBody>
      </p:sp>
      <p:sp>
        <p:nvSpPr>
          <p:cNvPr id="131" name="Google Shape;131;g2f97b301ed0_0_72:notes"/>
          <p:cNvSpPr txBox="1">
            <a:spLocks noGrp="1"/>
          </p:cNvSpPr>
          <p:nvPr>
            <p:ph type="sldNum" idx="12"/>
          </p:nvPr>
        </p:nvSpPr>
        <p:spPr>
          <a:xfrm>
            <a:off x="3884619" y="8685213"/>
            <a:ext cx="2971800" cy="4587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g308177d8e54_0_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8" name="Google Shape;168;g308177d8e5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Cover_01">
  <p:cSld name="1_Cover_01">
    <p:bg>
      <p:bgPr>
        <a:solidFill>
          <a:schemeClr val="lt1"/>
        </a:solidFill>
        <a:effectLst/>
      </p:bgPr>
    </p:bg>
    <p:spTree>
      <p:nvGrpSpPr>
        <p:cNvPr id="1" name="Shape 12"/>
        <p:cNvGrpSpPr/>
        <p:nvPr/>
      </p:nvGrpSpPr>
      <p:grpSpPr>
        <a:xfrm>
          <a:off x="0" y="0"/>
          <a:ext cx="0" cy="0"/>
          <a:chOff x="0" y="0"/>
          <a:chExt cx="0" cy="0"/>
        </a:xfrm>
      </p:grpSpPr>
      <p:pic>
        <p:nvPicPr>
          <p:cNvPr id="13" name="Google Shape;13;p5" descr="A red and white background&#10;&#10;Description automatically generated"/>
          <p:cNvPicPr preferRelativeResize="0"/>
          <p:nvPr/>
        </p:nvPicPr>
        <p:blipFill rotWithShape="1">
          <a:blip r:embed="rId2">
            <a:alphaModFix/>
          </a:blip>
          <a:srcRect/>
          <a:stretch/>
        </p:blipFill>
        <p:spPr>
          <a:xfrm>
            <a:off x="0" y="-1"/>
            <a:ext cx="12197286" cy="6952891"/>
          </a:xfrm>
          <a:prstGeom prst="rect">
            <a:avLst/>
          </a:prstGeom>
          <a:noFill/>
          <a:ln>
            <a:noFill/>
          </a:ln>
        </p:spPr>
      </p:pic>
      <p:sp>
        <p:nvSpPr>
          <p:cNvPr id="14" name="Google Shape;14;p5"/>
          <p:cNvSpPr txBox="1">
            <a:spLocks noGrp="1"/>
          </p:cNvSpPr>
          <p:nvPr>
            <p:ph type="ctrTitle"/>
          </p:nvPr>
        </p:nvSpPr>
        <p:spPr>
          <a:xfrm>
            <a:off x="1097246" y="2993107"/>
            <a:ext cx="9144000" cy="742377"/>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rgbClr val="4E0000"/>
              </a:buClr>
              <a:buSzPts val="4800"/>
              <a:buFont typeface="Roboto"/>
              <a:buNone/>
              <a:defRPr sz="4800">
                <a:solidFill>
                  <a:srgbClr val="4E0000"/>
                </a:solidFill>
                <a:latin typeface="Roboto"/>
                <a:ea typeface="Roboto"/>
                <a:cs typeface="Roboto"/>
                <a:sym typeface="Roboto"/>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p:nvPr/>
        </p:nvSpPr>
        <p:spPr>
          <a:xfrm>
            <a:off x="1193498" y="2478853"/>
            <a:ext cx="1080470" cy="306467"/>
          </a:xfrm>
          <a:prstGeom prst="roundRect">
            <a:avLst>
              <a:gd name="adj" fmla="val 16667"/>
            </a:avLst>
          </a:prstGeom>
          <a:noFill/>
          <a:ln w="19050" cap="flat" cmpd="sng">
            <a:solidFill>
              <a:schemeClr val="lt1"/>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0" i="0" u="none" strike="noStrike" cap="none">
                <a:solidFill>
                  <a:schemeClr val="lt1"/>
                </a:solidFill>
                <a:latin typeface="Roboto"/>
                <a:ea typeface="Roboto"/>
                <a:cs typeface="Roboto"/>
                <a:sym typeface="Roboto"/>
              </a:rPr>
              <a:t>STREAM A</a:t>
            </a:r>
            <a:endParaRPr/>
          </a:p>
        </p:txBody>
      </p:sp>
      <p:pic>
        <p:nvPicPr>
          <p:cNvPr id="16" name="Google Shape;16;p5" descr="A black background with red stars&#10;&#10;Description automatically generated"/>
          <p:cNvPicPr preferRelativeResize="0"/>
          <p:nvPr/>
        </p:nvPicPr>
        <p:blipFill rotWithShape="1">
          <a:blip r:embed="rId3">
            <a:alphaModFix/>
          </a:blip>
          <a:srcRect/>
          <a:stretch/>
        </p:blipFill>
        <p:spPr>
          <a:xfrm>
            <a:off x="1267224" y="188989"/>
            <a:ext cx="661580" cy="1663874"/>
          </a:xfrm>
          <a:prstGeom prst="rect">
            <a:avLst/>
          </a:prstGeom>
          <a:noFill/>
          <a:ln>
            <a:noFill/>
          </a:ln>
        </p:spPr>
      </p:pic>
      <p:pic>
        <p:nvPicPr>
          <p:cNvPr id="17" name="Google Shape;17;p5" descr="A black and red background with circles&#10;&#10;Description automatically generated"/>
          <p:cNvPicPr preferRelativeResize="0"/>
          <p:nvPr/>
        </p:nvPicPr>
        <p:blipFill rotWithShape="1">
          <a:blip r:embed="rId4">
            <a:alphaModFix/>
          </a:blip>
          <a:srcRect/>
          <a:stretch/>
        </p:blipFill>
        <p:spPr>
          <a:xfrm>
            <a:off x="4600913" y="-189176"/>
            <a:ext cx="2749544" cy="742377"/>
          </a:xfrm>
          <a:prstGeom prst="rect">
            <a:avLst/>
          </a:prstGeom>
          <a:noFill/>
          <a:ln>
            <a:noFill/>
          </a:ln>
        </p:spPr>
      </p:pic>
      <p:pic>
        <p:nvPicPr>
          <p:cNvPr id="18" name="Google Shape;18;p5" descr="A red and black background with circles&#10;&#10;Description automatically generated"/>
          <p:cNvPicPr preferRelativeResize="0"/>
          <p:nvPr/>
        </p:nvPicPr>
        <p:blipFill rotWithShape="1">
          <a:blip r:embed="rId5">
            <a:alphaModFix/>
          </a:blip>
          <a:srcRect/>
          <a:stretch/>
        </p:blipFill>
        <p:spPr>
          <a:xfrm>
            <a:off x="-263509" y="6381129"/>
            <a:ext cx="2332941" cy="59490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2_Page_Break_01" type="title">
  <p:cSld name="TITLE">
    <p:bg>
      <p:bgPr>
        <a:solidFill>
          <a:schemeClr val="accent3"/>
        </a:solidFill>
        <a:effectLst/>
      </p:bgPr>
    </p:bg>
    <p:spTree>
      <p:nvGrpSpPr>
        <p:cNvPr id="1" name="Shape 19"/>
        <p:cNvGrpSpPr/>
        <p:nvPr/>
      </p:nvGrpSpPr>
      <p:grpSpPr>
        <a:xfrm>
          <a:off x="0" y="0"/>
          <a:ext cx="0" cy="0"/>
          <a:chOff x="0" y="0"/>
          <a:chExt cx="0" cy="0"/>
        </a:xfrm>
      </p:grpSpPr>
      <p:pic>
        <p:nvPicPr>
          <p:cNvPr id="20" name="Google Shape;20;p6" descr="A red and white background&#10;&#10;Description automatically generated"/>
          <p:cNvPicPr preferRelativeResize="0"/>
          <p:nvPr/>
        </p:nvPicPr>
        <p:blipFill rotWithShape="1">
          <a:blip r:embed="rId2">
            <a:alphaModFix/>
          </a:blip>
          <a:srcRect/>
          <a:stretch/>
        </p:blipFill>
        <p:spPr>
          <a:xfrm>
            <a:off x="0" y="-1"/>
            <a:ext cx="12197286" cy="6952891"/>
          </a:xfrm>
          <a:prstGeom prst="rect">
            <a:avLst/>
          </a:prstGeom>
          <a:noFill/>
          <a:ln>
            <a:noFill/>
          </a:ln>
        </p:spPr>
      </p:pic>
      <p:sp>
        <p:nvSpPr>
          <p:cNvPr id="21" name="Google Shape;21;p6"/>
          <p:cNvSpPr txBox="1">
            <a:spLocks noGrp="1"/>
          </p:cNvSpPr>
          <p:nvPr>
            <p:ph type="ctrTitle"/>
          </p:nvPr>
        </p:nvSpPr>
        <p:spPr>
          <a:xfrm>
            <a:off x="707571" y="1178895"/>
            <a:ext cx="5257800" cy="1738476"/>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rgbClr val="4E0000"/>
              </a:buClr>
              <a:buSzPts val="5000"/>
              <a:buFont typeface="Roboto"/>
              <a:buNone/>
              <a:defRPr sz="5000">
                <a:solidFill>
                  <a:srgbClr val="4E0000"/>
                </a:solidFill>
                <a:latin typeface="Roboto"/>
                <a:ea typeface="Roboto"/>
                <a:cs typeface="Roboto"/>
                <a:sym typeface="Roboto"/>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6"/>
          <p:cNvSpPr txBox="1">
            <a:spLocks noGrp="1"/>
          </p:cNvSpPr>
          <p:nvPr>
            <p:ph type="subTitle" idx="1"/>
          </p:nvPr>
        </p:nvSpPr>
        <p:spPr>
          <a:xfrm>
            <a:off x="707571" y="771753"/>
            <a:ext cx="5257800" cy="365125"/>
          </a:xfrm>
          <a:prstGeom prst="rect">
            <a:avLst/>
          </a:prstGeom>
          <a:noFill/>
          <a:ln>
            <a:noFill/>
          </a:ln>
        </p:spPr>
        <p:txBody>
          <a:bodyPr spcFirstLastPara="1" wrap="square" lIns="91425" tIns="45700" rIns="91425" bIns="45700" anchor="t" anchorCtr="0">
            <a:normAutofit/>
          </a:bodyPr>
          <a:lstStyle>
            <a:lvl1pPr lvl="0" algn="l">
              <a:lnSpc>
                <a:spcPct val="90000"/>
              </a:lnSpc>
              <a:spcBef>
                <a:spcPts val="1000"/>
              </a:spcBef>
              <a:spcAft>
                <a:spcPts val="0"/>
              </a:spcAft>
              <a:buClr>
                <a:srgbClr val="4E0000"/>
              </a:buClr>
              <a:buSzPts val="1800"/>
              <a:buNone/>
              <a:defRPr sz="1800">
                <a:solidFill>
                  <a:srgbClr val="4E0000"/>
                </a:solidFill>
                <a:latin typeface="Roboto"/>
                <a:ea typeface="Roboto"/>
                <a:cs typeface="Roboto"/>
                <a:sym typeface="Roboto"/>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pic>
        <p:nvPicPr>
          <p:cNvPr id="23" name="Google Shape;23;p6" descr="A black background with white text&#10;&#10;Description automatically generated"/>
          <p:cNvPicPr preferRelativeResize="0"/>
          <p:nvPr/>
        </p:nvPicPr>
        <p:blipFill rotWithShape="1">
          <a:blip r:embed="rId3">
            <a:alphaModFix/>
          </a:blip>
          <a:srcRect/>
          <a:stretch/>
        </p:blipFill>
        <p:spPr>
          <a:xfrm>
            <a:off x="7822866" y="48793"/>
            <a:ext cx="4369134" cy="1130102"/>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3_Text_01">
  <p:cSld name="3_Text_01">
    <p:spTree>
      <p:nvGrpSpPr>
        <p:cNvPr id="1" name="Shape 24"/>
        <p:cNvGrpSpPr/>
        <p:nvPr/>
      </p:nvGrpSpPr>
      <p:grpSpPr>
        <a:xfrm>
          <a:off x="0" y="0"/>
          <a:ext cx="0" cy="0"/>
          <a:chOff x="0" y="0"/>
          <a:chExt cx="0" cy="0"/>
        </a:xfrm>
      </p:grpSpPr>
      <p:sp>
        <p:nvSpPr>
          <p:cNvPr id="25" name="Google Shape;25;p7"/>
          <p:cNvSpPr txBox="1">
            <a:spLocks noGrp="1"/>
          </p:cNvSpPr>
          <p:nvPr>
            <p:ph type="title"/>
          </p:nvPr>
        </p:nvSpPr>
        <p:spPr>
          <a:xfrm>
            <a:off x="707572" y="582500"/>
            <a:ext cx="10776856" cy="647246"/>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4E0000"/>
              </a:buClr>
              <a:buSzPts val="4400"/>
              <a:buFont typeface="Roboto"/>
              <a:buNone/>
              <a:defRPr>
                <a:solidFill>
                  <a:srgbClr val="4E0000"/>
                </a:solidFill>
                <a:latin typeface="Roboto"/>
                <a:ea typeface="Roboto"/>
                <a:cs typeface="Roboto"/>
                <a:sym typeface="Roboto"/>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6" name="Google Shape;26;p7"/>
          <p:cNvSpPr txBox="1">
            <a:spLocks noGrp="1"/>
          </p:cNvSpPr>
          <p:nvPr>
            <p:ph type="body" idx="1"/>
          </p:nvPr>
        </p:nvSpPr>
        <p:spPr>
          <a:xfrm>
            <a:off x="707571" y="1488168"/>
            <a:ext cx="10776857" cy="4351338"/>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rgbClr val="4E0000"/>
              </a:buClr>
              <a:buSzPts val="2800"/>
              <a:buChar char="•"/>
              <a:defRPr>
                <a:solidFill>
                  <a:srgbClr val="4E0000"/>
                </a:solidFill>
                <a:latin typeface="Roboto"/>
                <a:ea typeface="Roboto"/>
                <a:cs typeface="Roboto"/>
                <a:sym typeface="Roboto"/>
              </a:defRPr>
            </a:lvl1pPr>
            <a:lvl2pPr marL="914400" lvl="1" indent="-381000" algn="l">
              <a:lnSpc>
                <a:spcPct val="90000"/>
              </a:lnSpc>
              <a:spcBef>
                <a:spcPts val="500"/>
              </a:spcBef>
              <a:spcAft>
                <a:spcPts val="0"/>
              </a:spcAft>
              <a:buClr>
                <a:srgbClr val="4E0000"/>
              </a:buClr>
              <a:buSzPts val="2400"/>
              <a:buChar char="•"/>
              <a:defRPr>
                <a:solidFill>
                  <a:srgbClr val="4E0000"/>
                </a:solidFill>
                <a:latin typeface="Roboto"/>
                <a:ea typeface="Roboto"/>
                <a:cs typeface="Roboto"/>
                <a:sym typeface="Roboto"/>
              </a:defRPr>
            </a:lvl2pPr>
            <a:lvl3pPr marL="1371600" lvl="2" indent="-355600" algn="l">
              <a:lnSpc>
                <a:spcPct val="90000"/>
              </a:lnSpc>
              <a:spcBef>
                <a:spcPts val="500"/>
              </a:spcBef>
              <a:spcAft>
                <a:spcPts val="0"/>
              </a:spcAft>
              <a:buClr>
                <a:srgbClr val="4E0000"/>
              </a:buClr>
              <a:buSzPts val="2000"/>
              <a:buChar char="•"/>
              <a:defRPr>
                <a:solidFill>
                  <a:srgbClr val="4E0000"/>
                </a:solidFill>
                <a:latin typeface="Roboto"/>
                <a:ea typeface="Roboto"/>
                <a:cs typeface="Roboto"/>
                <a:sym typeface="Roboto"/>
              </a:defRPr>
            </a:lvl3pPr>
            <a:lvl4pPr marL="1828800" lvl="3" indent="-342900" algn="l">
              <a:lnSpc>
                <a:spcPct val="90000"/>
              </a:lnSpc>
              <a:spcBef>
                <a:spcPts val="500"/>
              </a:spcBef>
              <a:spcAft>
                <a:spcPts val="0"/>
              </a:spcAft>
              <a:buClr>
                <a:srgbClr val="4E0000"/>
              </a:buClr>
              <a:buSzPts val="1800"/>
              <a:buChar char="•"/>
              <a:defRPr>
                <a:solidFill>
                  <a:srgbClr val="4E0000"/>
                </a:solidFill>
                <a:latin typeface="Roboto"/>
                <a:ea typeface="Roboto"/>
                <a:cs typeface="Roboto"/>
                <a:sym typeface="Roboto"/>
              </a:defRPr>
            </a:lvl4pPr>
            <a:lvl5pPr marL="2286000" lvl="4" indent="-342900" algn="l">
              <a:lnSpc>
                <a:spcPct val="90000"/>
              </a:lnSpc>
              <a:spcBef>
                <a:spcPts val="500"/>
              </a:spcBef>
              <a:spcAft>
                <a:spcPts val="0"/>
              </a:spcAft>
              <a:buClr>
                <a:srgbClr val="4E0000"/>
              </a:buClr>
              <a:buSzPts val="1800"/>
              <a:buChar char="•"/>
              <a:defRPr>
                <a:solidFill>
                  <a:srgbClr val="4E0000"/>
                </a:solidFill>
                <a:latin typeface="Roboto"/>
                <a:ea typeface="Roboto"/>
                <a:cs typeface="Roboto"/>
                <a:sym typeface="Roboto"/>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cxnSp>
        <p:nvCxnSpPr>
          <p:cNvPr id="27" name="Google Shape;27;p7"/>
          <p:cNvCxnSpPr/>
          <p:nvPr/>
        </p:nvCxnSpPr>
        <p:spPr>
          <a:xfrm>
            <a:off x="0" y="6344625"/>
            <a:ext cx="12192000" cy="0"/>
          </a:xfrm>
          <a:prstGeom prst="straightConnector1">
            <a:avLst/>
          </a:prstGeom>
          <a:noFill/>
          <a:ln w="19050" cap="flat" cmpd="sng">
            <a:solidFill>
              <a:schemeClr val="lt2"/>
            </a:solidFill>
            <a:prstDash val="solid"/>
            <a:miter lim="800000"/>
            <a:headEnd type="none" w="sm" len="sm"/>
            <a:tailEnd type="none" w="sm" len="sm"/>
          </a:ln>
        </p:spPr>
      </p:cxnSp>
      <p:sp>
        <p:nvSpPr>
          <p:cNvPr id="28" name="Google Shape;28;p7"/>
          <p:cNvSpPr txBox="1"/>
          <p:nvPr/>
        </p:nvSpPr>
        <p:spPr>
          <a:xfrm>
            <a:off x="707571" y="6475254"/>
            <a:ext cx="6803571" cy="246221"/>
          </a:xfrm>
          <a:prstGeom prst="rect">
            <a:avLst/>
          </a:prstGeom>
          <a:noFill/>
          <a:ln>
            <a:noFill/>
          </a:ln>
        </p:spPr>
        <p:txBody>
          <a:bodyPr spcFirstLastPara="1" wrap="square" lIns="0" tIns="45700" rIns="91425" bIns="45700" anchor="t" anchorCtr="0">
            <a:spAutoFit/>
          </a:bodyPr>
          <a:lstStyle/>
          <a:p>
            <a:pPr marL="0" marR="0" lvl="0" indent="0" algn="l" rtl="0">
              <a:spcBef>
                <a:spcPts val="0"/>
              </a:spcBef>
              <a:spcAft>
                <a:spcPts val="0"/>
              </a:spcAft>
              <a:buNone/>
            </a:pPr>
            <a:r>
              <a:rPr lang="en-US" sz="1000" b="0" i="0">
                <a:solidFill>
                  <a:schemeClr val="lt1"/>
                </a:solidFill>
                <a:latin typeface="Proxima Nova"/>
                <a:ea typeface="Proxima Nova"/>
                <a:cs typeface="Proxima Nova"/>
                <a:sym typeface="Proxima Nova"/>
              </a:rPr>
              <a:t>NATIONAL EVALUATION CAPACITIES CONFERENCE 2024</a:t>
            </a:r>
            <a:endParaRPr sz="1000" b="0" i="0">
              <a:solidFill>
                <a:schemeClr val="lt1"/>
              </a:solidFill>
              <a:latin typeface="Proxima Nova"/>
              <a:ea typeface="Proxima Nova"/>
              <a:cs typeface="Proxima Nova"/>
              <a:sym typeface="Proxima Nova"/>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9"/>
        <p:cNvGrpSpPr/>
        <p:nvPr/>
      </p:nvGrpSpPr>
      <p:grpSpPr>
        <a:xfrm>
          <a:off x="0" y="0"/>
          <a:ext cx="0" cy="0"/>
          <a:chOff x="0" y="0"/>
          <a:chExt cx="0" cy="0"/>
        </a:xfrm>
      </p:grpSpPr>
      <p:sp>
        <p:nvSpPr>
          <p:cNvPr id="30" name="Google Shape;30;g2f97b301ed0_0_194"/>
          <p:cNvSpPr txBox="1">
            <a:spLocks noGrp="1"/>
          </p:cNvSpPr>
          <p:nvPr>
            <p:ph type="title"/>
          </p:nvPr>
        </p:nvSpPr>
        <p:spPr>
          <a:xfrm>
            <a:off x="838200" y="365126"/>
            <a:ext cx="10515600" cy="13254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31" name="Google Shape;31;g2f97b301ed0_0_194"/>
          <p:cNvSpPr txBox="1">
            <a:spLocks noGrp="1"/>
          </p:cNvSpPr>
          <p:nvPr>
            <p:ph type="body" idx="1"/>
          </p:nvPr>
        </p:nvSpPr>
        <p:spPr>
          <a:xfrm>
            <a:off x="838200" y="1825625"/>
            <a:ext cx="10515600" cy="4351200"/>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1000"/>
              </a:spcBef>
              <a:spcAft>
                <a:spcPts val="0"/>
              </a:spcAft>
              <a:buClr>
                <a:schemeClr val="dk1"/>
              </a:buClr>
              <a:buSzPts val="1400"/>
              <a:buChar char="•"/>
              <a:defRPr/>
            </a:lvl1pPr>
            <a:lvl2pPr marL="914400" lvl="1" indent="-317500" algn="l">
              <a:lnSpc>
                <a:spcPct val="90000"/>
              </a:lnSpc>
              <a:spcBef>
                <a:spcPts val="500"/>
              </a:spcBef>
              <a:spcAft>
                <a:spcPts val="0"/>
              </a:spcAft>
              <a:buClr>
                <a:schemeClr val="dk1"/>
              </a:buClr>
              <a:buSzPts val="1400"/>
              <a:buChar char="•"/>
              <a:defRPr/>
            </a:lvl2pPr>
            <a:lvl3pPr marL="1371600" lvl="2" indent="-317500" algn="l">
              <a:lnSpc>
                <a:spcPct val="90000"/>
              </a:lnSpc>
              <a:spcBef>
                <a:spcPts val="500"/>
              </a:spcBef>
              <a:spcAft>
                <a:spcPts val="0"/>
              </a:spcAft>
              <a:buClr>
                <a:schemeClr val="dk1"/>
              </a:buClr>
              <a:buSzPts val="1400"/>
              <a:buChar char="•"/>
              <a:defRPr/>
            </a:lvl3pPr>
            <a:lvl4pPr marL="1828800" lvl="3" indent="-317500" algn="l">
              <a:lnSpc>
                <a:spcPct val="90000"/>
              </a:lnSpc>
              <a:spcBef>
                <a:spcPts val="500"/>
              </a:spcBef>
              <a:spcAft>
                <a:spcPts val="0"/>
              </a:spcAft>
              <a:buClr>
                <a:schemeClr val="dk1"/>
              </a:buClr>
              <a:buSzPts val="1400"/>
              <a:buChar char="•"/>
              <a:defRPr/>
            </a:lvl4pPr>
            <a:lvl5pPr marL="2286000" lvl="4" indent="-317500" algn="l">
              <a:lnSpc>
                <a:spcPct val="90000"/>
              </a:lnSpc>
              <a:spcBef>
                <a:spcPts val="500"/>
              </a:spcBef>
              <a:spcAft>
                <a:spcPts val="0"/>
              </a:spcAft>
              <a:buClr>
                <a:schemeClr val="dk1"/>
              </a:buClr>
              <a:buSzPts val="1400"/>
              <a:buChar char="•"/>
              <a:defRPr/>
            </a:lvl5pPr>
            <a:lvl6pPr marL="2743200" lvl="5" indent="-317500" algn="l">
              <a:lnSpc>
                <a:spcPct val="90000"/>
              </a:lnSpc>
              <a:spcBef>
                <a:spcPts val="500"/>
              </a:spcBef>
              <a:spcAft>
                <a:spcPts val="0"/>
              </a:spcAft>
              <a:buClr>
                <a:schemeClr val="dk1"/>
              </a:buClr>
              <a:buSzPts val="1400"/>
              <a:buChar char="•"/>
              <a:defRPr/>
            </a:lvl6pPr>
            <a:lvl7pPr marL="3200400" lvl="6" indent="-317500" algn="l">
              <a:lnSpc>
                <a:spcPct val="90000"/>
              </a:lnSpc>
              <a:spcBef>
                <a:spcPts val="500"/>
              </a:spcBef>
              <a:spcAft>
                <a:spcPts val="0"/>
              </a:spcAft>
              <a:buClr>
                <a:schemeClr val="dk1"/>
              </a:buClr>
              <a:buSzPts val="1400"/>
              <a:buChar char="•"/>
              <a:defRPr/>
            </a:lvl7pPr>
            <a:lvl8pPr marL="3657600" lvl="7" indent="-317500" algn="l">
              <a:lnSpc>
                <a:spcPct val="90000"/>
              </a:lnSpc>
              <a:spcBef>
                <a:spcPts val="500"/>
              </a:spcBef>
              <a:spcAft>
                <a:spcPts val="0"/>
              </a:spcAft>
              <a:buClr>
                <a:schemeClr val="dk1"/>
              </a:buClr>
              <a:buSzPts val="1400"/>
              <a:buChar char="•"/>
              <a:defRPr/>
            </a:lvl8pPr>
            <a:lvl9pPr marL="4114800" lvl="8" indent="-317500" algn="l">
              <a:lnSpc>
                <a:spcPct val="90000"/>
              </a:lnSpc>
              <a:spcBef>
                <a:spcPts val="500"/>
              </a:spcBef>
              <a:spcAft>
                <a:spcPts val="0"/>
              </a:spcAft>
              <a:buClr>
                <a:schemeClr val="dk1"/>
              </a:buClr>
              <a:buSzPts val="1400"/>
              <a:buChar char="•"/>
              <a:defRPr/>
            </a:lvl9pPr>
          </a:lstStyle>
          <a:p>
            <a:endParaRPr/>
          </a:p>
        </p:txBody>
      </p:sp>
      <p:sp>
        <p:nvSpPr>
          <p:cNvPr id="32" name="Google Shape;32;g2f97b301ed0_0_194"/>
          <p:cNvSpPr txBox="1">
            <a:spLocks noGrp="1"/>
          </p:cNvSpPr>
          <p:nvPr>
            <p:ph type="dt" idx="10"/>
          </p:nvPr>
        </p:nvSpPr>
        <p:spPr>
          <a:xfrm>
            <a:off x="838200" y="6356350"/>
            <a:ext cx="2743200" cy="3651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33" name="Google Shape;33;g2f97b301ed0_0_194"/>
          <p:cNvSpPr txBox="1">
            <a:spLocks noGrp="1"/>
          </p:cNvSpPr>
          <p:nvPr>
            <p:ph type="ftr" idx="11"/>
          </p:nvPr>
        </p:nvSpPr>
        <p:spPr>
          <a:xfrm>
            <a:off x="4038600" y="6356350"/>
            <a:ext cx="4114800" cy="3651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34" name="Google Shape;34;g2f97b301ed0_0_194"/>
          <p:cNvSpPr txBox="1">
            <a:spLocks noGrp="1"/>
          </p:cNvSpPr>
          <p:nvPr>
            <p:ph type="sldNum" idx="12"/>
          </p:nvPr>
        </p:nvSpPr>
        <p:spPr>
          <a:xfrm>
            <a:off x="8610600" y="6356350"/>
            <a:ext cx="2743200" cy="3651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Proxima Nova"/>
              <a:buNone/>
              <a:defRPr sz="4400" b="1" i="0" u="none" strike="noStrike" cap="none">
                <a:solidFill>
                  <a:schemeClr val="dk1"/>
                </a:solidFill>
                <a:latin typeface="Proxima Nova"/>
                <a:ea typeface="Proxima Nova"/>
                <a:cs typeface="Proxima Nova"/>
                <a:sym typeface="Proxima Nov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Proxima Nova"/>
                <a:ea typeface="Proxima Nova"/>
                <a:cs typeface="Proxima Nova"/>
                <a:sym typeface="Proxima Nova"/>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Proxima Nova"/>
                <a:ea typeface="Proxima Nova"/>
                <a:cs typeface="Proxima Nova"/>
                <a:sym typeface="Proxima Nova"/>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Proxima Nova"/>
                <a:ea typeface="Proxima Nova"/>
                <a:cs typeface="Proxima Nova"/>
                <a:sym typeface="Proxima Nova"/>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roxima Nova"/>
                <a:ea typeface="Proxima Nova"/>
                <a:cs typeface="Proxima Nova"/>
                <a:sym typeface="Proxima Nova"/>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roxima Nova"/>
                <a:ea typeface="Proxima Nova"/>
                <a:cs typeface="Proxima Nova"/>
                <a:sym typeface="Proxima Nova"/>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9pPr>
          </a:lstStyle>
          <a:p>
            <a:endParaRPr/>
          </a:p>
        </p:txBody>
      </p:sp>
      <p:sp>
        <p:nvSpPr>
          <p:cNvPr id="8" name="Google Shape;8;p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757575"/>
                </a:solidFill>
                <a:latin typeface="Proxima Nova"/>
                <a:ea typeface="Proxima Nova"/>
                <a:cs typeface="Proxima Nova"/>
                <a:sym typeface="Proxima Nova"/>
              </a:defRPr>
            </a:lvl1pPr>
            <a:lvl2pPr marR="0" lvl="1" algn="l" rtl="0">
              <a:spcBef>
                <a:spcPts val="0"/>
              </a:spcBef>
              <a:spcAft>
                <a:spcPts val="0"/>
              </a:spcAft>
              <a:buSzPts val="1400"/>
              <a:buNone/>
              <a:defRPr sz="1800" b="0" i="0" u="none" strike="noStrike" cap="none">
                <a:solidFill>
                  <a:schemeClr val="dk1"/>
                </a:solidFill>
                <a:latin typeface="Roboto"/>
                <a:ea typeface="Roboto"/>
                <a:cs typeface="Roboto"/>
                <a:sym typeface="Roboto"/>
              </a:defRPr>
            </a:lvl2pPr>
            <a:lvl3pPr marR="0" lvl="2" algn="l" rtl="0">
              <a:spcBef>
                <a:spcPts val="0"/>
              </a:spcBef>
              <a:spcAft>
                <a:spcPts val="0"/>
              </a:spcAft>
              <a:buSzPts val="1400"/>
              <a:buNone/>
              <a:defRPr sz="1800" b="0" i="0" u="none" strike="noStrike" cap="none">
                <a:solidFill>
                  <a:schemeClr val="dk1"/>
                </a:solidFill>
                <a:latin typeface="Roboto"/>
                <a:ea typeface="Roboto"/>
                <a:cs typeface="Roboto"/>
                <a:sym typeface="Roboto"/>
              </a:defRPr>
            </a:lvl3pPr>
            <a:lvl4pPr marR="0" lvl="3" algn="l" rtl="0">
              <a:spcBef>
                <a:spcPts val="0"/>
              </a:spcBef>
              <a:spcAft>
                <a:spcPts val="0"/>
              </a:spcAft>
              <a:buSzPts val="1400"/>
              <a:buNone/>
              <a:defRPr sz="1800" b="0" i="0" u="none" strike="noStrike" cap="none">
                <a:solidFill>
                  <a:schemeClr val="dk1"/>
                </a:solidFill>
                <a:latin typeface="Roboto"/>
                <a:ea typeface="Roboto"/>
                <a:cs typeface="Roboto"/>
                <a:sym typeface="Roboto"/>
              </a:defRPr>
            </a:lvl4pPr>
            <a:lvl5pPr marR="0" lvl="4" algn="l" rtl="0">
              <a:spcBef>
                <a:spcPts val="0"/>
              </a:spcBef>
              <a:spcAft>
                <a:spcPts val="0"/>
              </a:spcAft>
              <a:buSzPts val="1400"/>
              <a:buNone/>
              <a:defRPr sz="1800" b="0" i="0" u="none" strike="noStrike" cap="none">
                <a:solidFill>
                  <a:schemeClr val="dk1"/>
                </a:solidFill>
                <a:latin typeface="Roboto"/>
                <a:ea typeface="Roboto"/>
                <a:cs typeface="Roboto"/>
                <a:sym typeface="Roboto"/>
              </a:defRPr>
            </a:lvl5pPr>
            <a:lvl6pPr marR="0" lvl="5" algn="l" rtl="0">
              <a:spcBef>
                <a:spcPts val="0"/>
              </a:spcBef>
              <a:spcAft>
                <a:spcPts val="0"/>
              </a:spcAft>
              <a:buSzPts val="1400"/>
              <a:buNone/>
              <a:defRPr sz="1800" b="0" i="0" u="none" strike="noStrike" cap="none">
                <a:solidFill>
                  <a:schemeClr val="dk1"/>
                </a:solidFill>
                <a:latin typeface="Roboto"/>
                <a:ea typeface="Roboto"/>
                <a:cs typeface="Roboto"/>
                <a:sym typeface="Roboto"/>
              </a:defRPr>
            </a:lvl6pPr>
            <a:lvl7pPr marR="0" lvl="6" algn="l" rtl="0">
              <a:spcBef>
                <a:spcPts val="0"/>
              </a:spcBef>
              <a:spcAft>
                <a:spcPts val="0"/>
              </a:spcAft>
              <a:buSzPts val="1400"/>
              <a:buNone/>
              <a:defRPr sz="1800" b="0" i="0" u="none" strike="noStrike" cap="none">
                <a:solidFill>
                  <a:schemeClr val="dk1"/>
                </a:solidFill>
                <a:latin typeface="Roboto"/>
                <a:ea typeface="Roboto"/>
                <a:cs typeface="Roboto"/>
                <a:sym typeface="Roboto"/>
              </a:defRPr>
            </a:lvl7pPr>
            <a:lvl8pPr marR="0" lvl="7" algn="l" rtl="0">
              <a:spcBef>
                <a:spcPts val="0"/>
              </a:spcBef>
              <a:spcAft>
                <a:spcPts val="0"/>
              </a:spcAft>
              <a:buSzPts val="1400"/>
              <a:buNone/>
              <a:defRPr sz="1800" b="0" i="0" u="none" strike="noStrike" cap="none">
                <a:solidFill>
                  <a:schemeClr val="dk1"/>
                </a:solidFill>
                <a:latin typeface="Roboto"/>
                <a:ea typeface="Roboto"/>
                <a:cs typeface="Roboto"/>
                <a:sym typeface="Roboto"/>
              </a:defRPr>
            </a:lvl8pPr>
            <a:lvl9pPr marR="0" lvl="8" algn="l" rtl="0">
              <a:spcBef>
                <a:spcPts val="0"/>
              </a:spcBef>
              <a:spcAft>
                <a:spcPts val="0"/>
              </a:spcAft>
              <a:buSzPts val="1400"/>
              <a:buNone/>
              <a:defRPr sz="1800" b="0" i="0" u="none" strike="noStrike" cap="none">
                <a:solidFill>
                  <a:schemeClr val="dk1"/>
                </a:solidFill>
                <a:latin typeface="Roboto"/>
                <a:ea typeface="Roboto"/>
                <a:cs typeface="Roboto"/>
                <a:sym typeface="Roboto"/>
              </a:defRPr>
            </a:lvl9pPr>
          </a:lstStyle>
          <a:p>
            <a:endParaRPr/>
          </a:p>
        </p:txBody>
      </p:sp>
      <p:sp>
        <p:nvSpPr>
          <p:cNvPr id="9" name="Google Shape;9;p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757575"/>
                </a:solidFill>
                <a:latin typeface="Proxima Nova"/>
                <a:ea typeface="Proxima Nova"/>
                <a:cs typeface="Proxima Nova"/>
                <a:sym typeface="Proxima Nova"/>
              </a:defRPr>
            </a:lvl1pPr>
            <a:lvl2pPr marR="0" lvl="1" algn="l" rtl="0">
              <a:spcBef>
                <a:spcPts val="0"/>
              </a:spcBef>
              <a:spcAft>
                <a:spcPts val="0"/>
              </a:spcAft>
              <a:buSzPts val="1400"/>
              <a:buNone/>
              <a:defRPr sz="1800" b="0" i="0" u="none" strike="noStrike" cap="none">
                <a:solidFill>
                  <a:schemeClr val="dk1"/>
                </a:solidFill>
                <a:latin typeface="Roboto"/>
                <a:ea typeface="Roboto"/>
                <a:cs typeface="Roboto"/>
                <a:sym typeface="Roboto"/>
              </a:defRPr>
            </a:lvl2pPr>
            <a:lvl3pPr marR="0" lvl="2" algn="l" rtl="0">
              <a:spcBef>
                <a:spcPts val="0"/>
              </a:spcBef>
              <a:spcAft>
                <a:spcPts val="0"/>
              </a:spcAft>
              <a:buSzPts val="1400"/>
              <a:buNone/>
              <a:defRPr sz="1800" b="0" i="0" u="none" strike="noStrike" cap="none">
                <a:solidFill>
                  <a:schemeClr val="dk1"/>
                </a:solidFill>
                <a:latin typeface="Roboto"/>
                <a:ea typeface="Roboto"/>
                <a:cs typeface="Roboto"/>
                <a:sym typeface="Roboto"/>
              </a:defRPr>
            </a:lvl3pPr>
            <a:lvl4pPr marR="0" lvl="3" algn="l" rtl="0">
              <a:spcBef>
                <a:spcPts val="0"/>
              </a:spcBef>
              <a:spcAft>
                <a:spcPts val="0"/>
              </a:spcAft>
              <a:buSzPts val="1400"/>
              <a:buNone/>
              <a:defRPr sz="1800" b="0" i="0" u="none" strike="noStrike" cap="none">
                <a:solidFill>
                  <a:schemeClr val="dk1"/>
                </a:solidFill>
                <a:latin typeface="Roboto"/>
                <a:ea typeface="Roboto"/>
                <a:cs typeface="Roboto"/>
                <a:sym typeface="Roboto"/>
              </a:defRPr>
            </a:lvl4pPr>
            <a:lvl5pPr marR="0" lvl="4" algn="l" rtl="0">
              <a:spcBef>
                <a:spcPts val="0"/>
              </a:spcBef>
              <a:spcAft>
                <a:spcPts val="0"/>
              </a:spcAft>
              <a:buSzPts val="1400"/>
              <a:buNone/>
              <a:defRPr sz="1800" b="0" i="0" u="none" strike="noStrike" cap="none">
                <a:solidFill>
                  <a:schemeClr val="dk1"/>
                </a:solidFill>
                <a:latin typeface="Roboto"/>
                <a:ea typeface="Roboto"/>
                <a:cs typeface="Roboto"/>
                <a:sym typeface="Roboto"/>
              </a:defRPr>
            </a:lvl5pPr>
            <a:lvl6pPr marR="0" lvl="5" algn="l" rtl="0">
              <a:spcBef>
                <a:spcPts val="0"/>
              </a:spcBef>
              <a:spcAft>
                <a:spcPts val="0"/>
              </a:spcAft>
              <a:buSzPts val="1400"/>
              <a:buNone/>
              <a:defRPr sz="1800" b="0" i="0" u="none" strike="noStrike" cap="none">
                <a:solidFill>
                  <a:schemeClr val="dk1"/>
                </a:solidFill>
                <a:latin typeface="Roboto"/>
                <a:ea typeface="Roboto"/>
                <a:cs typeface="Roboto"/>
                <a:sym typeface="Roboto"/>
              </a:defRPr>
            </a:lvl6pPr>
            <a:lvl7pPr marR="0" lvl="6" algn="l" rtl="0">
              <a:spcBef>
                <a:spcPts val="0"/>
              </a:spcBef>
              <a:spcAft>
                <a:spcPts val="0"/>
              </a:spcAft>
              <a:buSzPts val="1400"/>
              <a:buNone/>
              <a:defRPr sz="1800" b="0" i="0" u="none" strike="noStrike" cap="none">
                <a:solidFill>
                  <a:schemeClr val="dk1"/>
                </a:solidFill>
                <a:latin typeface="Roboto"/>
                <a:ea typeface="Roboto"/>
                <a:cs typeface="Roboto"/>
                <a:sym typeface="Roboto"/>
              </a:defRPr>
            </a:lvl7pPr>
            <a:lvl8pPr marR="0" lvl="7" algn="l" rtl="0">
              <a:spcBef>
                <a:spcPts val="0"/>
              </a:spcBef>
              <a:spcAft>
                <a:spcPts val="0"/>
              </a:spcAft>
              <a:buSzPts val="1400"/>
              <a:buNone/>
              <a:defRPr sz="1800" b="0" i="0" u="none" strike="noStrike" cap="none">
                <a:solidFill>
                  <a:schemeClr val="dk1"/>
                </a:solidFill>
                <a:latin typeface="Roboto"/>
                <a:ea typeface="Roboto"/>
                <a:cs typeface="Roboto"/>
                <a:sym typeface="Roboto"/>
              </a:defRPr>
            </a:lvl8pPr>
            <a:lvl9pPr marR="0" lvl="8" algn="l" rtl="0">
              <a:spcBef>
                <a:spcPts val="0"/>
              </a:spcBef>
              <a:spcAft>
                <a:spcPts val="0"/>
              </a:spcAft>
              <a:buSzPts val="1400"/>
              <a:buNone/>
              <a:defRPr sz="1800" b="0" i="0" u="none" strike="noStrike" cap="none">
                <a:solidFill>
                  <a:schemeClr val="dk1"/>
                </a:solidFill>
                <a:latin typeface="Roboto"/>
                <a:ea typeface="Roboto"/>
                <a:cs typeface="Roboto"/>
                <a:sym typeface="Roboto"/>
              </a:defRPr>
            </a:lvl9pPr>
          </a:lstStyle>
          <a:p>
            <a:endParaRPr/>
          </a:p>
        </p:txBody>
      </p:sp>
      <p:sp>
        <p:nvSpPr>
          <p:cNvPr id="10" name="Google Shape;10;p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757575"/>
                </a:solidFill>
                <a:latin typeface="Proxima Nova"/>
                <a:ea typeface="Proxima Nova"/>
                <a:cs typeface="Proxima Nova"/>
                <a:sym typeface="Proxima Nova"/>
              </a:defRPr>
            </a:lvl1pPr>
            <a:lvl2pPr marL="0" marR="0" lvl="1" indent="0" algn="r" rtl="0">
              <a:spcBef>
                <a:spcPts val="0"/>
              </a:spcBef>
              <a:buNone/>
              <a:defRPr sz="1200" b="0" i="0" u="none" strike="noStrike" cap="none">
                <a:solidFill>
                  <a:srgbClr val="757575"/>
                </a:solidFill>
                <a:latin typeface="Proxima Nova"/>
                <a:ea typeface="Proxima Nova"/>
                <a:cs typeface="Proxima Nova"/>
                <a:sym typeface="Proxima Nova"/>
              </a:defRPr>
            </a:lvl2pPr>
            <a:lvl3pPr marL="0" marR="0" lvl="2" indent="0" algn="r" rtl="0">
              <a:spcBef>
                <a:spcPts val="0"/>
              </a:spcBef>
              <a:buNone/>
              <a:defRPr sz="1200" b="0" i="0" u="none" strike="noStrike" cap="none">
                <a:solidFill>
                  <a:srgbClr val="757575"/>
                </a:solidFill>
                <a:latin typeface="Proxima Nova"/>
                <a:ea typeface="Proxima Nova"/>
                <a:cs typeface="Proxima Nova"/>
                <a:sym typeface="Proxima Nova"/>
              </a:defRPr>
            </a:lvl3pPr>
            <a:lvl4pPr marL="0" marR="0" lvl="3" indent="0" algn="r" rtl="0">
              <a:spcBef>
                <a:spcPts val="0"/>
              </a:spcBef>
              <a:buNone/>
              <a:defRPr sz="1200" b="0" i="0" u="none" strike="noStrike" cap="none">
                <a:solidFill>
                  <a:srgbClr val="757575"/>
                </a:solidFill>
                <a:latin typeface="Proxima Nova"/>
                <a:ea typeface="Proxima Nova"/>
                <a:cs typeface="Proxima Nova"/>
                <a:sym typeface="Proxima Nova"/>
              </a:defRPr>
            </a:lvl4pPr>
            <a:lvl5pPr marL="0" marR="0" lvl="4" indent="0" algn="r" rtl="0">
              <a:spcBef>
                <a:spcPts val="0"/>
              </a:spcBef>
              <a:buNone/>
              <a:defRPr sz="1200" b="0" i="0" u="none" strike="noStrike" cap="none">
                <a:solidFill>
                  <a:srgbClr val="757575"/>
                </a:solidFill>
                <a:latin typeface="Proxima Nova"/>
                <a:ea typeface="Proxima Nova"/>
                <a:cs typeface="Proxima Nova"/>
                <a:sym typeface="Proxima Nova"/>
              </a:defRPr>
            </a:lvl5pPr>
            <a:lvl6pPr marL="0" marR="0" lvl="5" indent="0" algn="r" rtl="0">
              <a:spcBef>
                <a:spcPts val="0"/>
              </a:spcBef>
              <a:buNone/>
              <a:defRPr sz="1200" b="0" i="0" u="none" strike="noStrike" cap="none">
                <a:solidFill>
                  <a:srgbClr val="757575"/>
                </a:solidFill>
                <a:latin typeface="Proxima Nova"/>
                <a:ea typeface="Proxima Nova"/>
                <a:cs typeface="Proxima Nova"/>
                <a:sym typeface="Proxima Nova"/>
              </a:defRPr>
            </a:lvl6pPr>
            <a:lvl7pPr marL="0" marR="0" lvl="6" indent="0" algn="r" rtl="0">
              <a:spcBef>
                <a:spcPts val="0"/>
              </a:spcBef>
              <a:buNone/>
              <a:defRPr sz="1200" b="0" i="0" u="none" strike="noStrike" cap="none">
                <a:solidFill>
                  <a:srgbClr val="757575"/>
                </a:solidFill>
                <a:latin typeface="Proxima Nova"/>
                <a:ea typeface="Proxima Nova"/>
                <a:cs typeface="Proxima Nova"/>
                <a:sym typeface="Proxima Nova"/>
              </a:defRPr>
            </a:lvl7pPr>
            <a:lvl8pPr marL="0" marR="0" lvl="7" indent="0" algn="r" rtl="0">
              <a:spcBef>
                <a:spcPts val="0"/>
              </a:spcBef>
              <a:buNone/>
              <a:defRPr sz="1200" b="0" i="0" u="none" strike="noStrike" cap="none">
                <a:solidFill>
                  <a:srgbClr val="757575"/>
                </a:solidFill>
                <a:latin typeface="Proxima Nova"/>
                <a:ea typeface="Proxima Nova"/>
                <a:cs typeface="Proxima Nova"/>
                <a:sym typeface="Proxima Nova"/>
              </a:defRPr>
            </a:lvl8pPr>
            <a:lvl9pPr marL="0" marR="0" lvl="8" indent="0" algn="r" rtl="0">
              <a:spcBef>
                <a:spcPts val="0"/>
              </a:spcBef>
              <a:buNone/>
              <a:defRPr sz="1200" b="0" i="0" u="none" strike="noStrike" cap="none">
                <a:solidFill>
                  <a:srgbClr val="757575"/>
                </a:solidFill>
                <a:latin typeface="Proxima Nova"/>
                <a:ea typeface="Proxima Nova"/>
                <a:cs typeface="Proxima Nova"/>
                <a:sym typeface="Proxima Nova"/>
              </a:defRPr>
            </a:lvl9pPr>
          </a:lstStyle>
          <a:p>
            <a:pPr marL="0" lvl="0" indent="0" algn="r" rtl="0">
              <a:spcBef>
                <a:spcPts val="0"/>
              </a:spcBef>
              <a:spcAft>
                <a:spcPts val="0"/>
              </a:spcAft>
              <a:buNone/>
            </a:pPr>
            <a:fld id="{00000000-1234-1234-1234-123412341234}" type="slidenum">
              <a:rPr lang="en-US"/>
              <a:t>‹#›</a:t>
            </a:fld>
            <a:endParaRPr/>
          </a:p>
        </p:txBody>
      </p:sp>
      <p:pic>
        <p:nvPicPr>
          <p:cNvPr id="11" name="Google Shape;11;p4" descr="A red background with a white background&#10;&#10;Description automatically generated with medium confidence"/>
          <p:cNvPicPr preferRelativeResize="0"/>
          <p:nvPr/>
        </p:nvPicPr>
        <p:blipFill rotWithShape="1">
          <a:blip r:embed="rId6">
            <a:alphaModFix/>
          </a:blip>
          <a:srcRect/>
          <a:stretch/>
        </p:blipFill>
        <p:spPr>
          <a:xfrm>
            <a:off x="0" y="-1"/>
            <a:ext cx="12197286" cy="6952891"/>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 Id="rId9"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hyperlink" Target="mailto:smookherjee@povertyactionlab.org"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mailto:sohini_m@mit.edu"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8"/>
        <p:cNvGrpSpPr/>
        <p:nvPr/>
      </p:nvGrpSpPr>
      <p:grpSpPr>
        <a:xfrm>
          <a:off x="0" y="0"/>
          <a:ext cx="0" cy="0"/>
          <a:chOff x="0" y="0"/>
          <a:chExt cx="0" cy="0"/>
        </a:xfrm>
      </p:grpSpPr>
      <p:sp>
        <p:nvSpPr>
          <p:cNvPr id="39" name="Google Shape;39;p1"/>
          <p:cNvSpPr txBox="1">
            <a:spLocks noGrp="1"/>
          </p:cNvSpPr>
          <p:nvPr>
            <p:ph type="ctrTitle"/>
          </p:nvPr>
        </p:nvSpPr>
        <p:spPr>
          <a:xfrm>
            <a:off x="640050" y="2916900"/>
            <a:ext cx="8405100" cy="7425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4E0000"/>
              </a:buClr>
              <a:buSzPts val="3888"/>
              <a:buFont typeface="Roboto"/>
              <a:buNone/>
            </a:pPr>
            <a:r>
              <a:rPr lang="en-US" sz="2678">
                <a:latin typeface="DM Sans"/>
                <a:ea typeface="DM Sans"/>
                <a:cs typeface="DM Sans"/>
                <a:sym typeface="DM Sans"/>
              </a:rPr>
              <a:t>Strengthening evaluation capabilities: anchoring evaluation into the machinery of Government </a:t>
            </a:r>
            <a:endParaRPr sz="2678">
              <a:latin typeface="DM Sans"/>
              <a:ea typeface="DM Sans"/>
              <a:cs typeface="DM Sans"/>
              <a:sym typeface="DM Sans"/>
            </a:endParaRPr>
          </a:p>
          <a:p>
            <a:pPr marL="0" lvl="0" indent="0" algn="l" rtl="0">
              <a:lnSpc>
                <a:spcPct val="90000"/>
              </a:lnSpc>
              <a:spcBef>
                <a:spcPts val="0"/>
              </a:spcBef>
              <a:spcAft>
                <a:spcPts val="0"/>
              </a:spcAft>
              <a:buClr>
                <a:srgbClr val="4E0000"/>
              </a:buClr>
              <a:buSzPts val="3888"/>
              <a:buFont typeface="Roboto"/>
              <a:buNone/>
            </a:pPr>
            <a:r>
              <a:rPr lang="en-US" sz="2678">
                <a:latin typeface="DM Sans"/>
                <a:ea typeface="DM Sans"/>
                <a:cs typeface="DM Sans"/>
                <a:sym typeface="DM Sans"/>
              </a:rPr>
              <a:t>From State Capacities to Capabilities</a:t>
            </a:r>
            <a:endParaRPr sz="2678">
              <a:latin typeface="DM Sans"/>
              <a:ea typeface="DM Sans"/>
              <a:cs typeface="DM Sans"/>
              <a:sym typeface="DM Sans"/>
            </a:endParaRPr>
          </a:p>
        </p:txBody>
      </p:sp>
      <p:sp>
        <p:nvSpPr>
          <p:cNvPr id="40" name="Google Shape;40;p1"/>
          <p:cNvSpPr txBox="1"/>
          <p:nvPr/>
        </p:nvSpPr>
        <p:spPr>
          <a:xfrm>
            <a:off x="640046" y="4202706"/>
            <a:ext cx="9144000" cy="1113900"/>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rgbClr val="4E0000"/>
              </a:buClr>
              <a:buSzPts val="2000"/>
              <a:buFont typeface="Roboto"/>
              <a:buNone/>
            </a:pPr>
            <a:r>
              <a:rPr lang="en-US" sz="2300">
                <a:solidFill>
                  <a:srgbClr val="4E0000"/>
                </a:solidFill>
                <a:latin typeface="DM Sans"/>
                <a:ea typeface="DM Sans"/>
                <a:cs typeface="DM Sans"/>
                <a:sym typeface="DM Sans"/>
              </a:rPr>
              <a:t>Sohini Mookherjee, CLEAR South Asia</a:t>
            </a:r>
            <a:endParaRPr sz="2300" i="0">
              <a:solidFill>
                <a:srgbClr val="4E0000"/>
              </a:solidFill>
              <a:latin typeface="DM Sans"/>
              <a:ea typeface="DM Sans"/>
              <a:cs typeface="DM Sans"/>
              <a:sym typeface="DM Sans"/>
            </a:endParaRPr>
          </a:p>
        </p:txBody>
      </p:sp>
      <p:pic>
        <p:nvPicPr>
          <p:cNvPr id="41" name="Google Shape;41;p1" descr="A black background with white text&#10;&#10;Description automatically generated"/>
          <p:cNvPicPr preferRelativeResize="0"/>
          <p:nvPr/>
        </p:nvPicPr>
        <p:blipFill rotWithShape="1">
          <a:blip r:embed="rId3">
            <a:alphaModFix/>
          </a:blip>
          <a:srcRect/>
          <a:stretch/>
        </p:blipFill>
        <p:spPr>
          <a:xfrm>
            <a:off x="695759" y="4521705"/>
            <a:ext cx="5252161" cy="1358502"/>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5"/>
        <p:cNvGrpSpPr/>
        <p:nvPr/>
      </p:nvGrpSpPr>
      <p:grpSpPr>
        <a:xfrm>
          <a:off x="0" y="0"/>
          <a:ext cx="0" cy="0"/>
          <a:chOff x="0" y="0"/>
          <a:chExt cx="0" cy="0"/>
        </a:xfrm>
      </p:grpSpPr>
      <p:cxnSp>
        <p:nvCxnSpPr>
          <p:cNvPr id="46" name="Google Shape;46;g2f9c04fce04_0_0"/>
          <p:cNvCxnSpPr>
            <a:stCxn id="47" idx="0"/>
            <a:endCxn id="48" idx="2"/>
          </p:cNvCxnSpPr>
          <p:nvPr/>
        </p:nvCxnSpPr>
        <p:spPr>
          <a:xfrm rot="5400000" flipH="1">
            <a:off x="6772425" y="740653"/>
            <a:ext cx="1789200" cy="3049200"/>
          </a:xfrm>
          <a:prstGeom prst="curvedConnector3">
            <a:avLst>
              <a:gd name="adj1" fmla="val 50003"/>
            </a:avLst>
          </a:prstGeom>
          <a:noFill/>
          <a:ln w="38100" cap="flat" cmpd="sng">
            <a:solidFill>
              <a:schemeClr val="accent6"/>
            </a:solidFill>
            <a:prstDash val="solid"/>
            <a:round/>
            <a:headEnd type="none" w="med" len="med"/>
            <a:tailEnd type="none" w="med" len="med"/>
          </a:ln>
        </p:spPr>
      </p:cxnSp>
      <p:sp>
        <p:nvSpPr>
          <p:cNvPr id="49" name="Google Shape;49;g2f9c04fce04_0_0"/>
          <p:cNvSpPr/>
          <p:nvPr/>
        </p:nvSpPr>
        <p:spPr>
          <a:xfrm>
            <a:off x="247781" y="911513"/>
            <a:ext cx="2643300" cy="444300"/>
          </a:xfrm>
          <a:prstGeom prst="roundRect">
            <a:avLst>
              <a:gd name="adj" fmla="val 16667"/>
            </a:avLst>
          </a:prstGeom>
          <a:solidFill>
            <a:schemeClr val="accent4"/>
          </a:solidFill>
          <a:ln w="9525" cap="flat" cmpd="sng">
            <a:solidFill>
              <a:schemeClr val="dk1"/>
            </a:solidFill>
            <a:prstDash val="solid"/>
            <a:round/>
            <a:headEnd type="none" w="sm" len="sm"/>
            <a:tailEnd type="none" w="sm" len="sm"/>
          </a:ln>
          <a:effectLst>
            <a:outerShdw blurRad="139700" dist="38100" dir="2700000" algn="tl" rotWithShape="0">
              <a:srgbClr val="742A0F">
                <a:alpha val="10980"/>
              </a:srgbClr>
            </a:outerShdw>
          </a:effectLst>
        </p:spPr>
        <p:txBody>
          <a:bodyPr spcFirstLastPara="1" wrap="square" lIns="68575" tIns="68575" rIns="68575" bIns="68575" anchor="ctr" anchorCtr="0">
            <a:noAutofit/>
          </a:bodyPr>
          <a:lstStyle/>
          <a:p>
            <a:pPr marL="0" marR="0" lvl="0" indent="0" algn="ctr" rtl="0">
              <a:lnSpc>
                <a:spcPct val="112000"/>
              </a:lnSpc>
              <a:spcBef>
                <a:spcPts val="0"/>
              </a:spcBef>
              <a:spcAft>
                <a:spcPts val="0"/>
              </a:spcAft>
              <a:buClr>
                <a:srgbClr val="000000"/>
              </a:buClr>
              <a:buSzPts val="1100"/>
              <a:buFont typeface="Arial"/>
              <a:buNone/>
            </a:pPr>
            <a:r>
              <a:rPr lang="en-US" sz="1600" b="1">
                <a:solidFill>
                  <a:schemeClr val="lt1"/>
                </a:solidFill>
                <a:latin typeface="DM Sans"/>
                <a:ea typeface="DM Sans"/>
                <a:cs typeface="DM Sans"/>
                <a:sym typeface="DM Sans"/>
              </a:rPr>
              <a:t>Capacities</a:t>
            </a:r>
            <a:endParaRPr sz="1600" b="1">
              <a:solidFill>
                <a:schemeClr val="lt1"/>
              </a:solidFill>
              <a:latin typeface="DM Sans"/>
              <a:ea typeface="DM Sans"/>
              <a:cs typeface="DM Sans"/>
              <a:sym typeface="DM Sans"/>
            </a:endParaRPr>
          </a:p>
        </p:txBody>
      </p:sp>
      <p:sp>
        <p:nvSpPr>
          <p:cNvPr id="50" name="Google Shape;50;g2f9c04fce04_0_0"/>
          <p:cNvSpPr/>
          <p:nvPr/>
        </p:nvSpPr>
        <p:spPr>
          <a:xfrm>
            <a:off x="9387675" y="911513"/>
            <a:ext cx="2643300" cy="444300"/>
          </a:xfrm>
          <a:prstGeom prst="roundRect">
            <a:avLst>
              <a:gd name="adj" fmla="val 16667"/>
            </a:avLst>
          </a:prstGeom>
          <a:solidFill>
            <a:schemeClr val="accent1"/>
          </a:solidFill>
          <a:ln w="9525" cap="flat" cmpd="sng">
            <a:solidFill>
              <a:schemeClr val="dk1"/>
            </a:solidFill>
            <a:prstDash val="solid"/>
            <a:round/>
            <a:headEnd type="none" w="sm" len="sm"/>
            <a:tailEnd type="none" w="sm" len="sm"/>
          </a:ln>
          <a:effectLst>
            <a:outerShdw blurRad="139700" dist="38100" dir="2700000" algn="tl" rotWithShape="0">
              <a:srgbClr val="742A0F">
                <a:alpha val="10980"/>
              </a:srgbClr>
            </a:outerShdw>
          </a:effectLst>
        </p:spPr>
        <p:txBody>
          <a:bodyPr spcFirstLastPara="1" wrap="square" lIns="68575" tIns="68575" rIns="68575" bIns="68575" anchor="ctr" anchorCtr="0">
            <a:noAutofit/>
          </a:bodyPr>
          <a:lstStyle/>
          <a:p>
            <a:pPr marL="0" marR="0" lvl="0" indent="0" algn="ctr" rtl="0">
              <a:lnSpc>
                <a:spcPct val="112000"/>
              </a:lnSpc>
              <a:spcBef>
                <a:spcPts val="0"/>
              </a:spcBef>
              <a:spcAft>
                <a:spcPts val="0"/>
              </a:spcAft>
              <a:buClr>
                <a:srgbClr val="000000"/>
              </a:buClr>
              <a:buSzPts val="1100"/>
              <a:buFont typeface="Arial"/>
              <a:buNone/>
            </a:pPr>
            <a:r>
              <a:rPr lang="en-US" sz="1600" b="1">
                <a:solidFill>
                  <a:schemeClr val="lt1"/>
                </a:solidFill>
                <a:latin typeface="DM Sans"/>
                <a:ea typeface="DM Sans"/>
                <a:cs typeface="DM Sans"/>
                <a:sym typeface="DM Sans"/>
              </a:rPr>
              <a:t>Capabilities </a:t>
            </a:r>
            <a:endParaRPr sz="1600" b="1">
              <a:solidFill>
                <a:schemeClr val="lt1"/>
              </a:solidFill>
              <a:latin typeface="DM Sans"/>
              <a:ea typeface="DM Sans"/>
              <a:cs typeface="DM Sans"/>
              <a:sym typeface="DM Sans"/>
            </a:endParaRPr>
          </a:p>
        </p:txBody>
      </p:sp>
      <p:sp>
        <p:nvSpPr>
          <p:cNvPr id="51" name="Google Shape;51;g2f9c04fce04_0_0"/>
          <p:cNvSpPr/>
          <p:nvPr/>
        </p:nvSpPr>
        <p:spPr>
          <a:xfrm>
            <a:off x="114431" y="3654713"/>
            <a:ext cx="2067900" cy="396000"/>
          </a:xfrm>
          <a:prstGeom prst="roundRect">
            <a:avLst>
              <a:gd name="adj" fmla="val 16667"/>
            </a:avLst>
          </a:prstGeom>
          <a:solidFill>
            <a:schemeClr val="accent4"/>
          </a:solidFill>
          <a:ln w="9525" cap="flat" cmpd="sng">
            <a:solidFill>
              <a:schemeClr val="dk1"/>
            </a:solidFill>
            <a:prstDash val="solid"/>
            <a:round/>
            <a:headEnd type="none" w="sm" len="sm"/>
            <a:tailEnd type="none" w="sm" len="sm"/>
          </a:ln>
          <a:effectLst>
            <a:outerShdw blurRad="139700" dist="38100" dir="2700000" algn="tl" rotWithShape="0">
              <a:srgbClr val="742A0F">
                <a:alpha val="10980"/>
              </a:srgbClr>
            </a:outerShdw>
          </a:effectLst>
        </p:spPr>
        <p:txBody>
          <a:bodyPr spcFirstLastPara="1" wrap="square" lIns="68575" tIns="68575" rIns="68575" bIns="68575" anchor="ctr" anchorCtr="0">
            <a:noAutofit/>
          </a:bodyPr>
          <a:lstStyle/>
          <a:p>
            <a:pPr marL="0" marR="0" lvl="0" indent="0" algn="ctr" rtl="0">
              <a:lnSpc>
                <a:spcPct val="112000"/>
              </a:lnSpc>
              <a:spcBef>
                <a:spcPts val="0"/>
              </a:spcBef>
              <a:spcAft>
                <a:spcPts val="0"/>
              </a:spcAft>
              <a:buClr>
                <a:srgbClr val="000000"/>
              </a:buClr>
              <a:buSzPts val="1100"/>
              <a:buFont typeface="Arial"/>
              <a:buNone/>
            </a:pPr>
            <a:r>
              <a:rPr lang="en-US" sz="1300" b="1">
                <a:solidFill>
                  <a:schemeClr val="lt1"/>
                </a:solidFill>
                <a:latin typeface="DM Sans"/>
                <a:ea typeface="DM Sans"/>
                <a:cs typeface="DM Sans"/>
                <a:sym typeface="DM Sans"/>
              </a:rPr>
              <a:t>Individual</a:t>
            </a:r>
            <a:endParaRPr sz="1300" b="1">
              <a:solidFill>
                <a:schemeClr val="lt1"/>
              </a:solidFill>
              <a:latin typeface="DM Sans"/>
              <a:ea typeface="DM Sans"/>
              <a:cs typeface="DM Sans"/>
              <a:sym typeface="DM Sans"/>
            </a:endParaRPr>
          </a:p>
        </p:txBody>
      </p:sp>
      <p:sp>
        <p:nvSpPr>
          <p:cNvPr id="52" name="Google Shape;52;g2f9c04fce04_0_0"/>
          <p:cNvSpPr/>
          <p:nvPr/>
        </p:nvSpPr>
        <p:spPr>
          <a:xfrm>
            <a:off x="4543331" y="3667831"/>
            <a:ext cx="2067900" cy="396000"/>
          </a:xfrm>
          <a:prstGeom prst="roundRect">
            <a:avLst>
              <a:gd name="adj" fmla="val 16667"/>
            </a:avLst>
          </a:prstGeom>
          <a:solidFill>
            <a:schemeClr val="accent4"/>
          </a:solidFill>
          <a:ln w="9525" cap="flat" cmpd="sng">
            <a:solidFill>
              <a:schemeClr val="dk1"/>
            </a:solidFill>
            <a:prstDash val="solid"/>
            <a:round/>
            <a:headEnd type="none" w="sm" len="sm"/>
            <a:tailEnd type="none" w="sm" len="sm"/>
          </a:ln>
          <a:effectLst>
            <a:outerShdw blurRad="139700" dist="38100" dir="2700000" algn="tl" rotWithShape="0">
              <a:srgbClr val="742A0F">
                <a:alpha val="10980"/>
              </a:srgbClr>
            </a:outerShdw>
          </a:effectLst>
        </p:spPr>
        <p:txBody>
          <a:bodyPr spcFirstLastPara="1" wrap="square" lIns="68575" tIns="68575" rIns="68575" bIns="68575" anchor="ctr" anchorCtr="0">
            <a:noAutofit/>
          </a:bodyPr>
          <a:lstStyle/>
          <a:p>
            <a:pPr marL="0" marR="0" lvl="0" indent="0" algn="ctr" rtl="0">
              <a:lnSpc>
                <a:spcPct val="112000"/>
              </a:lnSpc>
              <a:spcBef>
                <a:spcPts val="0"/>
              </a:spcBef>
              <a:spcAft>
                <a:spcPts val="0"/>
              </a:spcAft>
              <a:buClr>
                <a:srgbClr val="000000"/>
              </a:buClr>
              <a:buSzPts val="1100"/>
              <a:buFont typeface="Arial"/>
              <a:buNone/>
            </a:pPr>
            <a:r>
              <a:rPr lang="en-US" sz="1300" b="1">
                <a:solidFill>
                  <a:schemeClr val="lt1"/>
                </a:solidFill>
                <a:latin typeface="DM Sans"/>
                <a:ea typeface="DM Sans"/>
                <a:cs typeface="DM Sans"/>
                <a:sym typeface="DM Sans"/>
              </a:rPr>
              <a:t>Institutional</a:t>
            </a:r>
            <a:endParaRPr sz="1300" b="1">
              <a:solidFill>
                <a:schemeClr val="lt1"/>
              </a:solidFill>
              <a:latin typeface="DM Sans"/>
              <a:ea typeface="DM Sans"/>
              <a:cs typeface="DM Sans"/>
              <a:sym typeface="DM Sans"/>
            </a:endParaRPr>
          </a:p>
        </p:txBody>
      </p:sp>
      <p:sp>
        <p:nvSpPr>
          <p:cNvPr id="53" name="Google Shape;53;g2f9c04fce04_0_0"/>
          <p:cNvSpPr/>
          <p:nvPr/>
        </p:nvSpPr>
        <p:spPr>
          <a:xfrm>
            <a:off x="2308113" y="3667831"/>
            <a:ext cx="2067900" cy="396000"/>
          </a:xfrm>
          <a:prstGeom prst="roundRect">
            <a:avLst>
              <a:gd name="adj" fmla="val 16667"/>
            </a:avLst>
          </a:prstGeom>
          <a:solidFill>
            <a:schemeClr val="accent4"/>
          </a:solidFill>
          <a:ln w="9525" cap="flat" cmpd="sng">
            <a:solidFill>
              <a:schemeClr val="dk1"/>
            </a:solidFill>
            <a:prstDash val="solid"/>
            <a:round/>
            <a:headEnd type="none" w="sm" len="sm"/>
            <a:tailEnd type="none" w="sm" len="sm"/>
          </a:ln>
          <a:effectLst>
            <a:outerShdw blurRad="139700" dist="38100" dir="2700000" algn="tl" rotWithShape="0">
              <a:srgbClr val="742A0F">
                <a:alpha val="10980"/>
              </a:srgbClr>
            </a:outerShdw>
          </a:effectLst>
        </p:spPr>
        <p:txBody>
          <a:bodyPr spcFirstLastPara="1" wrap="square" lIns="68575" tIns="68575" rIns="68575" bIns="68575" anchor="ctr" anchorCtr="0">
            <a:noAutofit/>
          </a:bodyPr>
          <a:lstStyle/>
          <a:p>
            <a:pPr marL="0" marR="0" lvl="0" indent="0" algn="ctr" rtl="0">
              <a:lnSpc>
                <a:spcPct val="112000"/>
              </a:lnSpc>
              <a:spcBef>
                <a:spcPts val="0"/>
              </a:spcBef>
              <a:spcAft>
                <a:spcPts val="0"/>
              </a:spcAft>
              <a:buClr>
                <a:srgbClr val="000000"/>
              </a:buClr>
              <a:buSzPts val="1100"/>
              <a:buFont typeface="Arial"/>
              <a:buNone/>
            </a:pPr>
            <a:r>
              <a:rPr lang="en-US" sz="1300" b="1">
                <a:solidFill>
                  <a:schemeClr val="lt1"/>
                </a:solidFill>
                <a:latin typeface="DM Sans"/>
                <a:ea typeface="DM Sans"/>
                <a:cs typeface="DM Sans"/>
                <a:sym typeface="DM Sans"/>
              </a:rPr>
              <a:t>Organisational</a:t>
            </a:r>
            <a:endParaRPr sz="1300" b="1">
              <a:solidFill>
                <a:schemeClr val="lt1"/>
              </a:solidFill>
              <a:latin typeface="DM Sans"/>
              <a:ea typeface="DM Sans"/>
              <a:cs typeface="DM Sans"/>
              <a:sym typeface="DM Sans"/>
            </a:endParaRPr>
          </a:p>
        </p:txBody>
      </p:sp>
      <p:cxnSp>
        <p:nvCxnSpPr>
          <p:cNvPr id="54" name="Google Shape;54;g2f9c04fce04_0_0"/>
          <p:cNvCxnSpPr>
            <a:stCxn id="51" idx="0"/>
            <a:endCxn id="55" idx="2"/>
          </p:cNvCxnSpPr>
          <p:nvPr/>
        </p:nvCxnSpPr>
        <p:spPr>
          <a:xfrm rot="-5400000">
            <a:off x="2379431" y="2139863"/>
            <a:ext cx="283800" cy="2745900"/>
          </a:xfrm>
          <a:prstGeom prst="curvedConnector3">
            <a:avLst>
              <a:gd name="adj1" fmla="val 50023"/>
            </a:avLst>
          </a:prstGeom>
          <a:noFill/>
          <a:ln w="19050" cap="flat" cmpd="sng">
            <a:solidFill>
              <a:schemeClr val="accent4"/>
            </a:solidFill>
            <a:prstDash val="solid"/>
            <a:round/>
            <a:headEnd type="none" w="med" len="med"/>
            <a:tailEnd type="none" w="med" len="med"/>
          </a:ln>
        </p:spPr>
      </p:cxnSp>
      <p:sp>
        <p:nvSpPr>
          <p:cNvPr id="55" name="Google Shape;55;g2f9c04fce04_0_0"/>
          <p:cNvSpPr/>
          <p:nvPr/>
        </p:nvSpPr>
        <p:spPr>
          <a:xfrm>
            <a:off x="1975763" y="2926481"/>
            <a:ext cx="3837300" cy="444300"/>
          </a:xfrm>
          <a:prstGeom prst="roundRect">
            <a:avLst>
              <a:gd name="adj" fmla="val 16667"/>
            </a:avLst>
          </a:prstGeom>
          <a:solidFill>
            <a:schemeClr val="accent6"/>
          </a:solidFill>
          <a:ln w="9525" cap="flat" cmpd="sng">
            <a:solidFill>
              <a:schemeClr val="dk1"/>
            </a:solidFill>
            <a:prstDash val="solid"/>
            <a:round/>
            <a:headEnd type="none" w="sm" len="sm"/>
            <a:tailEnd type="none" w="sm" len="sm"/>
          </a:ln>
          <a:effectLst>
            <a:outerShdw blurRad="139700" dist="38100" dir="2700000" algn="tl" rotWithShape="0">
              <a:srgbClr val="742A0F">
                <a:alpha val="10980"/>
              </a:srgbClr>
            </a:outerShdw>
          </a:effectLst>
        </p:spPr>
        <p:txBody>
          <a:bodyPr spcFirstLastPara="1" wrap="square" lIns="68575" tIns="68575" rIns="68575" bIns="68575" anchor="ctr" anchorCtr="0">
            <a:noAutofit/>
          </a:bodyPr>
          <a:lstStyle/>
          <a:p>
            <a:pPr marL="0" marR="0" lvl="0" indent="0" algn="ctr" rtl="0">
              <a:lnSpc>
                <a:spcPct val="112000"/>
              </a:lnSpc>
              <a:spcBef>
                <a:spcPts val="0"/>
              </a:spcBef>
              <a:spcAft>
                <a:spcPts val="0"/>
              </a:spcAft>
              <a:buClr>
                <a:srgbClr val="000000"/>
              </a:buClr>
              <a:buSzPts val="1100"/>
              <a:buFont typeface="Arial"/>
              <a:buNone/>
            </a:pPr>
            <a:r>
              <a:rPr lang="en-US" sz="1600" b="1">
                <a:solidFill>
                  <a:schemeClr val="lt1"/>
                </a:solidFill>
                <a:latin typeface="DM Sans"/>
                <a:ea typeface="DM Sans"/>
                <a:cs typeface="DM Sans"/>
                <a:sym typeface="DM Sans"/>
              </a:rPr>
              <a:t>Collaborative Synchronized Efforts </a:t>
            </a:r>
            <a:endParaRPr sz="1600" b="1">
              <a:solidFill>
                <a:schemeClr val="lt1"/>
              </a:solidFill>
              <a:latin typeface="DM Sans"/>
              <a:ea typeface="DM Sans"/>
              <a:cs typeface="DM Sans"/>
              <a:sym typeface="DM Sans"/>
            </a:endParaRPr>
          </a:p>
        </p:txBody>
      </p:sp>
      <p:cxnSp>
        <p:nvCxnSpPr>
          <p:cNvPr id="56" name="Google Shape;56;g2f9c04fce04_0_0"/>
          <p:cNvCxnSpPr>
            <a:stCxn id="52" idx="0"/>
            <a:endCxn id="55" idx="2"/>
          </p:cNvCxnSpPr>
          <p:nvPr/>
        </p:nvCxnSpPr>
        <p:spPr>
          <a:xfrm rot="5400000" flipH="1">
            <a:off x="4587281" y="2677831"/>
            <a:ext cx="297000" cy="1683000"/>
          </a:xfrm>
          <a:prstGeom prst="curvedConnector3">
            <a:avLst>
              <a:gd name="adj1" fmla="val 50008"/>
            </a:avLst>
          </a:prstGeom>
          <a:noFill/>
          <a:ln w="19050" cap="flat" cmpd="sng">
            <a:solidFill>
              <a:schemeClr val="accent4"/>
            </a:solidFill>
            <a:prstDash val="solid"/>
            <a:round/>
            <a:headEnd type="none" w="med" len="med"/>
            <a:tailEnd type="none" w="med" len="med"/>
          </a:ln>
        </p:spPr>
      </p:cxnSp>
      <p:cxnSp>
        <p:nvCxnSpPr>
          <p:cNvPr id="57" name="Google Shape;57;g2f9c04fce04_0_0"/>
          <p:cNvCxnSpPr>
            <a:stCxn id="53" idx="0"/>
            <a:endCxn id="55" idx="2"/>
          </p:cNvCxnSpPr>
          <p:nvPr/>
        </p:nvCxnSpPr>
        <p:spPr>
          <a:xfrm rot="-5400000">
            <a:off x="3469713" y="3243181"/>
            <a:ext cx="297000" cy="552300"/>
          </a:xfrm>
          <a:prstGeom prst="curvedConnector3">
            <a:avLst>
              <a:gd name="adj1" fmla="val 50008"/>
            </a:avLst>
          </a:prstGeom>
          <a:noFill/>
          <a:ln w="19050" cap="flat" cmpd="sng">
            <a:solidFill>
              <a:schemeClr val="accent4"/>
            </a:solidFill>
            <a:prstDash val="solid"/>
            <a:round/>
            <a:headEnd type="none" w="med" len="med"/>
            <a:tailEnd type="none" w="med" len="med"/>
          </a:ln>
        </p:spPr>
      </p:cxnSp>
      <p:cxnSp>
        <p:nvCxnSpPr>
          <p:cNvPr id="58" name="Google Shape;58;g2f9c04fce04_0_0"/>
          <p:cNvCxnSpPr>
            <a:stCxn id="49" idx="3"/>
            <a:endCxn id="48" idx="1"/>
          </p:cNvCxnSpPr>
          <p:nvPr/>
        </p:nvCxnSpPr>
        <p:spPr>
          <a:xfrm>
            <a:off x="2891081" y="1133663"/>
            <a:ext cx="1332600" cy="14700"/>
          </a:xfrm>
          <a:prstGeom prst="straightConnector1">
            <a:avLst/>
          </a:prstGeom>
          <a:noFill/>
          <a:ln w="38100" cap="flat" cmpd="sng">
            <a:solidFill>
              <a:schemeClr val="accent4"/>
            </a:solidFill>
            <a:prstDash val="solid"/>
            <a:round/>
            <a:headEnd type="none" w="med" len="med"/>
            <a:tailEnd type="triangle" w="med" len="med"/>
          </a:ln>
        </p:spPr>
      </p:cxnSp>
      <p:sp>
        <p:nvSpPr>
          <p:cNvPr id="59" name="Google Shape;59;g2f9c04fce04_0_0"/>
          <p:cNvSpPr/>
          <p:nvPr/>
        </p:nvSpPr>
        <p:spPr>
          <a:xfrm>
            <a:off x="4223750" y="185524"/>
            <a:ext cx="3837300" cy="499200"/>
          </a:xfrm>
          <a:prstGeom prst="roundRect">
            <a:avLst>
              <a:gd name="adj" fmla="val 16667"/>
            </a:avLst>
          </a:prstGeom>
          <a:solidFill>
            <a:schemeClr val="accent6"/>
          </a:solidFill>
          <a:ln w="9525" cap="flat" cmpd="sng">
            <a:solidFill>
              <a:schemeClr val="dk1"/>
            </a:solidFill>
            <a:prstDash val="solid"/>
            <a:round/>
            <a:headEnd type="none" w="sm" len="sm"/>
            <a:tailEnd type="none" w="sm" len="sm"/>
          </a:ln>
          <a:effectLst>
            <a:outerShdw blurRad="139700" dist="38100" dir="2700000" algn="tl" rotWithShape="0">
              <a:srgbClr val="742A0F">
                <a:alpha val="10980"/>
              </a:srgbClr>
            </a:outerShdw>
          </a:effectLst>
        </p:spPr>
        <p:txBody>
          <a:bodyPr spcFirstLastPara="1" wrap="square" lIns="68575" tIns="68575" rIns="68575" bIns="68575" anchor="ctr" anchorCtr="0">
            <a:noAutofit/>
          </a:bodyPr>
          <a:lstStyle/>
          <a:p>
            <a:pPr marL="0" marR="0" lvl="0" indent="0" algn="ctr" rtl="0">
              <a:lnSpc>
                <a:spcPct val="112000"/>
              </a:lnSpc>
              <a:spcBef>
                <a:spcPts val="0"/>
              </a:spcBef>
              <a:spcAft>
                <a:spcPts val="0"/>
              </a:spcAft>
              <a:buClr>
                <a:srgbClr val="000000"/>
              </a:buClr>
              <a:buSzPts val="1100"/>
              <a:buFont typeface="Arial"/>
              <a:buNone/>
            </a:pPr>
            <a:r>
              <a:rPr lang="en-US" sz="1600" b="1">
                <a:solidFill>
                  <a:schemeClr val="lt1"/>
                </a:solidFill>
                <a:latin typeface="DM Sans"/>
                <a:ea typeface="DM Sans"/>
                <a:cs typeface="DM Sans"/>
                <a:sym typeface="DM Sans"/>
              </a:rPr>
              <a:t>Ecosystem Partners as </a:t>
            </a:r>
            <a:r>
              <a:rPr lang="en-US" sz="1600" b="1">
                <a:solidFill>
                  <a:schemeClr val="lt1"/>
                </a:solidFill>
                <a:latin typeface="DM Sans"/>
                <a:ea typeface="DM Sans"/>
                <a:cs typeface="DM Sans"/>
                <a:sym typeface="DM Sans"/>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Catalysts</a:t>
            </a:r>
            <a:endParaRPr sz="1600" b="1">
              <a:solidFill>
                <a:schemeClr val="lt1"/>
              </a:solidFill>
              <a:latin typeface="DM Sans"/>
              <a:ea typeface="DM Sans"/>
              <a:cs typeface="DM Sans"/>
              <a:sym typeface="DM Sans"/>
            </a:endParaRPr>
          </a:p>
        </p:txBody>
      </p:sp>
      <p:sp>
        <p:nvSpPr>
          <p:cNvPr id="60" name="Google Shape;60;g2f9c04fce04_0_0"/>
          <p:cNvSpPr/>
          <p:nvPr/>
        </p:nvSpPr>
        <p:spPr>
          <a:xfrm>
            <a:off x="247775" y="1483025"/>
            <a:ext cx="3335700" cy="1358700"/>
          </a:xfrm>
          <a:prstGeom prst="roundRect">
            <a:avLst>
              <a:gd name="adj" fmla="val 16667"/>
            </a:avLst>
          </a:prstGeom>
          <a:solidFill>
            <a:schemeClr val="lt1"/>
          </a:solidFill>
          <a:ln w="9525" cap="flat" cmpd="sng">
            <a:solidFill>
              <a:schemeClr val="dk1"/>
            </a:solidFill>
            <a:prstDash val="solid"/>
            <a:round/>
            <a:headEnd type="none" w="sm" len="sm"/>
            <a:tailEnd type="none" w="sm" len="sm"/>
          </a:ln>
          <a:effectLst>
            <a:outerShdw blurRad="139700" dist="38100" dir="2700000" algn="tl" rotWithShape="0">
              <a:srgbClr val="742A0F">
                <a:alpha val="10980"/>
              </a:srgbClr>
            </a:outerShdw>
          </a:effectLst>
        </p:spPr>
        <p:txBody>
          <a:bodyPr spcFirstLastPara="1" wrap="square" lIns="68575" tIns="68575" rIns="68575" bIns="68575" anchor="ctr" anchorCtr="0">
            <a:noAutofit/>
          </a:bodyPr>
          <a:lstStyle/>
          <a:p>
            <a:pPr marL="0" marR="0" lvl="0" indent="0" algn="l" rtl="0">
              <a:lnSpc>
                <a:spcPct val="112000"/>
              </a:lnSpc>
              <a:spcBef>
                <a:spcPts val="0"/>
              </a:spcBef>
              <a:spcAft>
                <a:spcPts val="0"/>
              </a:spcAft>
              <a:buClr>
                <a:srgbClr val="000000"/>
              </a:buClr>
              <a:buSzPts val="1100"/>
              <a:buFont typeface="Arial"/>
              <a:buNone/>
            </a:pPr>
            <a:r>
              <a:rPr lang="en-US" sz="1200" b="1">
                <a:solidFill>
                  <a:schemeClr val="dk1"/>
                </a:solidFill>
                <a:latin typeface="DM Sans"/>
                <a:ea typeface="DM Sans"/>
                <a:cs typeface="DM Sans"/>
                <a:sym typeface="DM Sans"/>
              </a:rPr>
              <a:t>Supply of “hardware” for evaluations- Knowledge Skills and Attitudes (KSA) at individual level, financial and material resources at the organizational levels, policies at institutional level that govern the eval function</a:t>
            </a:r>
            <a:endParaRPr sz="1200" b="1">
              <a:solidFill>
                <a:schemeClr val="dk1"/>
              </a:solidFill>
              <a:latin typeface="DM Sans"/>
              <a:ea typeface="DM Sans"/>
              <a:cs typeface="DM Sans"/>
              <a:sym typeface="DM Sans"/>
            </a:endParaRPr>
          </a:p>
        </p:txBody>
      </p:sp>
      <p:sp>
        <p:nvSpPr>
          <p:cNvPr id="61" name="Google Shape;61;g2f9c04fce04_0_0"/>
          <p:cNvSpPr/>
          <p:nvPr/>
        </p:nvSpPr>
        <p:spPr>
          <a:xfrm>
            <a:off x="8632400" y="1464175"/>
            <a:ext cx="3468900" cy="1358700"/>
          </a:xfrm>
          <a:prstGeom prst="roundRect">
            <a:avLst>
              <a:gd name="adj" fmla="val 16667"/>
            </a:avLst>
          </a:prstGeom>
          <a:solidFill>
            <a:schemeClr val="lt1"/>
          </a:solidFill>
          <a:ln w="9525" cap="flat" cmpd="sng">
            <a:solidFill>
              <a:schemeClr val="dk1"/>
            </a:solidFill>
            <a:prstDash val="solid"/>
            <a:round/>
            <a:headEnd type="none" w="sm" len="sm"/>
            <a:tailEnd type="none" w="sm" len="sm"/>
          </a:ln>
          <a:effectLst>
            <a:outerShdw blurRad="139700" dist="38100" dir="2700000" algn="tl" rotWithShape="0">
              <a:srgbClr val="742A0F">
                <a:alpha val="10980"/>
              </a:srgbClr>
            </a:outerShdw>
          </a:effectLst>
        </p:spPr>
        <p:txBody>
          <a:bodyPr spcFirstLastPara="1" wrap="square" lIns="68575" tIns="68575" rIns="68575" bIns="68575" anchor="ctr" anchorCtr="0">
            <a:noAutofit/>
          </a:bodyPr>
          <a:lstStyle/>
          <a:p>
            <a:pPr marL="0" marR="0" lvl="0" indent="0" algn="l" rtl="0">
              <a:lnSpc>
                <a:spcPct val="112000"/>
              </a:lnSpc>
              <a:spcBef>
                <a:spcPts val="0"/>
              </a:spcBef>
              <a:spcAft>
                <a:spcPts val="0"/>
              </a:spcAft>
              <a:buClr>
                <a:srgbClr val="000000"/>
              </a:buClr>
              <a:buSzPts val="1100"/>
              <a:buFont typeface="Arial"/>
              <a:buNone/>
            </a:pPr>
            <a:r>
              <a:rPr lang="en-US" sz="1200" b="1">
                <a:solidFill>
                  <a:schemeClr val="dk1"/>
                </a:solidFill>
                <a:latin typeface="DM Sans"/>
                <a:ea typeface="DM Sans"/>
                <a:cs typeface="DM Sans"/>
                <a:sym typeface="DM Sans"/>
              </a:rPr>
              <a:t>Ability to “use” these capacities to deliver results.</a:t>
            </a:r>
            <a:endParaRPr sz="1200" b="1">
              <a:solidFill>
                <a:schemeClr val="dk1"/>
              </a:solidFill>
              <a:latin typeface="DM Sans"/>
              <a:ea typeface="DM Sans"/>
              <a:cs typeface="DM Sans"/>
              <a:sym typeface="DM Sans"/>
            </a:endParaRPr>
          </a:p>
          <a:p>
            <a:pPr marL="0" marR="0" lvl="0" indent="0" algn="l" rtl="0">
              <a:lnSpc>
                <a:spcPct val="112000"/>
              </a:lnSpc>
              <a:spcBef>
                <a:spcPts val="0"/>
              </a:spcBef>
              <a:spcAft>
                <a:spcPts val="0"/>
              </a:spcAft>
              <a:buClr>
                <a:srgbClr val="000000"/>
              </a:buClr>
              <a:buSzPts val="1100"/>
              <a:buFont typeface="Arial"/>
              <a:buNone/>
            </a:pPr>
            <a:r>
              <a:rPr lang="en-US" sz="1200" b="1">
                <a:solidFill>
                  <a:schemeClr val="dk1"/>
                </a:solidFill>
                <a:latin typeface="DM Sans"/>
                <a:ea typeface="DM Sans"/>
                <a:cs typeface="DM Sans"/>
                <a:sym typeface="DM Sans"/>
              </a:rPr>
              <a:t>States that can induce agents to do the right thing in the right situation to achieve its objective:Teachers help students learn, doctors that treat patients </a:t>
            </a:r>
            <a:endParaRPr sz="1200" b="1">
              <a:solidFill>
                <a:schemeClr val="dk1"/>
              </a:solidFill>
              <a:latin typeface="DM Sans"/>
              <a:ea typeface="DM Sans"/>
              <a:cs typeface="DM Sans"/>
              <a:sym typeface="DM Sans"/>
            </a:endParaRPr>
          </a:p>
        </p:txBody>
      </p:sp>
      <p:sp>
        <p:nvSpPr>
          <p:cNvPr id="62" name="Google Shape;62;g2f9c04fce04_0_0"/>
          <p:cNvSpPr/>
          <p:nvPr/>
        </p:nvSpPr>
        <p:spPr>
          <a:xfrm>
            <a:off x="2400812" y="4215019"/>
            <a:ext cx="1993200" cy="415200"/>
          </a:xfrm>
          <a:prstGeom prst="roundRect">
            <a:avLst>
              <a:gd name="adj" fmla="val 16667"/>
            </a:avLst>
          </a:prstGeom>
          <a:solidFill>
            <a:schemeClr val="lt1"/>
          </a:solidFill>
          <a:ln w="9525" cap="flat" cmpd="sng">
            <a:solidFill>
              <a:schemeClr val="dk1"/>
            </a:solidFill>
            <a:prstDash val="solid"/>
            <a:round/>
            <a:headEnd type="none" w="sm" len="sm"/>
            <a:tailEnd type="none" w="sm" len="sm"/>
          </a:ln>
          <a:effectLst>
            <a:outerShdw blurRad="139700" dist="38100" dir="2700000" algn="tl" rotWithShape="0">
              <a:srgbClr val="742A0F">
                <a:alpha val="12549"/>
              </a:srgbClr>
            </a:outerShdw>
          </a:effectLst>
        </p:spPr>
        <p:txBody>
          <a:bodyPr spcFirstLastPara="1" wrap="square" lIns="68575" tIns="68575" rIns="68575" bIns="68575" anchor="ctr" anchorCtr="0">
            <a:noAutofit/>
          </a:bodyPr>
          <a:lstStyle/>
          <a:p>
            <a:pPr marL="0" marR="0" lvl="0" indent="0" algn="l" rtl="0">
              <a:lnSpc>
                <a:spcPct val="112000"/>
              </a:lnSpc>
              <a:spcBef>
                <a:spcPts val="0"/>
              </a:spcBef>
              <a:spcAft>
                <a:spcPts val="0"/>
              </a:spcAft>
              <a:buNone/>
            </a:pPr>
            <a:r>
              <a:rPr lang="en-US" sz="1100">
                <a:solidFill>
                  <a:schemeClr val="dk1"/>
                </a:solidFill>
                <a:latin typeface="DM Sans"/>
                <a:ea typeface="DM Sans"/>
                <a:cs typeface="DM Sans"/>
                <a:sym typeface="DM Sans"/>
              </a:rPr>
              <a:t>Technology and Data</a:t>
            </a:r>
            <a:endParaRPr sz="1100">
              <a:solidFill>
                <a:schemeClr val="dk1"/>
              </a:solidFill>
              <a:latin typeface="DM Sans"/>
              <a:ea typeface="DM Sans"/>
              <a:cs typeface="DM Sans"/>
              <a:sym typeface="DM Sans"/>
            </a:endParaRPr>
          </a:p>
        </p:txBody>
      </p:sp>
      <p:sp>
        <p:nvSpPr>
          <p:cNvPr id="63" name="Google Shape;63;g2f9c04fce04_0_0"/>
          <p:cNvSpPr/>
          <p:nvPr/>
        </p:nvSpPr>
        <p:spPr>
          <a:xfrm>
            <a:off x="2400812" y="5835919"/>
            <a:ext cx="1993200" cy="415200"/>
          </a:xfrm>
          <a:prstGeom prst="roundRect">
            <a:avLst>
              <a:gd name="adj" fmla="val 16667"/>
            </a:avLst>
          </a:prstGeom>
          <a:solidFill>
            <a:schemeClr val="lt1"/>
          </a:solidFill>
          <a:ln w="9525" cap="flat" cmpd="sng">
            <a:solidFill>
              <a:schemeClr val="dk1"/>
            </a:solidFill>
            <a:prstDash val="solid"/>
            <a:round/>
            <a:headEnd type="none" w="sm" len="sm"/>
            <a:tailEnd type="none" w="sm" len="sm"/>
          </a:ln>
          <a:effectLst>
            <a:outerShdw blurRad="139700" dist="38100" dir="2700000" algn="tl" rotWithShape="0">
              <a:srgbClr val="742A0F">
                <a:alpha val="12549"/>
              </a:srgbClr>
            </a:outerShdw>
          </a:effectLst>
        </p:spPr>
        <p:txBody>
          <a:bodyPr spcFirstLastPara="1" wrap="square" lIns="68575" tIns="68575" rIns="68575" bIns="68575" anchor="ctr" anchorCtr="0">
            <a:noAutofit/>
          </a:bodyPr>
          <a:lstStyle/>
          <a:p>
            <a:pPr marL="0" marR="0" lvl="0" indent="0" algn="l" rtl="0">
              <a:lnSpc>
                <a:spcPct val="112000"/>
              </a:lnSpc>
              <a:spcBef>
                <a:spcPts val="0"/>
              </a:spcBef>
              <a:spcAft>
                <a:spcPts val="0"/>
              </a:spcAft>
              <a:buNone/>
            </a:pPr>
            <a:r>
              <a:rPr lang="en-US" sz="1100">
                <a:solidFill>
                  <a:schemeClr val="dk1"/>
                </a:solidFill>
                <a:latin typeface="DM Sans"/>
                <a:ea typeface="DM Sans"/>
                <a:cs typeface="DM Sans"/>
                <a:sym typeface="DM Sans"/>
              </a:rPr>
              <a:t>Partnerships and Relationships </a:t>
            </a:r>
            <a:endParaRPr sz="1100">
              <a:solidFill>
                <a:schemeClr val="dk1"/>
              </a:solidFill>
              <a:latin typeface="DM Sans"/>
              <a:ea typeface="DM Sans"/>
              <a:cs typeface="DM Sans"/>
              <a:sym typeface="DM Sans"/>
            </a:endParaRPr>
          </a:p>
        </p:txBody>
      </p:sp>
      <p:sp>
        <p:nvSpPr>
          <p:cNvPr id="64" name="Google Shape;64;g2f9c04fce04_0_0"/>
          <p:cNvSpPr/>
          <p:nvPr/>
        </p:nvSpPr>
        <p:spPr>
          <a:xfrm>
            <a:off x="2400812" y="4755319"/>
            <a:ext cx="1993200" cy="415200"/>
          </a:xfrm>
          <a:prstGeom prst="roundRect">
            <a:avLst>
              <a:gd name="adj" fmla="val 16667"/>
            </a:avLst>
          </a:prstGeom>
          <a:solidFill>
            <a:schemeClr val="lt1"/>
          </a:solidFill>
          <a:ln w="9525" cap="flat" cmpd="sng">
            <a:solidFill>
              <a:schemeClr val="dk1"/>
            </a:solidFill>
            <a:prstDash val="solid"/>
            <a:round/>
            <a:headEnd type="none" w="sm" len="sm"/>
            <a:tailEnd type="none" w="sm" len="sm"/>
          </a:ln>
          <a:effectLst>
            <a:outerShdw blurRad="139700" dist="38100" dir="2700000" algn="tl" rotWithShape="0">
              <a:srgbClr val="742A0F">
                <a:alpha val="12549"/>
              </a:srgbClr>
            </a:outerShdw>
          </a:effectLst>
        </p:spPr>
        <p:txBody>
          <a:bodyPr spcFirstLastPara="1" wrap="square" lIns="68575" tIns="68575" rIns="68575" bIns="68575" anchor="ctr" anchorCtr="0">
            <a:noAutofit/>
          </a:bodyPr>
          <a:lstStyle/>
          <a:p>
            <a:pPr marL="0" marR="0" lvl="0" indent="0" algn="l" rtl="0">
              <a:lnSpc>
                <a:spcPct val="112000"/>
              </a:lnSpc>
              <a:spcBef>
                <a:spcPts val="0"/>
              </a:spcBef>
              <a:spcAft>
                <a:spcPts val="0"/>
              </a:spcAft>
              <a:buNone/>
            </a:pPr>
            <a:r>
              <a:rPr lang="en-US" sz="1100">
                <a:solidFill>
                  <a:schemeClr val="dk1"/>
                </a:solidFill>
                <a:latin typeface="DM Sans"/>
                <a:ea typeface="DM Sans"/>
                <a:cs typeface="DM Sans"/>
                <a:sym typeface="DM Sans"/>
              </a:rPr>
              <a:t>Systems and Processes</a:t>
            </a:r>
            <a:endParaRPr sz="1100">
              <a:solidFill>
                <a:schemeClr val="dk1"/>
              </a:solidFill>
              <a:latin typeface="DM Sans"/>
              <a:ea typeface="DM Sans"/>
              <a:cs typeface="DM Sans"/>
              <a:sym typeface="DM Sans"/>
            </a:endParaRPr>
          </a:p>
        </p:txBody>
      </p:sp>
      <p:sp>
        <p:nvSpPr>
          <p:cNvPr id="65" name="Google Shape;65;g2f9c04fce04_0_0"/>
          <p:cNvSpPr/>
          <p:nvPr/>
        </p:nvSpPr>
        <p:spPr>
          <a:xfrm>
            <a:off x="2400812" y="5295619"/>
            <a:ext cx="1993200" cy="415200"/>
          </a:xfrm>
          <a:prstGeom prst="roundRect">
            <a:avLst>
              <a:gd name="adj" fmla="val 16667"/>
            </a:avLst>
          </a:prstGeom>
          <a:solidFill>
            <a:schemeClr val="lt1"/>
          </a:solidFill>
          <a:ln w="9525" cap="flat" cmpd="sng">
            <a:solidFill>
              <a:schemeClr val="dk1"/>
            </a:solidFill>
            <a:prstDash val="solid"/>
            <a:round/>
            <a:headEnd type="none" w="sm" len="sm"/>
            <a:tailEnd type="none" w="sm" len="sm"/>
          </a:ln>
          <a:effectLst>
            <a:outerShdw blurRad="139700" dist="38100" dir="2700000" algn="tl" rotWithShape="0">
              <a:srgbClr val="742A0F">
                <a:alpha val="12549"/>
              </a:srgbClr>
            </a:outerShdw>
          </a:effectLst>
        </p:spPr>
        <p:txBody>
          <a:bodyPr spcFirstLastPara="1" wrap="square" lIns="68575" tIns="68575" rIns="68575" bIns="68575" anchor="ctr" anchorCtr="0">
            <a:noAutofit/>
          </a:bodyPr>
          <a:lstStyle/>
          <a:p>
            <a:pPr marL="0" marR="0" lvl="0" indent="0" algn="l" rtl="0">
              <a:lnSpc>
                <a:spcPct val="112000"/>
              </a:lnSpc>
              <a:spcBef>
                <a:spcPts val="0"/>
              </a:spcBef>
              <a:spcAft>
                <a:spcPts val="0"/>
              </a:spcAft>
              <a:buNone/>
            </a:pPr>
            <a:r>
              <a:rPr lang="en-US" sz="1100">
                <a:solidFill>
                  <a:schemeClr val="dk1"/>
                </a:solidFill>
                <a:latin typeface="DM Sans"/>
                <a:ea typeface="DM Sans"/>
                <a:cs typeface="DM Sans"/>
                <a:sym typeface="DM Sans"/>
              </a:rPr>
              <a:t>Resources and Assets </a:t>
            </a:r>
            <a:endParaRPr sz="1100">
              <a:solidFill>
                <a:schemeClr val="dk1"/>
              </a:solidFill>
              <a:latin typeface="DM Sans"/>
              <a:ea typeface="DM Sans"/>
              <a:cs typeface="DM Sans"/>
              <a:sym typeface="DM Sans"/>
            </a:endParaRPr>
          </a:p>
        </p:txBody>
      </p:sp>
      <p:sp>
        <p:nvSpPr>
          <p:cNvPr id="66" name="Google Shape;66;g2f9c04fce04_0_0"/>
          <p:cNvSpPr/>
          <p:nvPr/>
        </p:nvSpPr>
        <p:spPr>
          <a:xfrm>
            <a:off x="2400812" y="6376219"/>
            <a:ext cx="1993200" cy="415200"/>
          </a:xfrm>
          <a:prstGeom prst="roundRect">
            <a:avLst>
              <a:gd name="adj" fmla="val 16667"/>
            </a:avLst>
          </a:prstGeom>
          <a:solidFill>
            <a:schemeClr val="lt1"/>
          </a:solidFill>
          <a:ln w="9525" cap="flat" cmpd="sng">
            <a:solidFill>
              <a:schemeClr val="dk1"/>
            </a:solidFill>
            <a:prstDash val="solid"/>
            <a:round/>
            <a:headEnd type="none" w="sm" len="sm"/>
            <a:tailEnd type="none" w="sm" len="sm"/>
          </a:ln>
          <a:effectLst>
            <a:outerShdw blurRad="139700" dist="38100" dir="2700000" algn="tl" rotWithShape="0">
              <a:srgbClr val="742A0F">
                <a:alpha val="12549"/>
              </a:srgbClr>
            </a:outerShdw>
          </a:effectLst>
        </p:spPr>
        <p:txBody>
          <a:bodyPr spcFirstLastPara="1" wrap="square" lIns="68575" tIns="68575" rIns="68575" bIns="68575" anchor="ctr" anchorCtr="0">
            <a:noAutofit/>
          </a:bodyPr>
          <a:lstStyle/>
          <a:p>
            <a:pPr marL="0" marR="0" lvl="0" indent="0" algn="l" rtl="0">
              <a:lnSpc>
                <a:spcPct val="112000"/>
              </a:lnSpc>
              <a:spcBef>
                <a:spcPts val="0"/>
              </a:spcBef>
              <a:spcAft>
                <a:spcPts val="0"/>
              </a:spcAft>
              <a:buNone/>
            </a:pPr>
            <a:r>
              <a:rPr lang="en-US" sz="1100">
                <a:solidFill>
                  <a:schemeClr val="dk1"/>
                </a:solidFill>
                <a:latin typeface="DM Sans"/>
                <a:ea typeface="DM Sans"/>
                <a:cs typeface="DM Sans"/>
                <a:sym typeface="DM Sans"/>
              </a:rPr>
              <a:t>Personnel Management</a:t>
            </a:r>
            <a:endParaRPr sz="1100">
              <a:solidFill>
                <a:schemeClr val="dk1"/>
              </a:solidFill>
              <a:latin typeface="DM Sans"/>
              <a:ea typeface="DM Sans"/>
              <a:cs typeface="DM Sans"/>
              <a:sym typeface="DM Sans"/>
            </a:endParaRPr>
          </a:p>
        </p:txBody>
      </p:sp>
      <p:sp>
        <p:nvSpPr>
          <p:cNvPr id="67" name="Google Shape;67;g2f9c04fce04_0_0"/>
          <p:cNvSpPr/>
          <p:nvPr/>
        </p:nvSpPr>
        <p:spPr>
          <a:xfrm>
            <a:off x="289238" y="4261888"/>
            <a:ext cx="1993200" cy="415200"/>
          </a:xfrm>
          <a:prstGeom prst="roundRect">
            <a:avLst>
              <a:gd name="adj" fmla="val 16667"/>
            </a:avLst>
          </a:prstGeom>
          <a:solidFill>
            <a:schemeClr val="lt1"/>
          </a:solidFill>
          <a:ln w="9525" cap="flat" cmpd="sng">
            <a:solidFill>
              <a:schemeClr val="dk1"/>
            </a:solidFill>
            <a:prstDash val="solid"/>
            <a:round/>
            <a:headEnd type="none" w="sm" len="sm"/>
            <a:tailEnd type="none" w="sm" len="sm"/>
          </a:ln>
          <a:effectLst>
            <a:outerShdw blurRad="139700" dist="38100" dir="2700000" algn="tl" rotWithShape="0">
              <a:srgbClr val="742A0F">
                <a:alpha val="12549"/>
              </a:srgbClr>
            </a:outerShdw>
          </a:effectLst>
        </p:spPr>
        <p:txBody>
          <a:bodyPr spcFirstLastPara="1" wrap="square" lIns="68575" tIns="68575" rIns="68575" bIns="68575" anchor="ctr" anchorCtr="0">
            <a:noAutofit/>
          </a:bodyPr>
          <a:lstStyle/>
          <a:p>
            <a:pPr marL="0" marR="0" lvl="0" indent="0" algn="l" rtl="0">
              <a:lnSpc>
                <a:spcPct val="112000"/>
              </a:lnSpc>
              <a:spcBef>
                <a:spcPts val="0"/>
              </a:spcBef>
              <a:spcAft>
                <a:spcPts val="0"/>
              </a:spcAft>
              <a:buClr>
                <a:srgbClr val="000000"/>
              </a:buClr>
              <a:buSzPts val="1900"/>
              <a:buFont typeface="Arial"/>
              <a:buNone/>
            </a:pPr>
            <a:r>
              <a:rPr lang="en-US" sz="1100">
                <a:solidFill>
                  <a:schemeClr val="dk1"/>
                </a:solidFill>
                <a:latin typeface="DM Sans"/>
                <a:ea typeface="DM Sans"/>
                <a:cs typeface="DM Sans"/>
                <a:sym typeface="DM Sans"/>
              </a:rPr>
              <a:t>Domain Competencies</a:t>
            </a:r>
            <a:endParaRPr sz="1100">
              <a:solidFill>
                <a:schemeClr val="dk1"/>
              </a:solidFill>
              <a:latin typeface="DM Sans"/>
              <a:ea typeface="DM Sans"/>
              <a:cs typeface="DM Sans"/>
              <a:sym typeface="DM Sans"/>
            </a:endParaRPr>
          </a:p>
        </p:txBody>
      </p:sp>
      <p:sp>
        <p:nvSpPr>
          <p:cNvPr id="68" name="Google Shape;68;g2f9c04fce04_0_0"/>
          <p:cNvSpPr/>
          <p:nvPr/>
        </p:nvSpPr>
        <p:spPr>
          <a:xfrm>
            <a:off x="289238" y="4802188"/>
            <a:ext cx="1993200" cy="415200"/>
          </a:xfrm>
          <a:prstGeom prst="roundRect">
            <a:avLst>
              <a:gd name="adj" fmla="val 16667"/>
            </a:avLst>
          </a:prstGeom>
          <a:solidFill>
            <a:schemeClr val="lt1"/>
          </a:solidFill>
          <a:ln w="9525" cap="flat" cmpd="sng">
            <a:solidFill>
              <a:schemeClr val="dk1"/>
            </a:solidFill>
            <a:prstDash val="solid"/>
            <a:round/>
            <a:headEnd type="none" w="sm" len="sm"/>
            <a:tailEnd type="none" w="sm" len="sm"/>
          </a:ln>
          <a:effectLst>
            <a:outerShdw blurRad="139700" dist="38100" dir="2700000" algn="tl" rotWithShape="0">
              <a:srgbClr val="742A0F">
                <a:alpha val="12549"/>
              </a:srgbClr>
            </a:outerShdw>
          </a:effectLst>
        </p:spPr>
        <p:txBody>
          <a:bodyPr spcFirstLastPara="1" wrap="square" lIns="68575" tIns="68575" rIns="68575" bIns="68575" anchor="ctr" anchorCtr="0">
            <a:noAutofit/>
          </a:bodyPr>
          <a:lstStyle/>
          <a:p>
            <a:pPr marL="0" marR="0" lvl="0" indent="0" algn="l" rtl="0">
              <a:lnSpc>
                <a:spcPct val="112000"/>
              </a:lnSpc>
              <a:spcBef>
                <a:spcPts val="0"/>
              </a:spcBef>
              <a:spcAft>
                <a:spcPts val="0"/>
              </a:spcAft>
              <a:buNone/>
            </a:pPr>
            <a:r>
              <a:rPr lang="en-US" sz="1100">
                <a:solidFill>
                  <a:schemeClr val="dk1"/>
                </a:solidFill>
                <a:latin typeface="DM Sans"/>
                <a:ea typeface="DM Sans"/>
                <a:cs typeface="DM Sans"/>
                <a:sym typeface="DM Sans"/>
              </a:rPr>
              <a:t>Functional Competencies</a:t>
            </a:r>
            <a:endParaRPr sz="1100">
              <a:solidFill>
                <a:schemeClr val="dk1"/>
              </a:solidFill>
              <a:latin typeface="DM Sans"/>
              <a:ea typeface="DM Sans"/>
              <a:cs typeface="DM Sans"/>
              <a:sym typeface="DM Sans"/>
            </a:endParaRPr>
          </a:p>
        </p:txBody>
      </p:sp>
      <p:sp>
        <p:nvSpPr>
          <p:cNvPr id="69" name="Google Shape;69;g2f9c04fce04_0_0"/>
          <p:cNvSpPr/>
          <p:nvPr/>
        </p:nvSpPr>
        <p:spPr>
          <a:xfrm>
            <a:off x="289238" y="5342488"/>
            <a:ext cx="1993200" cy="415200"/>
          </a:xfrm>
          <a:prstGeom prst="roundRect">
            <a:avLst>
              <a:gd name="adj" fmla="val 16667"/>
            </a:avLst>
          </a:prstGeom>
          <a:solidFill>
            <a:schemeClr val="lt1"/>
          </a:solidFill>
          <a:ln w="9525" cap="flat" cmpd="sng">
            <a:solidFill>
              <a:schemeClr val="dk1"/>
            </a:solidFill>
            <a:prstDash val="solid"/>
            <a:round/>
            <a:headEnd type="none" w="sm" len="sm"/>
            <a:tailEnd type="none" w="sm" len="sm"/>
          </a:ln>
          <a:effectLst>
            <a:outerShdw blurRad="139700" dist="38100" dir="2700000" algn="tl" rotWithShape="0">
              <a:srgbClr val="742A0F">
                <a:alpha val="12549"/>
              </a:srgbClr>
            </a:outerShdw>
          </a:effectLst>
        </p:spPr>
        <p:txBody>
          <a:bodyPr spcFirstLastPara="1" wrap="square" lIns="68575" tIns="68575" rIns="68575" bIns="68575" anchor="ctr" anchorCtr="0">
            <a:noAutofit/>
          </a:bodyPr>
          <a:lstStyle/>
          <a:p>
            <a:pPr marL="0" marR="0" lvl="0" indent="0" algn="l" rtl="0">
              <a:lnSpc>
                <a:spcPct val="112000"/>
              </a:lnSpc>
              <a:spcBef>
                <a:spcPts val="0"/>
              </a:spcBef>
              <a:spcAft>
                <a:spcPts val="0"/>
              </a:spcAft>
              <a:buNone/>
            </a:pPr>
            <a:r>
              <a:rPr lang="en-US" sz="1100">
                <a:solidFill>
                  <a:schemeClr val="dk1"/>
                </a:solidFill>
                <a:latin typeface="DM Sans"/>
                <a:ea typeface="DM Sans"/>
                <a:cs typeface="DM Sans"/>
                <a:sym typeface="DM Sans"/>
              </a:rPr>
              <a:t>Behavioural Competencies</a:t>
            </a:r>
            <a:endParaRPr sz="1100">
              <a:solidFill>
                <a:schemeClr val="dk1"/>
              </a:solidFill>
              <a:latin typeface="DM Sans"/>
              <a:ea typeface="DM Sans"/>
              <a:cs typeface="DM Sans"/>
              <a:sym typeface="DM Sans"/>
            </a:endParaRPr>
          </a:p>
        </p:txBody>
      </p:sp>
      <p:sp>
        <p:nvSpPr>
          <p:cNvPr id="70" name="Google Shape;70;g2f9c04fce04_0_0"/>
          <p:cNvSpPr/>
          <p:nvPr/>
        </p:nvSpPr>
        <p:spPr>
          <a:xfrm>
            <a:off x="4512387" y="4261888"/>
            <a:ext cx="1993200" cy="415200"/>
          </a:xfrm>
          <a:prstGeom prst="roundRect">
            <a:avLst>
              <a:gd name="adj" fmla="val 16667"/>
            </a:avLst>
          </a:prstGeom>
          <a:solidFill>
            <a:schemeClr val="lt1"/>
          </a:solidFill>
          <a:ln w="9525" cap="flat" cmpd="sng">
            <a:solidFill>
              <a:schemeClr val="dk1"/>
            </a:solidFill>
            <a:prstDash val="solid"/>
            <a:round/>
            <a:headEnd type="none" w="sm" len="sm"/>
            <a:tailEnd type="none" w="sm" len="sm"/>
          </a:ln>
          <a:effectLst>
            <a:outerShdw blurRad="139700" dist="38100" dir="2700000" algn="tl" rotWithShape="0">
              <a:srgbClr val="742A0F">
                <a:alpha val="12549"/>
              </a:srgbClr>
            </a:outerShdw>
          </a:effectLst>
        </p:spPr>
        <p:txBody>
          <a:bodyPr spcFirstLastPara="1" wrap="square" lIns="68575" tIns="68575" rIns="68575" bIns="68575" anchor="ctr" anchorCtr="0">
            <a:noAutofit/>
          </a:bodyPr>
          <a:lstStyle/>
          <a:p>
            <a:pPr marL="0" marR="0" lvl="0" indent="0" algn="l" rtl="0">
              <a:lnSpc>
                <a:spcPct val="112000"/>
              </a:lnSpc>
              <a:spcBef>
                <a:spcPts val="0"/>
              </a:spcBef>
              <a:spcAft>
                <a:spcPts val="0"/>
              </a:spcAft>
              <a:buNone/>
            </a:pPr>
            <a:r>
              <a:rPr lang="en-US" sz="1100">
                <a:solidFill>
                  <a:schemeClr val="dk1"/>
                </a:solidFill>
                <a:latin typeface="DM Sans"/>
                <a:ea typeface="DM Sans"/>
                <a:cs typeface="DM Sans"/>
                <a:sym typeface="DM Sans"/>
              </a:rPr>
              <a:t>Capacity Building Units</a:t>
            </a:r>
            <a:endParaRPr sz="1100">
              <a:solidFill>
                <a:schemeClr val="dk1"/>
              </a:solidFill>
              <a:latin typeface="DM Sans"/>
              <a:ea typeface="DM Sans"/>
              <a:cs typeface="DM Sans"/>
              <a:sym typeface="DM Sans"/>
            </a:endParaRPr>
          </a:p>
        </p:txBody>
      </p:sp>
      <p:sp>
        <p:nvSpPr>
          <p:cNvPr id="71" name="Google Shape;71;g2f9c04fce04_0_0"/>
          <p:cNvSpPr/>
          <p:nvPr/>
        </p:nvSpPr>
        <p:spPr>
          <a:xfrm>
            <a:off x="4512387" y="4802188"/>
            <a:ext cx="1993200" cy="415200"/>
          </a:xfrm>
          <a:prstGeom prst="roundRect">
            <a:avLst>
              <a:gd name="adj" fmla="val 16667"/>
            </a:avLst>
          </a:prstGeom>
          <a:solidFill>
            <a:schemeClr val="lt1"/>
          </a:solidFill>
          <a:ln w="9525" cap="flat" cmpd="sng">
            <a:solidFill>
              <a:schemeClr val="dk1"/>
            </a:solidFill>
            <a:prstDash val="solid"/>
            <a:round/>
            <a:headEnd type="none" w="sm" len="sm"/>
            <a:tailEnd type="none" w="sm" len="sm"/>
          </a:ln>
          <a:effectLst>
            <a:outerShdw blurRad="139700" dist="38100" dir="2700000" algn="tl" rotWithShape="0">
              <a:srgbClr val="742A0F">
                <a:alpha val="12549"/>
              </a:srgbClr>
            </a:outerShdw>
          </a:effectLst>
        </p:spPr>
        <p:txBody>
          <a:bodyPr spcFirstLastPara="1" wrap="square" lIns="68575" tIns="68575" rIns="68575" bIns="68575" anchor="ctr" anchorCtr="0">
            <a:noAutofit/>
          </a:bodyPr>
          <a:lstStyle/>
          <a:p>
            <a:pPr marL="0" marR="0" lvl="0" indent="0" algn="l" rtl="0">
              <a:lnSpc>
                <a:spcPct val="112000"/>
              </a:lnSpc>
              <a:spcBef>
                <a:spcPts val="0"/>
              </a:spcBef>
              <a:spcAft>
                <a:spcPts val="0"/>
              </a:spcAft>
              <a:buNone/>
            </a:pPr>
            <a:r>
              <a:rPr lang="en-US" sz="1100">
                <a:solidFill>
                  <a:schemeClr val="dk1"/>
                </a:solidFill>
                <a:latin typeface="DM Sans"/>
                <a:ea typeface="DM Sans"/>
                <a:cs typeface="DM Sans"/>
                <a:sym typeface="DM Sans"/>
              </a:rPr>
              <a:t>De-siloisation</a:t>
            </a:r>
            <a:endParaRPr sz="1100">
              <a:solidFill>
                <a:schemeClr val="dk1"/>
              </a:solidFill>
              <a:latin typeface="DM Sans"/>
              <a:ea typeface="DM Sans"/>
              <a:cs typeface="DM Sans"/>
              <a:sym typeface="DM Sans"/>
            </a:endParaRPr>
          </a:p>
        </p:txBody>
      </p:sp>
      <p:sp>
        <p:nvSpPr>
          <p:cNvPr id="72" name="Google Shape;72;g2f9c04fce04_0_0"/>
          <p:cNvSpPr/>
          <p:nvPr/>
        </p:nvSpPr>
        <p:spPr>
          <a:xfrm>
            <a:off x="4512387" y="5342488"/>
            <a:ext cx="1993200" cy="415200"/>
          </a:xfrm>
          <a:prstGeom prst="roundRect">
            <a:avLst>
              <a:gd name="adj" fmla="val 16667"/>
            </a:avLst>
          </a:prstGeom>
          <a:solidFill>
            <a:schemeClr val="lt1"/>
          </a:solidFill>
          <a:ln w="9525" cap="flat" cmpd="sng">
            <a:solidFill>
              <a:schemeClr val="dk1"/>
            </a:solidFill>
            <a:prstDash val="solid"/>
            <a:round/>
            <a:headEnd type="none" w="sm" len="sm"/>
            <a:tailEnd type="none" w="sm" len="sm"/>
          </a:ln>
          <a:effectLst>
            <a:outerShdw blurRad="139700" dist="38100" dir="2700000" algn="tl" rotWithShape="0">
              <a:srgbClr val="742A0F">
                <a:alpha val="12549"/>
              </a:srgbClr>
            </a:outerShdw>
          </a:effectLst>
        </p:spPr>
        <p:txBody>
          <a:bodyPr spcFirstLastPara="1" wrap="square" lIns="68575" tIns="68575" rIns="68575" bIns="68575" anchor="ctr" anchorCtr="0">
            <a:noAutofit/>
          </a:bodyPr>
          <a:lstStyle/>
          <a:p>
            <a:pPr marL="0" marR="0" lvl="0" indent="0" algn="l" rtl="0">
              <a:lnSpc>
                <a:spcPct val="112000"/>
              </a:lnSpc>
              <a:spcBef>
                <a:spcPts val="0"/>
              </a:spcBef>
              <a:spcAft>
                <a:spcPts val="0"/>
              </a:spcAft>
              <a:buNone/>
            </a:pPr>
            <a:r>
              <a:rPr lang="en-US" sz="1100">
                <a:solidFill>
                  <a:schemeClr val="dk1"/>
                </a:solidFill>
                <a:latin typeface="DM Sans"/>
                <a:ea typeface="DM Sans"/>
                <a:cs typeface="DM Sans"/>
                <a:sym typeface="DM Sans"/>
              </a:rPr>
              <a:t>Rules, Norms, Traditions</a:t>
            </a:r>
            <a:endParaRPr sz="1100">
              <a:solidFill>
                <a:schemeClr val="dk1"/>
              </a:solidFill>
              <a:latin typeface="DM Sans"/>
              <a:ea typeface="DM Sans"/>
              <a:cs typeface="DM Sans"/>
              <a:sym typeface="DM Sans"/>
            </a:endParaRPr>
          </a:p>
        </p:txBody>
      </p:sp>
      <p:sp>
        <p:nvSpPr>
          <p:cNvPr id="73" name="Google Shape;73;g2f9c04fce04_0_0"/>
          <p:cNvSpPr/>
          <p:nvPr/>
        </p:nvSpPr>
        <p:spPr>
          <a:xfrm>
            <a:off x="7171125" y="3715932"/>
            <a:ext cx="1952700" cy="473100"/>
          </a:xfrm>
          <a:prstGeom prst="roundRect">
            <a:avLst>
              <a:gd name="adj" fmla="val 16667"/>
            </a:avLst>
          </a:prstGeom>
          <a:solidFill>
            <a:schemeClr val="lt1"/>
          </a:solidFill>
          <a:ln w="9525" cap="flat" cmpd="sng">
            <a:solidFill>
              <a:schemeClr val="dk1"/>
            </a:solidFill>
            <a:prstDash val="solid"/>
            <a:round/>
            <a:headEnd type="none" w="sm" len="sm"/>
            <a:tailEnd type="none" w="sm" len="sm"/>
          </a:ln>
          <a:effectLst>
            <a:outerShdw blurRad="139700" dist="38100" dir="2700000" algn="tl" rotWithShape="0">
              <a:srgbClr val="742A0F">
                <a:alpha val="12549"/>
              </a:srgbClr>
            </a:outerShdw>
          </a:effectLst>
        </p:spPr>
        <p:txBody>
          <a:bodyPr spcFirstLastPara="1" wrap="square" lIns="68575" tIns="68575" rIns="68575" bIns="68575" anchor="ctr" anchorCtr="0">
            <a:noAutofit/>
          </a:bodyPr>
          <a:lstStyle/>
          <a:p>
            <a:pPr marL="0" marR="0" lvl="0" indent="0" algn="l" rtl="0">
              <a:lnSpc>
                <a:spcPct val="112000"/>
              </a:lnSpc>
              <a:spcBef>
                <a:spcPts val="0"/>
              </a:spcBef>
              <a:spcAft>
                <a:spcPts val="0"/>
              </a:spcAft>
              <a:buNone/>
            </a:pPr>
            <a:r>
              <a:rPr lang="en-US" sz="1100">
                <a:solidFill>
                  <a:schemeClr val="dk1"/>
                </a:solidFill>
                <a:latin typeface="DM Sans"/>
                <a:ea typeface="DM Sans"/>
                <a:cs typeface="DM Sans"/>
                <a:sym typeface="DM Sans"/>
              </a:rPr>
              <a:t>Drivers - Champions</a:t>
            </a:r>
            <a:endParaRPr sz="1100">
              <a:solidFill>
                <a:schemeClr val="dk1"/>
              </a:solidFill>
              <a:latin typeface="DM Sans"/>
              <a:ea typeface="DM Sans"/>
              <a:cs typeface="DM Sans"/>
              <a:sym typeface="DM Sans"/>
            </a:endParaRPr>
          </a:p>
        </p:txBody>
      </p:sp>
      <p:sp>
        <p:nvSpPr>
          <p:cNvPr id="74" name="Google Shape;74;g2f9c04fce04_0_0"/>
          <p:cNvSpPr/>
          <p:nvPr/>
        </p:nvSpPr>
        <p:spPr>
          <a:xfrm>
            <a:off x="7171125" y="5563122"/>
            <a:ext cx="1952700" cy="473100"/>
          </a:xfrm>
          <a:prstGeom prst="roundRect">
            <a:avLst>
              <a:gd name="adj" fmla="val 16667"/>
            </a:avLst>
          </a:prstGeom>
          <a:solidFill>
            <a:schemeClr val="lt1"/>
          </a:solidFill>
          <a:ln w="9525" cap="flat" cmpd="sng">
            <a:solidFill>
              <a:schemeClr val="dk1"/>
            </a:solidFill>
            <a:prstDash val="solid"/>
            <a:round/>
            <a:headEnd type="none" w="sm" len="sm"/>
            <a:tailEnd type="none" w="sm" len="sm"/>
          </a:ln>
          <a:effectLst>
            <a:outerShdw blurRad="139700" dist="38100" dir="2700000" algn="tl" rotWithShape="0">
              <a:srgbClr val="742A0F">
                <a:alpha val="12549"/>
              </a:srgbClr>
            </a:outerShdw>
          </a:effectLst>
        </p:spPr>
        <p:txBody>
          <a:bodyPr spcFirstLastPara="1" wrap="square" lIns="68575" tIns="68575" rIns="68575" bIns="68575" anchor="ctr" anchorCtr="0">
            <a:noAutofit/>
          </a:bodyPr>
          <a:lstStyle/>
          <a:p>
            <a:pPr marL="0" marR="0" lvl="0" indent="0" algn="l" rtl="0">
              <a:lnSpc>
                <a:spcPct val="112000"/>
              </a:lnSpc>
              <a:spcBef>
                <a:spcPts val="0"/>
              </a:spcBef>
              <a:spcAft>
                <a:spcPts val="0"/>
              </a:spcAft>
              <a:buNone/>
            </a:pPr>
            <a:r>
              <a:rPr lang="en-US" sz="1100">
                <a:solidFill>
                  <a:schemeClr val="dk1"/>
                </a:solidFill>
                <a:latin typeface="DM Sans"/>
                <a:ea typeface="DM Sans"/>
                <a:cs typeface="DM Sans"/>
                <a:sym typeface="DM Sans"/>
              </a:rPr>
              <a:t>Technical Capacity</a:t>
            </a:r>
            <a:endParaRPr sz="1100">
              <a:solidFill>
                <a:schemeClr val="dk1"/>
              </a:solidFill>
              <a:latin typeface="DM Sans"/>
              <a:ea typeface="DM Sans"/>
              <a:cs typeface="DM Sans"/>
              <a:sym typeface="DM Sans"/>
            </a:endParaRPr>
          </a:p>
        </p:txBody>
      </p:sp>
      <p:sp>
        <p:nvSpPr>
          <p:cNvPr id="75" name="Google Shape;75;g2f9c04fce04_0_0"/>
          <p:cNvSpPr/>
          <p:nvPr/>
        </p:nvSpPr>
        <p:spPr>
          <a:xfrm>
            <a:off x="7171125" y="4331662"/>
            <a:ext cx="1952700" cy="473100"/>
          </a:xfrm>
          <a:prstGeom prst="roundRect">
            <a:avLst>
              <a:gd name="adj" fmla="val 16667"/>
            </a:avLst>
          </a:prstGeom>
          <a:solidFill>
            <a:schemeClr val="lt1"/>
          </a:solidFill>
          <a:ln w="9525" cap="flat" cmpd="sng">
            <a:solidFill>
              <a:schemeClr val="dk1"/>
            </a:solidFill>
            <a:prstDash val="solid"/>
            <a:round/>
            <a:headEnd type="none" w="sm" len="sm"/>
            <a:tailEnd type="none" w="sm" len="sm"/>
          </a:ln>
          <a:effectLst>
            <a:outerShdw blurRad="139700" dist="38100" dir="2700000" algn="tl" rotWithShape="0">
              <a:srgbClr val="742A0F">
                <a:alpha val="12549"/>
              </a:srgbClr>
            </a:outerShdw>
          </a:effectLst>
        </p:spPr>
        <p:txBody>
          <a:bodyPr spcFirstLastPara="1" wrap="square" lIns="68575" tIns="68575" rIns="68575" bIns="68575" anchor="ctr" anchorCtr="0">
            <a:noAutofit/>
          </a:bodyPr>
          <a:lstStyle/>
          <a:p>
            <a:pPr marL="0" marR="0" lvl="0" indent="0" algn="l" rtl="0">
              <a:lnSpc>
                <a:spcPct val="112000"/>
              </a:lnSpc>
              <a:spcBef>
                <a:spcPts val="0"/>
              </a:spcBef>
              <a:spcAft>
                <a:spcPts val="0"/>
              </a:spcAft>
              <a:buNone/>
            </a:pPr>
            <a:r>
              <a:rPr lang="en-US" sz="1100">
                <a:solidFill>
                  <a:schemeClr val="dk1"/>
                </a:solidFill>
                <a:latin typeface="DM Sans"/>
                <a:ea typeface="DM Sans"/>
                <a:cs typeface="DM Sans"/>
                <a:sym typeface="DM Sans"/>
              </a:rPr>
              <a:t>Users of M&amp;E</a:t>
            </a:r>
            <a:endParaRPr sz="1100">
              <a:solidFill>
                <a:schemeClr val="dk1"/>
              </a:solidFill>
              <a:latin typeface="DM Sans"/>
              <a:ea typeface="DM Sans"/>
              <a:cs typeface="DM Sans"/>
              <a:sym typeface="DM Sans"/>
            </a:endParaRPr>
          </a:p>
        </p:txBody>
      </p:sp>
      <p:sp>
        <p:nvSpPr>
          <p:cNvPr id="76" name="Google Shape;76;g2f9c04fce04_0_0"/>
          <p:cNvSpPr/>
          <p:nvPr/>
        </p:nvSpPr>
        <p:spPr>
          <a:xfrm>
            <a:off x="7171125" y="4947392"/>
            <a:ext cx="1952700" cy="473100"/>
          </a:xfrm>
          <a:prstGeom prst="roundRect">
            <a:avLst>
              <a:gd name="adj" fmla="val 16667"/>
            </a:avLst>
          </a:prstGeom>
          <a:solidFill>
            <a:schemeClr val="lt1"/>
          </a:solidFill>
          <a:ln w="9525" cap="flat" cmpd="sng">
            <a:solidFill>
              <a:schemeClr val="dk1"/>
            </a:solidFill>
            <a:prstDash val="solid"/>
            <a:round/>
            <a:headEnd type="none" w="sm" len="sm"/>
            <a:tailEnd type="none" w="sm" len="sm"/>
          </a:ln>
          <a:effectLst>
            <a:outerShdw blurRad="139700" dist="38100" dir="2700000" algn="tl" rotWithShape="0">
              <a:srgbClr val="742A0F">
                <a:alpha val="12549"/>
              </a:srgbClr>
            </a:outerShdw>
          </a:effectLst>
        </p:spPr>
        <p:txBody>
          <a:bodyPr spcFirstLastPara="1" wrap="square" lIns="68575" tIns="68575" rIns="68575" bIns="68575" anchor="ctr" anchorCtr="0">
            <a:noAutofit/>
          </a:bodyPr>
          <a:lstStyle/>
          <a:p>
            <a:pPr marL="0" marR="0" lvl="0" indent="0" algn="l" rtl="0">
              <a:lnSpc>
                <a:spcPct val="112000"/>
              </a:lnSpc>
              <a:spcBef>
                <a:spcPts val="0"/>
              </a:spcBef>
              <a:spcAft>
                <a:spcPts val="0"/>
              </a:spcAft>
              <a:buNone/>
            </a:pPr>
            <a:r>
              <a:rPr lang="en-US" sz="1100">
                <a:solidFill>
                  <a:schemeClr val="dk1"/>
                </a:solidFill>
                <a:latin typeface="DM Sans"/>
                <a:ea typeface="DM Sans"/>
                <a:cs typeface="DM Sans"/>
                <a:sym typeface="DM Sans"/>
              </a:rPr>
              <a:t>Leadership </a:t>
            </a:r>
            <a:endParaRPr sz="1100">
              <a:solidFill>
                <a:schemeClr val="dk1"/>
              </a:solidFill>
              <a:latin typeface="DM Sans"/>
              <a:ea typeface="DM Sans"/>
              <a:cs typeface="DM Sans"/>
              <a:sym typeface="DM Sans"/>
            </a:endParaRPr>
          </a:p>
        </p:txBody>
      </p:sp>
      <p:sp>
        <p:nvSpPr>
          <p:cNvPr id="77" name="Google Shape;77;g2f9c04fce04_0_0"/>
          <p:cNvSpPr/>
          <p:nvPr/>
        </p:nvSpPr>
        <p:spPr>
          <a:xfrm>
            <a:off x="7171125" y="6178852"/>
            <a:ext cx="1952700" cy="473100"/>
          </a:xfrm>
          <a:prstGeom prst="roundRect">
            <a:avLst>
              <a:gd name="adj" fmla="val 16667"/>
            </a:avLst>
          </a:prstGeom>
          <a:solidFill>
            <a:schemeClr val="lt1"/>
          </a:solidFill>
          <a:ln w="9525" cap="flat" cmpd="sng">
            <a:solidFill>
              <a:schemeClr val="dk1"/>
            </a:solidFill>
            <a:prstDash val="solid"/>
            <a:round/>
            <a:headEnd type="none" w="sm" len="sm"/>
            <a:tailEnd type="none" w="sm" len="sm"/>
          </a:ln>
          <a:effectLst>
            <a:outerShdw blurRad="139700" dist="38100" dir="2700000" algn="tl" rotWithShape="0">
              <a:srgbClr val="742A0F">
                <a:alpha val="12549"/>
              </a:srgbClr>
            </a:outerShdw>
          </a:effectLst>
        </p:spPr>
        <p:txBody>
          <a:bodyPr spcFirstLastPara="1" wrap="square" lIns="68575" tIns="68575" rIns="68575" bIns="68575" anchor="ctr" anchorCtr="0">
            <a:noAutofit/>
          </a:bodyPr>
          <a:lstStyle/>
          <a:p>
            <a:pPr marL="0" marR="0" lvl="0" indent="0" algn="l" rtl="0">
              <a:lnSpc>
                <a:spcPct val="112000"/>
              </a:lnSpc>
              <a:spcBef>
                <a:spcPts val="0"/>
              </a:spcBef>
              <a:spcAft>
                <a:spcPts val="0"/>
              </a:spcAft>
              <a:buNone/>
            </a:pPr>
            <a:r>
              <a:rPr lang="en-US" sz="1100">
                <a:solidFill>
                  <a:schemeClr val="dk1"/>
                </a:solidFill>
                <a:latin typeface="DM Sans"/>
                <a:ea typeface="DM Sans"/>
                <a:cs typeface="DM Sans"/>
                <a:sym typeface="DM Sans"/>
              </a:rPr>
              <a:t>Commitment</a:t>
            </a:r>
            <a:endParaRPr sz="1100">
              <a:solidFill>
                <a:schemeClr val="dk1"/>
              </a:solidFill>
              <a:latin typeface="DM Sans"/>
              <a:ea typeface="DM Sans"/>
              <a:cs typeface="DM Sans"/>
              <a:sym typeface="DM Sans"/>
            </a:endParaRPr>
          </a:p>
        </p:txBody>
      </p:sp>
      <p:sp>
        <p:nvSpPr>
          <p:cNvPr id="78" name="Google Shape;78;g2f9c04fce04_0_0"/>
          <p:cNvSpPr/>
          <p:nvPr/>
        </p:nvSpPr>
        <p:spPr>
          <a:xfrm>
            <a:off x="9259593" y="4316024"/>
            <a:ext cx="1952700" cy="473100"/>
          </a:xfrm>
          <a:prstGeom prst="roundRect">
            <a:avLst>
              <a:gd name="adj" fmla="val 16667"/>
            </a:avLst>
          </a:prstGeom>
          <a:solidFill>
            <a:schemeClr val="lt1"/>
          </a:solidFill>
          <a:ln w="9525" cap="flat" cmpd="sng">
            <a:solidFill>
              <a:schemeClr val="dk1"/>
            </a:solidFill>
            <a:prstDash val="solid"/>
            <a:round/>
            <a:headEnd type="none" w="sm" len="sm"/>
            <a:tailEnd type="none" w="sm" len="sm"/>
          </a:ln>
          <a:effectLst>
            <a:outerShdw blurRad="139700" dist="38100" dir="2700000" algn="tl" rotWithShape="0">
              <a:srgbClr val="742A0F">
                <a:alpha val="12549"/>
              </a:srgbClr>
            </a:outerShdw>
          </a:effectLst>
        </p:spPr>
        <p:txBody>
          <a:bodyPr spcFirstLastPara="1" wrap="square" lIns="68575" tIns="68575" rIns="68575" bIns="68575" anchor="ctr" anchorCtr="0">
            <a:noAutofit/>
          </a:bodyPr>
          <a:lstStyle/>
          <a:p>
            <a:pPr marL="0" marR="0" lvl="0" indent="0" algn="l" rtl="0">
              <a:lnSpc>
                <a:spcPct val="112000"/>
              </a:lnSpc>
              <a:spcBef>
                <a:spcPts val="0"/>
              </a:spcBef>
              <a:spcAft>
                <a:spcPts val="0"/>
              </a:spcAft>
              <a:buNone/>
            </a:pPr>
            <a:r>
              <a:rPr lang="en-US" sz="1100">
                <a:solidFill>
                  <a:schemeClr val="dk1"/>
                </a:solidFill>
                <a:latin typeface="DM Sans"/>
                <a:ea typeface="DM Sans"/>
                <a:cs typeface="DM Sans"/>
                <a:sym typeface="DM Sans"/>
              </a:rPr>
              <a:t>Accountability Mechanisms</a:t>
            </a:r>
            <a:endParaRPr sz="1100">
              <a:solidFill>
                <a:schemeClr val="dk1"/>
              </a:solidFill>
              <a:latin typeface="DM Sans"/>
              <a:ea typeface="DM Sans"/>
              <a:cs typeface="DM Sans"/>
              <a:sym typeface="DM Sans"/>
            </a:endParaRPr>
          </a:p>
        </p:txBody>
      </p:sp>
      <p:sp>
        <p:nvSpPr>
          <p:cNvPr id="79" name="Google Shape;79;g2f9c04fce04_0_0"/>
          <p:cNvSpPr/>
          <p:nvPr/>
        </p:nvSpPr>
        <p:spPr>
          <a:xfrm>
            <a:off x="9259593" y="6176246"/>
            <a:ext cx="1952700" cy="473100"/>
          </a:xfrm>
          <a:prstGeom prst="roundRect">
            <a:avLst>
              <a:gd name="adj" fmla="val 16667"/>
            </a:avLst>
          </a:prstGeom>
          <a:solidFill>
            <a:schemeClr val="lt1"/>
          </a:solidFill>
          <a:ln w="9525" cap="flat" cmpd="sng">
            <a:solidFill>
              <a:schemeClr val="dk1"/>
            </a:solidFill>
            <a:prstDash val="solid"/>
            <a:round/>
            <a:headEnd type="none" w="sm" len="sm"/>
            <a:tailEnd type="none" w="sm" len="sm"/>
          </a:ln>
          <a:effectLst>
            <a:outerShdw blurRad="139700" dist="38100" dir="2700000" algn="tl" rotWithShape="0">
              <a:srgbClr val="742A0F">
                <a:alpha val="12549"/>
              </a:srgbClr>
            </a:outerShdw>
          </a:effectLst>
        </p:spPr>
        <p:txBody>
          <a:bodyPr spcFirstLastPara="1" wrap="square" lIns="68575" tIns="68575" rIns="68575" bIns="68575" anchor="ctr" anchorCtr="0">
            <a:noAutofit/>
          </a:bodyPr>
          <a:lstStyle/>
          <a:p>
            <a:pPr marL="0" marR="0" lvl="0" indent="0" algn="l" rtl="0">
              <a:lnSpc>
                <a:spcPct val="112000"/>
              </a:lnSpc>
              <a:spcBef>
                <a:spcPts val="0"/>
              </a:spcBef>
              <a:spcAft>
                <a:spcPts val="0"/>
              </a:spcAft>
              <a:buNone/>
            </a:pPr>
            <a:r>
              <a:rPr lang="en-US" sz="1100">
                <a:solidFill>
                  <a:schemeClr val="dk1"/>
                </a:solidFill>
                <a:latin typeface="DM Sans"/>
                <a:ea typeface="DM Sans"/>
                <a:cs typeface="DM Sans"/>
                <a:sym typeface="DM Sans"/>
              </a:rPr>
              <a:t>Resourcing</a:t>
            </a:r>
            <a:endParaRPr sz="1100">
              <a:solidFill>
                <a:schemeClr val="dk1"/>
              </a:solidFill>
              <a:latin typeface="DM Sans"/>
              <a:ea typeface="DM Sans"/>
              <a:cs typeface="DM Sans"/>
              <a:sym typeface="DM Sans"/>
            </a:endParaRPr>
          </a:p>
        </p:txBody>
      </p:sp>
      <p:sp>
        <p:nvSpPr>
          <p:cNvPr id="80" name="Google Shape;80;g2f9c04fce04_0_0"/>
          <p:cNvSpPr/>
          <p:nvPr/>
        </p:nvSpPr>
        <p:spPr>
          <a:xfrm>
            <a:off x="9259593" y="3700294"/>
            <a:ext cx="1952700" cy="473100"/>
          </a:xfrm>
          <a:prstGeom prst="roundRect">
            <a:avLst>
              <a:gd name="adj" fmla="val 16667"/>
            </a:avLst>
          </a:prstGeom>
          <a:solidFill>
            <a:schemeClr val="lt1"/>
          </a:solidFill>
          <a:ln w="9525" cap="flat" cmpd="sng">
            <a:solidFill>
              <a:schemeClr val="dk1"/>
            </a:solidFill>
            <a:prstDash val="solid"/>
            <a:round/>
            <a:headEnd type="none" w="sm" len="sm"/>
            <a:tailEnd type="none" w="sm" len="sm"/>
          </a:ln>
          <a:effectLst>
            <a:outerShdw blurRad="139700" dist="38100" dir="2700000" algn="tl" rotWithShape="0">
              <a:srgbClr val="742A0F">
                <a:alpha val="12549"/>
              </a:srgbClr>
            </a:outerShdw>
          </a:effectLst>
        </p:spPr>
        <p:txBody>
          <a:bodyPr spcFirstLastPara="1" wrap="square" lIns="68575" tIns="68575" rIns="68575" bIns="68575" anchor="ctr" anchorCtr="0">
            <a:noAutofit/>
          </a:bodyPr>
          <a:lstStyle/>
          <a:p>
            <a:pPr marL="0" marR="0" lvl="0" indent="0" algn="l" rtl="0">
              <a:lnSpc>
                <a:spcPct val="112000"/>
              </a:lnSpc>
              <a:spcBef>
                <a:spcPts val="0"/>
              </a:spcBef>
              <a:spcAft>
                <a:spcPts val="0"/>
              </a:spcAft>
              <a:buNone/>
            </a:pPr>
            <a:r>
              <a:rPr lang="en-US" sz="1100">
                <a:solidFill>
                  <a:schemeClr val="dk1"/>
                </a:solidFill>
                <a:latin typeface="DM Sans"/>
                <a:ea typeface="DM Sans"/>
                <a:cs typeface="DM Sans"/>
                <a:sym typeface="DM Sans"/>
              </a:rPr>
              <a:t>Infrastructure - NEP</a:t>
            </a:r>
            <a:endParaRPr sz="1100">
              <a:solidFill>
                <a:schemeClr val="dk1"/>
              </a:solidFill>
              <a:latin typeface="DM Sans"/>
              <a:ea typeface="DM Sans"/>
              <a:cs typeface="DM Sans"/>
              <a:sym typeface="DM Sans"/>
            </a:endParaRPr>
          </a:p>
        </p:txBody>
      </p:sp>
      <p:sp>
        <p:nvSpPr>
          <p:cNvPr id="81" name="Google Shape;81;g2f9c04fce04_0_0"/>
          <p:cNvSpPr/>
          <p:nvPr/>
        </p:nvSpPr>
        <p:spPr>
          <a:xfrm>
            <a:off x="9259593" y="4931754"/>
            <a:ext cx="1952700" cy="473100"/>
          </a:xfrm>
          <a:prstGeom prst="roundRect">
            <a:avLst>
              <a:gd name="adj" fmla="val 16667"/>
            </a:avLst>
          </a:prstGeom>
          <a:solidFill>
            <a:schemeClr val="lt1"/>
          </a:solidFill>
          <a:ln w="9525" cap="flat" cmpd="sng">
            <a:solidFill>
              <a:schemeClr val="dk1"/>
            </a:solidFill>
            <a:prstDash val="solid"/>
            <a:round/>
            <a:headEnd type="none" w="sm" len="sm"/>
            <a:tailEnd type="none" w="sm" len="sm"/>
          </a:ln>
          <a:effectLst>
            <a:outerShdw blurRad="139700" dist="38100" dir="2700000" algn="tl" rotWithShape="0">
              <a:srgbClr val="742A0F">
                <a:alpha val="12549"/>
              </a:srgbClr>
            </a:outerShdw>
          </a:effectLst>
        </p:spPr>
        <p:txBody>
          <a:bodyPr spcFirstLastPara="1" wrap="square" lIns="68575" tIns="68575" rIns="68575" bIns="68575" anchor="ctr" anchorCtr="0">
            <a:noAutofit/>
          </a:bodyPr>
          <a:lstStyle/>
          <a:p>
            <a:pPr marL="0" marR="0" lvl="0" indent="0" algn="l" rtl="0">
              <a:lnSpc>
                <a:spcPct val="112000"/>
              </a:lnSpc>
              <a:spcBef>
                <a:spcPts val="0"/>
              </a:spcBef>
              <a:spcAft>
                <a:spcPts val="0"/>
              </a:spcAft>
              <a:buNone/>
            </a:pPr>
            <a:r>
              <a:rPr lang="en-US" sz="1100">
                <a:solidFill>
                  <a:schemeClr val="dk1"/>
                </a:solidFill>
                <a:latin typeface="DM Sans"/>
                <a:ea typeface="DM Sans"/>
                <a:cs typeface="DM Sans"/>
                <a:sym typeface="DM Sans"/>
              </a:rPr>
              <a:t>Value and Ethics</a:t>
            </a:r>
            <a:endParaRPr sz="1100">
              <a:solidFill>
                <a:schemeClr val="dk1"/>
              </a:solidFill>
              <a:latin typeface="DM Sans"/>
              <a:ea typeface="DM Sans"/>
              <a:cs typeface="DM Sans"/>
              <a:sym typeface="DM Sans"/>
            </a:endParaRPr>
          </a:p>
        </p:txBody>
      </p:sp>
      <p:sp>
        <p:nvSpPr>
          <p:cNvPr id="82" name="Google Shape;82;g2f9c04fce04_0_0"/>
          <p:cNvSpPr/>
          <p:nvPr/>
        </p:nvSpPr>
        <p:spPr>
          <a:xfrm>
            <a:off x="9259593" y="5547484"/>
            <a:ext cx="1952700" cy="473100"/>
          </a:xfrm>
          <a:prstGeom prst="roundRect">
            <a:avLst>
              <a:gd name="adj" fmla="val 16667"/>
            </a:avLst>
          </a:prstGeom>
          <a:solidFill>
            <a:schemeClr val="lt1"/>
          </a:solidFill>
          <a:ln w="9525" cap="flat" cmpd="sng">
            <a:solidFill>
              <a:schemeClr val="dk1"/>
            </a:solidFill>
            <a:prstDash val="solid"/>
            <a:round/>
            <a:headEnd type="none" w="sm" len="sm"/>
            <a:tailEnd type="none" w="sm" len="sm"/>
          </a:ln>
          <a:effectLst>
            <a:outerShdw blurRad="139700" dist="38100" dir="2700000" algn="tl" rotWithShape="0">
              <a:srgbClr val="742A0F">
                <a:alpha val="12549"/>
              </a:srgbClr>
            </a:outerShdw>
          </a:effectLst>
        </p:spPr>
        <p:txBody>
          <a:bodyPr spcFirstLastPara="1" wrap="square" lIns="68575" tIns="68575" rIns="68575" bIns="68575" anchor="ctr" anchorCtr="0">
            <a:noAutofit/>
          </a:bodyPr>
          <a:lstStyle/>
          <a:p>
            <a:pPr marL="0" marR="0" lvl="0" indent="0" algn="l" rtl="0">
              <a:lnSpc>
                <a:spcPct val="112000"/>
              </a:lnSpc>
              <a:spcBef>
                <a:spcPts val="0"/>
              </a:spcBef>
              <a:spcAft>
                <a:spcPts val="0"/>
              </a:spcAft>
              <a:buNone/>
            </a:pPr>
            <a:r>
              <a:rPr lang="en-US" sz="1100">
                <a:solidFill>
                  <a:schemeClr val="dk1"/>
                </a:solidFill>
                <a:latin typeface="DM Sans"/>
                <a:ea typeface="DM Sans"/>
                <a:cs typeface="DM Sans"/>
                <a:sym typeface="DM Sans"/>
              </a:rPr>
              <a:t>Sustainability and oversight</a:t>
            </a:r>
            <a:endParaRPr sz="1100">
              <a:solidFill>
                <a:schemeClr val="dk1"/>
              </a:solidFill>
              <a:latin typeface="DM Sans"/>
              <a:ea typeface="DM Sans"/>
              <a:cs typeface="DM Sans"/>
              <a:sym typeface="DM Sans"/>
            </a:endParaRPr>
          </a:p>
        </p:txBody>
      </p:sp>
      <p:sp>
        <p:nvSpPr>
          <p:cNvPr id="47" name="Google Shape;47;g2f9c04fce04_0_0"/>
          <p:cNvSpPr/>
          <p:nvPr/>
        </p:nvSpPr>
        <p:spPr>
          <a:xfrm>
            <a:off x="7094925" y="3159853"/>
            <a:ext cx="4193400" cy="499200"/>
          </a:xfrm>
          <a:prstGeom prst="roundRect">
            <a:avLst>
              <a:gd name="adj" fmla="val 16667"/>
            </a:avLst>
          </a:prstGeom>
          <a:solidFill>
            <a:schemeClr val="accent6"/>
          </a:solidFill>
          <a:ln w="19050" cap="flat" cmpd="sng">
            <a:solidFill>
              <a:schemeClr val="dk1"/>
            </a:solidFill>
            <a:prstDash val="solid"/>
            <a:round/>
            <a:headEnd type="none" w="sm" len="sm"/>
            <a:tailEnd type="none" w="sm" len="sm"/>
          </a:ln>
          <a:effectLst>
            <a:outerShdw blurRad="139700" dist="38100" dir="2700000" algn="tl" rotWithShape="0">
              <a:srgbClr val="742A0F">
                <a:alpha val="10980"/>
              </a:srgbClr>
            </a:outerShdw>
          </a:effectLst>
        </p:spPr>
        <p:txBody>
          <a:bodyPr spcFirstLastPara="1" wrap="square" lIns="68575" tIns="68575" rIns="68575" bIns="68575" anchor="ctr" anchorCtr="0">
            <a:noAutofit/>
          </a:bodyPr>
          <a:lstStyle/>
          <a:p>
            <a:pPr marL="0" marR="0" lvl="0" indent="0" algn="ctr" rtl="0">
              <a:lnSpc>
                <a:spcPct val="112000"/>
              </a:lnSpc>
              <a:spcBef>
                <a:spcPts val="0"/>
              </a:spcBef>
              <a:spcAft>
                <a:spcPts val="0"/>
              </a:spcAft>
              <a:buClr>
                <a:srgbClr val="000000"/>
              </a:buClr>
              <a:buSzPts val="1100"/>
              <a:buFont typeface="Arial"/>
              <a:buNone/>
            </a:pPr>
            <a:r>
              <a:rPr lang="en-US" sz="1600" b="1">
                <a:solidFill>
                  <a:schemeClr val="lt1"/>
                </a:solidFill>
                <a:latin typeface="DM Sans"/>
                <a:ea typeface="DM Sans"/>
                <a:cs typeface="DM Sans"/>
                <a:sym typeface="DM Sans"/>
              </a:rPr>
              <a:t>Critical success factors</a:t>
            </a:r>
            <a:endParaRPr sz="1600" b="1">
              <a:solidFill>
                <a:schemeClr val="lt1"/>
              </a:solidFill>
              <a:latin typeface="DM Sans"/>
              <a:ea typeface="DM Sans"/>
              <a:cs typeface="DM Sans"/>
              <a:sym typeface="DM Sans"/>
            </a:endParaRPr>
          </a:p>
        </p:txBody>
      </p:sp>
      <p:sp>
        <p:nvSpPr>
          <p:cNvPr id="48" name="Google Shape;48;g2f9c04fce04_0_0"/>
          <p:cNvSpPr/>
          <p:nvPr/>
        </p:nvSpPr>
        <p:spPr>
          <a:xfrm>
            <a:off x="4223756" y="926231"/>
            <a:ext cx="3837300" cy="444300"/>
          </a:xfrm>
          <a:prstGeom prst="roundRect">
            <a:avLst>
              <a:gd name="adj" fmla="val 16667"/>
            </a:avLst>
          </a:prstGeom>
          <a:solidFill>
            <a:schemeClr val="accent5"/>
          </a:solidFill>
          <a:ln w="38100" cap="flat" cmpd="sng">
            <a:solidFill>
              <a:schemeClr val="accent6"/>
            </a:solidFill>
            <a:prstDash val="solid"/>
            <a:round/>
            <a:headEnd type="none" w="sm" len="sm"/>
            <a:tailEnd type="none" w="sm" len="sm"/>
          </a:ln>
          <a:effectLst>
            <a:outerShdw blurRad="139700" dist="38100" dir="2700000" algn="tl" rotWithShape="0">
              <a:srgbClr val="742A0F">
                <a:alpha val="10980"/>
              </a:srgbClr>
            </a:outerShdw>
          </a:effectLst>
        </p:spPr>
        <p:txBody>
          <a:bodyPr spcFirstLastPara="1" wrap="square" lIns="68575" tIns="68575" rIns="68575" bIns="68575" anchor="ctr" anchorCtr="0">
            <a:noAutofit/>
          </a:bodyPr>
          <a:lstStyle/>
          <a:p>
            <a:pPr marL="0" marR="0" lvl="0" indent="0" algn="ctr" rtl="0">
              <a:lnSpc>
                <a:spcPct val="112000"/>
              </a:lnSpc>
              <a:spcBef>
                <a:spcPts val="0"/>
              </a:spcBef>
              <a:spcAft>
                <a:spcPts val="0"/>
              </a:spcAft>
              <a:buClr>
                <a:srgbClr val="000000"/>
              </a:buClr>
              <a:buSzPts val="1100"/>
              <a:buFont typeface="Arial"/>
              <a:buNone/>
            </a:pPr>
            <a:r>
              <a:rPr lang="en-US" sz="1600" b="1">
                <a:solidFill>
                  <a:schemeClr val="lt1"/>
                </a:solidFill>
                <a:latin typeface="DM Sans"/>
                <a:ea typeface="DM Sans"/>
                <a:cs typeface="DM Sans"/>
                <a:sym typeface="DM Sans"/>
              </a:rPr>
              <a:t>Sustained over long period of time</a:t>
            </a:r>
            <a:endParaRPr sz="1600" b="1">
              <a:solidFill>
                <a:schemeClr val="lt1"/>
              </a:solidFill>
              <a:latin typeface="DM Sans"/>
              <a:ea typeface="DM Sans"/>
              <a:cs typeface="DM Sans"/>
              <a:sym typeface="DM Sans"/>
            </a:endParaRPr>
          </a:p>
        </p:txBody>
      </p:sp>
      <p:cxnSp>
        <p:nvCxnSpPr>
          <p:cNvPr id="83" name="Google Shape;83;g2f9c04fce04_0_0"/>
          <p:cNvCxnSpPr>
            <a:stCxn id="48" idx="0"/>
            <a:endCxn id="59" idx="2"/>
          </p:cNvCxnSpPr>
          <p:nvPr/>
        </p:nvCxnSpPr>
        <p:spPr>
          <a:xfrm rot="10800000">
            <a:off x="6142406" y="684731"/>
            <a:ext cx="0" cy="241500"/>
          </a:xfrm>
          <a:prstGeom prst="straightConnector1">
            <a:avLst/>
          </a:prstGeom>
          <a:noFill/>
          <a:ln w="38100" cap="flat" cmpd="sng">
            <a:solidFill>
              <a:schemeClr val="accent6"/>
            </a:solidFill>
            <a:prstDash val="solid"/>
            <a:round/>
            <a:headEnd type="none" w="med" len="med"/>
            <a:tailEnd type="none" w="med" len="med"/>
          </a:ln>
        </p:spPr>
      </p:cxnSp>
      <p:cxnSp>
        <p:nvCxnSpPr>
          <p:cNvPr id="84" name="Google Shape;84;g2f9c04fce04_0_0"/>
          <p:cNvCxnSpPr>
            <a:stCxn id="55" idx="0"/>
            <a:endCxn id="48" idx="2"/>
          </p:cNvCxnSpPr>
          <p:nvPr/>
        </p:nvCxnSpPr>
        <p:spPr>
          <a:xfrm rot="-5400000">
            <a:off x="4240313" y="1024481"/>
            <a:ext cx="1556100" cy="2247900"/>
          </a:xfrm>
          <a:prstGeom prst="curvedConnector3">
            <a:avLst>
              <a:gd name="adj1" fmla="val 49995"/>
            </a:avLst>
          </a:prstGeom>
          <a:noFill/>
          <a:ln w="38100" cap="flat" cmpd="sng">
            <a:solidFill>
              <a:schemeClr val="accent6"/>
            </a:solidFill>
            <a:prstDash val="solid"/>
            <a:round/>
            <a:headEnd type="none" w="med" len="med"/>
            <a:tailEnd type="none" w="med" len="med"/>
          </a:ln>
        </p:spPr>
      </p:cxnSp>
      <p:cxnSp>
        <p:nvCxnSpPr>
          <p:cNvPr id="85" name="Google Shape;85;g2f9c04fce04_0_0"/>
          <p:cNvCxnSpPr>
            <a:stCxn id="48" idx="3"/>
            <a:endCxn id="50" idx="1"/>
          </p:cNvCxnSpPr>
          <p:nvPr/>
        </p:nvCxnSpPr>
        <p:spPr>
          <a:xfrm rot="10800000" flipH="1">
            <a:off x="8061056" y="1133681"/>
            <a:ext cx="1326600" cy="14700"/>
          </a:xfrm>
          <a:prstGeom prst="straightConnector1">
            <a:avLst/>
          </a:prstGeom>
          <a:noFill/>
          <a:ln w="38100" cap="flat" cmpd="sng">
            <a:solidFill>
              <a:schemeClr val="accent4"/>
            </a:solidFill>
            <a:prstDash val="solid"/>
            <a:round/>
            <a:headEnd type="none" w="med" len="med"/>
            <a:tailEnd type="triangle" w="med" len="med"/>
          </a:ln>
        </p:spPr>
      </p:cxnSp>
      <p:cxnSp>
        <p:nvCxnSpPr>
          <p:cNvPr id="86" name="Google Shape;86;g2f9c04fce04_0_0"/>
          <p:cNvCxnSpPr/>
          <p:nvPr/>
        </p:nvCxnSpPr>
        <p:spPr>
          <a:xfrm rot="10800000" flipH="1">
            <a:off x="8061131" y="1248019"/>
            <a:ext cx="1326600" cy="14700"/>
          </a:xfrm>
          <a:prstGeom prst="straightConnector1">
            <a:avLst/>
          </a:prstGeom>
          <a:noFill/>
          <a:ln w="38100" cap="flat" cmpd="sng">
            <a:solidFill>
              <a:schemeClr val="accent6"/>
            </a:solidFill>
            <a:prstDash val="solid"/>
            <a:round/>
            <a:headEnd type="none" w="med" len="med"/>
            <a:tailEnd type="triangle" w="med" len="med"/>
          </a:ln>
        </p:spPr>
      </p:cxnSp>
      <p:cxnSp>
        <p:nvCxnSpPr>
          <p:cNvPr id="87" name="Google Shape;87;g2f9c04fce04_0_0"/>
          <p:cNvCxnSpPr/>
          <p:nvPr/>
        </p:nvCxnSpPr>
        <p:spPr>
          <a:xfrm rot="10800000" flipH="1">
            <a:off x="8061131" y="1019419"/>
            <a:ext cx="1326600" cy="14700"/>
          </a:xfrm>
          <a:prstGeom prst="straightConnector1">
            <a:avLst/>
          </a:prstGeom>
          <a:noFill/>
          <a:ln w="38100" cap="flat" cmpd="sng">
            <a:solidFill>
              <a:schemeClr val="accent5"/>
            </a:solidFill>
            <a:prstDash val="solid"/>
            <a:round/>
            <a:headEnd type="none" w="med" len="med"/>
            <a:tailEnd type="triangle" w="med" len="me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4"/>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6"/>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67"/>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68"/>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69"/>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70"/>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71"/>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72"/>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52"/>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53"/>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51"/>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54"/>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55"/>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56"/>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57"/>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48"/>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58"/>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84"/>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73"/>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74"/>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75"/>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76"/>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77"/>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78"/>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79"/>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80"/>
                                        </p:tgtEl>
                                        <p:attrNameLst>
                                          <p:attrName>style.visibility</p:attrName>
                                        </p:attrNameLst>
                                      </p:cBhvr>
                                      <p:to>
                                        <p:strVal val="visible"/>
                                      </p:to>
                                    </p:set>
                                  </p:childTnLst>
                                </p:cTn>
                              </p:par>
                              <p:par>
                                <p:cTn id="85" presetID="1" presetClass="entr" presetSubtype="0" fill="hold" nodeType="withEffect">
                                  <p:stCondLst>
                                    <p:cond delay="0"/>
                                  </p:stCondLst>
                                  <p:childTnLst>
                                    <p:set>
                                      <p:cBhvr>
                                        <p:cTn id="86" dur="1" fill="hold">
                                          <p:stCondLst>
                                            <p:cond delay="0"/>
                                          </p:stCondLst>
                                        </p:cTn>
                                        <p:tgtEl>
                                          <p:spTgt spid="81"/>
                                        </p:tgtEl>
                                        <p:attrNameLst>
                                          <p:attrName>style.visibility</p:attrName>
                                        </p:attrNameLst>
                                      </p:cBhvr>
                                      <p:to>
                                        <p:strVal val="visible"/>
                                      </p:to>
                                    </p:set>
                                  </p:childTnLst>
                                </p:cTn>
                              </p:par>
                              <p:par>
                                <p:cTn id="87" presetID="1" presetClass="entr" presetSubtype="0" fill="hold" nodeType="withEffect">
                                  <p:stCondLst>
                                    <p:cond delay="0"/>
                                  </p:stCondLst>
                                  <p:childTnLst>
                                    <p:set>
                                      <p:cBhvr>
                                        <p:cTn id="88" dur="1" fill="hold">
                                          <p:stCondLst>
                                            <p:cond delay="0"/>
                                          </p:stCondLst>
                                        </p:cTn>
                                        <p:tgtEl>
                                          <p:spTgt spid="82"/>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47"/>
                                        </p:tgtEl>
                                        <p:attrNameLst>
                                          <p:attrName>style.visibility</p:attrName>
                                        </p:attrNameLst>
                                      </p:cBhvr>
                                      <p:to>
                                        <p:strVal val="visible"/>
                                      </p:to>
                                    </p:set>
                                  </p:childTnLst>
                                </p:cTn>
                              </p:par>
                              <p:par>
                                <p:cTn id="91" presetID="1" presetClass="entr" presetSubtype="0" fill="hold" nodeType="withEffect">
                                  <p:stCondLst>
                                    <p:cond delay="0"/>
                                  </p:stCondLst>
                                  <p:childTnLst>
                                    <p:set>
                                      <p:cBhvr>
                                        <p:cTn id="92" dur="1" fill="hold">
                                          <p:stCondLst>
                                            <p:cond delay="0"/>
                                          </p:stCondLst>
                                        </p:cTn>
                                        <p:tgtEl>
                                          <p:spTgt spid="46"/>
                                        </p:tgtEl>
                                        <p:attrNameLst>
                                          <p:attrName>style.visibility</p:attrName>
                                        </p:attrNameLst>
                                      </p:cBhvr>
                                      <p:to>
                                        <p:strVal val="visible"/>
                                      </p:to>
                                    </p:set>
                                  </p:childTnLst>
                                </p:cTn>
                              </p:par>
                            </p:childTnLst>
                          </p:cTn>
                        </p:par>
                      </p:childTnLst>
                    </p:cTn>
                  </p:par>
                  <p:par>
                    <p:cTn id="93" fill="hold">
                      <p:stCondLst>
                        <p:cond delay="indefinite"/>
                      </p:stCondLst>
                      <p:childTnLst>
                        <p:par>
                          <p:cTn id="94" fill="hold">
                            <p:stCondLst>
                              <p:cond delay="0"/>
                            </p:stCondLst>
                            <p:childTnLst>
                              <p:par>
                                <p:cTn id="95" presetID="1" presetClass="entr" presetSubtype="0" fill="hold" nodeType="clickEffect">
                                  <p:stCondLst>
                                    <p:cond delay="0"/>
                                  </p:stCondLst>
                                  <p:childTnLst>
                                    <p:set>
                                      <p:cBhvr>
                                        <p:cTn id="96" dur="1" fill="hold">
                                          <p:stCondLst>
                                            <p:cond delay="0"/>
                                          </p:stCondLst>
                                        </p:cTn>
                                        <p:tgtEl>
                                          <p:spTgt spid="59"/>
                                        </p:tgtEl>
                                        <p:attrNameLst>
                                          <p:attrName>style.visibility</p:attrName>
                                        </p:attrNameLst>
                                      </p:cBhvr>
                                      <p:to>
                                        <p:strVal val="visible"/>
                                      </p:to>
                                    </p:set>
                                  </p:childTnLst>
                                </p:cTn>
                              </p:par>
                              <p:par>
                                <p:cTn id="97" presetID="1" presetClass="entr" presetSubtype="0" fill="hold" nodeType="withEffect">
                                  <p:stCondLst>
                                    <p:cond delay="0"/>
                                  </p:stCondLst>
                                  <p:childTnLst>
                                    <p:set>
                                      <p:cBhvr>
                                        <p:cTn id="98" dur="1" fill="hold">
                                          <p:stCondLst>
                                            <p:cond delay="0"/>
                                          </p:stCondLst>
                                        </p:cTn>
                                        <p:tgtEl>
                                          <p:spTgt spid="83"/>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nodeType="clickEffect">
                                  <p:stCondLst>
                                    <p:cond delay="0"/>
                                  </p:stCondLst>
                                  <p:childTnLst>
                                    <p:set>
                                      <p:cBhvr>
                                        <p:cTn id="102" dur="1" fill="hold">
                                          <p:stCondLst>
                                            <p:cond delay="0"/>
                                          </p:stCondLst>
                                        </p:cTn>
                                        <p:tgtEl>
                                          <p:spTgt spid="85"/>
                                        </p:tgtEl>
                                        <p:attrNameLst>
                                          <p:attrName>style.visibility</p:attrName>
                                        </p:attrNameLst>
                                      </p:cBhvr>
                                      <p:to>
                                        <p:strVal val="visible"/>
                                      </p:to>
                                    </p:set>
                                  </p:childTnLst>
                                </p:cTn>
                              </p:par>
                              <p:par>
                                <p:cTn id="103" presetID="1" presetClass="entr" presetSubtype="0" fill="hold" nodeType="withEffect">
                                  <p:stCondLst>
                                    <p:cond delay="0"/>
                                  </p:stCondLst>
                                  <p:childTnLst>
                                    <p:set>
                                      <p:cBhvr>
                                        <p:cTn id="104" dur="1" fill="hold">
                                          <p:stCondLst>
                                            <p:cond delay="0"/>
                                          </p:stCondLst>
                                        </p:cTn>
                                        <p:tgtEl>
                                          <p:spTgt spid="86"/>
                                        </p:tgtEl>
                                        <p:attrNameLst>
                                          <p:attrName>style.visibility</p:attrName>
                                        </p:attrNameLst>
                                      </p:cBhvr>
                                      <p:to>
                                        <p:strVal val="visible"/>
                                      </p:to>
                                    </p:set>
                                  </p:childTnLst>
                                </p:cTn>
                              </p:par>
                              <p:par>
                                <p:cTn id="105" presetID="1" presetClass="entr" presetSubtype="0" fill="hold" nodeType="withEffect">
                                  <p:stCondLst>
                                    <p:cond delay="0"/>
                                  </p:stCondLst>
                                  <p:childTnLst>
                                    <p:set>
                                      <p:cBhvr>
                                        <p:cTn id="106" dur="1" fill="hold">
                                          <p:stCondLst>
                                            <p:cond delay="0"/>
                                          </p:stCondLst>
                                        </p:cTn>
                                        <p:tgtEl>
                                          <p:spTgt spid="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g2f97b301ed0_0_242"/>
          <p:cNvSpPr/>
          <p:nvPr/>
        </p:nvSpPr>
        <p:spPr>
          <a:xfrm>
            <a:off x="1275678" y="280844"/>
            <a:ext cx="2527200" cy="1580100"/>
          </a:xfrm>
          <a:prstGeom prst="rect">
            <a:avLst/>
          </a:prstGeom>
          <a:solidFill>
            <a:schemeClr val="lt1"/>
          </a:solidFill>
          <a:ln w="9525" cap="flat" cmpd="sng">
            <a:solidFill>
              <a:schemeClr val="accent6"/>
            </a:solidFill>
            <a:prstDash val="solid"/>
            <a:round/>
            <a:headEnd type="none" w="sm" len="sm"/>
            <a:tailEnd type="none" w="sm" len="sm"/>
          </a:ln>
          <a:effectLst>
            <a:outerShdw blurRad="139700" dist="38100" dir="2700000" algn="tl" rotWithShape="0">
              <a:srgbClr val="742A0F">
                <a:alpha val="12549"/>
              </a:srgbClr>
            </a:outerShdw>
          </a:effectLst>
        </p:spPr>
        <p:txBody>
          <a:bodyPr spcFirstLastPara="1" wrap="square" lIns="68575" tIns="68575" rIns="68575" bIns="68575" anchor="ctr" anchorCtr="0">
            <a:noAutofit/>
          </a:bodyPr>
          <a:lstStyle/>
          <a:p>
            <a:pPr marL="0" marR="0" lvl="0" indent="0" algn="l" rtl="0">
              <a:lnSpc>
                <a:spcPct val="112000"/>
              </a:lnSpc>
              <a:spcBef>
                <a:spcPts val="0"/>
              </a:spcBef>
              <a:spcAft>
                <a:spcPts val="0"/>
              </a:spcAft>
              <a:buNone/>
            </a:pPr>
            <a:endParaRPr sz="1500">
              <a:solidFill>
                <a:schemeClr val="dk1"/>
              </a:solidFill>
              <a:latin typeface="Lato"/>
              <a:ea typeface="Lato"/>
              <a:cs typeface="Lato"/>
              <a:sym typeface="Lato"/>
            </a:endParaRPr>
          </a:p>
        </p:txBody>
      </p:sp>
      <p:cxnSp>
        <p:nvCxnSpPr>
          <p:cNvPr id="94" name="Google Shape;94;g2f97b301ed0_0_242"/>
          <p:cNvCxnSpPr/>
          <p:nvPr/>
        </p:nvCxnSpPr>
        <p:spPr>
          <a:xfrm>
            <a:off x="198656" y="2533650"/>
            <a:ext cx="11602200" cy="0"/>
          </a:xfrm>
          <a:prstGeom prst="straightConnector1">
            <a:avLst/>
          </a:prstGeom>
          <a:noFill/>
          <a:ln w="38100" cap="flat" cmpd="sng">
            <a:solidFill>
              <a:schemeClr val="lt1"/>
            </a:solidFill>
            <a:prstDash val="solid"/>
            <a:round/>
            <a:headEnd type="oval" w="med" len="med"/>
            <a:tailEnd type="oval" w="med" len="med"/>
          </a:ln>
        </p:spPr>
      </p:cxnSp>
      <p:sp>
        <p:nvSpPr>
          <p:cNvPr id="95" name="Google Shape;95;g2f97b301ed0_0_242"/>
          <p:cNvSpPr/>
          <p:nvPr/>
        </p:nvSpPr>
        <p:spPr>
          <a:xfrm>
            <a:off x="305391" y="241575"/>
            <a:ext cx="1663200" cy="1580100"/>
          </a:xfrm>
          <a:prstGeom prst="ellipse">
            <a:avLst/>
          </a:prstGeom>
          <a:solidFill>
            <a:schemeClr val="lt1"/>
          </a:solidFill>
          <a:ln w="9525" cap="flat" cmpd="sng">
            <a:solidFill>
              <a:schemeClr val="dk1"/>
            </a:solidFill>
            <a:prstDash val="solid"/>
            <a:round/>
            <a:headEnd type="none" w="sm" len="sm"/>
            <a:tailEnd type="none" w="sm" len="sm"/>
          </a:ln>
          <a:effectLst>
            <a:outerShdw blurRad="139700" dist="38100" dir="2700000" algn="tl" rotWithShape="0">
              <a:srgbClr val="742A0F">
                <a:alpha val="12549"/>
              </a:srgbClr>
            </a:outerShdw>
          </a:effectLst>
        </p:spPr>
        <p:txBody>
          <a:bodyPr spcFirstLastPara="1" wrap="square" lIns="68575" tIns="68575" rIns="68575" bIns="68575" anchor="ctr" anchorCtr="0">
            <a:noAutofit/>
          </a:bodyPr>
          <a:lstStyle/>
          <a:p>
            <a:pPr marL="0" marR="0" lvl="0" indent="0" algn="ctr" rtl="0">
              <a:lnSpc>
                <a:spcPct val="112000"/>
              </a:lnSpc>
              <a:spcBef>
                <a:spcPts val="0"/>
              </a:spcBef>
              <a:spcAft>
                <a:spcPts val="0"/>
              </a:spcAft>
              <a:buNone/>
            </a:pPr>
            <a:r>
              <a:rPr lang="en-US" sz="1500" b="1">
                <a:solidFill>
                  <a:schemeClr val="accent6"/>
                </a:solidFill>
                <a:latin typeface="DM Sans"/>
                <a:ea typeface="DM Sans"/>
                <a:cs typeface="DM Sans"/>
                <a:sym typeface="DM Sans"/>
              </a:rPr>
              <a:t>Strong capability countries </a:t>
            </a:r>
            <a:endParaRPr sz="1500" b="1">
              <a:solidFill>
                <a:schemeClr val="accent6"/>
              </a:solidFill>
              <a:latin typeface="DM Sans"/>
              <a:ea typeface="DM Sans"/>
              <a:cs typeface="DM Sans"/>
              <a:sym typeface="DM Sans"/>
            </a:endParaRPr>
          </a:p>
        </p:txBody>
      </p:sp>
      <p:sp>
        <p:nvSpPr>
          <p:cNvPr id="96" name="Google Shape;96;g2f97b301ed0_0_242"/>
          <p:cNvSpPr/>
          <p:nvPr/>
        </p:nvSpPr>
        <p:spPr>
          <a:xfrm>
            <a:off x="5176288" y="280844"/>
            <a:ext cx="2527200" cy="1580100"/>
          </a:xfrm>
          <a:prstGeom prst="rect">
            <a:avLst/>
          </a:prstGeom>
          <a:solidFill>
            <a:schemeClr val="lt1"/>
          </a:solidFill>
          <a:ln w="9525" cap="flat" cmpd="sng">
            <a:solidFill>
              <a:schemeClr val="accent4"/>
            </a:solidFill>
            <a:prstDash val="solid"/>
            <a:round/>
            <a:headEnd type="none" w="sm" len="sm"/>
            <a:tailEnd type="none" w="sm" len="sm"/>
          </a:ln>
          <a:effectLst>
            <a:outerShdw blurRad="139700" dist="38100" dir="2700000" algn="tl" rotWithShape="0">
              <a:srgbClr val="742A0F">
                <a:alpha val="12549"/>
              </a:srgbClr>
            </a:outerShdw>
          </a:effectLst>
        </p:spPr>
        <p:txBody>
          <a:bodyPr spcFirstLastPara="1" wrap="square" lIns="68575" tIns="68575" rIns="68575" bIns="68575" anchor="ctr" anchorCtr="0">
            <a:noAutofit/>
          </a:bodyPr>
          <a:lstStyle/>
          <a:p>
            <a:pPr marL="0" marR="0" lvl="0" indent="0" algn="l" rtl="0">
              <a:lnSpc>
                <a:spcPct val="112000"/>
              </a:lnSpc>
              <a:spcBef>
                <a:spcPts val="0"/>
              </a:spcBef>
              <a:spcAft>
                <a:spcPts val="0"/>
              </a:spcAft>
              <a:buNone/>
            </a:pPr>
            <a:endParaRPr sz="1500">
              <a:solidFill>
                <a:schemeClr val="dk1"/>
              </a:solidFill>
              <a:latin typeface="Lato"/>
              <a:ea typeface="Lato"/>
              <a:cs typeface="Lato"/>
              <a:sym typeface="Lato"/>
            </a:endParaRPr>
          </a:p>
        </p:txBody>
      </p:sp>
      <p:sp>
        <p:nvSpPr>
          <p:cNvPr id="97" name="Google Shape;97;g2f97b301ed0_0_242"/>
          <p:cNvSpPr/>
          <p:nvPr/>
        </p:nvSpPr>
        <p:spPr>
          <a:xfrm>
            <a:off x="4205994" y="241575"/>
            <a:ext cx="1663200" cy="1580100"/>
          </a:xfrm>
          <a:prstGeom prst="ellipse">
            <a:avLst/>
          </a:prstGeom>
          <a:solidFill>
            <a:schemeClr val="lt1"/>
          </a:solidFill>
          <a:ln w="9525" cap="flat" cmpd="sng">
            <a:solidFill>
              <a:schemeClr val="dk1"/>
            </a:solidFill>
            <a:prstDash val="solid"/>
            <a:round/>
            <a:headEnd type="none" w="sm" len="sm"/>
            <a:tailEnd type="none" w="sm" len="sm"/>
          </a:ln>
          <a:effectLst>
            <a:outerShdw blurRad="139700" dist="38100" dir="2700000" algn="tl" rotWithShape="0">
              <a:srgbClr val="742A0F">
                <a:alpha val="12549"/>
              </a:srgbClr>
            </a:outerShdw>
          </a:effectLst>
        </p:spPr>
        <p:txBody>
          <a:bodyPr spcFirstLastPara="1" wrap="square" lIns="68575" tIns="68575" rIns="68575" bIns="68575" anchor="ctr" anchorCtr="0">
            <a:noAutofit/>
          </a:bodyPr>
          <a:lstStyle/>
          <a:p>
            <a:pPr marL="0" marR="0" lvl="0" indent="0" algn="ctr" rtl="0">
              <a:lnSpc>
                <a:spcPct val="112000"/>
              </a:lnSpc>
              <a:spcBef>
                <a:spcPts val="0"/>
              </a:spcBef>
              <a:spcAft>
                <a:spcPts val="0"/>
              </a:spcAft>
              <a:buNone/>
            </a:pPr>
            <a:r>
              <a:rPr lang="en-US" sz="1500" b="1">
                <a:solidFill>
                  <a:schemeClr val="accent4"/>
                </a:solidFill>
                <a:latin typeface="DM Sans"/>
                <a:ea typeface="DM Sans"/>
                <a:cs typeface="DM Sans"/>
                <a:sym typeface="DM Sans"/>
              </a:rPr>
              <a:t>Medium and weak capability countries </a:t>
            </a:r>
            <a:endParaRPr sz="1500" b="1">
              <a:solidFill>
                <a:schemeClr val="accent4"/>
              </a:solidFill>
              <a:latin typeface="DM Sans"/>
              <a:ea typeface="DM Sans"/>
              <a:cs typeface="DM Sans"/>
              <a:sym typeface="DM Sans"/>
            </a:endParaRPr>
          </a:p>
        </p:txBody>
      </p:sp>
      <p:sp>
        <p:nvSpPr>
          <p:cNvPr id="98" name="Google Shape;98;g2f97b301ed0_0_242"/>
          <p:cNvSpPr/>
          <p:nvPr/>
        </p:nvSpPr>
        <p:spPr>
          <a:xfrm>
            <a:off x="9193333" y="280844"/>
            <a:ext cx="2668200" cy="1580100"/>
          </a:xfrm>
          <a:prstGeom prst="rect">
            <a:avLst/>
          </a:prstGeom>
          <a:solidFill>
            <a:schemeClr val="lt1"/>
          </a:solidFill>
          <a:ln w="9525" cap="flat" cmpd="sng">
            <a:solidFill>
              <a:schemeClr val="accent2"/>
            </a:solidFill>
            <a:prstDash val="solid"/>
            <a:round/>
            <a:headEnd type="none" w="sm" len="sm"/>
            <a:tailEnd type="none" w="sm" len="sm"/>
          </a:ln>
          <a:effectLst>
            <a:outerShdw blurRad="139700" dist="38100" dir="2700000" algn="tl" rotWithShape="0">
              <a:srgbClr val="742A0F">
                <a:alpha val="12549"/>
              </a:srgbClr>
            </a:outerShdw>
          </a:effectLst>
        </p:spPr>
        <p:txBody>
          <a:bodyPr spcFirstLastPara="1" wrap="square" lIns="68575" tIns="68575" rIns="68575" bIns="68575" anchor="ctr" anchorCtr="0">
            <a:noAutofit/>
          </a:bodyPr>
          <a:lstStyle/>
          <a:p>
            <a:pPr marL="0" marR="0" lvl="0" indent="0" algn="l" rtl="0">
              <a:lnSpc>
                <a:spcPct val="112000"/>
              </a:lnSpc>
              <a:spcBef>
                <a:spcPts val="0"/>
              </a:spcBef>
              <a:spcAft>
                <a:spcPts val="0"/>
              </a:spcAft>
              <a:buNone/>
            </a:pPr>
            <a:endParaRPr sz="1500">
              <a:solidFill>
                <a:schemeClr val="dk1"/>
              </a:solidFill>
              <a:latin typeface="Lato"/>
              <a:ea typeface="Lato"/>
              <a:cs typeface="Lato"/>
              <a:sym typeface="Lato"/>
            </a:endParaRPr>
          </a:p>
        </p:txBody>
      </p:sp>
      <p:sp>
        <p:nvSpPr>
          <p:cNvPr id="99" name="Google Shape;99;g2f97b301ed0_0_242"/>
          <p:cNvSpPr/>
          <p:nvPr/>
        </p:nvSpPr>
        <p:spPr>
          <a:xfrm rot="5400000">
            <a:off x="1433673" y="1881800"/>
            <a:ext cx="457500" cy="420000"/>
          </a:xfrm>
          <a:prstGeom prst="homePlate">
            <a:avLst>
              <a:gd name="adj" fmla="val 50000"/>
            </a:avLst>
          </a:prstGeom>
          <a:solidFill>
            <a:schemeClr val="accent6"/>
          </a:solidFill>
          <a:ln>
            <a:noFill/>
          </a:ln>
        </p:spPr>
        <p:txBody>
          <a:bodyPr spcFirstLastPara="1" wrap="square" lIns="68575" tIns="68575" rIns="68575" bIns="68575" anchor="ctr" anchorCtr="0">
            <a:noAutofit/>
          </a:bodyPr>
          <a:lstStyle/>
          <a:p>
            <a:pPr marL="0" lvl="0" indent="0" algn="ctr" rtl="0">
              <a:spcBef>
                <a:spcPts val="0"/>
              </a:spcBef>
              <a:spcAft>
                <a:spcPts val="0"/>
              </a:spcAft>
              <a:buNone/>
            </a:pPr>
            <a:endParaRPr sz="1100">
              <a:latin typeface="Calibri"/>
              <a:ea typeface="Calibri"/>
              <a:cs typeface="Calibri"/>
              <a:sym typeface="Calibri"/>
            </a:endParaRPr>
          </a:p>
        </p:txBody>
      </p:sp>
      <p:sp>
        <p:nvSpPr>
          <p:cNvPr id="100" name="Google Shape;100;g2f97b301ed0_0_242"/>
          <p:cNvSpPr/>
          <p:nvPr/>
        </p:nvSpPr>
        <p:spPr>
          <a:xfrm rot="5400000">
            <a:off x="5392494" y="1881800"/>
            <a:ext cx="457500" cy="420000"/>
          </a:xfrm>
          <a:prstGeom prst="homePlate">
            <a:avLst>
              <a:gd name="adj" fmla="val 50000"/>
            </a:avLst>
          </a:prstGeom>
          <a:solidFill>
            <a:schemeClr val="accent4"/>
          </a:solidFill>
          <a:ln>
            <a:noFill/>
          </a:ln>
        </p:spPr>
        <p:txBody>
          <a:bodyPr spcFirstLastPara="1" wrap="square" lIns="68575" tIns="68575" rIns="68575" bIns="68575" anchor="ctr" anchorCtr="0">
            <a:noAutofit/>
          </a:bodyPr>
          <a:lstStyle/>
          <a:p>
            <a:pPr marL="0" lvl="0" indent="0" algn="ctr" rtl="0">
              <a:spcBef>
                <a:spcPts val="0"/>
              </a:spcBef>
              <a:spcAft>
                <a:spcPts val="0"/>
              </a:spcAft>
              <a:buNone/>
            </a:pPr>
            <a:endParaRPr sz="1100">
              <a:latin typeface="Calibri"/>
              <a:ea typeface="Calibri"/>
              <a:cs typeface="Calibri"/>
              <a:sym typeface="Calibri"/>
            </a:endParaRPr>
          </a:p>
        </p:txBody>
      </p:sp>
      <p:sp>
        <p:nvSpPr>
          <p:cNvPr id="101" name="Google Shape;101;g2f97b301ed0_0_242"/>
          <p:cNvSpPr/>
          <p:nvPr/>
        </p:nvSpPr>
        <p:spPr>
          <a:xfrm rot="5400000">
            <a:off x="9467751" y="1881800"/>
            <a:ext cx="457500" cy="420000"/>
          </a:xfrm>
          <a:prstGeom prst="homePlate">
            <a:avLst>
              <a:gd name="adj" fmla="val 50000"/>
            </a:avLst>
          </a:prstGeom>
          <a:solidFill>
            <a:schemeClr val="accent2"/>
          </a:solidFill>
          <a:ln>
            <a:noFill/>
          </a:ln>
        </p:spPr>
        <p:txBody>
          <a:bodyPr spcFirstLastPara="1" wrap="square" lIns="68575" tIns="68575" rIns="68575" bIns="68575" anchor="ctr" anchorCtr="0">
            <a:noAutofit/>
          </a:bodyPr>
          <a:lstStyle/>
          <a:p>
            <a:pPr marL="0" lvl="0" indent="0" algn="ctr" rtl="0">
              <a:spcBef>
                <a:spcPts val="0"/>
              </a:spcBef>
              <a:spcAft>
                <a:spcPts val="0"/>
              </a:spcAft>
              <a:buNone/>
            </a:pPr>
            <a:endParaRPr sz="1100">
              <a:latin typeface="Calibri"/>
              <a:ea typeface="Calibri"/>
              <a:cs typeface="Calibri"/>
              <a:sym typeface="Calibri"/>
            </a:endParaRPr>
          </a:p>
        </p:txBody>
      </p:sp>
      <p:sp>
        <p:nvSpPr>
          <p:cNvPr id="102" name="Google Shape;102;g2f97b301ed0_0_242"/>
          <p:cNvSpPr/>
          <p:nvPr/>
        </p:nvSpPr>
        <p:spPr>
          <a:xfrm>
            <a:off x="12565013" y="714694"/>
            <a:ext cx="5192100" cy="2965200"/>
          </a:xfrm>
          <a:prstGeom prst="roundRect">
            <a:avLst>
              <a:gd name="adj" fmla="val 16667"/>
            </a:avLst>
          </a:prstGeom>
          <a:solidFill>
            <a:schemeClr val="accent5"/>
          </a:solidFill>
          <a:ln>
            <a:noFill/>
          </a:ln>
          <a:effectLst>
            <a:outerShdw blurRad="139700" dist="38100" dir="2700000" algn="tl" rotWithShape="0">
              <a:srgbClr val="742A0F">
                <a:alpha val="10980"/>
              </a:srgbClr>
            </a:outerShdw>
          </a:effectLst>
        </p:spPr>
        <p:txBody>
          <a:bodyPr spcFirstLastPara="1" wrap="square" lIns="68575" tIns="68575" rIns="68575" bIns="68575" anchor="ctr" anchorCtr="0">
            <a:noAutofit/>
          </a:bodyPr>
          <a:lstStyle/>
          <a:p>
            <a:pPr marL="342900" lvl="0" indent="-279400" algn="l" rtl="0">
              <a:lnSpc>
                <a:spcPct val="112000"/>
              </a:lnSpc>
              <a:spcBef>
                <a:spcPts val="0"/>
              </a:spcBef>
              <a:spcAft>
                <a:spcPts val="0"/>
              </a:spcAft>
              <a:buClr>
                <a:schemeClr val="lt1"/>
              </a:buClr>
              <a:buSzPts val="1800"/>
              <a:buFont typeface="DM Sans"/>
              <a:buChar char="●"/>
            </a:pPr>
            <a:r>
              <a:rPr lang="en-US" sz="1800">
                <a:solidFill>
                  <a:schemeClr val="lt1"/>
                </a:solidFill>
                <a:latin typeface="DM Sans"/>
                <a:ea typeface="DM Sans"/>
                <a:cs typeface="DM Sans"/>
                <a:sym typeface="DM Sans"/>
              </a:rPr>
              <a:t>O</a:t>
            </a:r>
            <a:r>
              <a:rPr lang="en-US" sz="1800">
                <a:solidFill>
                  <a:schemeClr val="lt1"/>
                </a:solidFill>
                <a:latin typeface="DM Sans"/>
                <a:ea typeface="DM Sans"/>
                <a:cs typeface="DM Sans"/>
                <a:sym typeface="DM Sans"/>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nly 8/ 102 historically developing countries have attained strong capability</a:t>
            </a:r>
            <a:endParaRPr sz="1800">
              <a:solidFill>
                <a:schemeClr val="lt1"/>
              </a:solidFill>
              <a:latin typeface="DM Sans"/>
              <a:ea typeface="DM Sans"/>
              <a:cs typeface="DM Sans"/>
              <a:sym typeface="DM Sans"/>
            </a:endParaRPr>
          </a:p>
          <a:p>
            <a:pPr marL="342900" lvl="0" indent="-279400" algn="l" rtl="0">
              <a:lnSpc>
                <a:spcPct val="112000"/>
              </a:lnSpc>
              <a:spcBef>
                <a:spcPts val="0"/>
              </a:spcBef>
              <a:spcAft>
                <a:spcPts val="0"/>
              </a:spcAft>
              <a:buClr>
                <a:schemeClr val="lt1"/>
              </a:buClr>
              <a:buSzPts val="1800"/>
              <a:buFont typeface="DM Sans"/>
              <a:buChar char="●"/>
            </a:pPr>
            <a:r>
              <a:rPr lang="en-US" sz="1800">
                <a:solidFill>
                  <a:schemeClr val="lt1"/>
                </a:solidFill>
                <a:latin typeface="DM Sans"/>
                <a:ea typeface="DM Sans"/>
                <a:cs typeface="DM Sans"/>
                <a:sym typeface="DM Sans"/>
              </a:rPr>
              <a:t>49/102 of the developing countries have weak or very weak capabilities </a:t>
            </a:r>
            <a:endParaRPr sz="1800">
              <a:solidFill>
                <a:schemeClr val="lt1"/>
              </a:solidFill>
              <a:latin typeface="DM Sans"/>
              <a:ea typeface="DM Sans"/>
              <a:cs typeface="DM Sans"/>
              <a:sym typeface="DM Sans"/>
            </a:endParaRPr>
          </a:p>
          <a:p>
            <a:pPr marL="685800" lvl="1" indent="-279400" algn="l" rtl="0">
              <a:lnSpc>
                <a:spcPct val="112000"/>
              </a:lnSpc>
              <a:spcBef>
                <a:spcPts val="0"/>
              </a:spcBef>
              <a:spcAft>
                <a:spcPts val="0"/>
              </a:spcAft>
              <a:buClr>
                <a:schemeClr val="lt1"/>
              </a:buClr>
              <a:buSzPts val="1800"/>
              <a:buFont typeface="DM Sans"/>
              <a:buChar char="○"/>
            </a:pPr>
            <a:r>
              <a:rPr lang="en-US" sz="1800">
                <a:solidFill>
                  <a:schemeClr val="lt1"/>
                </a:solidFill>
                <a:latin typeface="DM Sans"/>
                <a:ea typeface="DM Sans"/>
                <a:cs typeface="DM Sans"/>
                <a:sym typeface="DM Sans"/>
              </a:rPr>
              <a:t>36 of these 49 countries have experienced negative growth in state capability in recent decades. </a:t>
            </a:r>
            <a:endParaRPr sz="1800">
              <a:solidFill>
                <a:schemeClr val="lt1"/>
              </a:solidFill>
              <a:latin typeface="DM Sans"/>
              <a:ea typeface="DM Sans"/>
              <a:cs typeface="DM Sans"/>
              <a:sym typeface="DM Sans"/>
            </a:endParaRPr>
          </a:p>
          <a:p>
            <a:pPr marL="342900" lvl="0" indent="0" algn="l" rtl="0">
              <a:lnSpc>
                <a:spcPct val="112000"/>
              </a:lnSpc>
              <a:spcBef>
                <a:spcPts val="0"/>
              </a:spcBef>
              <a:spcAft>
                <a:spcPts val="0"/>
              </a:spcAft>
              <a:buNone/>
            </a:pPr>
            <a:endParaRPr sz="1800">
              <a:solidFill>
                <a:schemeClr val="lt1"/>
              </a:solidFill>
              <a:latin typeface="DM Sans"/>
              <a:ea typeface="DM Sans"/>
              <a:cs typeface="DM Sans"/>
              <a:sym typeface="DM Sans"/>
            </a:endParaRPr>
          </a:p>
        </p:txBody>
      </p:sp>
      <p:sp>
        <p:nvSpPr>
          <p:cNvPr id="103" name="Google Shape;103;g2f97b301ed0_0_242"/>
          <p:cNvSpPr txBox="1"/>
          <p:nvPr/>
        </p:nvSpPr>
        <p:spPr>
          <a:xfrm>
            <a:off x="191869" y="2668406"/>
            <a:ext cx="12057300" cy="585000"/>
          </a:xfrm>
          <a:prstGeom prst="rect">
            <a:avLst/>
          </a:prstGeom>
          <a:noFill/>
          <a:ln>
            <a:noFill/>
          </a:ln>
        </p:spPr>
        <p:txBody>
          <a:bodyPr spcFirstLastPara="1" wrap="square" lIns="68575" tIns="68575" rIns="68575" bIns="68575" anchor="ctr" anchorCtr="0">
            <a:spAutoFit/>
          </a:bodyPr>
          <a:lstStyle/>
          <a:p>
            <a:pPr marL="0" marR="0" lvl="0" indent="0" algn="l" rtl="0">
              <a:lnSpc>
                <a:spcPct val="100000"/>
              </a:lnSpc>
              <a:spcBef>
                <a:spcPts val="0"/>
              </a:spcBef>
              <a:spcAft>
                <a:spcPts val="0"/>
              </a:spcAft>
              <a:buClr>
                <a:schemeClr val="accent1"/>
              </a:buClr>
              <a:buSzPts val="1800"/>
              <a:buFont typeface="Century Gothic"/>
              <a:buNone/>
            </a:pPr>
            <a:r>
              <a:rPr lang="en-US" sz="2900" b="1">
                <a:solidFill>
                  <a:schemeClr val="lt1"/>
                </a:solidFill>
                <a:latin typeface="DM Sans"/>
                <a:ea typeface="DM Sans"/>
                <a:cs typeface="DM Sans"/>
                <a:sym typeface="DM Sans"/>
              </a:rPr>
              <a:t>             Countries’ State capability (SC) scores: Pritchett et al.</a:t>
            </a:r>
            <a:endParaRPr sz="2900" b="1">
              <a:solidFill>
                <a:schemeClr val="lt1"/>
              </a:solidFill>
              <a:latin typeface="DM Sans"/>
              <a:ea typeface="DM Sans"/>
              <a:cs typeface="DM Sans"/>
              <a:sym typeface="DM Sans"/>
            </a:endParaRPr>
          </a:p>
        </p:txBody>
      </p:sp>
      <p:sp>
        <p:nvSpPr>
          <p:cNvPr id="104" name="Google Shape;104;g2f97b301ed0_0_242"/>
          <p:cNvSpPr txBox="1"/>
          <p:nvPr/>
        </p:nvSpPr>
        <p:spPr>
          <a:xfrm>
            <a:off x="1964652" y="429476"/>
            <a:ext cx="1847400" cy="1545900"/>
          </a:xfrm>
          <a:prstGeom prst="rect">
            <a:avLst/>
          </a:prstGeom>
          <a:noFill/>
          <a:ln>
            <a:noFill/>
          </a:ln>
        </p:spPr>
        <p:txBody>
          <a:bodyPr spcFirstLastPara="1" wrap="square" lIns="68575" tIns="68575" rIns="68575" bIns="68575" anchor="t" anchorCtr="0">
            <a:noAutofit/>
          </a:bodyPr>
          <a:lstStyle/>
          <a:p>
            <a:pPr marL="0" lvl="0" indent="0" algn="l" rtl="0">
              <a:spcBef>
                <a:spcPts val="0"/>
              </a:spcBef>
              <a:spcAft>
                <a:spcPts val="0"/>
              </a:spcAft>
              <a:buNone/>
            </a:pPr>
            <a:r>
              <a:rPr lang="en-US" sz="1100" b="1">
                <a:solidFill>
                  <a:schemeClr val="dk1"/>
                </a:solidFill>
                <a:latin typeface="DM Sans"/>
                <a:ea typeface="DM Sans"/>
                <a:cs typeface="DM Sans"/>
                <a:sym typeface="DM Sans"/>
              </a:rPr>
              <a:t> Effective governance and strong institutional frameworks, </a:t>
            </a:r>
            <a:endParaRPr sz="1100" b="1">
              <a:solidFill>
                <a:schemeClr val="dk1"/>
              </a:solidFill>
              <a:latin typeface="DM Sans"/>
              <a:ea typeface="DM Sans"/>
              <a:cs typeface="DM Sans"/>
              <a:sym typeface="DM Sans"/>
            </a:endParaRPr>
          </a:p>
          <a:p>
            <a:pPr marL="0" lvl="0" indent="0" algn="l" rtl="0">
              <a:spcBef>
                <a:spcPts val="0"/>
              </a:spcBef>
              <a:spcAft>
                <a:spcPts val="0"/>
              </a:spcAft>
              <a:buNone/>
            </a:pPr>
            <a:r>
              <a:rPr lang="en-US" sz="1100" b="1">
                <a:solidFill>
                  <a:schemeClr val="dk1"/>
                </a:solidFill>
                <a:latin typeface="DM Sans"/>
                <a:ea typeface="DM Sans"/>
                <a:cs typeface="DM Sans"/>
                <a:sym typeface="DM Sans"/>
              </a:rPr>
              <a:t>represent a small proportion of the global population.</a:t>
            </a:r>
            <a:endParaRPr sz="1100" b="1">
              <a:solidFill>
                <a:schemeClr val="dk1"/>
              </a:solidFill>
              <a:latin typeface="DM Sans"/>
              <a:ea typeface="DM Sans"/>
              <a:cs typeface="DM Sans"/>
              <a:sym typeface="DM Sans"/>
            </a:endParaRPr>
          </a:p>
          <a:p>
            <a:pPr marL="0" lvl="0" indent="0" algn="l" rtl="0">
              <a:spcBef>
                <a:spcPts val="0"/>
              </a:spcBef>
              <a:spcAft>
                <a:spcPts val="0"/>
              </a:spcAft>
              <a:buNone/>
            </a:pPr>
            <a:endParaRPr sz="1100" b="1">
              <a:solidFill>
                <a:schemeClr val="dk1"/>
              </a:solidFill>
              <a:latin typeface="DM Sans"/>
              <a:ea typeface="DM Sans"/>
              <a:cs typeface="DM Sans"/>
              <a:sym typeface="DM Sans"/>
            </a:endParaRPr>
          </a:p>
        </p:txBody>
      </p:sp>
      <p:sp>
        <p:nvSpPr>
          <p:cNvPr id="105" name="Google Shape;105;g2f97b301ed0_0_242"/>
          <p:cNvSpPr txBox="1"/>
          <p:nvPr/>
        </p:nvSpPr>
        <p:spPr>
          <a:xfrm>
            <a:off x="5869281" y="429476"/>
            <a:ext cx="1847400" cy="1545900"/>
          </a:xfrm>
          <a:prstGeom prst="rect">
            <a:avLst/>
          </a:prstGeom>
          <a:noFill/>
          <a:ln>
            <a:noFill/>
          </a:ln>
        </p:spPr>
        <p:txBody>
          <a:bodyPr spcFirstLastPara="1" wrap="square" lIns="68575" tIns="68575" rIns="68575" bIns="68575" anchor="t" anchorCtr="0">
            <a:noAutofit/>
          </a:bodyPr>
          <a:lstStyle/>
          <a:p>
            <a:pPr marL="0" lvl="0" indent="0" algn="l" rtl="0">
              <a:spcBef>
                <a:spcPts val="0"/>
              </a:spcBef>
              <a:spcAft>
                <a:spcPts val="0"/>
              </a:spcAft>
              <a:buNone/>
            </a:pPr>
            <a:r>
              <a:rPr lang="en-US" sz="1100" b="1">
                <a:solidFill>
                  <a:schemeClr val="dk1"/>
                </a:solidFill>
                <a:latin typeface="DM Sans"/>
                <a:ea typeface="DM Sans"/>
                <a:cs typeface="DM Sans"/>
                <a:sym typeface="DM Sans"/>
              </a:rPr>
              <a:t>Showing significant functionality but facing governance challenges particularly with weak efficiency in programme implementation in certain sectors</a:t>
            </a:r>
            <a:endParaRPr sz="1100" b="1">
              <a:solidFill>
                <a:schemeClr val="dk1"/>
              </a:solidFill>
              <a:latin typeface="DM Sans"/>
              <a:ea typeface="DM Sans"/>
              <a:cs typeface="DM Sans"/>
              <a:sym typeface="DM Sans"/>
            </a:endParaRPr>
          </a:p>
        </p:txBody>
      </p:sp>
      <p:sp>
        <p:nvSpPr>
          <p:cNvPr id="106" name="Google Shape;106;g2f97b301ed0_0_242"/>
          <p:cNvSpPr/>
          <p:nvPr/>
        </p:nvSpPr>
        <p:spPr>
          <a:xfrm>
            <a:off x="8403244" y="241575"/>
            <a:ext cx="1663200" cy="1580100"/>
          </a:xfrm>
          <a:prstGeom prst="ellipse">
            <a:avLst/>
          </a:prstGeom>
          <a:solidFill>
            <a:schemeClr val="lt1"/>
          </a:solidFill>
          <a:ln w="9525" cap="flat" cmpd="sng">
            <a:solidFill>
              <a:schemeClr val="dk1"/>
            </a:solidFill>
            <a:prstDash val="solid"/>
            <a:round/>
            <a:headEnd type="none" w="sm" len="sm"/>
            <a:tailEnd type="none" w="sm" len="sm"/>
          </a:ln>
          <a:effectLst>
            <a:outerShdw blurRad="139700" dist="38100" dir="2700000" algn="tl" rotWithShape="0">
              <a:srgbClr val="742A0F">
                <a:alpha val="12549"/>
              </a:srgbClr>
            </a:outerShdw>
          </a:effectLst>
        </p:spPr>
        <p:txBody>
          <a:bodyPr spcFirstLastPara="1" wrap="square" lIns="68575" tIns="68575" rIns="68575" bIns="68575" anchor="ctr" anchorCtr="0">
            <a:noAutofit/>
          </a:bodyPr>
          <a:lstStyle/>
          <a:p>
            <a:pPr marL="0" marR="0" lvl="0" indent="0" algn="ctr" rtl="0">
              <a:lnSpc>
                <a:spcPct val="112000"/>
              </a:lnSpc>
              <a:spcBef>
                <a:spcPts val="0"/>
              </a:spcBef>
              <a:spcAft>
                <a:spcPts val="0"/>
              </a:spcAft>
              <a:buNone/>
            </a:pPr>
            <a:r>
              <a:rPr lang="en-US" sz="1500" b="1">
                <a:solidFill>
                  <a:schemeClr val="accent2"/>
                </a:solidFill>
                <a:latin typeface="DM Sans"/>
                <a:ea typeface="DM Sans"/>
                <a:cs typeface="DM Sans"/>
                <a:sym typeface="DM Sans"/>
              </a:rPr>
              <a:t>Very weak capability countries </a:t>
            </a:r>
            <a:endParaRPr sz="1500" b="1">
              <a:solidFill>
                <a:schemeClr val="accent2"/>
              </a:solidFill>
              <a:latin typeface="DM Sans"/>
              <a:ea typeface="DM Sans"/>
              <a:cs typeface="DM Sans"/>
              <a:sym typeface="DM Sans"/>
            </a:endParaRPr>
          </a:p>
        </p:txBody>
      </p:sp>
      <p:sp>
        <p:nvSpPr>
          <p:cNvPr id="107" name="Google Shape;107;g2f97b301ed0_0_242"/>
          <p:cNvSpPr txBox="1"/>
          <p:nvPr/>
        </p:nvSpPr>
        <p:spPr>
          <a:xfrm>
            <a:off x="10014112" y="315176"/>
            <a:ext cx="1847400" cy="1545900"/>
          </a:xfrm>
          <a:prstGeom prst="rect">
            <a:avLst/>
          </a:prstGeom>
          <a:noFill/>
          <a:ln>
            <a:noFill/>
          </a:ln>
        </p:spPr>
        <p:txBody>
          <a:bodyPr spcFirstLastPara="1" wrap="square" lIns="68575" tIns="68575" rIns="68575" bIns="68575" anchor="t" anchorCtr="0">
            <a:noAutofit/>
          </a:bodyPr>
          <a:lstStyle/>
          <a:p>
            <a:pPr marL="0" lvl="0" indent="0" algn="l" rtl="0">
              <a:spcBef>
                <a:spcPts val="0"/>
              </a:spcBef>
              <a:spcAft>
                <a:spcPts val="0"/>
              </a:spcAft>
              <a:buNone/>
            </a:pPr>
            <a:r>
              <a:rPr lang="en-US" sz="1100" b="1">
                <a:solidFill>
                  <a:schemeClr val="dk1"/>
                </a:solidFill>
                <a:latin typeface="DM Sans"/>
                <a:ea typeface="DM Sans"/>
                <a:cs typeface="DM Sans"/>
                <a:sym typeface="DM Sans"/>
              </a:rPr>
              <a:t>Includes  fragile states, countries with civil war  where governance systems are unable to maintain order, </a:t>
            </a:r>
            <a:endParaRPr sz="1100" b="1">
              <a:solidFill>
                <a:schemeClr val="dk1"/>
              </a:solidFill>
              <a:latin typeface="DM Sans"/>
              <a:ea typeface="DM Sans"/>
              <a:cs typeface="DM Sans"/>
              <a:sym typeface="DM Sans"/>
            </a:endParaRPr>
          </a:p>
          <a:p>
            <a:pPr marL="0" lvl="0" indent="0" algn="l" rtl="0">
              <a:spcBef>
                <a:spcPts val="0"/>
              </a:spcBef>
              <a:spcAft>
                <a:spcPts val="0"/>
              </a:spcAft>
              <a:buNone/>
            </a:pPr>
            <a:r>
              <a:rPr lang="en-US" sz="1100" b="1">
                <a:solidFill>
                  <a:schemeClr val="dk1"/>
                </a:solidFill>
                <a:latin typeface="DM Sans"/>
                <a:ea typeface="DM Sans"/>
                <a:cs typeface="DM Sans"/>
                <a:sym typeface="DM Sans"/>
              </a:rPr>
              <a:t>Includes other countries- weak governance</a:t>
            </a:r>
            <a:endParaRPr sz="1100" b="1">
              <a:solidFill>
                <a:schemeClr val="dk1"/>
              </a:solidFill>
              <a:latin typeface="DM Sans"/>
              <a:ea typeface="DM Sans"/>
              <a:cs typeface="DM Sans"/>
              <a:sym typeface="DM Sans"/>
            </a:endParaRPr>
          </a:p>
        </p:txBody>
      </p:sp>
      <p:sp>
        <p:nvSpPr>
          <p:cNvPr id="108" name="Google Shape;108;g2f97b301ed0_0_242"/>
          <p:cNvSpPr/>
          <p:nvPr/>
        </p:nvSpPr>
        <p:spPr>
          <a:xfrm>
            <a:off x="2011140" y="1968511"/>
            <a:ext cx="1280400" cy="457500"/>
          </a:xfrm>
          <a:prstGeom prst="roundRect">
            <a:avLst>
              <a:gd name="adj" fmla="val 16667"/>
            </a:avLst>
          </a:prstGeom>
          <a:solidFill>
            <a:schemeClr val="accent6"/>
          </a:solidFill>
          <a:ln>
            <a:noFill/>
          </a:ln>
          <a:effectLst>
            <a:outerShdw blurRad="139700" dist="38100" dir="2700000" algn="tl" rotWithShape="0">
              <a:srgbClr val="742A0F">
                <a:alpha val="10980"/>
              </a:srgbClr>
            </a:outerShdw>
          </a:effectLst>
        </p:spPr>
        <p:txBody>
          <a:bodyPr spcFirstLastPara="1" wrap="square" lIns="68575" tIns="68575" rIns="68575" bIns="68575" anchor="ctr" anchorCtr="0">
            <a:noAutofit/>
          </a:bodyPr>
          <a:lstStyle/>
          <a:p>
            <a:pPr marL="0" marR="0" lvl="0" indent="0" algn="ctr" rtl="0">
              <a:lnSpc>
                <a:spcPct val="112000"/>
              </a:lnSpc>
              <a:spcBef>
                <a:spcPts val="0"/>
              </a:spcBef>
              <a:spcAft>
                <a:spcPts val="0"/>
              </a:spcAft>
              <a:buClr>
                <a:srgbClr val="000000"/>
              </a:buClr>
              <a:buSzPts val="1100"/>
              <a:buFont typeface="Arial"/>
              <a:buNone/>
            </a:pPr>
            <a:r>
              <a:rPr lang="en-US" sz="1600" b="1">
                <a:solidFill>
                  <a:schemeClr val="lt1"/>
                </a:solidFill>
                <a:latin typeface="DM Sans"/>
                <a:ea typeface="DM Sans"/>
                <a:cs typeface="DM Sans"/>
                <a:sym typeface="DM Sans"/>
              </a:rPr>
              <a:t>6.5 - 9.5</a:t>
            </a:r>
            <a:endParaRPr sz="1600" b="1">
              <a:solidFill>
                <a:schemeClr val="lt1"/>
              </a:solidFill>
              <a:latin typeface="DM Sans"/>
              <a:ea typeface="DM Sans"/>
              <a:cs typeface="DM Sans"/>
              <a:sym typeface="DM Sans"/>
            </a:endParaRPr>
          </a:p>
        </p:txBody>
      </p:sp>
      <p:sp>
        <p:nvSpPr>
          <p:cNvPr id="109" name="Google Shape;109;g2f97b301ed0_0_242"/>
          <p:cNvSpPr/>
          <p:nvPr/>
        </p:nvSpPr>
        <p:spPr>
          <a:xfrm>
            <a:off x="5897340" y="1968511"/>
            <a:ext cx="1280400" cy="457500"/>
          </a:xfrm>
          <a:prstGeom prst="roundRect">
            <a:avLst>
              <a:gd name="adj" fmla="val 16667"/>
            </a:avLst>
          </a:prstGeom>
          <a:solidFill>
            <a:schemeClr val="accent4"/>
          </a:solidFill>
          <a:ln>
            <a:noFill/>
          </a:ln>
          <a:effectLst>
            <a:outerShdw blurRad="139700" dist="38100" dir="2700000" algn="tl" rotWithShape="0">
              <a:srgbClr val="742A0F">
                <a:alpha val="10980"/>
              </a:srgbClr>
            </a:outerShdw>
          </a:effectLst>
        </p:spPr>
        <p:txBody>
          <a:bodyPr spcFirstLastPara="1" wrap="square" lIns="68575" tIns="68575" rIns="68575" bIns="68575" anchor="ctr" anchorCtr="0">
            <a:noAutofit/>
          </a:bodyPr>
          <a:lstStyle/>
          <a:p>
            <a:pPr marL="0" marR="0" lvl="0" indent="0" algn="ctr" rtl="0">
              <a:lnSpc>
                <a:spcPct val="112000"/>
              </a:lnSpc>
              <a:spcBef>
                <a:spcPts val="0"/>
              </a:spcBef>
              <a:spcAft>
                <a:spcPts val="0"/>
              </a:spcAft>
              <a:buClr>
                <a:srgbClr val="000000"/>
              </a:buClr>
              <a:buSzPts val="1100"/>
              <a:buFont typeface="Arial"/>
              <a:buNone/>
            </a:pPr>
            <a:r>
              <a:rPr lang="en-US" sz="1600" b="1">
                <a:solidFill>
                  <a:schemeClr val="lt1"/>
                </a:solidFill>
                <a:latin typeface="DM Sans"/>
                <a:ea typeface="DM Sans"/>
                <a:cs typeface="DM Sans"/>
                <a:sym typeface="DM Sans"/>
              </a:rPr>
              <a:t>4.0 - 6.5 </a:t>
            </a:r>
            <a:endParaRPr sz="1600" b="1">
              <a:solidFill>
                <a:schemeClr val="lt1"/>
              </a:solidFill>
              <a:latin typeface="DM Sans"/>
              <a:ea typeface="DM Sans"/>
              <a:cs typeface="DM Sans"/>
              <a:sym typeface="DM Sans"/>
            </a:endParaRPr>
          </a:p>
        </p:txBody>
      </p:sp>
      <p:sp>
        <p:nvSpPr>
          <p:cNvPr id="110" name="Google Shape;110;g2f97b301ed0_0_242"/>
          <p:cNvSpPr/>
          <p:nvPr/>
        </p:nvSpPr>
        <p:spPr>
          <a:xfrm>
            <a:off x="10069290" y="1968511"/>
            <a:ext cx="1280400" cy="457500"/>
          </a:xfrm>
          <a:prstGeom prst="roundRect">
            <a:avLst>
              <a:gd name="adj" fmla="val 16667"/>
            </a:avLst>
          </a:prstGeom>
          <a:solidFill>
            <a:schemeClr val="accent2"/>
          </a:solidFill>
          <a:ln>
            <a:noFill/>
          </a:ln>
          <a:effectLst>
            <a:outerShdw blurRad="139700" dist="38100" dir="2700000" algn="tl" rotWithShape="0">
              <a:srgbClr val="742A0F">
                <a:alpha val="10980"/>
              </a:srgbClr>
            </a:outerShdw>
          </a:effectLst>
        </p:spPr>
        <p:txBody>
          <a:bodyPr spcFirstLastPara="1" wrap="square" lIns="68575" tIns="68575" rIns="68575" bIns="68575" anchor="ctr" anchorCtr="0">
            <a:noAutofit/>
          </a:bodyPr>
          <a:lstStyle/>
          <a:p>
            <a:pPr marL="0" marR="0" lvl="0" indent="0" algn="ctr" rtl="0">
              <a:lnSpc>
                <a:spcPct val="112000"/>
              </a:lnSpc>
              <a:spcBef>
                <a:spcPts val="0"/>
              </a:spcBef>
              <a:spcAft>
                <a:spcPts val="0"/>
              </a:spcAft>
              <a:buClr>
                <a:srgbClr val="000000"/>
              </a:buClr>
              <a:buSzPts val="1100"/>
              <a:buFont typeface="Arial"/>
              <a:buNone/>
            </a:pPr>
            <a:r>
              <a:rPr lang="en-US" sz="1600" b="1">
                <a:solidFill>
                  <a:schemeClr val="lt1"/>
                </a:solidFill>
                <a:latin typeface="DM Sans"/>
                <a:ea typeface="DM Sans"/>
                <a:cs typeface="DM Sans"/>
                <a:sym typeface="DM Sans"/>
              </a:rPr>
              <a:t>Below 2.5</a:t>
            </a:r>
            <a:endParaRPr sz="1600" b="1">
              <a:solidFill>
                <a:schemeClr val="lt1"/>
              </a:solidFill>
              <a:latin typeface="DM Sans"/>
              <a:ea typeface="DM Sans"/>
              <a:cs typeface="DM Sans"/>
              <a:sym typeface="DM Sans"/>
            </a:endParaRPr>
          </a:p>
        </p:txBody>
      </p:sp>
      <p:sp>
        <p:nvSpPr>
          <p:cNvPr id="111" name="Google Shape;111;g2f97b301ed0_0_242"/>
          <p:cNvSpPr/>
          <p:nvPr/>
        </p:nvSpPr>
        <p:spPr>
          <a:xfrm>
            <a:off x="7326090" y="1968511"/>
            <a:ext cx="1280400" cy="457500"/>
          </a:xfrm>
          <a:prstGeom prst="roundRect">
            <a:avLst>
              <a:gd name="adj" fmla="val 16667"/>
            </a:avLst>
          </a:prstGeom>
          <a:solidFill>
            <a:schemeClr val="accent4"/>
          </a:solidFill>
          <a:ln>
            <a:noFill/>
          </a:ln>
          <a:effectLst>
            <a:outerShdw blurRad="139700" dist="38100" dir="2700000" algn="tl" rotWithShape="0">
              <a:srgbClr val="742A0F">
                <a:alpha val="10980"/>
              </a:srgbClr>
            </a:outerShdw>
          </a:effectLst>
        </p:spPr>
        <p:txBody>
          <a:bodyPr spcFirstLastPara="1" wrap="square" lIns="68575" tIns="68575" rIns="68575" bIns="68575" anchor="ctr" anchorCtr="0">
            <a:noAutofit/>
          </a:bodyPr>
          <a:lstStyle/>
          <a:p>
            <a:pPr marL="0" marR="0" lvl="0" indent="0" algn="ctr" rtl="0">
              <a:lnSpc>
                <a:spcPct val="112000"/>
              </a:lnSpc>
              <a:spcBef>
                <a:spcPts val="0"/>
              </a:spcBef>
              <a:spcAft>
                <a:spcPts val="0"/>
              </a:spcAft>
              <a:buClr>
                <a:srgbClr val="000000"/>
              </a:buClr>
              <a:buSzPts val="1100"/>
              <a:buFont typeface="Arial"/>
              <a:buNone/>
            </a:pPr>
            <a:r>
              <a:rPr lang="en-US" sz="1600" b="1">
                <a:solidFill>
                  <a:schemeClr val="lt1"/>
                </a:solidFill>
                <a:latin typeface="DM Sans"/>
                <a:ea typeface="DM Sans"/>
                <a:cs typeface="DM Sans"/>
                <a:sym typeface="DM Sans"/>
              </a:rPr>
              <a:t>2.5- 4.0</a:t>
            </a:r>
            <a:endParaRPr sz="1600" b="1">
              <a:solidFill>
                <a:schemeClr val="lt1"/>
              </a:solidFill>
              <a:latin typeface="DM Sans"/>
              <a:ea typeface="DM Sans"/>
              <a:cs typeface="DM Sans"/>
              <a:sym typeface="DM Sans"/>
            </a:endParaRPr>
          </a:p>
        </p:txBody>
      </p:sp>
      <p:sp>
        <p:nvSpPr>
          <p:cNvPr id="112" name="Google Shape;112;g2f97b301ed0_0_242"/>
          <p:cNvSpPr/>
          <p:nvPr/>
        </p:nvSpPr>
        <p:spPr>
          <a:xfrm>
            <a:off x="459919" y="3410963"/>
            <a:ext cx="5514000" cy="1171200"/>
          </a:xfrm>
          <a:prstGeom prst="roundRect">
            <a:avLst>
              <a:gd name="adj" fmla="val 16667"/>
            </a:avLst>
          </a:prstGeom>
          <a:solidFill>
            <a:schemeClr val="lt1"/>
          </a:solidFill>
          <a:ln>
            <a:noFill/>
          </a:ln>
          <a:effectLst>
            <a:outerShdw blurRad="139700" dist="38100" dir="2700000" algn="tl" rotWithShape="0">
              <a:srgbClr val="742A0F">
                <a:alpha val="10980"/>
              </a:srgbClr>
            </a:outerShdw>
          </a:effectLst>
        </p:spPr>
        <p:txBody>
          <a:bodyPr spcFirstLastPara="1" wrap="square" lIns="68575" tIns="68575" rIns="68575" bIns="68575" anchor="ctr" anchorCtr="0">
            <a:noAutofit/>
          </a:bodyPr>
          <a:lstStyle/>
          <a:p>
            <a:pPr marL="0" lvl="0" indent="0" algn="l" rtl="0">
              <a:lnSpc>
                <a:spcPct val="112000"/>
              </a:lnSpc>
              <a:spcBef>
                <a:spcPts val="0"/>
              </a:spcBef>
              <a:spcAft>
                <a:spcPts val="0"/>
              </a:spcAft>
              <a:buClr>
                <a:schemeClr val="dk1"/>
              </a:buClr>
              <a:buSzPts val="800"/>
              <a:buFont typeface="Arial"/>
              <a:buNone/>
            </a:pPr>
            <a:r>
              <a:rPr lang="en-US" sz="1400" b="1">
                <a:solidFill>
                  <a:schemeClr val="dk2"/>
                </a:solidFill>
                <a:latin typeface="DM Sans"/>
                <a:ea typeface="DM Sans"/>
                <a:cs typeface="DM Sans"/>
                <a:sym typeface="DM Sans"/>
              </a:rPr>
              <a:t>Democracy, expansions in education, rapid technological advancements, and overall positive economic growth may not  contribute to improved state capability. </a:t>
            </a:r>
            <a:endParaRPr sz="1400" b="1">
              <a:solidFill>
                <a:schemeClr val="dk2"/>
              </a:solidFill>
              <a:latin typeface="DM Sans"/>
              <a:ea typeface="DM Sans"/>
              <a:cs typeface="DM Sans"/>
              <a:sym typeface="DM Sans"/>
            </a:endParaRPr>
          </a:p>
        </p:txBody>
      </p:sp>
      <p:sp>
        <p:nvSpPr>
          <p:cNvPr id="113" name="Google Shape;113;g2f97b301ed0_0_242"/>
          <p:cNvSpPr/>
          <p:nvPr/>
        </p:nvSpPr>
        <p:spPr>
          <a:xfrm>
            <a:off x="459919" y="4929806"/>
            <a:ext cx="5514000" cy="1580100"/>
          </a:xfrm>
          <a:prstGeom prst="roundRect">
            <a:avLst>
              <a:gd name="adj" fmla="val 16667"/>
            </a:avLst>
          </a:prstGeom>
          <a:solidFill>
            <a:schemeClr val="lt1"/>
          </a:solidFill>
          <a:ln>
            <a:noFill/>
          </a:ln>
          <a:effectLst>
            <a:outerShdw blurRad="139700" dist="38100" dir="2700000" algn="tl" rotWithShape="0">
              <a:srgbClr val="742A0F">
                <a:alpha val="10980"/>
              </a:srgbClr>
            </a:outerShdw>
          </a:effectLst>
        </p:spPr>
        <p:txBody>
          <a:bodyPr spcFirstLastPara="1" wrap="square" lIns="68575" tIns="68575" rIns="68575" bIns="68575" anchor="ctr" anchorCtr="0">
            <a:noAutofit/>
          </a:bodyPr>
          <a:lstStyle/>
          <a:p>
            <a:pPr marL="0" lvl="0" indent="0" algn="l" rtl="0">
              <a:lnSpc>
                <a:spcPct val="112000"/>
              </a:lnSpc>
              <a:spcBef>
                <a:spcPts val="0"/>
              </a:spcBef>
              <a:spcAft>
                <a:spcPts val="0"/>
              </a:spcAft>
              <a:buClr>
                <a:schemeClr val="dk1"/>
              </a:buClr>
              <a:buSzPts val="800"/>
              <a:buFont typeface="Arial"/>
              <a:buNone/>
            </a:pPr>
            <a:r>
              <a:rPr lang="en-US" sz="1400" b="1">
                <a:solidFill>
                  <a:schemeClr val="dk2"/>
                </a:solidFill>
                <a:latin typeface="DM Sans"/>
                <a:ea typeface="DM Sans"/>
                <a:cs typeface="DM Sans"/>
                <a:sym typeface="DM Sans"/>
              </a:rPr>
              <a:t>Early modernization theories assumed that countries will evolve into "modern" states with efficient governance. </a:t>
            </a:r>
            <a:endParaRPr sz="1400" b="1">
              <a:solidFill>
                <a:schemeClr val="dk2"/>
              </a:solidFill>
              <a:latin typeface="DM Sans"/>
              <a:ea typeface="DM Sans"/>
              <a:cs typeface="DM Sans"/>
              <a:sym typeface="DM Sans"/>
            </a:endParaRPr>
          </a:p>
          <a:p>
            <a:pPr marL="0" lvl="0" indent="0" algn="l" rtl="0">
              <a:lnSpc>
                <a:spcPct val="112000"/>
              </a:lnSpc>
              <a:spcBef>
                <a:spcPts val="0"/>
              </a:spcBef>
              <a:spcAft>
                <a:spcPts val="0"/>
              </a:spcAft>
              <a:buClr>
                <a:schemeClr val="dk1"/>
              </a:buClr>
              <a:buSzPts val="800"/>
              <a:buFont typeface="Arial"/>
              <a:buNone/>
            </a:pPr>
            <a:endParaRPr sz="1400" b="1">
              <a:solidFill>
                <a:schemeClr val="dk2"/>
              </a:solidFill>
              <a:latin typeface="DM Sans"/>
              <a:ea typeface="DM Sans"/>
              <a:cs typeface="DM Sans"/>
              <a:sym typeface="DM Sans"/>
            </a:endParaRPr>
          </a:p>
          <a:p>
            <a:pPr marL="0" lvl="0" indent="0" algn="l" rtl="0">
              <a:lnSpc>
                <a:spcPct val="112000"/>
              </a:lnSpc>
              <a:spcBef>
                <a:spcPts val="0"/>
              </a:spcBef>
              <a:spcAft>
                <a:spcPts val="0"/>
              </a:spcAft>
              <a:buClr>
                <a:schemeClr val="dk1"/>
              </a:buClr>
              <a:buSzPts val="800"/>
              <a:buFont typeface="Arial"/>
              <a:buNone/>
            </a:pPr>
            <a:r>
              <a:rPr lang="en-US" sz="1400" b="1">
                <a:solidFill>
                  <a:schemeClr val="dk2"/>
                </a:solidFill>
                <a:latin typeface="DM Sans"/>
                <a:ea typeface="DM Sans"/>
                <a:cs typeface="DM Sans"/>
                <a:sym typeface="DM Sans"/>
              </a:rPr>
              <a:t>Slow progress in building state capability shows this isn't happening as expected</a:t>
            </a:r>
            <a:r>
              <a:rPr lang="en-US" sz="1200" b="1">
                <a:solidFill>
                  <a:schemeClr val="dk2"/>
                </a:solidFill>
                <a:latin typeface="DM Sans"/>
                <a:ea typeface="DM Sans"/>
                <a:cs typeface="DM Sans"/>
                <a:sym typeface="DM Sans"/>
              </a:rPr>
              <a:t>. </a:t>
            </a:r>
            <a:endParaRPr sz="1200" b="1">
              <a:solidFill>
                <a:schemeClr val="dk2"/>
              </a:solidFill>
              <a:latin typeface="DM Sans"/>
              <a:ea typeface="DM Sans"/>
              <a:cs typeface="DM Sans"/>
              <a:sym typeface="DM Sans"/>
            </a:endParaRPr>
          </a:p>
        </p:txBody>
      </p:sp>
      <p:pic>
        <p:nvPicPr>
          <p:cNvPr id="114" name="Google Shape;114;g2f97b301ed0_0_242" title="Chart"/>
          <p:cNvPicPr preferRelativeResize="0"/>
          <p:nvPr/>
        </p:nvPicPr>
        <p:blipFill>
          <a:blip r:embed="rId3">
            <a:alphaModFix/>
          </a:blip>
          <a:stretch>
            <a:fillRect/>
          </a:stretch>
        </p:blipFill>
        <p:spPr>
          <a:xfrm>
            <a:off x="6296679" y="3410964"/>
            <a:ext cx="5044407" cy="3119119"/>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0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0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11"/>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98"/>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01"/>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06"/>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07"/>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10"/>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02"/>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12"/>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Shape 119"/>
        <p:cNvGrpSpPr/>
        <p:nvPr/>
      </p:nvGrpSpPr>
      <p:grpSpPr>
        <a:xfrm>
          <a:off x="0" y="0"/>
          <a:ext cx="0" cy="0"/>
          <a:chOff x="0" y="0"/>
          <a:chExt cx="0" cy="0"/>
        </a:xfrm>
      </p:grpSpPr>
      <p:sp>
        <p:nvSpPr>
          <p:cNvPr id="120" name="Google Shape;120;g2f9bba164ef_1_0"/>
          <p:cNvSpPr/>
          <p:nvPr/>
        </p:nvSpPr>
        <p:spPr>
          <a:xfrm>
            <a:off x="-100" y="1920125"/>
            <a:ext cx="12192000" cy="4824600"/>
          </a:xfrm>
          <a:prstGeom prst="rect">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roxima Nova"/>
              <a:ea typeface="Proxima Nova"/>
              <a:cs typeface="Proxima Nova"/>
              <a:sym typeface="Proxima Nova"/>
            </a:endParaRPr>
          </a:p>
        </p:txBody>
      </p:sp>
      <p:sp>
        <p:nvSpPr>
          <p:cNvPr id="121" name="Google Shape;121;g2f9bba164ef_1_0"/>
          <p:cNvSpPr txBox="1">
            <a:spLocks noGrp="1"/>
          </p:cNvSpPr>
          <p:nvPr>
            <p:ph type="title"/>
          </p:nvPr>
        </p:nvSpPr>
        <p:spPr>
          <a:xfrm>
            <a:off x="525725" y="131596"/>
            <a:ext cx="10972800" cy="1153200"/>
          </a:xfrm>
          <a:prstGeom prst="rect">
            <a:avLst/>
          </a:prstGeom>
        </p:spPr>
        <p:txBody>
          <a:bodyPr spcFirstLastPara="1" wrap="square" lIns="68575" tIns="34275" rIns="68575" bIns="34275" anchor="ctr" anchorCtr="0">
            <a:normAutofit/>
          </a:bodyPr>
          <a:lstStyle/>
          <a:p>
            <a:pPr marL="0" lvl="0" indent="0" algn="ctr" rtl="0">
              <a:spcBef>
                <a:spcPts val="0"/>
              </a:spcBef>
              <a:spcAft>
                <a:spcPts val="0"/>
              </a:spcAft>
              <a:buNone/>
            </a:pPr>
            <a:r>
              <a:rPr lang="en-US" sz="2900" b="1">
                <a:solidFill>
                  <a:schemeClr val="lt1"/>
                </a:solidFill>
                <a:latin typeface="DM Sans"/>
                <a:ea typeface="DM Sans"/>
                <a:cs typeface="DM Sans"/>
                <a:sym typeface="DM Sans"/>
              </a:rPr>
              <a:t>Building state capabilities: Path forward</a:t>
            </a:r>
            <a:endParaRPr sz="2900" b="1">
              <a:solidFill>
                <a:schemeClr val="lt1"/>
              </a:solidFill>
              <a:latin typeface="DM Sans"/>
              <a:ea typeface="DM Sans"/>
              <a:cs typeface="DM Sans"/>
              <a:sym typeface="DM Sans"/>
            </a:endParaRPr>
          </a:p>
          <a:p>
            <a:pPr marL="0" lvl="0" indent="0" algn="ctr" rtl="0">
              <a:spcBef>
                <a:spcPts val="0"/>
              </a:spcBef>
              <a:spcAft>
                <a:spcPts val="0"/>
              </a:spcAft>
              <a:buNone/>
            </a:pPr>
            <a:r>
              <a:rPr lang="en-US" sz="2600" b="1">
                <a:solidFill>
                  <a:schemeClr val="lt1"/>
                </a:solidFill>
                <a:latin typeface="DM Sans"/>
                <a:ea typeface="DM Sans"/>
                <a:cs typeface="DM Sans"/>
                <a:sym typeface="DM Sans"/>
              </a:rPr>
              <a:t>Decoding </a:t>
            </a:r>
            <a:r>
              <a:rPr lang="en-US" sz="2600" b="1">
                <a:solidFill>
                  <a:schemeClr val="lt1"/>
                </a:solidFill>
                <a:latin typeface="DM Sans"/>
                <a:ea typeface="DM Sans"/>
                <a:cs typeface="DM Sans"/>
                <a:sym typeface="DM Sans"/>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
                  </a:ext>
                </a:extLst>
              </a:rPr>
              <a:t>Problem</a:t>
            </a:r>
            <a:r>
              <a:rPr lang="en-US" sz="2600" b="1">
                <a:solidFill>
                  <a:schemeClr val="lt1"/>
                </a:solidFill>
                <a:latin typeface="DM Sans"/>
                <a:ea typeface="DM Sans"/>
                <a:cs typeface="DM Sans"/>
                <a:sym typeface="DM Sans"/>
              </a:rPr>
              <a:t> Driven Iterative Adaptation (PDIA)</a:t>
            </a:r>
            <a:endParaRPr sz="2600" b="1">
              <a:solidFill>
                <a:schemeClr val="lt1"/>
              </a:solidFill>
              <a:latin typeface="DM Sans"/>
              <a:ea typeface="DM Sans"/>
              <a:cs typeface="DM Sans"/>
              <a:sym typeface="DM Sans"/>
            </a:endParaRPr>
          </a:p>
        </p:txBody>
      </p:sp>
      <p:sp>
        <p:nvSpPr>
          <p:cNvPr id="122" name="Google Shape;122;g2f9bba164ef_1_0"/>
          <p:cNvSpPr txBox="1">
            <a:spLocks noGrp="1"/>
          </p:cNvSpPr>
          <p:nvPr>
            <p:ph type="body" idx="1"/>
          </p:nvPr>
        </p:nvSpPr>
        <p:spPr>
          <a:xfrm>
            <a:off x="613700" y="1090800"/>
            <a:ext cx="11578200" cy="1005000"/>
          </a:xfrm>
          <a:prstGeom prst="rect">
            <a:avLst/>
          </a:prstGeom>
        </p:spPr>
        <p:txBody>
          <a:bodyPr spcFirstLastPara="1" wrap="square" lIns="68575" tIns="34275" rIns="68575" bIns="34275" anchor="t" anchorCtr="0">
            <a:normAutofit fontScale="55000" lnSpcReduction="20000"/>
          </a:bodyPr>
          <a:lstStyle/>
          <a:p>
            <a:pPr marL="0" lvl="0" indent="0" algn="l" rtl="0">
              <a:lnSpc>
                <a:spcPct val="70000"/>
              </a:lnSpc>
              <a:spcBef>
                <a:spcPts val="1000"/>
              </a:spcBef>
              <a:spcAft>
                <a:spcPts val="0"/>
              </a:spcAft>
              <a:buNone/>
            </a:pPr>
            <a:endParaRPr sz="1800">
              <a:latin typeface="DM Sans"/>
              <a:ea typeface="DM Sans"/>
              <a:cs typeface="DM Sans"/>
              <a:sym typeface="DM Sans"/>
            </a:endParaRPr>
          </a:p>
          <a:p>
            <a:pPr marL="0" lvl="0" indent="0" algn="l" rtl="0">
              <a:lnSpc>
                <a:spcPct val="70000"/>
              </a:lnSpc>
              <a:spcBef>
                <a:spcPts val="1000"/>
              </a:spcBef>
              <a:spcAft>
                <a:spcPts val="0"/>
              </a:spcAft>
              <a:buNone/>
            </a:pPr>
            <a:r>
              <a:rPr lang="en-US" sz="3319">
                <a:solidFill>
                  <a:schemeClr val="lt1"/>
                </a:solidFill>
                <a:latin typeface="DM Sans"/>
                <a:ea typeface="DM Sans"/>
                <a:cs typeface="DM Sans"/>
                <a:sym typeface="DM Sans"/>
              </a:rPr>
              <a:t>Problem focus in project design that tackle specific, locally identified issues (“local solutions to local problems”) over </a:t>
            </a:r>
            <a:endParaRPr sz="3319">
              <a:solidFill>
                <a:schemeClr val="lt1"/>
              </a:solidFill>
              <a:latin typeface="DM Sans"/>
              <a:ea typeface="DM Sans"/>
              <a:cs typeface="DM Sans"/>
              <a:sym typeface="DM Sans"/>
            </a:endParaRPr>
          </a:p>
          <a:p>
            <a:pPr marL="0" lvl="0" indent="0" algn="l" rtl="0">
              <a:lnSpc>
                <a:spcPct val="70000"/>
              </a:lnSpc>
              <a:spcBef>
                <a:spcPts val="1000"/>
              </a:spcBef>
              <a:spcAft>
                <a:spcPts val="0"/>
              </a:spcAft>
              <a:buNone/>
            </a:pPr>
            <a:r>
              <a:rPr lang="en-US" sz="3319">
                <a:solidFill>
                  <a:schemeClr val="lt1"/>
                </a:solidFill>
                <a:latin typeface="DM Sans"/>
                <a:ea typeface="DM Sans"/>
                <a:cs typeface="DM Sans"/>
                <a:sym typeface="DM Sans"/>
              </a:rPr>
              <a:t>implementing pre-designed solutions, making projects more effective and responsive.</a:t>
            </a:r>
            <a:endParaRPr sz="3319">
              <a:solidFill>
                <a:schemeClr val="lt1"/>
              </a:solidFill>
              <a:latin typeface="DM Sans"/>
              <a:ea typeface="DM Sans"/>
              <a:cs typeface="DM Sans"/>
              <a:sym typeface="DM Sans"/>
            </a:endParaRPr>
          </a:p>
          <a:p>
            <a:pPr marL="0" lvl="0" indent="0" algn="l" rtl="0">
              <a:lnSpc>
                <a:spcPct val="70000"/>
              </a:lnSpc>
              <a:spcBef>
                <a:spcPts val="1000"/>
              </a:spcBef>
              <a:spcAft>
                <a:spcPts val="0"/>
              </a:spcAft>
              <a:buNone/>
            </a:pPr>
            <a:endParaRPr sz="3319">
              <a:solidFill>
                <a:schemeClr val="lt1"/>
              </a:solidFill>
              <a:latin typeface="DM Sans"/>
              <a:ea typeface="DM Sans"/>
              <a:cs typeface="DM Sans"/>
              <a:sym typeface="DM Sans"/>
            </a:endParaRPr>
          </a:p>
        </p:txBody>
      </p:sp>
      <p:pic>
        <p:nvPicPr>
          <p:cNvPr id="123" name="Google Shape;123;g2f9bba164ef_1_0"/>
          <p:cNvPicPr preferRelativeResize="0"/>
          <p:nvPr/>
        </p:nvPicPr>
        <p:blipFill>
          <a:blip r:embed="rId3">
            <a:alphaModFix/>
          </a:blip>
          <a:stretch>
            <a:fillRect/>
          </a:stretch>
        </p:blipFill>
        <p:spPr>
          <a:xfrm>
            <a:off x="1706119" y="1938525"/>
            <a:ext cx="8859417" cy="4824563"/>
          </a:xfrm>
          <a:prstGeom prst="rect">
            <a:avLst/>
          </a:prstGeom>
          <a:noFill/>
          <a:ln>
            <a:noFill/>
          </a:ln>
        </p:spPr>
      </p:pic>
      <p:sp>
        <p:nvSpPr>
          <p:cNvPr id="124" name="Google Shape;124;g2f9bba164ef_1_0"/>
          <p:cNvSpPr/>
          <p:nvPr/>
        </p:nvSpPr>
        <p:spPr>
          <a:xfrm>
            <a:off x="196750" y="2570750"/>
            <a:ext cx="1820700" cy="2948700"/>
          </a:xfrm>
          <a:prstGeom prst="roundRect">
            <a:avLst>
              <a:gd name="adj" fmla="val 16667"/>
            </a:avLst>
          </a:prstGeom>
          <a:solidFill>
            <a:srgbClr val="E54D24"/>
          </a:solidFill>
          <a:ln>
            <a:noFill/>
          </a:ln>
        </p:spPr>
        <p:txBody>
          <a:bodyPr spcFirstLastPara="1" wrap="square" lIns="68575" tIns="68575" rIns="68575" bIns="68575" anchor="ctr" anchorCtr="0">
            <a:noAutofit/>
          </a:bodyPr>
          <a:lstStyle/>
          <a:p>
            <a:pPr marL="0" lvl="0" indent="0" algn="ctr" rtl="0">
              <a:spcBef>
                <a:spcPts val="0"/>
              </a:spcBef>
              <a:spcAft>
                <a:spcPts val="0"/>
              </a:spcAft>
              <a:buNone/>
            </a:pPr>
            <a:r>
              <a:rPr lang="en-US" b="1">
                <a:solidFill>
                  <a:schemeClr val="lt1"/>
                </a:solidFill>
                <a:latin typeface="DM Sans"/>
                <a:ea typeface="DM Sans"/>
                <a:cs typeface="DM Sans"/>
                <a:sym typeface="DM Sans"/>
              </a:rPr>
              <a:t>Problems are  context specific and requires sustained attention, instead of toolkits/best practices/ blueprint/solution driven “cookie cutter” approach</a:t>
            </a:r>
            <a:endParaRPr b="1">
              <a:solidFill>
                <a:schemeClr val="lt1"/>
              </a:solidFill>
              <a:latin typeface="DM Sans"/>
              <a:ea typeface="DM Sans"/>
              <a:cs typeface="DM Sans"/>
              <a:sym typeface="DM Sans"/>
            </a:endParaRPr>
          </a:p>
        </p:txBody>
      </p:sp>
      <p:sp>
        <p:nvSpPr>
          <p:cNvPr id="125" name="Google Shape;125;g2f9bba164ef_1_0"/>
          <p:cNvSpPr/>
          <p:nvPr/>
        </p:nvSpPr>
        <p:spPr>
          <a:xfrm>
            <a:off x="10089750" y="2679500"/>
            <a:ext cx="1820700" cy="2992500"/>
          </a:xfrm>
          <a:prstGeom prst="roundRect">
            <a:avLst>
              <a:gd name="adj" fmla="val 16667"/>
            </a:avLst>
          </a:prstGeom>
          <a:solidFill>
            <a:srgbClr val="073763"/>
          </a:solidFill>
          <a:ln>
            <a:noFill/>
          </a:ln>
        </p:spPr>
        <p:txBody>
          <a:bodyPr spcFirstLastPara="1" wrap="square" lIns="68575" tIns="68575" rIns="68575" bIns="68575" anchor="ctr" anchorCtr="0">
            <a:noAutofit/>
          </a:bodyPr>
          <a:lstStyle/>
          <a:p>
            <a:pPr marL="0" marR="0" lvl="0" indent="0" algn="ctr" rtl="0">
              <a:lnSpc>
                <a:spcPct val="100000"/>
              </a:lnSpc>
              <a:spcBef>
                <a:spcPts val="0"/>
              </a:spcBef>
              <a:spcAft>
                <a:spcPts val="0"/>
              </a:spcAft>
              <a:buNone/>
            </a:pPr>
            <a:r>
              <a:rPr lang="en-US" b="1">
                <a:solidFill>
                  <a:schemeClr val="lt1"/>
                </a:solidFill>
                <a:latin typeface="DM Sans"/>
                <a:ea typeface="DM Sans"/>
                <a:cs typeface="DM Sans"/>
                <a:sym typeface="DM Sans"/>
              </a:rPr>
              <a:t>Recognizing the problem helps build the coalition of players you need to make change happen</a:t>
            </a:r>
            <a:endParaRPr b="1">
              <a:solidFill>
                <a:schemeClr val="lt1"/>
              </a:solidFill>
              <a:latin typeface="DM Sans"/>
              <a:ea typeface="DM Sans"/>
              <a:cs typeface="DM Sans"/>
              <a:sym typeface="DM Sans"/>
            </a:endParaRPr>
          </a:p>
        </p:txBody>
      </p:sp>
      <p:sp>
        <p:nvSpPr>
          <p:cNvPr id="126" name="Google Shape;126;g2f9bba164ef_1_0"/>
          <p:cNvSpPr/>
          <p:nvPr/>
        </p:nvSpPr>
        <p:spPr>
          <a:xfrm>
            <a:off x="1995169" y="2781450"/>
            <a:ext cx="314100" cy="331800"/>
          </a:xfrm>
          <a:prstGeom prst="homePlate">
            <a:avLst>
              <a:gd name="adj" fmla="val 50000"/>
            </a:avLst>
          </a:prstGeom>
          <a:solidFill>
            <a:srgbClr val="E54D24"/>
          </a:solidFill>
          <a:ln>
            <a:noFill/>
          </a:ln>
        </p:spPr>
        <p:txBody>
          <a:bodyPr spcFirstLastPara="1" wrap="square" lIns="68575" tIns="68575" rIns="68575" bIns="68575" anchor="ctr" anchorCtr="0">
            <a:noAutofit/>
          </a:bodyPr>
          <a:lstStyle/>
          <a:p>
            <a:pPr marL="0" lvl="0" indent="0" algn="ctr" rtl="0">
              <a:spcBef>
                <a:spcPts val="0"/>
              </a:spcBef>
              <a:spcAft>
                <a:spcPts val="0"/>
              </a:spcAft>
              <a:buNone/>
            </a:pPr>
            <a:endParaRPr sz="1100">
              <a:latin typeface="Calibri"/>
              <a:ea typeface="Calibri"/>
              <a:cs typeface="Calibri"/>
              <a:sym typeface="Calibri"/>
            </a:endParaRPr>
          </a:p>
        </p:txBody>
      </p:sp>
      <p:sp>
        <p:nvSpPr>
          <p:cNvPr id="127" name="Google Shape;127;g2f9bba164ef_1_0"/>
          <p:cNvSpPr/>
          <p:nvPr/>
        </p:nvSpPr>
        <p:spPr>
          <a:xfrm rot="10800000">
            <a:off x="9824719" y="2838750"/>
            <a:ext cx="314100" cy="331500"/>
          </a:xfrm>
          <a:prstGeom prst="homePlate">
            <a:avLst>
              <a:gd name="adj" fmla="val 50000"/>
            </a:avLst>
          </a:prstGeom>
          <a:solidFill>
            <a:srgbClr val="073763"/>
          </a:solidFill>
          <a:ln>
            <a:noFill/>
          </a:ln>
        </p:spPr>
        <p:txBody>
          <a:bodyPr spcFirstLastPara="1" wrap="square" lIns="68575" tIns="68575" rIns="68575" bIns="68575" anchor="ctr" anchorCtr="0">
            <a:noAutofit/>
          </a:bodyPr>
          <a:lstStyle/>
          <a:p>
            <a:pPr marL="0" lvl="0" indent="0" algn="ctr" rtl="0">
              <a:spcBef>
                <a:spcPts val="0"/>
              </a:spcBef>
              <a:spcAft>
                <a:spcPts val="0"/>
              </a:spcAft>
              <a:buNone/>
            </a:pPr>
            <a:endParaRPr sz="1100">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Shape 132"/>
        <p:cNvGrpSpPr/>
        <p:nvPr/>
      </p:nvGrpSpPr>
      <p:grpSpPr>
        <a:xfrm>
          <a:off x="0" y="0"/>
          <a:ext cx="0" cy="0"/>
          <a:chOff x="0" y="0"/>
          <a:chExt cx="0" cy="0"/>
        </a:xfrm>
      </p:grpSpPr>
      <p:sp>
        <p:nvSpPr>
          <p:cNvPr id="133" name="Google Shape;133;g2f97b301ed0_0_72"/>
          <p:cNvSpPr/>
          <p:nvPr/>
        </p:nvSpPr>
        <p:spPr>
          <a:xfrm>
            <a:off x="4226822" y="1190856"/>
            <a:ext cx="7124100" cy="5590800"/>
          </a:xfrm>
          <a:prstGeom prst="rect">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roxima Nova"/>
              <a:ea typeface="Proxima Nova"/>
              <a:cs typeface="Proxima Nova"/>
              <a:sym typeface="Proxima Nova"/>
            </a:endParaRPr>
          </a:p>
        </p:txBody>
      </p:sp>
      <p:pic>
        <p:nvPicPr>
          <p:cNvPr id="134" name="Google Shape;134;g2f97b301ed0_0_72"/>
          <p:cNvPicPr preferRelativeResize="0"/>
          <p:nvPr/>
        </p:nvPicPr>
        <p:blipFill rotWithShape="1">
          <a:blip r:embed="rId3">
            <a:alphaModFix/>
          </a:blip>
          <a:srcRect/>
          <a:stretch/>
        </p:blipFill>
        <p:spPr>
          <a:xfrm rot="7758215" flipH="1">
            <a:off x="5283523" y="2797126"/>
            <a:ext cx="590946" cy="655604"/>
          </a:xfrm>
          <a:prstGeom prst="rect">
            <a:avLst/>
          </a:prstGeom>
          <a:noFill/>
          <a:ln>
            <a:noFill/>
          </a:ln>
        </p:spPr>
      </p:pic>
      <p:pic>
        <p:nvPicPr>
          <p:cNvPr id="135" name="Google Shape;135;g2f97b301ed0_0_72"/>
          <p:cNvPicPr preferRelativeResize="0"/>
          <p:nvPr/>
        </p:nvPicPr>
        <p:blipFill rotWithShape="1">
          <a:blip r:embed="rId3">
            <a:alphaModFix/>
          </a:blip>
          <a:srcRect/>
          <a:stretch/>
        </p:blipFill>
        <p:spPr>
          <a:xfrm rot="2701374" flipH="1">
            <a:off x="6856877" y="5477160"/>
            <a:ext cx="590446" cy="508498"/>
          </a:xfrm>
          <a:prstGeom prst="rect">
            <a:avLst/>
          </a:prstGeom>
          <a:noFill/>
          <a:ln>
            <a:noFill/>
          </a:ln>
        </p:spPr>
      </p:pic>
      <p:pic>
        <p:nvPicPr>
          <p:cNvPr id="136" name="Google Shape;136;g2f97b301ed0_0_72"/>
          <p:cNvPicPr preferRelativeResize="0"/>
          <p:nvPr/>
        </p:nvPicPr>
        <p:blipFill rotWithShape="1">
          <a:blip r:embed="rId3">
            <a:alphaModFix/>
          </a:blip>
          <a:srcRect/>
          <a:stretch/>
        </p:blipFill>
        <p:spPr>
          <a:xfrm rot="-7918334" flipH="1">
            <a:off x="7603053" y="1540477"/>
            <a:ext cx="621936" cy="541187"/>
          </a:xfrm>
          <a:prstGeom prst="rect">
            <a:avLst/>
          </a:prstGeom>
          <a:noFill/>
          <a:ln>
            <a:noFill/>
          </a:ln>
        </p:spPr>
      </p:pic>
      <p:pic>
        <p:nvPicPr>
          <p:cNvPr id="137" name="Google Shape;137;g2f97b301ed0_0_72"/>
          <p:cNvPicPr preferRelativeResize="0"/>
          <p:nvPr/>
        </p:nvPicPr>
        <p:blipFill rotWithShape="1">
          <a:blip r:embed="rId3">
            <a:alphaModFix/>
          </a:blip>
          <a:srcRect/>
          <a:stretch/>
        </p:blipFill>
        <p:spPr>
          <a:xfrm rot="-2674242" flipH="1">
            <a:off x="9318120" y="4127190"/>
            <a:ext cx="621936" cy="541187"/>
          </a:xfrm>
          <a:prstGeom prst="rect">
            <a:avLst/>
          </a:prstGeom>
          <a:noFill/>
          <a:ln>
            <a:noFill/>
          </a:ln>
        </p:spPr>
      </p:pic>
      <p:sp>
        <p:nvSpPr>
          <p:cNvPr id="138" name="Google Shape;138;g2f97b301ed0_0_72"/>
          <p:cNvSpPr txBox="1"/>
          <p:nvPr/>
        </p:nvSpPr>
        <p:spPr>
          <a:xfrm>
            <a:off x="8198256" y="4030520"/>
            <a:ext cx="3433500" cy="615600"/>
          </a:xfrm>
          <a:prstGeom prst="rect">
            <a:avLst/>
          </a:prstGeom>
          <a:noFill/>
          <a:ln>
            <a:noFill/>
          </a:ln>
        </p:spPr>
        <p:txBody>
          <a:bodyPr spcFirstLastPara="1" wrap="square" lIns="121900" tIns="60925" rIns="121900" bIns="60925" anchor="t" anchorCtr="0">
            <a:spAutoFit/>
          </a:bodyPr>
          <a:lstStyle/>
          <a:p>
            <a:pPr marL="0" marR="0" lvl="0" indent="0" algn="ctr" rtl="0">
              <a:lnSpc>
                <a:spcPct val="100000"/>
              </a:lnSpc>
              <a:spcBef>
                <a:spcPts val="0"/>
              </a:spcBef>
              <a:spcAft>
                <a:spcPts val="0"/>
              </a:spcAft>
              <a:buNone/>
            </a:pPr>
            <a:r>
              <a:rPr lang="en-US" sz="1600" i="0" u="none" strike="noStrike" cap="none">
                <a:solidFill>
                  <a:srgbClr val="000000"/>
                </a:solidFill>
                <a:latin typeface="DM Sans"/>
                <a:ea typeface="DM Sans"/>
                <a:cs typeface="DM Sans"/>
                <a:sym typeface="DM Sans"/>
              </a:rPr>
              <a:t>Building capacity to generate</a:t>
            </a:r>
            <a:endParaRPr sz="1600" i="0" u="none" strike="noStrike" cap="none">
              <a:solidFill>
                <a:srgbClr val="000000"/>
              </a:solidFill>
              <a:latin typeface="DM Sans"/>
              <a:ea typeface="DM Sans"/>
              <a:cs typeface="DM Sans"/>
              <a:sym typeface="DM Sans"/>
            </a:endParaRPr>
          </a:p>
          <a:p>
            <a:pPr marL="0" marR="0" lvl="0" indent="0" algn="ctr" rtl="0">
              <a:lnSpc>
                <a:spcPct val="100000"/>
              </a:lnSpc>
              <a:spcBef>
                <a:spcPts val="0"/>
              </a:spcBef>
              <a:spcAft>
                <a:spcPts val="0"/>
              </a:spcAft>
              <a:buNone/>
            </a:pPr>
            <a:r>
              <a:rPr lang="en-US" sz="1600" i="0" u="none" strike="noStrike" cap="none">
                <a:solidFill>
                  <a:srgbClr val="000000"/>
                </a:solidFill>
                <a:latin typeface="DM Sans"/>
                <a:ea typeface="DM Sans"/>
                <a:cs typeface="DM Sans"/>
                <a:sym typeface="DM Sans"/>
              </a:rPr>
              <a:t> &amp; consume evidence</a:t>
            </a:r>
            <a:endParaRPr sz="1600" i="0" u="none" strike="noStrike" cap="none">
              <a:solidFill>
                <a:srgbClr val="000000"/>
              </a:solidFill>
              <a:latin typeface="DM Sans"/>
              <a:ea typeface="DM Sans"/>
              <a:cs typeface="DM Sans"/>
              <a:sym typeface="DM Sans"/>
            </a:endParaRPr>
          </a:p>
        </p:txBody>
      </p:sp>
      <p:sp>
        <p:nvSpPr>
          <p:cNvPr id="139" name="Google Shape;139;g2f97b301ed0_0_72"/>
          <p:cNvSpPr/>
          <p:nvPr/>
        </p:nvSpPr>
        <p:spPr>
          <a:xfrm>
            <a:off x="3971700" y="3814528"/>
            <a:ext cx="3082800" cy="834900"/>
          </a:xfrm>
          <a:prstGeom prst="rect">
            <a:avLst/>
          </a:prstGeom>
          <a:noFill/>
          <a:ln>
            <a:noFill/>
          </a:ln>
        </p:spPr>
        <p:txBody>
          <a:bodyPr spcFirstLastPara="1" wrap="square" lIns="0" tIns="0" rIns="0" bIns="0" anchor="t" anchorCtr="0">
            <a:noAutofit/>
          </a:bodyPr>
          <a:lstStyle/>
          <a:p>
            <a:pPr marL="0" marR="0" lvl="0" indent="0" algn="ctr" rtl="0">
              <a:lnSpc>
                <a:spcPct val="120000"/>
              </a:lnSpc>
              <a:spcBef>
                <a:spcPts val="0"/>
              </a:spcBef>
              <a:spcAft>
                <a:spcPts val="0"/>
              </a:spcAft>
              <a:buNone/>
            </a:pPr>
            <a:r>
              <a:rPr lang="en-US" sz="1500" b="1" i="0" u="none" strike="noStrike" cap="none">
                <a:solidFill>
                  <a:srgbClr val="000000"/>
                </a:solidFill>
                <a:latin typeface="DM Sans"/>
                <a:ea typeface="DM Sans"/>
                <a:cs typeface="DM Sans"/>
                <a:sym typeface="DM Sans"/>
              </a:rPr>
              <a:t>Research</a:t>
            </a:r>
            <a:endParaRPr sz="2000" i="0" u="none" strike="noStrike" cap="none">
              <a:solidFill>
                <a:srgbClr val="000000"/>
              </a:solidFill>
              <a:latin typeface="DM Sans"/>
              <a:ea typeface="DM Sans"/>
              <a:cs typeface="DM Sans"/>
              <a:sym typeface="DM Sans"/>
            </a:endParaRPr>
          </a:p>
          <a:p>
            <a:pPr marL="0" marR="0" lvl="0" indent="0" algn="ctr" rtl="0">
              <a:lnSpc>
                <a:spcPct val="120000"/>
              </a:lnSpc>
              <a:spcBef>
                <a:spcPts val="0"/>
              </a:spcBef>
              <a:spcAft>
                <a:spcPts val="0"/>
              </a:spcAft>
              <a:buNone/>
            </a:pPr>
            <a:r>
              <a:rPr lang="en-US" sz="1500" i="0" u="none" strike="noStrike" cap="none">
                <a:solidFill>
                  <a:srgbClr val="000000"/>
                </a:solidFill>
                <a:latin typeface="DM Sans"/>
                <a:ea typeface="DM Sans"/>
                <a:cs typeface="DM Sans"/>
                <a:sym typeface="DM Sans"/>
              </a:rPr>
              <a:t> </a:t>
            </a:r>
            <a:endParaRPr sz="1500" i="0" u="none" strike="noStrike" cap="none">
              <a:solidFill>
                <a:srgbClr val="000000"/>
              </a:solidFill>
              <a:latin typeface="DM Sans"/>
              <a:ea typeface="DM Sans"/>
              <a:cs typeface="DM Sans"/>
              <a:sym typeface="DM Sans"/>
            </a:endParaRPr>
          </a:p>
        </p:txBody>
      </p:sp>
      <p:sp>
        <p:nvSpPr>
          <p:cNvPr id="140" name="Google Shape;140;g2f97b301ed0_0_72"/>
          <p:cNvSpPr/>
          <p:nvPr/>
        </p:nvSpPr>
        <p:spPr>
          <a:xfrm>
            <a:off x="6308850" y="5690189"/>
            <a:ext cx="2741400" cy="834900"/>
          </a:xfrm>
          <a:prstGeom prst="rect">
            <a:avLst/>
          </a:prstGeom>
          <a:noFill/>
          <a:ln>
            <a:noFill/>
          </a:ln>
        </p:spPr>
        <p:txBody>
          <a:bodyPr spcFirstLastPara="1" wrap="square" lIns="0" tIns="0" rIns="0" bIns="0" anchor="t" anchorCtr="0">
            <a:noAutofit/>
          </a:bodyPr>
          <a:lstStyle/>
          <a:p>
            <a:pPr marL="0" marR="0" lvl="0" indent="0" algn="ctr" rtl="0">
              <a:lnSpc>
                <a:spcPct val="120000"/>
              </a:lnSpc>
              <a:spcBef>
                <a:spcPts val="0"/>
              </a:spcBef>
              <a:spcAft>
                <a:spcPts val="0"/>
              </a:spcAft>
              <a:buNone/>
            </a:pPr>
            <a:endParaRPr sz="1500" b="1" i="0" u="none" strike="noStrike" cap="none">
              <a:solidFill>
                <a:srgbClr val="000000"/>
              </a:solidFill>
              <a:latin typeface="DM Sans"/>
              <a:ea typeface="DM Sans"/>
              <a:cs typeface="DM Sans"/>
              <a:sym typeface="DM Sans"/>
            </a:endParaRPr>
          </a:p>
          <a:p>
            <a:pPr marL="0" marR="0" lvl="0" indent="0" algn="ctr" rtl="0">
              <a:lnSpc>
                <a:spcPct val="120000"/>
              </a:lnSpc>
              <a:spcBef>
                <a:spcPts val="0"/>
              </a:spcBef>
              <a:spcAft>
                <a:spcPts val="0"/>
              </a:spcAft>
              <a:buNone/>
            </a:pPr>
            <a:r>
              <a:rPr lang="en-US" sz="1500" b="1" i="0" u="none" strike="noStrike" cap="none">
                <a:solidFill>
                  <a:srgbClr val="000000"/>
                </a:solidFill>
                <a:latin typeface="DM Sans"/>
                <a:ea typeface="DM Sans"/>
                <a:cs typeface="DM Sans"/>
                <a:sym typeface="DM Sans"/>
              </a:rPr>
              <a:t>Admin Data use</a:t>
            </a:r>
            <a:endParaRPr sz="2000" i="0" u="none" strike="noStrike" cap="none">
              <a:solidFill>
                <a:srgbClr val="000000"/>
              </a:solidFill>
              <a:latin typeface="DM Sans"/>
              <a:ea typeface="DM Sans"/>
              <a:cs typeface="DM Sans"/>
              <a:sym typeface="DM Sans"/>
            </a:endParaRPr>
          </a:p>
          <a:p>
            <a:pPr marL="0" marR="0" lvl="0" indent="0" algn="ctr" rtl="0">
              <a:lnSpc>
                <a:spcPct val="120000"/>
              </a:lnSpc>
              <a:spcBef>
                <a:spcPts val="0"/>
              </a:spcBef>
              <a:spcAft>
                <a:spcPts val="0"/>
              </a:spcAft>
              <a:buNone/>
            </a:pPr>
            <a:r>
              <a:rPr lang="en-US" sz="1500" i="0" u="none" strike="noStrike" cap="none">
                <a:solidFill>
                  <a:srgbClr val="000000"/>
                </a:solidFill>
                <a:latin typeface="DM Sans"/>
                <a:ea typeface="DM Sans"/>
                <a:cs typeface="DM Sans"/>
                <a:sym typeface="DM Sans"/>
              </a:rPr>
              <a:t> </a:t>
            </a:r>
            <a:endParaRPr sz="1500" i="0" u="none" strike="noStrike" cap="none">
              <a:solidFill>
                <a:srgbClr val="000000"/>
              </a:solidFill>
              <a:latin typeface="DM Sans"/>
              <a:ea typeface="DM Sans"/>
              <a:cs typeface="DM Sans"/>
              <a:sym typeface="DM Sans"/>
            </a:endParaRPr>
          </a:p>
        </p:txBody>
      </p:sp>
      <p:sp>
        <p:nvSpPr>
          <p:cNvPr id="141" name="Google Shape;141;g2f97b301ed0_0_72"/>
          <p:cNvSpPr txBox="1">
            <a:spLocks noGrp="1"/>
          </p:cNvSpPr>
          <p:nvPr>
            <p:ph type="title"/>
          </p:nvPr>
        </p:nvSpPr>
        <p:spPr>
          <a:xfrm>
            <a:off x="318096" y="20756"/>
            <a:ext cx="10972800" cy="11532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Clr>
                <a:schemeClr val="accent1"/>
              </a:buClr>
              <a:buSzPts val="1800"/>
              <a:buFont typeface="Century Gothic"/>
              <a:buNone/>
            </a:pPr>
            <a:r>
              <a:rPr lang="en-US" sz="2900" b="1">
                <a:solidFill>
                  <a:schemeClr val="lt1"/>
                </a:solidFill>
                <a:latin typeface="DM Sans"/>
                <a:ea typeface="DM Sans"/>
                <a:cs typeface="DM Sans"/>
                <a:sym typeface="DM Sans"/>
              </a:rPr>
              <a:t>Engagement with the Government of Tamil Nadu since 2014</a:t>
            </a:r>
            <a:endParaRPr sz="2900" b="1">
              <a:solidFill>
                <a:schemeClr val="lt1"/>
              </a:solidFill>
              <a:latin typeface="DM Sans"/>
              <a:ea typeface="DM Sans"/>
              <a:cs typeface="DM Sans"/>
              <a:sym typeface="DM Sans"/>
            </a:endParaRPr>
          </a:p>
          <a:p>
            <a:pPr marL="0" lvl="0" indent="0" algn="ctr" rtl="0">
              <a:lnSpc>
                <a:spcPct val="100000"/>
              </a:lnSpc>
              <a:spcBef>
                <a:spcPts val="0"/>
              </a:spcBef>
              <a:spcAft>
                <a:spcPts val="0"/>
              </a:spcAft>
              <a:buClr>
                <a:schemeClr val="accent1"/>
              </a:buClr>
              <a:buSzPts val="1800"/>
              <a:buFont typeface="Century Gothic"/>
              <a:buNone/>
            </a:pPr>
            <a:r>
              <a:rPr lang="en-US" sz="2600">
                <a:solidFill>
                  <a:schemeClr val="lt1"/>
                </a:solidFill>
                <a:latin typeface="DM Sans"/>
                <a:ea typeface="DM Sans"/>
                <a:cs typeface="DM Sans"/>
                <a:sym typeface="DM Sans"/>
              </a:rPr>
              <a:t>PDIA in action: Example from sub-national unit in India</a:t>
            </a:r>
            <a:endParaRPr sz="2600">
              <a:solidFill>
                <a:schemeClr val="lt1"/>
              </a:solidFill>
              <a:latin typeface="DM Sans"/>
              <a:ea typeface="DM Sans"/>
              <a:cs typeface="DM Sans"/>
              <a:sym typeface="DM Sans"/>
            </a:endParaRPr>
          </a:p>
        </p:txBody>
      </p:sp>
      <p:sp>
        <p:nvSpPr>
          <p:cNvPr id="142" name="Google Shape;142;g2f97b301ed0_0_72"/>
          <p:cNvSpPr/>
          <p:nvPr/>
        </p:nvSpPr>
        <p:spPr>
          <a:xfrm>
            <a:off x="6569709" y="4017262"/>
            <a:ext cx="2037900" cy="275100"/>
          </a:xfrm>
          <a:prstGeom prst="rect">
            <a:avLst/>
          </a:prstGeom>
          <a:noFill/>
          <a:ln>
            <a:noFill/>
          </a:ln>
        </p:spPr>
        <p:txBody>
          <a:bodyPr spcFirstLastPara="1" wrap="square" lIns="0" tIns="0" rIns="0" bIns="0" anchor="t" anchorCtr="0">
            <a:noAutofit/>
          </a:bodyPr>
          <a:lstStyle/>
          <a:p>
            <a:pPr marL="0" marR="0" lvl="0" indent="0" algn="ctr" rtl="0">
              <a:lnSpc>
                <a:spcPct val="120000"/>
              </a:lnSpc>
              <a:spcBef>
                <a:spcPts val="0"/>
              </a:spcBef>
              <a:spcAft>
                <a:spcPts val="0"/>
              </a:spcAft>
              <a:buNone/>
            </a:pPr>
            <a:r>
              <a:rPr lang="en-US" sz="1500" b="1" i="0" u="none" strike="noStrike" cap="none">
                <a:solidFill>
                  <a:srgbClr val="000000"/>
                </a:solidFill>
                <a:latin typeface="DM Sans"/>
                <a:ea typeface="DM Sans"/>
                <a:cs typeface="DM Sans"/>
                <a:sym typeface="DM Sans"/>
              </a:rPr>
              <a:t>Policy-Research Dialogues</a:t>
            </a:r>
            <a:endParaRPr sz="1500" b="1" i="0" u="none" strike="noStrike" cap="none">
              <a:solidFill>
                <a:srgbClr val="000000"/>
              </a:solidFill>
              <a:latin typeface="DM Sans"/>
              <a:ea typeface="DM Sans"/>
              <a:cs typeface="DM Sans"/>
              <a:sym typeface="DM Sans"/>
            </a:endParaRPr>
          </a:p>
        </p:txBody>
      </p:sp>
      <p:pic>
        <p:nvPicPr>
          <p:cNvPr id="143" name="Google Shape;143;g2f97b301ed0_0_72"/>
          <p:cNvPicPr preferRelativeResize="0"/>
          <p:nvPr/>
        </p:nvPicPr>
        <p:blipFill rotWithShape="1">
          <a:blip r:embed="rId4">
            <a:alphaModFix/>
          </a:blip>
          <a:srcRect/>
          <a:stretch/>
        </p:blipFill>
        <p:spPr>
          <a:xfrm>
            <a:off x="5097513" y="2978162"/>
            <a:ext cx="775143" cy="709018"/>
          </a:xfrm>
          <a:prstGeom prst="rect">
            <a:avLst/>
          </a:prstGeom>
          <a:noFill/>
          <a:ln>
            <a:noFill/>
          </a:ln>
        </p:spPr>
      </p:pic>
      <p:pic>
        <p:nvPicPr>
          <p:cNvPr id="144" name="Google Shape;144;g2f97b301ed0_0_72"/>
          <p:cNvPicPr preferRelativeResize="0"/>
          <p:nvPr/>
        </p:nvPicPr>
        <p:blipFill rotWithShape="1">
          <a:blip r:embed="rId5">
            <a:alphaModFix/>
          </a:blip>
          <a:srcRect/>
          <a:stretch/>
        </p:blipFill>
        <p:spPr>
          <a:xfrm>
            <a:off x="7048704" y="2957832"/>
            <a:ext cx="1020439" cy="1082364"/>
          </a:xfrm>
          <a:prstGeom prst="rect">
            <a:avLst/>
          </a:prstGeom>
          <a:noFill/>
          <a:ln>
            <a:noFill/>
          </a:ln>
        </p:spPr>
      </p:pic>
      <p:sp>
        <p:nvSpPr>
          <p:cNvPr id="145" name="Google Shape;145;g2f97b301ed0_0_72"/>
          <p:cNvSpPr/>
          <p:nvPr/>
        </p:nvSpPr>
        <p:spPr>
          <a:xfrm>
            <a:off x="6729064" y="1968364"/>
            <a:ext cx="1902300" cy="408300"/>
          </a:xfrm>
          <a:prstGeom prst="rect">
            <a:avLst/>
          </a:prstGeom>
          <a:noFill/>
          <a:ln>
            <a:noFill/>
          </a:ln>
        </p:spPr>
        <p:txBody>
          <a:bodyPr spcFirstLastPara="1" wrap="square" lIns="0" tIns="0" rIns="0" bIns="0" anchor="t" anchorCtr="0">
            <a:noAutofit/>
          </a:bodyPr>
          <a:lstStyle/>
          <a:p>
            <a:pPr marL="0" marR="0" lvl="0" indent="0" algn="ctr" rtl="0">
              <a:lnSpc>
                <a:spcPct val="120000"/>
              </a:lnSpc>
              <a:spcBef>
                <a:spcPts val="0"/>
              </a:spcBef>
              <a:spcAft>
                <a:spcPts val="0"/>
              </a:spcAft>
              <a:buNone/>
            </a:pPr>
            <a:r>
              <a:rPr lang="en-US" sz="1500" b="1" i="0" u="none" strike="noStrike" cap="none">
                <a:solidFill>
                  <a:srgbClr val="000000"/>
                </a:solidFill>
                <a:latin typeface="DM Sans"/>
                <a:ea typeface="DM Sans"/>
                <a:cs typeface="DM Sans"/>
                <a:sym typeface="DM Sans"/>
              </a:rPr>
              <a:t>Evidence use</a:t>
            </a:r>
            <a:endParaRPr sz="1500" b="1" i="0" u="none" strike="noStrike" cap="none">
              <a:solidFill>
                <a:srgbClr val="000000"/>
              </a:solidFill>
              <a:latin typeface="DM Sans"/>
              <a:ea typeface="DM Sans"/>
              <a:cs typeface="DM Sans"/>
              <a:sym typeface="DM Sans"/>
            </a:endParaRPr>
          </a:p>
        </p:txBody>
      </p:sp>
      <p:sp>
        <p:nvSpPr>
          <p:cNvPr id="146" name="Google Shape;146;g2f97b301ed0_0_72"/>
          <p:cNvSpPr/>
          <p:nvPr/>
        </p:nvSpPr>
        <p:spPr>
          <a:xfrm>
            <a:off x="8246638" y="3843378"/>
            <a:ext cx="3470100" cy="263700"/>
          </a:xfrm>
          <a:prstGeom prst="rect">
            <a:avLst/>
          </a:prstGeom>
          <a:noFill/>
          <a:ln>
            <a:noFill/>
          </a:ln>
        </p:spPr>
        <p:txBody>
          <a:bodyPr spcFirstLastPara="1" wrap="square" lIns="0" tIns="0" rIns="0" bIns="0" anchor="t" anchorCtr="0">
            <a:noAutofit/>
          </a:bodyPr>
          <a:lstStyle/>
          <a:p>
            <a:pPr marL="0" marR="0" lvl="0" indent="0" algn="ctr" rtl="0">
              <a:lnSpc>
                <a:spcPct val="120000"/>
              </a:lnSpc>
              <a:spcBef>
                <a:spcPts val="0"/>
              </a:spcBef>
              <a:spcAft>
                <a:spcPts val="0"/>
              </a:spcAft>
              <a:buNone/>
            </a:pPr>
            <a:r>
              <a:rPr lang="en-US" sz="1500" b="1" i="0" u="none" strike="noStrike" cap="none">
                <a:solidFill>
                  <a:srgbClr val="000000"/>
                </a:solidFill>
                <a:latin typeface="DM Sans"/>
                <a:ea typeface="DM Sans"/>
                <a:cs typeface="DM Sans"/>
                <a:sym typeface="DM Sans"/>
              </a:rPr>
              <a:t>Capacity Building</a:t>
            </a:r>
            <a:endParaRPr sz="1500" b="1" i="0" u="none" strike="noStrike" cap="none">
              <a:solidFill>
                <a:srgbClr val="000000"/>
              </a:solidFill>
              <a:latin typeface="DM Sans"/>
              <a:ea typeface="DM Sans"/>
              <a:cs typeface="DM Sans"/>
              <a:sym typeface="DM Sans"/>
            </a:endParaRPr>
          </a:p>
        </p:txBody>
      </p:sp>
      <p:pic>
        <p:nvPicPr>
          <p:cNvPr id="147" name="Google Shape;147;g2f97b301ed0_0_72"/>
          <p:cNvPicPr preferRelativeResize="0"/>
          <p:nvPr/>
        </p:nvPicPr>
        <p:blipFill rotWithShape="1">
          <a:blip r:embed="rId6">
            <a:alphaModFix/>
          </a:blip>
          <a:srcRect/>
          <a:stretch/>
        </p:blipFill>
        <p:spPr>
          <a:xfrm>
            <a:off x="9239162" y="2946940"/>
            <a:ext cx="774447" cy="824760"/>
          </a:xfrm>
          <a:prstGeom prst="rect">
            <a:avLst/>
          </a:prstGeom>
          <a:noFill/>
          <a:ln>
            <a:noFill/>
          </a:ln>
        </p:spPr>
      </p:pic>
      <p:sp>
        <p:nvSpPr>
          <p:cNvPr id="148" name="Google Shape;148;g2f97b301ed0_0_72"/>
          <p:cNvSpPr/>
          <p:nvPr/>
        </p:nvSpPr>
        <p:spPr>
          <a:xfrm>
            <a:off x="6706298" y="1845264"/>
            <a:ext cx="2859300" cy="2213100"/>
          </a:xfrm>
          <a:prstGeom prst="arc">
            <a:avLst>
              <a:gd name="adj1" fmla="val 16200000"/>
              <a:gd name="adj2" fmla="val 21487300"/>
            </a:avLst>
          </a:prstGeom>
          <a:noFill/>
          <a:ln w="12700" cap="flat" cmpd="sng">
            <a:solidFill>
              <a:schemeClr val="accent2"/>
            </a:solidFill>
            <a:prstDash val="dash"/>
            <a:round/>
            <a:headEnd type="none" w="sm" len="sm"/>
            <a:tailEnd type="triangle" w="med" len="med"/>
          </a:ln>
        </p:spPr>
        <p:txBody>
          <a:bodyPr spcFirstLastPara="1" wrap="square" lIns="91400" tIns="45700" rIns="91400" bIns="45700" anchor="ctr" anchorCtr="0">
            <a:noAutofit/>
          </a:bodyPr>
          <a:lstStyle/>
          <a:p>
            <a:pPr marL="0" marR="0" lvl="0" indent="0" algn="ctr"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149" name="Google Shape;149;g2f97b301ed0_0_72"/>
          <p:cNvSpPr/>
          <p:nvPr/>
        </p:nvSpPr>
        <p:spPr>
          <a:xfrm rot="5400000">
            <a:off x="7314332" y="3446447"/>
            <a:ext cx="1970700" cy="2604300"/>
          </a:xfrm>
          <a:prstGeom prst="arc">
            <a:avLst>
              <a:gd name="adj1" fmla="val 16015626"/>
              <a:gd name="adj2" fmla="val 0"/>
            </a:avLst>
          </a:prstGeom>
          <a:noFill/>
          <a:ln w="12700" cap="flat" cmpd="sng">
            <a:solidFill>
              <a:schemeClr val="accent2"/>
            </a:solidFill>
            <a:prstDash val="dash"/>
            <a:round/>
            <a:headEnd type="none" w="sm" len="sm"/>
            <a:tailEnd type="triangle" w="med" len="med"/>
          </a:ln>
        </p:spPr>
        <p:txBody>
          <a:bodyPr spcFirstLastPara="1" wrap="square" lIns="91400" tIns="45700" rIns="91400" bIns="45700" anchor="ctr" anchorCtr="0">
            <a:noAutofit/>
          </a:bodyPr>
          <a:lstStyle/>
          <a:p>
            <a:pPr marL="0" marR="0" lvl="0" indent="0" algn="ctr"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150" name="Google Shape;150;g2f97b301ed0_0_72"/>
          <p:cNvSpPr/>
          <p:nvPr/>
        </p:nvSpPr>
        <p:spPr>
          <a:xfrm rot="-5400000">
            <a:off x="5967602" y="1315884"/>
            <a:ext cx="1817400" cy="2688900"/>
          </a:xfrm>
          <a:prstGeom prst="arc">
            <a:avLst>
              <a:gd name="adj1" fmla="val 15983339"/>
              <a:gd name="adj2" fmla="val 467827"/>
            </a:avLst>
          </a:prstGeom>
          <a:noFill/>
          <a:ln w="12700" cap="flat" cmpd="sng">
            <a:solidFill>
              <a:schemeClr val="accent2"/>
            </a:solidFill>
            <a:prstDash val="dash"/>
            <a:round/>
            <a:headEnd type="none" w="sm" len="sm"/>
            <a:tailEnd type="triangle" w="med" len="med"/>
          </a:ln>
        </p:spPr>
        <p:txBody>
          <a:bodyPr spcFirstLastPara="1" wrap="square" lIns="91400" tIns="45700" rIns="91400" bIns="45700" anchor="ctr" anchorCtr="0">
            <a:noAutofit/>
          </a:bodyPr>
          <a:lstStyle/>
          <a:p>
            <a:pPr marL="0" marR="0" lvl="0" indent="0" algn="ctr"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cxnSp>
        <p:nvCxnSpPr>
          <p:cNvPr id="151" name="Google Shape;151;g2f97b301ed0_0_72"/>
          <p:cNvCxnSpPr/>
          <p:nvPr/>
        </p:nvCxnSpPr>
        <p:spPr>
          <a:xfrm>
            <a:off x="8078375" y="3395635"/>
            <a:ext cx="1020900" cy="0"/>
          </a:xfrm>
          <a:prstGeom prst="straightConnector1">
            <a:avLst/>
          </a:prstGeom>
          <a:noFill/>
          <a:ln w="9525" cap="flat" cmpd="sng">
            <a:solidFill>
              <a:srgbClr val="E1531F"/>
            </a:solidFill>
            <a:prstDash val="solid"/>
            <a:round/>
            <a:headEnd type="none" w="sm" len="sm"/>
            <a:tailEnd type="triangle" w="med" len="med"/>
          </a:ln>
        </p:spPr>
      </p:cxnSp>
      <p:cxnSp>
        <p:nvCxnSpPr>
          <p:cNvPr id="152" name="Google Shape;152;g2f97b301ed0_0_72"/>
          <p:cNvCxnSpPr/>
          <p:nvPr/>
        </p:nvCxnSpPr>
        <p:spPr>
          <a:xfrm rot="10800000">
            <a:off x="7555063" y="2815422"/>
            <a:ext cx="0" cy="410700"/>
          </a:xfrm>
          <a:prstGeom prst="straightConnector1">
            <a:avLst/>
          </a:prstGeom>
          <a:noFill/>
          <a:ln w="9525" cap="flat" cmpd="sng">
            <a:solidFill>
              <a:srgbClr val="E1531F"/>
            </a:solidFill>
            <a:prstDash val="solid"/>
            <a:round/>
            <a:headEnd type="none" w="sm" len="sm"/>
            <a:tailEnd type="triangle" w="med" len="med"/>
          </a:ln>
        </p:spPr>
      </p:cxnSp>
      <p:cxnSp>
        <p:nvCxnSpPr>
          <p:cNvPr id="153" name="Google Shape;153;g2f97b301ed0_0_72"/>
          <p:cNvCxnSpPr/>
          <p:nvPr/>
        </p:nvCxnSpPr>
        <p:spPr>
          <a:xfrm flipH="1">
            <a:off x="6062073" y="3418606"/>
            <a:ext cx="975900" cy="4800"/>
          </a:xfrm>
          <a:prstGeom prst="straightConnector1">
            <a:avLst/>
          </a:prstGeom>
          <a:noFill/>
          <a:ln w="9525" cap="flat" cmpd="sng">
            <a:solidFill>
              <a:srgbClr val="E1531F"/>
            </a:solidFill>
            <a:prstDash val="solid"/>
            <a:round/>
            <a:headEnd type="none" w="sm" len="sm"/>
            <a:tailEnd type="triangle" w="med" len="med"/>
          </a:ln>
        </p:spPr>
      </p:cxnSp>
      <p:cxnSp>
        <p:nvCxnSpPr>
          <p:cNvPr id="154" name="Google Shape;154;g2f97b301ed0_0_72"/>
          <p:cNvCxnSpPr/>
          <p:nvPr/>
        </p:nvCxnSpPr>
        <p:spPr>
          <a:xfrm>
            <a:off x="7555063" y="4659087"/>
            <a:ext cx="0" cy="465600"/>
          </a:xfrm>
          <a:prstGeom prst="straightConnector1">
            <a:avLst/>
          </a:prstGeom>
          <a:noFill/>
          <a:ln w="9525" cap="flat" cmpd="sng">
            <a:solidFill>
              <a:srgbClr val="E1531F"/>
            </a:solidFill>
            <a:prstDash val="solid"/>
            <a:round/>
            <a:headEnd type="none" w="sm" len="sm"/>
            <a:tailEnd type="triangle" w="med" len="med"/>
          </a:ln>
        </p:spPr>
      </p:cxnSp>
      <p:pic>
        <p:nvPicPr>
          <p:cNvPr id="155" name="Google Shape;155;g2f97b301ed0_0_72" descr="Bar chart"/>
          <p:cNvPicPr preferRelativeResize="0"/>
          <p:nvPr/>
        </p:nvPicPr>
        <p:blipFill rotWithShape="1">
          <a:blip r:embed="rId7">
            <a:alphaModFix/>
          </a:blip>
          <a:srcRect/>
          <a:stretch/>
        </p:blipFill>
        <p:spPr>
          <a:xfrm>
            <a:off x="6990449" y="5105002"/>
            <a:ext cx="1015005" cy="835711"/>
          </a:xfrm>
          <a:prstGeom prst="rect">
            <a:avLst/>
          </a:prstGeom>
          <a:noFill/>
          <a:ln>
            <a:noFill/>
          </a:ln>
        </p:spPr>
      </p:pic>
      <p:pic>
        <p:nvPicPr>
          <p:cNvPr id="156" name="Google Shape;156;g2f97b301ed0_0_72" descr="Magnifying glass"/>
          <p:cNvPicPr preferRelativeResize="0"/>
          <p:nvPr/>
        </p:nvPicPr>
        <p:blipFill rotWithShape="1">
          <a:blip r:embed="rId8">
            <a:alphaModFix/>
          </a:blip>
          <a:srcRect/>
          <a:stretch/>
        </p:blipFill>
        <p:spPr>
          <a:xfrm>
            <a:off x="7686744" y="5512465"/>
            <a:ext cx="408520" cy="355450"/>
          </a:xfrm>
          <a:prstGeom prst="rect">
            <a:avLst/>
          </a:prstGeom>
          <a:noFill/>
          <a:ln>
            <a:noFill/>
          </a:ln>
        </p:spPr>
      </p:pic>
      <p:sp>
        <p:nvSpPr>
          <p:cNvPr id="157" name="Google Shape;157;g2f97b301ed0_0_72"/>
          <p:cNvSpPr/>
          <p:nvPr/>
        </p:nvSpPr>
        <p:spPr>
          <a:xfrm rot="10800000">
            <a:off x="5503828" y="3579974"/>
            <a:ext cx="2819400" cy="2101500"/>
          </a:xfrm>
          <a:prstGeom prst="arc">
            <a:avLst>
              <a:gd name="adj1" fmla="val 16200000"/>
              <a:gd name="adj2" fmla="val 0"/>
            </a:avLst>
          </a:prstGeom>
          <a:noFill/>
          <a:ln w="12700" cap="flat" cmpd="sng">
            <a:solidFill>
              <a:schemeClr val="accent2"/>
            </a:solidFill>
            <a:prstDash val="dash"/>
            <a:round/>
            <a:headEnd type="none" w="sm" len="sm"/>
            <a:tailEnd type="triangle" w="med" len="med"/>
          </a:ln>
        </p:spPr>
        <p:txBody>
          <a:bodyPr spcFirstLastPara="1" wrap="square" lIns="91400" tIns="45700" rIns="91400" bIns="45700" anchor="ctr" anchorCtr="0">
            <a:noAutofit/>
          </a:bodyPr>
          <a:lstStyle/>
          <a:p>
            <a:pPr marL="0" marR="0" lvl="0" indent="0" algn="ctr"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158" name="Google Shape;158;g2f97b301ed0_0_72"/>
          <p:cNvSpPr txBox="1"/>
          <p:nvPr/>
        </p:nvSpPr>
        <p:spPr>
          <a:xfrm>
            <a:off x="5615682" y="6135285"/>
            <a:ext cx="3863100" cy="615600"/>
          </a:xfrm>
          <a:prstGeom prst="rect">
            <a:avLst/>
          </a:prstGeom>
          <a:noFill/>
          <a:ln>
            <a:noFill/>
          </a:ln>
        </p:spPr>
        <p:txBody>
          <a:bodyPr spcFirstLastPara="1" wrap="square" lIns="121900" tIns="60925" rIns="121900" bIns="60925" anchor="t" anchorCtr="0">
            <a:spAutoFit/>
          </a:bodyPr>
          <a:lstStyle/>
          <a:p>
            <a:pPr marL="0" marR="0" lvl="0" indent="0" algn="ctr" rtl="0">
              <a:lnSpc>
                <a:spcPct val="100000"/>
              </a:lnSpc>
              <a:spcBef>
                <a:spcPts val="0"/>
              </a:spcBef>
              <a:spcAft>
                <a:spcPts val="0"/>
              </a:spcAft>
              <a:buNone/>
            </a:pPr>
            <a:r>
              <a:rPr lang="en-US" sz="1600" i="0" u="none" strike="noStrike" cap="none">
                <a:solidFill>
                  <a:srgbClr val="000000"/>
                </a:solidFill>
                <a:latin typeface="DM Sans"/>
                <a:ea typeface="DM Sans"/>
                <a:cs typeface="DM Sans"/>
                <a:sym typeface="DM Sans"/>
              </a:rPr>
              <a:t>Leveraging administrative data for decisions</a:t>
            </a:r>
            <a:endParaRPr sz="1600" i="0" u="none" strike="noStrike" cap="none">
              <a:solidFill>
                <a:srgbClr val="000000"/>
              </a:solidFill>
              <a:latin typeface="DM Sans"/>
              <a:ea typeface="DM Sans"/>
              <a:cs typeface="DM Sans"/>
              <a:sym typeface="DM Sans"/>
            </a:endParaRPr>
          </a:p>
        </p:txBody>
      </p:sp>
      <p:sp>
        <p:nvSpPr>
          <p:cNvPr id="159" name="Google Shape;159;g2f97b301ed0_0_72"/>
          <p:cNvSpPr txBox="1"/>
          <p:nvPr/>
        </p:nvSpPr>
        <p:spPr>
          <a:xfrm>
            <a:off x="5872656" y="2232317"/>
            <a:ext cx="3433500" cy="615600"/>
          </a:xfrm>
          <a:prstGeom prst="rect">
            <a:avLst/>
          </a:prstGeom>
          <a:noFill/>
          <a:ln>
            <a:noFill/>
          </a:ln>
        </p:spPr>
        <p:txBody>
          <a:bodyPr spcFirstLastPara="1" wrap="square" lIns="121900" tIns="60925" rIns="121900" bIns="60925" anchor="t" anchorCtr="0">
            <a:spAutoFit/>
          </a:bodyPr>
          <a:lstStyle/>
          <a:p>
            <a:pPr marL="0" marR="0" lvl="0" indent="0" algn="ctr" rtl="0">
              <a:lnSpc>
                <a:spcPct val="100000"/>
              </a:lnSpc>
              <a:spcBef>
                <a:spcPts val="0"/>
              </a:spcBef>
              <a:spcAft>
                <a:spcPts val="0"/>
              </a:spcAft>
              <a:buNone/>
            </a:pPr>
            <a:r>
              <a:rPr lang="en-US" sz="1600" i="0" u="none" strike="noStrike" cap="none">
                <a:solidFill>
                  <a:srgbClr val="000000"/>
                </a:solidFill>
                <a:latin typeface="DM Sans"/>
                <a:ea typeface="DM Sans"/>
                <a:cs typeface="DM Sans"/>
                <a:sym typeface="DM Sans"/>
              </a:rPr>
              <a:t>Applying research insights for policy action &amp; scale ups</a:t>
            </a:r>
            <a:endParaRPr sz="1600" i="0" u="none" strike="noStrike" cap="none">
              <a:solidFill>
                <a:srgbClr val="000000"/>
              </a:solidFill>
              <a:latin typeface="DM Sans"/>
              <a:ea typeface="DM Sans"/>
              <a:cs typeface="DM Sans"/>
              <a:sym typeface="DM Sans"/>
            </a:endParaRPr>
          </a:p>
        </p:txBody>
      </p:sp>
      <p:sp>
        <p:nvSpPr>
          <p:cNvPr id="160" name="Google Shape;160;g2f97b301ed0_0_72"/>
          <p:cNvSpPr txBox="1"/>
          <p:nvPr/>
        </p:nvSpPr>
        <p:spPr>
          <a:xfrm>
            <a:off x="4124565" y="3978610"/>
            <a:ext cx="2445000" cy="664800"/>
          </a:xfrm>
          <a:prstGeom prst="rect">
            <a:avLst/>
          </a:prstGeom>
          <a:noFill/>
          <a:ln>
            <a:noFill/>
          </a:ln>
        </p:spPr>
        <p:txBody>
          <a:bodyPr spcFirstLastPara="1" wrap="square" lIns="121900" tIns="60925" rIns="121900" bIns="60925" anchor="t" anchorCtr="0">
            <a:spAutoFit/>
          </a:bodyPr>
          <a:lstStyle/>
          <a:p>
            <a:pPr marL="0" marR="0" lvl="0" indent="0" algn="ctr" rtl="0">
              <a:lnSpc>
                <a:spcPct val="120000"/>
              </a:lnSpc>
              <a:spcBef>
                <a:spcPts val="0"/>
              </a:spcBef>
              <a:spcAft>
                <a:spcPts val="0"/>
              </a:spcAft>
              <a:buNone/>
            </a:pPr>
            <a:r>
              <a:rPr lang="en-US" sz="1600" i="0" u="none" strike="noStrike" cap="none">
                <a:solidFill>
                  <a:srgbClr val="000000"/>
                </a:solidFill>
                <a:latin typeface="DM Sans"/>
                <a:ea typeface="DM Sans"/>
                <a:cs typeface="DM Sans"/>
                <a:sym typeface="DM Sans"/>
              </a:rPr>
              <a:t>Co-designing &amp; testing new innovations</a:t>
            </a:r>
            <a:endParaRPr sz="1700" i="0" u="none" strike="noStrike" cap="none">
              <a:solidFill>
                <a:srgbClr val="000000"/>
              </a:solidFill>
              <a:latin typeface="DM Sans"/>
              <a:ea typeface="DM Sans"/>
              <a:cs typeface="DM Sans"/>
              <a:sym typeface="DM Sans"/>
            </a:endParaRPr>
          </a:p>
        </p:txBody>
      </p:sp>
      <p:pic>
        <p:nvPicPr>
          <p:cNvPr id="161" name="Google Shape;161;g2f97b301ed0_0_72"/>
          <p:cNvPicPr preferRelativeResize="0"/>
          <p:nvPr/>
        </p:nvPicPr>
        <p:blipFill rotWithShape="1">
          <a:blip r:embed="rId9">
            <a:alphaModFix/>
          </a:blip>
          <a:srcRect/>
          <a:stretch/>
        </p:blipFill>
        <p:spPr>
          <a:xfrm>
            <a:off x="7222291" y="1190850"/>
            <a:ext cx="822107" cy="822107"/>
          </a:xfrm>
          <a:prstGeom prst="rect">
            <a:avLst/>
          </a:prstGeom>
          <a:noFill/>
          <a:ln>
            <a:noFill/>
          </a:ln>
        </p:spPr>
      </p:pic>
      <p:sp>
        <p:nvSpPr>
          <p:cNvPr id="162" name="Google Shape;162;g2f97b301ed0_0_72"/>
          <p:cNvSpPr/>
          <p:nvPr/>
        </p:nvSpPr>
        <p:spPr>
          <a:xfrm>
            <a:off x="992138" y="2284752"/>
            <a:ext cx="2120100" cy="4002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500"/>
              <a:buFont typeface="Arial"/>
              <a:buNone/>
            </a:pPr>
            <a:r>
              <a:rPr lang="en-US" sz="1500" b="1" i="0" u="none" strike="noStrike" cap="none">
                <a:solidFill>
                  <a:schemeClr val="dk1"/>
                </a:solidFill>
                <a:latin typeface="DM Sans"/>
                <a:ea typeface="DM Sans"/>
                <a:cs typeface="DM Sans"/>
                <a:sym typeface="DM Sans"/>
              </a:rPr>
              <a:t>POLICY CHALLENGE</a:t>
            </a:r>
            <a:endParaRPr sz="1500" b="1" i="0" u="none" strike="noStrike" cap="none">
              <a:solidFill>
                <a:schemeClr val="dk1"/>
              </a:solidFill>
              <a:latin typeface="DM Sans"/>
              <a:ea typeface="DM Sans"/>
              <a:cs typeface="DM Sans"/>
              <a:sym typeface="DM Sans"/>
            </a:endParaRPr>
          </a:p>
        </p:txBody>
      </p:sp>
      <p:sp>
        <p:nvSpPr>
          <p:cNvPr id="163" name="Google Shape;163;g2f97b301ed0_0_72"/>
          <p:cNvSpPr/>
          <p:nvPr/>
        </p:nvSpPr>
        <p:spPr>
          <a:xfrm>
            <a:off x="470300" y="2957675"/>
            <a:ext cx="3339600" cy="6636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en-US" b="1" i="0" u="none" strike="noStrike" cap="none">
                <a:solidFill>
                  <a:schemeClr val="dk1"/>
                </a:solidFill>
                <a:latin typeface="DM Sans"/>
                <a:ea typeface="DM Sans"/>
                <a:cs typeface="DM Sans"/>
                <a:sym typeface="DM Sans"/>
              </a:rPr>
              <a:t>Limited internal capacity to do high-quality evaluations and surveys</a:t>
            </a:r>
            <a:endParaRPr b="1" i="0" u="none" strike="noStrike" cap="none">
              <a:solidFill>
                <a:schemeClr val="dk1"/>
              </a:solidFill>
              <a:latin typeface="DM Sans"/>
              <a:ea typeface="DM Sans"/>
              <a:cs typeface="DM Sans"/>
              <a:sym typeface="DM Sans"/>
            </a:endParaRPr>
          </a:p>
        </p:txBody>
      </p:sp>
      <p:sp>
        <p:nvSpPr>
          <p:cNvPr id="164" name="Google Shape;164;g2f97b301ed0_0_72"/>
          <p:cNvSpPr/>
          <p:nvPr/>
        </p:nvSpPr>
        <p:spPr>
          <a:xfrm>
            <a:off x="470300" y="3883646"/>
            <a:ext cx="3339600" cy="742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en-US" b="1" i="0" u="none" strike="noStrike" cap="none">
                <a:solidFill>
                  <a:schemeClr val="dk1"/>
                </a:solidFill>
                <a:latin typeface="DM Sans"/>
                <a:ea typeface="DM Sans"/>
                <a:cs typeface="DM Sans"/>
                <a:sym typeface="DM Sans"/>
              </a:rPr>
              <a:t>Weak mechanisms to analyze data from evaluations</a:t>
            </a:r>
            <a:endParaRPr b="1" i="0" u="none" strike="noStrike" cap="none">
              <a:solidFill>
                <a:schemeClr val="dk1"/>
              </a:solidFill>
              <a:latin typeface="DM Sans"/>
              <a:ea typeface="DM Sans"/>
              <a:cs typeface="DM Sans"/>
              <a:sym typeface="DM Sans"/>
            </a:endParaRPr>
          </a:p>
        </p:txBody>
      </p:sp>
      <p:sp>
        <p:nvSpPr>
          <p:cNvPr id="165" name="Google Shape;165;g2f97b301ed0_0_72"/>
          <p:cNvSpPr/>
          <p:nvPr/>
        </p:nvSpPr>
        <p:spPr>
          <a:xfrm>
            <a:off x="470300" y="4943898"/>
            <a:ext cx="3339600" cy="6636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en-US" b="1" i="0" u="none" strike="noStrike" cap="none">
                <a:solidFill>
                  <a:schemeClr val="dk1"/>
                </a:solidFill>
                <a:latin typeface="DM Sans"/>
                <a:ea typeface="DM Sans"/>
                <a:cs typeface="DM Sans"/>
                <a:sym typeface="DM Sans"/>
              </a:rPr>
              <a:t>Evaluations not linked to decision cycles </a:t>
            </a:r>
            <a:endParaRPr b="1" i="0" u="none" strike="noStrike" cap="none">
              <a:solidFill>
                <a:schemeClr val="dk1"/>
              </a:solidFill>
              <a:latin typeface="DM Sans"/>
              <a:ea typeface="DM Sans"/>
              <a:cs typeface="DM Sans"/>
              <a:sym typeface="DM San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g308177d8e54_0_0"/>
          <p:cNvSpPr txBox="1">
            <a:spLocks noGrp="1"/>
          </p:cNvSpPr>
          <p:nvPr>
            <p:ph type="subTitle" idx="1"/>
          </p:nvPr>
        </p:nvSpPr>
        <p:spPr>
          <a:xfrm>
            <a:off x="921375" y="2120325"/>
            <a:ext cx="7957800" cy="365100"/>
          </a:xfrm>
          <a:prstGeom prst="rect">
            <a:avLst/>
          </a:prstGeom>
        </p:spPr>
        <p:txBody>
          <a:bodyPr spcFirstLastPara="1" wrap="square" lIns="91425" tIns="45700" rIns="91425" bIns="45700" anchor="t" anchorCtr="0">
            <a:normAutofit fontScale="25000" lnSpcReduction="20000"/>
          </a:bodyPr>
          <a:lstStyle/>
          <a:p>
            <a:pPr marL="0" lvl="0" indent="0" algn="l" rtl="0">
              <a:spcBef>
                <a:spcPts val="1000"/>
              </a:spcBef>
              <a:spcAft>
                <a:spcPts val="0"/>
              </a:spcAft>
              <a:buNone/>
            </a:pPr>
            <a:r>
              <a:rPr lang="en-US" sz="14600" b="1">
                <a:latin typeface="DM Sans"/>
                <a:ea typeface="DM Sans"/>
                <a:cs typeface="DM Sans"/>
                <a:sym typeface="DM Sans"/>
              </a:rPr>
              <a:t>Thank you</a:t>
            </a:r>
            <a:endParaRPr sz="14600" b="1">
              <a:latin typeface="DM Sans"/>
              <a:ea typeface="DM Sans"/>
              <a:cs typeface="DM Sans"/>
              <a:sym typeface="DM Sans"/>
            </a:endParaRPr>
          </a:p>
          <a:p>
            <a:pPr marL="0" lvl="0" indent="0" algn="l" rtl="0">
              <a:spcBef>
                <a:spcPts val="1000"/>
              </a:spcBef>
              <a:spcAft>
                <a:spcPts val="0"/>
              </a:spcAft>
              <a:buNone/>
            </a:pPr>
            <a:endParaRPr sz="14600">
              <a:latin typeface="DM Sans"/>
              <a:ea typeface="DM Sans"/>
              <a:cs typeface="DM Sans"/>
              <a:sym typeface="DM Sans"/>
            </a:endParaRPr>
          </a:p>
          <a:p>
            <a:pPr marL="0" lvl="0" indent="0" algn="l" rtl="0">
              <a:spcBef>
                <a:spcPts val="1000"/>
              </a:spcBef>
              <a:spcAft>
                <a:spcPts val="0"/>
              </a:spcAft>
              <a:buNone/>
            </a:pPr>
            <a:r>
              <a:rPr lang="en-US" sz="11400" u="sng">
                <a:solidFill>
                  <a:schemeClr val="lt1"/>
                </a:solidFill>
                <a:latin typeface="DM Sans"/>
                <a:ea typeface="DM Sans"/>
                <a:cs typeface="DM Sans"/>
                <a:sym typeface="DM Sans"/>
                <a:hlinkClick r:id="rId3">
                  <a:extLst>
                    <a:ext uri="{A12FA001-AC4F-418D-AE19-62706E023703}">
                      <ahyp:hlinkClr xmlns:ahyp="http://schemas.microsoft.com/office/drawing/2018/hyperlinkcolor" val="tx"/>
                    </a:ext>
                  </a:extLst>
                </a:hlinkClick>
              </a:rPr>
              <a:t>smookherjee@povertyactionlab.org</a:t>
            </a:r>
            <a:endParaRPr sz="11400">
              <a:solidFill>
                <a:schemeClr val="lt1"/>
              </a:solidFill>
              <a:latin typeface="DM Sans"/>
              <a:ea typeface="DM Sans"/>
              <a:cs typeface="DM Sans"/>
              <a:sym typeface="DM Sans"/>
            </a:endParaRPr>
          </a:p>
          <a:p>
            <a:pPr marL="0" lvl="0" indent="0" algn="l" rtl="0">
              <a:spcBef>
                <a:spcPts val="1000"/>
              </a:spcBef>
              <a:spcAft>
                <a:spcPts val="0"/>
              </a:spcAft>
              <a:buNone/>
            </a:pPr>
            <a:r>
              <a:rPr lang="en-US" sz="11400" u="sng">
                <a:solidFill>
                  <a:schemeClr val="lt1"/>
                </a:solidFill>
                <a:latin typeface="DM Sans"/>
                <a:ea typeface="DM Sans"/>
                <a:cs typeface="DM Sans"/>
                <a:sym typeface="DM Sans"/>
                <a:hlinkClick r:id="rId4">
                  <a:extLst>
                    <a:ext uri="{A12FA001-AC4F-418D-AE19-62706E023703}">
                      <ahyp:hlinkClr xmlns:ahyp="http://schemas.microsoft.com/office/drawing/2018/hyperlinkcolor" val="tx"/>
                    </a:ext>
                  </a:extLst>
                </a:hlinkClick>
              </a:rPr>
              <a:t>sohini_m@mit.edu</a:t>
            </a:r>
            <a:endParaRPr sz="11400">
              <a:solidFill>
                <a:schemeClr val="lt1"/>
              </a:solidFill>
              <a:latin typeface="DM Sans"/>
              <a:ea typeface="DM Sans"/>
              <a:cs typeface="DM Sans"/>
              <a:sym typeface="DM Sans"/>
            </a:endParaRPr>
          </a:p>
          <a:p>
            <a:pPr marL="0" lvl="0" indent="0" algn="l" rtl="0">
              <a:spcBef>
                <a:spcPts val="1000"/>
              </a:spcBef>
              <a:spcAft>
                <a:spcPts val="0"/>
              </a:spcAft>
              <a:buNone/>
            </a:pPr>
            <a:endParaRPr sz="100">
              <a:solidFill>
                <a:schemeClr val="lt1"/>
              </a:solidFill>
              <a:latin typeface="DM Sans"/>
              <a:ea typeface="DM Sans"/>
              <a:cs typeface="DM Sans"/>
              <a:sym typeface="DM Sans"/>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F1FFAEF9962944E967B2CAB215BCB79" ma:contentTypeVersion="8" ma:contentTypeDescription="Create a new document." ma:contentTypeScope="" ma:versionID="a7c9a76739cb3e966d05a5f5f61b2527">
  <xsd:schema xmlns:xsd="http://www.w3.org/2001/XMLSchema" xmlns:xs="http://www.w3.org/2001/XMLSchema" xmlns:p="http://schemas.microsoft.com/office/2006/metadata/properties" xmlns:ns2="f351de21-d896-48a7-9dfa-e668a9d1d44a" targetNamespace="http://schemas.microsoft.com/office/2006/metadata/properties" ma:root="true" ma:fieldsID="6c8913513d90a5dc6526904a5648fb7c" ns2:_="">
    <xsd:import namespace="f351de21-d896-48a7-9dfa-e668a9d1d44a"/>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351de21-d896-48a7-9dfa-e668a9d1d44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195CB63-0693-47DF-83BF-EFA81124520C}"/>
</file>

<file path=customXml/itemProps2.xml><?xml version="1.0" encoding="utf-8"?>
<ds:datastoreItem xmlns:ds="http://schemas.openxmlformats.org/officeDocument/2006/customXml" ds:itemID="{EBA071FC-5A96-4449-BDAB-E61AB8841733}"/>
</file>

<file path=customXml/itemProps3.xml><?xml version="1.0" encoding="utf-8"?>
<ds:datastoreItem xmlns:ds="http://schemas.openxmlformats.org/officeDocument/2006/customXml" ds:itemID="{9F2AF2EB-66C1-49C3-B261-7C5301297DD7}"/>
</file>

<file path=docProps/app.xml><?xml version="1.0" encoding="utf-8"?>
<Properties xmlns="http://schemas.openxmlformats.org/officeDocument/2006/extended-properties" xmlns:vt="http://schemas.openxmlformats.org/officeDocument/2006/docPropsVTypes">
  <TotalTime>0</TotalTime>
  <Words>1282</Words>
  <Application>Microsoft Office PowerPoint</Application>
  <PresentationFormat>Widescreen</PresentationFormat>
  <Paragraphs>127</Paragraphs>
  <Slides>6</Slides>
  <Notes>6</Notes>
  <HiddenSlides>2</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6</vt:i4>
      </vt:variant>
    </vt:vector>
  </HeadingPairs>
  <TitlesOfParts>
    <vt:vector size="14" baseType="lpstr">
      <vt:lpstr>Roboto</vt:lpstr>
      <vt:lpstr>Arial</vt:lpstr>
      <vt:lpstr>Lato</vt:lpstr>
      <vt:lpstr>Century Gothic</vt:lpstr>
      <vt:lpstr>Calibri</vt:lpstr>
      <vt:lpstr>DM Sans</vt:lpstr>
      <vt:lpstr>Proxima Nova</vt:lpstr>
      <vt:lpstr>Office Theme</vt:lpstr>
      <vt:lpstr>Strengthening evaluation capabilities: anchoring evaluation into the machinery of Government  From State Capacities to Capabilities</vt:lpstr>
      <vt:lpstr>PowerPoint Presentation</vt:lpstr>
      <vt:lpstr>PowerPoint Presentation</vt:lpstr>
      <vt:lpstr>Building state capabilities: Path forward Decoding Problem Driven Iterative Adaptation (PDIA)</vt:lpstr>
      <vt:lpstr>Engagement with the Government of Tamil Nadu since 2014 PDIA in action: Example from sub-national unit in India</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Strengthening evaluation capabilities: anchoring evaluation into the machinery of Government  From State Capacities to Capabilities</dc:title>
  <dc:creator>Ana Cronkite</dc:creator>
  <cp:lastModifiedBy>Anish Pradhan</cp:lastModifiedBy>
  <cp:revision>2</cp:revision>
  <dcterms:created xsi:type="dcterms:W3CDTF">2024-04-15T11:05:03Z</dcterms:created>
  <dcterms:modified xsi:type="dcterms:W3CDTF">2024-10-13T23:53:49Z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0x010100FF1FFAEF9962944E967B2CAB215BCB79</vt:lpwstr>
  </property>
</Properties>
</file>