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1" r:id="rId6"/>
    <p:sldId id="263" r:id="rId7"/>
    <p:sldId id="264" r:id="rId8"/>
    <p:sldId id="265" r:id="rId9"/>
  </p:sldIdLst>
  <p:sldSz cx="12192000" cy="6858000"/>
  <p:notesSz cx="6858000" cy="9144000"/>
  <p:embeddedFontLst>
    <p:embeddedFont>
      <p:font typeface="Roboto" panose="020B0604020202020204" charset="0"/>
      <p:regular r:id="rId10"/>
      <p:bold r:id="rId11"/>
    </p:embeddedFont>
  </p:embeddedFontLst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21CF6-2EB4-47D5-9670-DB6966DAC661}" v="114" dt="2024-08-15T13:35:18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03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x-non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x-none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x-none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x-none" smtClean="0"/>
              <a:pPr/>
              <a:t>10/11/2024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x-none" smtClean="0"/>
              <a:pPr/>
              <a:t>‹N°›</a:t>
            </a:fld>
            <a:endParaRPr lang="x-none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120" y="2941321"/>
            <a:ext cx="9768806" cy="123443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Processus</a:t>
            </a:r>
            <a:r>
              <a:rPr lang="en-US" dirty="0" smtClean="0"/>
              <a:t> </a:t>
            </a:r>
            <a:r>
              <a:rPr lang="en-US" dirty="0" err="1" smtClean="0"/>
              <a:t>d’institutionnalisation</a:t>
            </a:r>
            <a:r>
              <a:rPr lang="en-US" dirty="0" smtClean="0"/>
              <a:t> de </a:t>
            </a:r>
            <a:r>
              <a:rPr lang="en-US" dirty="0" err="1" smtClean="0"/>
              <a:t>l’évaluation</a:t>
            </a:r>
            <a:r>
              <a:rPr lang="en-US" dirty="0" smtClean="0"/>
              <a:t> au </a:t>
            </a:r>
            <a:r>
              <a:rPr lang="en-US" dirty="0" err="1" smtClean="0"/>
              <a:t>Sénégal</a:t>
            </a:r>
            <a:endParaRPr lang="x-none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136" y="4785361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823" y="1488168"/>
            <a:ext cx="11105605" cy="4351338"/>
          </a:xfrm>
        </p:spPr>
        <p:txBody>
          <a:bodyPr/>
          <a:lstStyle/>
          <a:p>
            <a:pPr marL="0" indent="0" algn="just">
              <a:lnSpc>
                <a:spcPct val="120000"/>
              </a:lnSpc>
              <a:buNone/>
              <a:defRPr/>
            </a:pPr>
            <a:r>
              <a:rPr lang="fr-FR" altLang="fr-FR" sz="3200" dirty="0">
                <a:solidFill>
                  <a:schemeClr val="tx1"/>
                </a:solidFill>
              </a:rPr>
              <a:t>Sénégal engagé dans  un  processus d’institutionnalisation de l’EPP pour :</a:t>
            </a:r>
          </a:p>
          <a:p>
            <a:pPr algn="just">
              <a:defRPr/>
            </a:pPr>
            <a:r>
              <a:rPr lang="fr-FR" altLang="fr-FR" b="1" dirty="0"/>
              <a:t>mieux apprécier les politiques et programmes publics ; </a:t>
            </a:r>
          </a:p>
          <a:p>
            <a:pPr algn="just">
              <a:defRPr/>
            </a:pPr>
            <a:r>
              <a:rPr lang="fr-FR" altLang="fr-FR" b="1" dirty="0"/>
              <a:t>inscrire l’action publique dans un cycle d’amélioration </a:t>
            </a:r>
            <a:r>
              <a:rPr lang="fr-FR" altLang="fr-FR" b="1" dirty="0" smtClean="0"/>
              <a:t>continue ;</a:t>
            </a:r>
          </a:p>
          <a:p>
            <a:pPr algn="just">
              <a:defRPr/>
            </a:pPr>
            <a:r>
              <a:rPr lang="fr-FR" altLang="fr-FR" b="1" dirty="0"/>
              <a:t>fournir à l’Autorité les informations utiles à la prise de décision. </a:t>
            </a:r>
          </a:p>
          <a:p>
            <a:pPr marL="0" indent="0" algn="just">
              <a:buNone/>
              <a:defRPr/>
            </a:pPr>
            <a:endParaRPr lang="fr-FR" altLang="fr-FR" b="1" dirty="0"/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Fondements de l’Evaluation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823" y="1488167"/>
            <a:ext cx="11639006" cy="4742815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altLang="fr-FR" sz="4200" dirty="0"/>
              <a:t>Dispositif </a:t>
            </a:r>
            <a:r>
              <a:rPr lang="fr-FR" altLang="fr-FR" sz="4200" dirty="0" smtClean="0"/>
              <a:t>légal : </a:t>
            </a:r>
            <a:r>
              <a:rPr lang="fr-FR" altLang="fr-FR" sz="4200" dirty="0"/>
              <a:t>Constitution de 2001et </a:t>
            </a:r>
            <a:r>
              <a:rPr lang="fr-FR" sz="4200" dirty="0"/>
              <a:t>Réforme constitutionnelle de </a:t>
            </a:r>
            <a:r>
              <a:rPr lang="fr-FR" sz="4200" dirty="0" smtClean="0"/>
              <a:t>2016 qui confère à </a:t>
            </a:r>
            <a:r>
              <a:rPr lang="fr-FR" sz="4200" dirty="0"/>
              <a:t>l’Assemblée </a:t>
            </a:r>
            <a:r>
              <a:rPr lang="fr-FR" sz="4200" dirty="0" smtClean="0"/>
              <a:t>nationale </a:t>
            </a:r>
            <a:r>
              <a:rPr lang="fr-FR" sz="4200" dirty="0"/>
              <a:t>un mandat en évaluation des politiques publiques.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sz="4200" dirty="0" smtClean="0"/>
              <a:t>Dynamique d’évaluation </a:t>
            </a:r>
            <a:r>
              <a:rPr lang="fr-FR" sz="4200" dirty="0"/>
              <a:t>soutenue par le droit </a:t>
            </a:r>
            <a:r>
              <a:rPr lang="fr-FR" sz="4200" dirty="0" smtClean="0"/>
              <a:t>communautaire (UEMOA).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sz="4200" dirty="0"/>
              <a:t>Engagements en faveur de l’Agenda 2030 sur les ODD et de l’Agenda 2063 de l’Union africaine, pour un développement rapide et des avancées technologiques en Afrique</a:t>
            </a:r>
            <a:r>
              <a:rPr lang="fr-FR" sz="4200" dirty="0" smtClean="0"/>
              <a:t>.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fr-FR" sz="700" dirty="0" smtClean="0"/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altLang="fr-FR" sz="4200" dirty="0"/>
              <a:t>Loi d’orientation 2022-10 du 11 avril 2022 relative au système national de </a:t>
            </a:r>
            <a:r>
              <a:rPr lang="fr-FR" altLang="fr-FR" sz="4200" dirty="0" smtClean="0"/>
              <a:t>planification</a:t>
            </a:r>
            <a:r>
              <a:rPr lang="fr-FR" altLang="fr-FR" sz="4200" dirty="0"/>
              <a:t/>
            </a:r>
            <a:br>
              <a:rPr lang="fr-FR" altLang="fr-FR" sz="4200" dirty="0"/>
            </a:br>
            <a:r>
              <a:rPr lang="fr-FR" altLang="fr-FR" sz="3300" dirty="0" smtClean="0"/>
              <a:t>Art </a:t>
            </a:r>
            <a:r>
              <a:rPr lang="fr-FR" altLang="fr-FR" sz="3300" dirty="0"/>
              <a:t>9.  fait référence au renforcement des capacités </a:t>
            </a:r>
            <a:r>
              <a:rPr lang="fr-FR" altLang="fr-FR" sz="3300" dirty="0" smtClean="0"/>
              <a:t>évaluatives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fr-FR" altLang="fr-FR" sz="3300" dirty="0" smtClean="0"/>
              <a:t>    Art </a:t>
            </a:r>
            <a:r>
              <a:rPr lang="fr-FR" altLang="fr-FR" sz="3300" dirty="0"/>
              <a:t>14.  mentionne que les modalités d’organisation et de fonctionnement du dispositif institutionnel de </a:t>
            </a:r>
            <a:r>
              <a:rPr lang="fr-FR" altLang="fr-FR" sz="3300" dirty="0" smtClean="0"/>
              <a:t>suivi et </a:t>
            </a:r>
            <a:r>
              <a:rPr lang="fr-FR" altLang="fr-FR" sz="3300" dirty="0"/>
              <a:t>d’évaluation des politiques publiques est fixé par décret</a:t>
            </a:r>
            <a:r>
              <a:rPr lang="fr-FR" altLang="fr-FR" sz="3300" dirty="0" smtClean="0"/>
              <a:t>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altLang="fr-FR" sz="4200" dirty="0"/>
              <a:t>Une société civile et des partenaires au développement très favorables à la mesure de l’action publique</a:t>
            </a:r>
            <a:r>
              <a:rPr lang="fr-FR" altLang="fr-FR" sz="4200" dirty="0" smtClean="0"/>
              <a:t>.</a:t>
            </a:r>
            <a:endParaRPr lang="fr-FR" altLang="fr-FR" sz="4200" dirty="0"/>
          </a:p>
        </p:txBody>
      </p:sp>
    </p:spTree>
    <p:extLst>
      <p:ext uri="{BB962C8B-B14F-4D97-AF65-F5344CB8AC3E}">
        <p14:creationId xmlns:p14="http://schemas.microsoft.com/office/powerpoint/2010/main" val="23610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Cadre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institutionnel et organisationnel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823" y="1488168"/>
            <a:ext cx="11105605" cy="470362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très présente dans le discours national</a:t>
            </a:r>
            <a:r>
              <a:rPr lang="fr-F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Appétence </a:t>
            </a:r>
            <a:r>
              <a:rPr lang="fr-FR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croissante pour l’évaluation et mobilisation de nombreux acteurs se réclamant de cette activité</a:t>
            </a:r>
            <a:r>
              <a:rPr lang="fr-F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Autour de l’EPP, gravite un large panorama d’acteurs publics et privés enchâssés dans des cadres et des réseaux sociaux au pouvoir d’influence variable :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fr-F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fr-FR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Exécutif : Présidence, Primature, Ministères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Législatif : </a:t>
            </a: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ssemblée nationale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Judiciaire: Cour des Comptes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Acteur non Etatiques: Société civile, Secteur privé, Opérateurs de formation, Communauté de pratique, PTF, etc.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Diverses dynamiques s’entrecroisent sans réellement se coordonner ; ce qui entretient une sorte de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flou institutionnel</a:t>
            </a: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510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Limites du dispositif d’évaluation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823" y="1488167"/>
            <a:ext cx="11105605" cy="459912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effectivité du dialogue </a:t>
            </a:r>
            <a:r>
              <a:rPr lang="fr-FR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inter-institutionnel</a:t>
            </a:r>
            <a:endPara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fr-FR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Absence d’une véritable instance de gouvernance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de l’évaluation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fr-FR" altLang="fr-FR" sz="800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Insuffisance de la part du budget national dédié à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l’évaluation</a:t>
            </a:r>
          </a:p>
          <a:p>
            <a:pPr marL="0" indent="0">
              <a:buNone/>
            </a:pPr>
            <a:endParaRPr lang="fr-F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Pratique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évaluative encore timide et quasi absente au niveau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décentralisé</a:t>
            </a:r>
          </a:p>
          <a:p>
            <a:pPr marL="0" indent="0">
              <a:buNone/>
            </a:pP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Faible utilisation des résultats des évaluations </a:t>
            </a:r>
            <a:r>
              <a:rPr lang="fr-F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Lien entre la production de connaissance et la prise de décision pas établi de façon systématique</a:t>
            </a:r>
            <a:r>
              <a:rPr lang="fr-FR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fr-FR" sz="9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Culture de l’évaluation en balbutiements</a:t>
            </a:r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0202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9d5e6f84-5843-49cc-89a8-d7ee1a915182"/>
    <ds:schemaRef ds:uri="http://purl.org/dc/dcmitype/"/>
    <ds:schemaRef ds:uri="http://schemas.openxmlformats.org/package/2006/metadata/core-properties"/>
    <ds:schemaRef ds:uri="d75abbe9-4b63-46ba-acaa-ae82d37ec5f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406D7D-96FF-47A2-B156-9EE69D4EAA11}"/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286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Roboto</vt:lpstr>
      <vt:lpstr>Wingdings</vt:lpstr>
      <vt:lpstr>Arial</vt:lpstr>
      <vt:lpstr>Proxima Nova</vt:lpstr>
      <vt:lpstr>Office Theme</vt:lpstr>
      <vt:lpstr>Processus d’institutionnalisation de l’évaluation au Sénégal</vt:lpstr>
      <vt:lpstr>Présentation PowerPoint</vt:lpstr>
      <vt:lpstr>Fondements de l’Evaluation</vt:lpstr>
      <vt:lpstr>Cadre institutionnel et organisationnel</vt:lpstr>
      <vt:lpstr>Limites du dispositif d’évaluation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HP</cp:lastModifiedBy>
  <cp:revision>18</cp:revision>
  <dcterms:created xsi:type="dcterms:W3CDTF">2024-04-15T11:05:03Z</dcterms:created>
  <dcterms:modified xsi:type="dcterms:W3CDTF">2024-10-11T12:17:45Z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