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2" r:id="rId6"/>
    <p:sldId id="261" r:id="rId7"/>
    <p:sldId id="266" r:id="rId8"/>
    <p:sldId id="265" r:id="rId9"/>
    <p:sldId id="263" r:id="rId10"/>
    <p:sldId id="264" r:id="rId11"/>
  </p:sldIdLst>
  <p:sldSz cx="12192000" cy="6858000"/>
  <p:notesSz cx="6858000" cy="9144000"/>
  <p:embeddedFontLst>
    <p:embeddedFont>
      <p:font typeface="Roboto" panose="020B0604020202020204" charset="0"/>
      <p:regular r:id="rId12"/>
      <p:bold r:id="rId13"/>
    </p:embeddedFont>
  </p:embeddedFontLst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xmlns="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x-non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xmlns="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xmlns="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xmlns="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xmlns="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x-none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xmlns="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x-none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x-none" smtClean="0"/>
              <a:pPr/>
              <a:t>08/10/2024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x-none" smtClean="0"/>
              <a:pPr/>
              <a:t>‹nº›</a:t>
            </a:fld>
            <a:endParaRPr lang="x-none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xmlns="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Brazilian National Evaluation System</a:t>
            </a:r>
            <a:endParaRPr lang="x-none" sz="3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735484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1900" b="0" i="1" dirty="0"/>
              <a:t>A1 Session Embedding Evaluation in the Machinery of </a:t>
            </a:r>
            <a:r>
              <a:rPr lang="en-US" sz="1900" b="0" i="1" dirty="0" smtClean="0"/>
              <a:t>Government</a:t>
            </a:r>
          </a:p>
          <a:p>
            <a:endParaRPr lang="en-US" sz="1900" b="0" i="1" dirty="0"/>
          </a:p>
          <a:p>
            <a:r>
              <a:rPr lang="en-US" sz="1900" b="0" dirty="0" smtClean="0"/>
              <a:t>Camila Soares (</a:t>
            </a:r>
            <a:r>
              <a:rPr lang="en-US" sz="1900" b="0" dirty="0" err="1" smtClean="0"/>
              <a:t>Ipea</a:t>
            </a:r>
            <a:r>
              <a:rPr lang="en-US" sz="1900" b="0" dirty="0" smtClean="0"/>
              <a:t>/Brazil)</a:t>
            </a:r>
            <a:endParaRPr lang="x-none" sz="19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xmlns="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The Brazilian Context</a:t>
            </a:r>
            <a:endParaRPr lang="en-US" sz="24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707571" y="1325880"/>
            <a:ext cx="4394781" cy="429768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 lnSpcReduction="20000"/>
          </a:bodyPr>
          <a:lstStyle/>
          <a:p>
            <a:pPr marL="342900" indent="-342900" algn="l">
              <a:lnSpc>
                <a:spcPct val="150000"/>
              </a:lnSpc>
              <a:buFontTx/>
              <a:buChar char="-"/>
            </a:pPr>
            <a:r>
              <a:rPr lang="pt-BR" sz="2000" dirty="0" smtClean="0"/>
              <a:t>The </a:t>
            </a:r>
            <a:r>
              <a:rPr lang="pt-BR" sz="2000" dirty="0" err="1" smtClean="0"/>
              <a:t>largest</a:t>
            </a:r>
            <a:r>
              <a:rPr lang="pt-BR" sz="2000" dirty="0" smtClean="0"/>
              <a:t> country in South </a:t>
            </a:r>
            <a:r>
              <a:rPr lang="pt-BR" sz="2000" dirty="0" err="1" smtClean="0"/>
              <a:t>America</a:t>
            </a:r>
            <a:r>
              <a:rPr lang="pt-BR" sz="2000" dirty="0" smtClean="0"/>
              <a:t>: </a:t>
            </a:r>
            <a:r>
              <a:rPr lang="pt-BR" sz="2000" dirty="0" err="1"/>
              <a:t>p</a:t>
            </a:r>
            <a:r>
              <a:rPr lang="pt-BR" sz="2000" dirty="0" err="1" smtClean="0"/>
              <a:t>opulation</a:t>
            </a:r>
            <a:r>
              <a:rPr lang="pt-BR" sz="2000" dirty="0" smtClean="0"/>
              <a:t> </a:t>
            </a:r>
            <a:r>
              <a:rPr lang="pt-BR" sz="2000" dirty="0" err="1" smtClean="0"/>
              <a:t>of</a:t>
            </a:r>
            <a:r>
              <a:rPr lang="pt-BR" sz="2000" dirty="0" smtClean="0"/>
              <a:t> 212.6 </a:t>
            </a:r>
            <a:r>
              <a:rPr lang="pt-BR" sz="2000" dirty="0" err="1" smtClean="0"/>
              <a:t>milions</a:t>
            </a:r>
            <a:r>
              <a:rPr lang="pt-BR" sz="2000" dirty="0" smtClean="0"/>
              <a:t>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pt-BR" sz="2000" b="0" dirty="0" smtClean="0"/>
              <a:t>The </a:t>
            </a:r>
            <a:r>
              <a:rPr lang="pt-BR" sz="2000" b="0" dirty="0" err="1" smtClean="0"/>
              <a:t>largest</a:t>
            </a:r>
            <a:r>
              <a:rPr lang="pt-BR" sz="2000" b="0" dirty="0" smtClean="0"/>
              <a:t> </a:t>
            </a:r>
            <a:r>
              <a:rPr lang="pt-BR" sz="2000" b="0" dirty="0" err="1" smtClean="0"/>
              <a:t>economy</a:t>
            </a:r>
            <a:r>
              <a:rPr lang="pt-BR" sz="2000" b="0" dirty="0" smtClean="0"/>
              <a:t> in </a:t>
            </a:r>
            <a:r>
              <a:rPr lang="pt-BR" sz="2000" b="0" dirty="0" err="1" smtClean="0"/>
              <a:t>Latin</a:t>
            </a:r>
            <a:r>
              <a:rPr lang="pt-BR" sz="2000" b="0" dirty="0" smtClean="0"/>
              <a:t> </a:t>
            </a:r>
            <a:r>
              <a:rPr lang="pt-BR" sz="2000" b="0" dirty="0" err="1" smtClean="0"/>
              <a:t>America</a:t>
            </a:r>
            <a:r>
              <a:rPr lang="pt-BR" sz="2000" dirty="0" smtClean="0"/>
              <a:t>: GDP </a:t>
            </a:r>
            <a:r>
              <a:rPr lang="pt-BR" sz="2000" dirty="0" err="1" smtClean="0"/>
              <a:t>of</a:t>
            </a:r>
            <a:r>
              <a:rPr lang="pt-BR" sz="2000" dirty="0"/>
              <a:t> </a:t>
            </a:r>
            <a:r>
              <a:rPr lang="pt-BR" sz="2000" dirty="0" err="1" smtClean="0"/>
              <a:t>approximately</a:t>
            </a:r>
            <a:r>
              <a:rPr lang="pt-BR" sz="2000" dirty="0" smtClean="0"/>
              <a:t> </a:t>
            </a:r>
            <a:r>
              <a:rPr lang="pt-BR" sz="2000" dirty="0"/>
              <a:t>$2 </a:t>
            </a:r>
            <a:r>
              <a:rPr lang="pt-BR" sz="2000" dirty="0" err="1"/>
              <a:t>trillion</a:t>
            </a:r>
            <a:r>
              <a:rPr lang="pt-BR" sz="2000" dirty="0"/>
              <a:t> US</a:t>
            </a:r>
            <a:endParaRPr lang="pt-BR" sz="2000" b="0" dirty="0" smtClean="0"/>
          </a:p>
          <a:p>
            <a:pPr marL="342900" indent="-342900" algn="l">
              <a:lnSpc>
                <a:spcPct val="150000"/>
              </a:lnSpc>
              <a:buFontTx/>
              <a:buChar char="-"/>
            </a:pPr>
            <a:r>
              <a:rPr lang="pt-BR" sz="2000" b="0" dirty="0" smtClean="0"/>
              <a:t>A federal </a:t>
            </a:r>
            <a:r>
              <a:rPr lang="pt-BR" sz="2000" b="0" dirty="0" err="1" smtClean="0"/>
              <a:t>presidential</a:t>
            </a:r>
            <a:r>
              <a:rPr lang="pt-BR" sz="2000" b="0" dirty="0" smtClean="0"/>
              <a:t> </a:t>
            </a:r>
            <a:r>
              <a:rPr lang="pt-BR" sz="2000" b="0" dirty="0" err="1" smtClean="0"/>
              <a:t>republic</a:t>
            </a:r>
            <a:r>
              <a:rPr lang="pt-BR" sz="2000" b="0" dirty="0" smtClean="0"/>
              <a:t>: a central </a:t>
            </a:r>
            <a:r>
              <a:rPr lang="pt-BR" sz="2000" b="0" dirty="0" err="1" smtClean="0"/>
              <a:t>government</a:t>
            </a:r>
            <a:r>
              <a:rPr lang="pt-BR" sz="2000" b="0" dirty="0" smtClean="0"/>
              <a:t>, 2</a:t>
            </a:r>
            <a:r>
              <a:rPr lang="pt-BR" sz="2000" dirty="0" smtClean="0"/>
              <a:t>7 </a:t>
            </a:r>
            <a:r>
              <a:rPr lang="pt-BR" sz="2000" dirty="0" err="1" smtClean="0"/>
              <a:t>states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over 5000 </a:t>
            </a:r>
            <a:r>
              <a:rPr lang="pt-BR" sz="2000" dirty="0" err="1" smtClean="0"/>
              <a:t>municipalities</a:t>
            </a:r>
            <a:endParaRPr lang="pt-BR" sz="2000" dirty="0" smtClean="0"/>
          </a:p>
          <a:p>
            <a:pPr marL="342900" indent="-342900" algn="l">
              <a:lnSpc>
                <a:spcPct val="150000"/>
              </a:lnSpc>
              <a:buFontTx/>
              <a:buChar char="-"/>
            </a:pPr>
            <a:r>
              <a:rPr lang="pt-BR" sz="2000" dirty="0" smtClean="0"/>
              <a:t>A federal budget, </a:t>
            </a:r>
            <a:r>
              <a:rPr lang="pt-BR" sz="2000" dirty="0" err="1" smtClean="0"/>
              <a:t>with</a:t>
            </a:r>
            <a:r>
              <a:rPr lang="pt-BR" sz="2000" dirty="0" smtClean="0"/>
              <a:t> </a:t>
            </a:r>
            <a:r>
              <a:rPr lang="pt-BR" sz="2000" dirty="0" err="1" smtClean="0"/>
              <a:t>independent</a:t>
            </a:r>
            <a:r>
              <a:rPr lang="pt-BR" sz="2000" dirty="0" smtClean="0"/>
              <a:t> </a:t>
            </a:r>
            <a:r>
              <a:rPr lang="pt-BR" sz="2000" dirty="0" err="1" smtClean="0"/>
              <a:t>state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municipal budgets</a:t>
            </a:r>
          </a:p>
          <a:p>
            <a:pPr marL="342900" indent="-342900" algn="l">
              <a:buFontTx/>
              <a:buChar char="-"/>
            </a:pPr>
            <a:endParaRPr lang="pt-BR" sz="2000" b="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136878"/>
            <a:ext cx="3563050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National</a:t>
            </a:r>
            <a:r>
              <a:rPr lang="pt-BR" dirty="0" smtClean="0"/>
              <a:t> </a:t>
            </a:r>
            <a:r>
              <a:rPr lang="pt-BR" dirty="0" err="1" smtClean="0"/>
              <a:t>Evaluation</a:t>
            </a:r>
            <a:r>
              <a:rPr lang="pt-BR" dirty="0" smtClean="0"/>
              <a:t> </a:t>
            </a:r>
            <a:r>
              <a:rPr lang="pt-BR" dirty="0" err="1" smtClean="0"/>
              <a:t>Capacities</a:t>
            </a:r>
            <a:r>
              <a:rPr lang="pt-BR" dirty="0" smtClean="0"/>
              <a:t>: </a:t>
            </a:r>
            <a:r>
              <a:rPr lang="pt-BR" dirty="0" err="1" smtClean="0"/>
              <a:t>current</a:t>
            </a:r>
            <a:r>
              <a:rPr lang="pt-BR" dirty="0" smtClean="0"/>
              <a:t> </a:t>
            </a:r>
            <a:r>
              <a:rPr lang="pt-BR" dirty="0" err="1" smtClean="0"/>
              <a:t>state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Council </a:t>
            </a:r>
            <a:r>
              <a:rPr lang="en-US" u="sng" dirty="0"/>
              <a:t>for Monitoring and Evaluation of Public </a:t>
            </a:r>
            <a:r>
              <a:rPr lang="en-US" u="sng" dirty="0" smtClean="0"/>
              <a:t>Policies</a:t>
            </a:r>
            <a:r>
              <a:rPr lang="en-US" u="sng" dirty="0"/>
              <a:t> </a:t>
            </a:r>
            <a:r>
              <a:rPr lang="en-US" u="sng" dirty="0" smtClean="0"/>
              <a:t>(CMAP)</a:t>
            </a:r>
          </a:p>
          <a:p>
            <a:pPr lvl="1"/>
            <a:r>
              <a:rPr lang="en-US" dirty="0" smtClean="0"/>
              <a:t>High-level council, composed of Center of Government representatives</a:t>
            </a:r>
          </a:p>
          <a:p>
            <a:pPr lvl="1"/>
            <a:r>
              <a:rPr lang="en-US" dirty="0" smtClean="0"/>
              <a:t>Since 2019, regular evaluations cycles have happened</a:t>
            </a:r>
          </a:p>
          <a:p>
            <a:r>
              <a:rPr lang="en-US" u="sng" dirty="0" smtClean="0"/>
              <a:t>Secretariat </a:t>
            </a:r>
            <a:r>
              <a:rPr lang="en-US" u="sng" dirty="0"/>
              <a:t>for Evaluation and Monitoring </a:t>
            </a:r>
            <a:r>
              <a:rPr lang="en-US" u="sng" dirty="0" smtClean="0"/>
              <a:t>(SMA/MPO)</a:t>
            </a:r>
          </a:p>
          <a:p>
            <a:pPr lvl="1"/>
            <a:r>
              <a:rPr lang="en-US" dirty="0" smtClean="0"/>
              <a:t>Part of the Ministry </a:t>
            </a:r>
            <a:r>
              <a:rPr lang="en-US" dirty="0"/>
              <a:t>of Planning and </a:t>
            </a:r>
            <a:r>
              <a:rPr lang="en-US" dirty="0" smtClean="0"/>
              <a:t>Budget</a:t>
            </a:r>
          </a:p>
          <a:p>
            <a:pPr lvl="1"/>
            <a:r>
              <a:rPr lang="en-US" dirty="0" smtClean="0"/>
              <a:t>Responsible for CMAP and for other evaluation initiatives</a:t>
            </a:r>
          </a:p>
          <a:p>
            <a:pPr lvl="1"/>
            <a:r>
              <a:rPr lang="en-US" dirty="0" smtClean="0"/>
              <a:t>Implemented several </a:t>
            </a:r>
            <a:r>
              <a:rPr lang="en-US" i="1" dirty="0" smtClean="0"/>
              <a:t>ex ante </a:t>
            </a:r>
            <a:r>
              <a:rPr lang="en-US" dirty="0" smtClean="0"/>
              <a:t>and </a:t>
            </a:r>
            <a:r>
              <a:rPr lang="en-US" i="1" dirty="0" smtClean="0"/>
              <a:t>ex post </a:t>
            </a:r>
            <a:r>
              <a:rPr lang="en-US" dirty="0" smtClean="0"/>
              <a:t>evaluations in the last 18 months</a:t>
            </a:r>
            <a:endParaRPr lang="en-US" dirty="0"/>
          </a:p>
          <a:p>
            <a:r>
              <a:rPr lang="en-US" u="sng" dirty="0" err="1" smtClean="0"/>
              <a:t>Descentralized</a:t>
            </a:r>
            <a:r>
              <a:rPr lang="en-US" u="sng" dirty="0" smtClean="0"/>
              <a:t> M&amp;E units </a:t>
            </a:r>
          </a:p>
          <a:p>
            <a:pPr lvl="1"/>
            <a:r>
              <a:rPr lang="en-US" dirty="0" smtClean="0"/>
              <a:t>Most line ministries (78%) have at least one M&amp;E unit, each with different </a:t>
            </a:r>
            <a:r>
              <a:rPr lang="en-US" dirty="0" err="1" smtClean="0"/>
              <a:t>activies</a:t>
            </a:r>
            <a:r>
              <a:rPr lang="en-US" dirty="0" smtClean="0"/>
              <a:t> and </a:t>
            </a:r>
            <a:r>
              <a:rPr lang="en-US" dirty="0" err="1" smtClean="0"/>
              <a:t>responsabilities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Other research and educational institutions are part of the ecosystem:</a:t>
            </a:r>
          </a:p>
          <a:p>
            <a:pPr lvl="1"/>
            <a:r>
              <a:rPr lang="en-US" dirty="0"/>
              <a:t>IPEA: Conducts in-depth research on various public policies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ENAP</a:t>
            </a:r>
            <a:r>
              <a:rPr lang="en-US" dirty="0"/>
              <a:t>: Provides training in evaluation and mentoring for public officials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there is legal framework!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National</a:t>
            </a:r>
            <a:r>
              <a:rPr lang="pt-BR" dirty="0" smtClean="0"/>
              <a:t> </a:t>
            </a:r>
            <a:r>
              <a:rPr lang="pt-BR" dirty="0" err="1" smtClean="0"/>
              <a:t>Evaluation</a:t>
            </a:r>
            <a:r>
              <a:rPr lang="pt-BR" dirty="0" smtClean="0"/>
              <a:t> </a:t>
            </a:r>
            <a:r>
              <a:rPr lang="pt-BR" dirty="0" err="1" smtClean="0"/>
              <a:t>Capabilities</a:t>
            </a:r>
            <a:r>
              <a:rPr lang="pt-BR" dirty="0" smtClean="0"/>
              <a:t>: </a:t>
            </a:r>
            <a:r>
              <a:rPr lang="pt-BR" dirty="0" err="1" smtClean="0"/>
              <a:t>current</a:t>
            </a:r>
            <a:r>
              <a:rPr lang="pt-BR" dirty="0" smtClean="0"/>
              <a:t> </a:t>
            </a:r>
            <a:r>
              <a:rPr lang="pt-BR" dirty="0" err="1" smtClean="0"/>
              <a:t>state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Public policies are being evaluated through various actors</a:t>
            </a:r>
          </a:p>
          <a:p>
            <a:pPr lvl="1"/>
            <a:r>
              <a:rPr lang="en-US" dirty="0" smtClean="0"/>
              <a:t>By CMAP, 66 have been evaluated since 2019</a:t>
            </a:r>
          </a:p>
          <a:p>
            <a:pPr lvl="1"/>
            <a:r>
              <a:rPr lang="en-US" dirty="0" smtClean="0"/>
              <a:t>By SMA/MPO, both ex ante and ex post</a:t>
            </a:r>
          </a:p>
          <a:p>
            <a:pPr lvl="1"/>
            <a:r>
              <a:rPr lang="en-US" dirty="0" smtClean="0"/>
              <a:t>By the </a:t>
            </a:r>
            <a:r>
              <a:rPr lang="en-US" dirty="0" err="1" smtClean="0"/>
              <a:t>descentralized</a:t>
            </a:r>
            <a:r>
              <a:rPr lang="en-US" dirty="0" smtClean="0"/>
              <a:t> units </a:t>
            </a:r>
          </a:p>
          <a:p>
            <a:pPr lvl="1"/>
            <a:r>
              <a:rPr lang="en-US" dirty="0" smtClean="0"/>
              <a:t>By research and educational institutions, </a:t>
            </a:r>
            <a:r>
              <a:rPr lang="en-US" dirty="0"/>
              <a:t>b</a:t>
            </a:r>
            <a:r>
              <a:rPr lang="en-US" dirty="0" smtClean="0"/>
              <a:t>y audit </a:t>
            </a:r>
            <a:r>
              <a:rPr lang="en-US" dirty="0" err="1" smtClean="0"/>
              <a:t>instituions</a:t>
            </a:r>
            <a:r>
              <a:rPr lang="en-US" dirty="0" smtClean="0"/>
              <a:t>, </a:t>
            </a:r>
            <a:r>
              <a:rPr lang="en-US" dirty="0"/>
              <a:t>b</a:t>
            </a:r>
            <a:r>
              <a:rPr lang="en-US" dirty="0" smtClean="0"/>
              <a:t>y civil society</a:t>
            </a:r>
          </a:p>
          <a:p>
            <a:r>
              <a:rPr lang="en-US" u="sng" dirty="0"/>
              <a:t>Recognition of Importance</a:t>
            </a:r>
            <a:r>
              <a:rPr lang="en-US" dirty="0"/>
              <a:t>: t</a:t>
            </a:r>
            <a:r>
              <a:rPr lang="en-US" dirty="0" smtClean="0"/>
              <a:t>hese </a:t>
            </a:r>
            <a:r>
              <a:rPr lang="en-US" dirty="0"/>
              <a:t>evaluations are acknowledged as vital by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Media</a:t>
            </a:r>
            <a:r>
              <a:rPr lang="en-US" dirty="0"/>
              <a:t>: Coverage highlights their significance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Civil </a:t>
            </a:r>
            <a:r>
              <a:rPr lang="en-US" dirty="0"/>
              <a:t>Society: Recognizes the value of accountability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Public </a:t>
            </a:r>
            <a:r>
              <a:rPr lang="en-US" dirty="0"/>
              <a:t>Officials: Understand the impact on policy </a:t>
            </a:r>
            <a:r>
              <a:rPr lang="en-US" dirty="0" smtClean="0"/>
              <a:t>effectiveness.</a:t>
            </a:r>
            <a:endParaRPr lang="en-US" dirty="0"/>
          </a:p>
          <a:p>
            <a:r>
              <a:rPr lang="en-US" u="sng" dirty="0" smtClean="0"/>
              <a:t>Methodological </a:t>
            </a:r>
            <a:r>
              <a:rPr lang="en-US" u="sng" dirty="0"/>
              <a:t>Rigor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Evaluations </a:t>
            </a:r>
            <a:r>
              <a:rPr lang="en-US" dirty="0"/>
              <a:t>are methodologically robust, supported by Brazil’s guidebooks on evaluation methodology and a pool of highly trained professionals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Impact </a:t>
            </a:r>
            <a:r>
              <a:rPr lang="en-US" u="sng" dirty="0"/>
              <a:t>of Evaluations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evaluations lead to tangible consequences, with recommendations being actively monitored for implementation.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6095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Enablers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351008"/>
            <a:ext cx="1077685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/>
              <a:t>Legal Framework</a:t>
            </a:r>
            <a:r>
              <a:rPr lang="en-US" dirty="0"/>
              <a:t>: The legal framework links the evaluation of public policies to the revision of the </a:t>
            </a:r>
            <a:r>
              <a:rPr lang="en-US" dirty="0" err="1"/>
              <a:t>Plurianual</a:t>
            </a:r>
            <a:r>
              <a:rPr lang="en-US" dirty="0"/>
              <a:t> Plan (PPA</a:t>
            </a:r>
            <a:r>
              <a:rPr lang="en-US" dirty="0" smtClean="0"/>
              <a:t>).</a:t>
            </a:r>
          </a:p>
          <a:p>
            <a:r>
              <a:rPr lang="en-US" u="sng" dirty="0" smtClean="0"/>
              <a:t>Defined </a:t>
            </a:r>
            <a:r>
              <a:rPr lang="en-US" u="sng" dirty="0"/>
              <a:t>Structure</a:t>
            </a:r>
            <a:r>
              <a:rPr lang="en-US" dirty="0"/>
              <a:t>: There is a clearly defined structure responsible for overseeing the evaluation process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Diverse </a:t>
            </a:r>
            <a:r>
              <a:rPr lang="en-US" u="sng" dirty="0"/>
              <a:t>Stakeholders</a:t>
            </a:r>
            <a:r>
              <a:rPr lang="en-US" dirty="0"/>
              <a:t>: A variety of stakeholders are involved in the evaluation ecosystem, contributing to its robustness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Qualified </a:t>
            </a:r>
            <a:r>
              <a:rPr lang="en-US" u="sng" dirty="0"/>
              <a:t>Personnel</a:t>
            </a:r>
            <a:r>
              <a:rPr lang="en-US" dirty="0"/>
              <a:t>: Brazil has highly qualified public officials capable of implementing and analyzing evaluations effectively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Demand </a:t>
            </a:r>
            <a:r>
              <a:rPr lang="en-US" u="sng" dirty="0"/>
              <a:t>from Civil Society</a:t>
            </a:r>
            <a:r>
              <a:rPr lang="en-US" dirty="0"/>
              <a:t>: The Brazilian civil society, along with the media, actively demands evaluations, highlighting their importance for accountability and transparency.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64752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Barriers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Integration with Budget</a:t>
            </a:r>
            <a:r>
              <a:rPr lang="en-US" dirty="0"/>
              <a:t>: </a:t>
            </a:r>
            <a:r>
              <a:rPr lang="en-US" dirty="0" smtClean="0"/>
              <a:t>enhance </a:t>
            </a:r>
            <a:r>
              <a:rPr lang="en-US" dirty="0"/>
              <a:t>the alignment of evaluations with budgetary processes to ensure that </a:t>
            </a:r>
            <a:r>
              <a:rPr lang="en-US" dirty="0" smtClean="0"/>
              <a:t>findings can </a:t>
            </a:r>
            <a:r>
              <a:rPr lang="en-US" dirty="0"/>
              <a:t>inform resource </a:t>
            </a:r>
            <a:r>
              <a:rPr lang="en-US" dirty="0" smtClean="0"/>
              <a:t>allocation.</a:t>
            </a:r>
          </a:p>
          <a:p>
            <a:r>
              <a:rPr lang="en-US" u="sng" dirty="0" smtClean="0"/>
              <a:t>Enforcement </a:t>
            </a:r>
            <a:r>
              <a:rPr lang="en-US" u="sng" dirty="0"/>
              <a:t>of Recommendations</a:t>
            </a:r>
            <a:r>
              <a:rPr lang="en-US" dirty="0"/>
              <a:t>: </a:t>
            </a:r>
            <a:r>
              <a:rPr lang="en-US" dirty="0" smtClean="0"/>
              <a:t>strengthen </a:t>
            </a:r>
            <a:r>
              <a:rPr lang="en-US" dirty="0"/>
              <a:t>mechanisms for the enforcement of evaluation recommendations to promote accountability and effective policy implementation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Integration </a:t>
            </a:r>
            <a:r>
              <a:rPr lang="en-US" u="sng" dirty="0"/>
              <a:t>with Policy Cycle</a:t>
            </a:r>
            <a:r>
              <a:rPr lang="en-US" dirty="0"/>
              <a:t>: </a:t>
            </a:r>
            <a:r>
              <a:rPr lang="en-US" dirty="0" smtClean="0"/>
              <a:t>improve </a:t>
            </a:r>
            <a:r>
              <a:rPr lang="en-US" dirty="0"/>
              <a:t>integration of evaluations within the policy cycle, with a particular emphasis on ex ante assessments to guide policy development from the outset.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42298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Priorities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opportunities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Priorities</a:t>
            </a:r>
          </a:p>
          <a:p>
            <a:pPr lvl="1"/>
            <a:r>
              <a:rPr lang="en-US" u="sng" dirty="0" smtClean="0"/>
              <a:t>Inclusive </a:t>
            </a:r>
            <a:r>
              <a:rPr lang="en-US" u="sng" dirty="0"/>
              <a:t>Evaluation</a:t>
            </a:r>
            <a:r>
              <a:rPr lang="en-US" dirty="0"/>
              <a:t>: Consider gender, race, and environmental aspects in the evaluation process to ensure comprehensive assessments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Timely </a:t>
            </a:r>
            <a:r>
              <a:rPr lang="en-US" u="sng" dirty="0"/>
              <a:t>Evidence</a:t>
            </a:r>
            <a:r>
              <a:rPr lang="en-US" dirty="0"/>
              <a:t>: Deliver evidence in a timely manner to inform decision-making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Evidence </a:t>
            </a:r>
            <a:r>
              <a:rPr lang="en-US" u="sng" dirty="0"/>
              <a:t>Utilization</a:t>
            </a:r>
            <a:r>
              <a:rPr lang="en-US" dirty="0"/>
              <a:t>: Use evaluation findings to improve public policies and enhance their effectiveness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Opportunities</a:t>
            </a:r>
          </a:p>
          <a:p>
            <a:pPr lvl="1"/>
            <a:r>
              <a:rPr lang="en-US" u="sng" dirty="0" smtClean="0"/>
              <a:t>Designated </a:t>
            </a:r>
            <a:r>
              <a:rPr lang="en-US" u="sng" dirty="0"/>
              <a:t>Structure</a:t>
            </a:r>
            <a:r>
              <a:rPr lang="en-US" dirty="0"/>
              <a:t>: This is the first time a dedicated structure has been </a:t>
            </a:r>
            <a:r>
              <a:rPr lang="en-US" dirty="0" smtClean="0"/>
              <a:t>established, in the center of government, </a:t>
            </a:r>
            <a:r>
              <a:rPr lang="en-US" dirty="0"/>
              <a:t>to conduct </a:t>
            </a:r>
            <a:r>
              <a:rPr lang="en-US" dirty="0" smtClean="0"/>
              <a:t>evaluations.</a:t>
            </a:r>
          </a:p>
          <a:p>
            <a:pPr lvl="1"/>
            <a:r>
              <a:rPr lang="en-US" u="sng" dirty="0" smtClean="0"/>
              <a:t>Mainstreaming </a:t>
            </a:r>
            <a:r>
              <a:rPr lang="en-US" u="sng" dirty="0"/>
              <a:t>Evaluation Culture</a:t>
            </a:r>
            <a:r>
              <a:rPr lang="en-US" dirty="0"/>
              <a:t>: The culture of evaluation has been integrated into public administration practices, enhancing awareness and commitment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High-Level </a:t>
            </a:r>
            <a:r>
              <a:rPr lang="en-US" u="sng" dirty="0"/>
              <a:t>Support</a:t>
            </a:r>
            <a:r>
              <a:rPr lang="en-US" dirty="0"/>
              <a:t>: There is </a:t>
            </a:r>
            <a:r>
              <a:rPr lang="en-US" dirty="0" smtClean="0"/>
              <a:t>support </a:t>
            </a:r>
            <a:r>
              <a:rPr lang="en-US" dirty="0"/>
              <a:t>from high-level officials, which can drive the importance and impact of evaluations.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14403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0" ma:contentTypeDescription="Create a new document." ma:contentTypeScope="" ma:versionID="53279e2557891f3cd780657bc2be5a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9d5e6f84-5843-49cc-89a8-d7ee1a915182"/>
    <ds:schemaRef ds:uri="http://schemas.microsoft.com/office/infopath/2007/PartnerControls"/>
    <ds:schemaRef ds:uri="d75abbe9-4b63-46ba-acaa-ae82d37ec5f4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CE1155-ED7E-42D2-99B4-07A468EAD2A5}"/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626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Proxima Nova</vt:lpstr>
      <vt:lpstr>Roboto</vt:lpstr>
      <vt:lpstr>Office Theme</vt:lpstr>
      <vt:lpstr>The Brazilian National Evaluation System</vt:lpstr>
      <vt:lpstr>Apresentação do PowerPoint</vt:lpstr>
      <vt:lpstr>National Evaluation Capacities: current state</vt:lpstr>
      <vt:lpstr>National Evaluation Capabilities: current state</vt:lpstr>
      <vt:lpstr>Enablers</vt:lpstr>
      <vt:lpstr>Barriers</vt:lpstr>
      <vt:lpstr>Priorities and opportunities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Camila Mata Machado Soares</cp:lastModifiedBy>
  <cp:revision>11</cp:revision>
  <dcterms:created xsi:type="dcterms:W3CDTF">2024-04-15T11:05:03Z</dcterms:created>
  <dcterms:modified xsi:type="dcterms:W3CDTF">2024-10-08T14:52:21Z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