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4"/>
  </p:sldMasterIdLst>
  <p:sldIdLst>
    <p:sldId id="256" r:id="rId5"/>
    <p:sldId id="268" r:id="rId6"/>
    <p:sldId id="261" r:id="rId7"/>
    <p:sldId id="263" r:id="rId8"/>
    <p:sldId id="264" r:id="rId9"/>
    <p:sldId id="265" r:id="rId10"/>
    <p:sldId id="267" r:id="rId11"/>
    <p:sldId id="266" r:id="rId12"/>
  </p:sldIdLst>
  <p:sldSz cx="12192000" cy="6858000"/>
  <p:notesSz cx="6858000" cy="9144000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Roboto" panose="020B0604020202020204" charset="0"/>
      <p:regular r:id="rId17"/>
      <p:bold r:id="rId18"/>
    </p:embeddedFont>
  </p:embeddedFontLst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0000"/>
    <a:srgbClr val="182F5C"/>
    <a:srgbClr val="A6BD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021CF6-2EB4-47D5-9670-DB6966DAC661}" v="114" dt="2024-08-15T13:35:18.2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75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5.fntdata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font" Target="fonts/font3.fntdata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2.fntdata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_0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red and white background&#10;&#10;Description automatically generated">
            <a:extLst>
              <a:ext uri="{FF2B5EF4-FFF2-40B4-BE49-F238E27FC236}">
                <a16:creationId xmlns="" xmlns:a16="http://schemas.microsoft.com/office/drawing/2014/main" id="{C6E7E76E-0196-D695-5B49-9DED55183A9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197286" cy="69528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B6FD8E72-CC41-E471-B0E5-B8148A2BC91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97246" y="2993107"/>
            <a:ext cx="9144000" cy="742377"/>
          </a:xfrm>
        </p:spPr>
        <p:txBody>
          <a:bodyPr anchor="t" anchorCtr="0">
            <a:normAutofit/>
          </a:bodyPr>
          <a:lstStyle>
            <a:lvl1pPr algn="l">
              <a:defRPr sz="4800">
                <a:solidFill>
                  <a:srgbClr val="4E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GB" dirty="0"/>
              <a:t>Insert title here</a:t>
            </a:r>
            <a:endParaRPr lang="x-none" dirty="0"/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957992F0-A4C9-1F42-93A6-F2D413E97392}"/>
              </a:ext>
            </a:extLst>
          </p:cNvPr>
          <p:cNvSpPr txBox="1"/>
          <p:nvPr userDrawn="1"/>
        </p:nvSpPr>
        <p:spPr>
          <a:xfrm>
            <a:off x="1193498" y="2478853"/>
            <a:ext cx="1080470" cy="306467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STREAM A</a:t>
            </a:r>
          </a:p>
        </p:txBody>
      </p:sp>
      <p:pic>
        <p:nvPicPr>
          <p:cNvPr id="26" name="Picture 25" descr="A black background with red stars&#10;&#10;Description automatically generated">
            <a:extLst>
              <a:ext uri="{FF2B5EF4-FFF2-40B4-BE49-F238E27FC236}">
                <a16:creationId xmlns="" xmlns:a16="http://schemas.microsoft.com/office/drawing/2014/main" id="{942FF58A-9823-39D0-01AF-ABAADA4BC2B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67224" y="188989"/>
            <a:ext cx="661580" cy="1663874"/>
          </a:xfrm>
          <a:prstGeom prst="rect">
            <a:avLst/>
          </a:prstGeom>
        </p:spPr>
      </p:pic>
      <p:pic>
        <p:nvPicPr>
          <p:cNvPr id="28" name="Picture 27" descr="A black and red background with circles&#10;&#10;Description automatically generated">
            <a:extLst>
              <a:ext uri="{FF2B5EF4-FFF2-40B4-BE49-F238E27FC236}">
                <a16:creationId xmlns="" xmlns:a16="http://schemas.microsoft.com/office/drawing/2014/main" id="{48B83A75-06D6-3D84-EDC4-9A10517A577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600913" y="-189176"/>
            <a:ext cx="2749544" cy="742377"/>
          </a:xfrm>
          <a:prstGeom prst="rect">
            <a:avLst/>
          </a:prstGeom>
        </p:spPr>
      </p:pic>
      <p:pic>
        <p:nvPicPr>
          <p:cNvPr id="30" name="Picture 29" descr="A red and black background with circles&#10;&#10;Description automatically generated">
            <a:extLst>
              <a:ext uri="{FF2B5EF4-FFF2-40B4-BE49-F238E27FC236}">
                <a16:creationId xmlns="" xmlns:a16="http://schemas.microsoft.com/office/drawing/2014/main" id="{97279645-0620-34CB-4209-D2E74E00D93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263509" y="6381129"/>
            <a:ext cx="2332941" cy="59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0108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Page_Break_01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red and white background&#10;&#10;Description automatically generated">
            <a:extLst>
              <a:ext uri="{FF2B5EF4-FFF2-40B4-BE49-F238E27FC236}">
                <a16:creationId xmlns="" xmlns:a16="http://schemas.microsoft.com/office/drawing/2014/main" id="{23880A44-2C4C-9EEF-1050-443F4E46A11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197286" cy="69528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B6FD8E72-CC41-E471-B0E5-B8148A2BC91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7571" y="1178895"/>
            <a:ext cx="5257800" cy="1738476"/>
          </a:xfrm>
        </p:spPr>
        <p:txBody>
          <a:bodyPr anchor="t" anchorCtr="0">
            <a:normAutofit/>
          </a:bodyPr>
          <a:lstStyle>
            <a:lvl1pPr algn="l">
              <a:defRPr sz="5000">
                <a:solidFill>
                  <a:srgbClr val="4E0000"/>
                </a:solidFill>
                <a:latin typeface="+mj-lt"/>
              </a:defRPr>
            </a:lvl1pPr>
          </a:lstStyle>
          <a:p>
            <a:r>
              <a:rPr lang="en-GB" dirty="0"/>
              <a:t>INSERT TITLE</a:t>
            </a:r>
            <a:endParaRPr lang="x-none" dirty="0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0C6DFEED-7A9C-8B84-9A09-F302A74CB0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7571" y="771753"/>
            <a:ext cx="5257800" cy="36512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E0000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SUBHEADLINE</a:t>
            </a:r>
            <a:endParaRPr lang="x-none" dirty="0"/>
          </a:p>
        </p:txBody>
      </p:sp>
      <p:pic>
        <p:nvPicPr>
          <p:cNvPr id="7" name="Picture 6" descr="A black background with white text&#10;&#10;Description automatically generated">
            <a:extLst>
              <a:ext uri="{FF2B5EF4-FFF2-40B4-BE49-F238E27FC236}">
                <a16:creationId xmlns="" xmlns:a16="http://schemas.microsoft.com/office/drawing/2014/main" id="{53F54864-6959-B6C6-D762-DA8B099093A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22866" y="48793"/>
            <a:ext cx="4369134" cy="113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881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0D87148-FB85-0B0F-64E6-F63CC11DC3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7572" y="582500"/>
            <a:ext cx="10776856" cy="647246"/>
          </a:xfrm>
        </p:spPr>
        <p:txBody>
          <a:bodyPr/>
          <a:lstStyle>
            <a:lvl1pPr>
              <a:defRPr>
                <a:solidFill>
                  <a:srgbClr val="4E0000"/>
                </a:solidFill>
                <a:latin typeface="+mj-lt"/>
              </a:defRPr>
            </a:lvl1pPr>
          </a:lstStyle>
          <a:p>
            <a:r>
              <a:rPr lang="en-GB" dirty="0"/>
              <a:t>Title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FD667B0-F1BD-960A-9638-A62B60F8D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571" y="1488168"/>
            <a:ext cx="10776857" cy="4351338"/>
          </a:xfrm>
        </p:spPr>
        <p:txBody>
          <a:bodyPr/>
          <a:lstStyle>
            <a:lvl1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1pPr>
            <a:lvl2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2pPr>
            <a:lvl3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3pPr>
            <a:lvl4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4pPr>
            <a:lvl5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x-none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972F2FD1-5CA8-A265-4A69-D45E857D71FA}"/>
              </a:ext>
            </a:extLst>
          </p:cNvPr>
          <p:cNvCxnSpPr/>
          <p:nvPr userDrawn="1"/>
        </p:nvCxnSpPr>
        <p:spPr>
          <a:xfrm>
            <a:off x="0" y="6344625"/>
            <a:ext cx="12192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E9D3D8F4-A635-8D2B-495E-29631E04B3D4}"/>
              </a:ext>
            </a:extLst>
          </p:cNvPr>
          <p:cNvSpPr txBox="1"/>
          <p:nvPr userDrawn="1"/>
        </p:nvSpPr>
        <p:spPr>
          <a:xfrm>
            <a:off x="707571" y="6475254"/>
            <a:ext cx="6803571" cy="2462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GB" sz="1000" b="0" i="0" dirty="0">
                <a:solidFill>
                  <a:schemeClr val="bg1"/>
                </a:solidFill>
                <a:latin typeface="Proxima Nova" panose="02000506030000020004" pitchFamily="2" charset="0"/>
              </a:rPr>
              <a:t>NATIONAL EVALUATION CAPACITIES CONFERENCE 2024</a:t>
            </a:r>
            <a:endParaRPr lang="x-none" sz="1000" b="0" i="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900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DC9B9E19-A8DA-E1B7-FC6A-705DD8F7A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F74E89FF-DDB6-6A21-473B-ABF3E53D1A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ECCDBFC-B822-C94D-88E1-563140F7F7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1BF78BCC-283B-4C4E-8F57-8AADC62B10CB}" type="datetimeFigureOut">
              <a:rPr lang="x-none" smtClean="0"/>
              <a:pPr/>
              <a:t>10/10/2024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6EFF69B-2C97-5C95-796D-2B135787FA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89EBD7E-FAE0-323D-CF9E-21505DC566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7928CCBB-7E5D-194B-B2B8-3BD4CB5E2B06}" type="slidenum">
              <a:rPr lang="x-none" smtClean="0"/>
              <a:pPr/>
              <a:t>‹#›</a:t>
            </a:fld>
            <a:endParaRPr lang="x-none"/>
          </a:p>
        </p:txBody>
      </p:sp>
      <p:pic>
        <p:nvPicPr>
          <p:cNvPr id="8" name="Picture 7" descr="A red background with a white background&#10;&#10;Description automatically generated with medium confidence">
            <a:extLst>
              <a:ext uri="{FF2B5EF4-FFF2-40B4-BE49-F238E27FC236}">
                <a16:creationId xmlns="" xmlns:a16="http://schemas.microsoft.com/office/drawing/2014/main" id="{A9B1D1B0-72E1-AD0C-3B31-A7F743D47FA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-1"/>
            <a:ext cx="12197286" cy="6952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121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5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Proxima Nova" panose="02000506030000020004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F05BE52-3F5B-87A5-EE90-3A2F98FF8B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9705" y="1533190"/>
            <a:ext cx="11467474" cy="742377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STRENGTHENING </a:t>
            </a:r>
            <a:r>
              <a:rPr lang="en-US" sz="3200" dirty="0"/>
              <a:t>EVALUATION CAPABILITIES: ANCHORING EVALUATION INTO THE MACHINERY OF GOVERNMENT (MOG)”</a:t>
            </a:r>
            <a:br>
              <a:rPr lang="en-US" sz="3200" dirty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PAKISTAN </a:t>
            </a:r>
            <a:r>
              <a:rPr lang="en-US" sz="3200" dirty="0"/>
              <a:t/>
            </a:r>
            <a:br>
              <a:rPr lang="en-US" sz="3200" dirty="0"/>
            </a:br>
            <a:endParaRPr lang="x-none" sz="3200" dirty="0"/>
          </a:p>
        </p:txBody>
      </p:sp>
      <p:sp>
        <p:nvSpPr>
          <p:cNvPr id="4" name="Title 1">
            <a:extLst>
              <a:ext uri="{FF2B5EF4-FFF2-40B4-BE49-F238E27FC236}">
                <a16:creationId xmlns="" xmlns:a16="http://schemas.microsoft.com/office/drawing/2014/main" id="{7150DF1A-CAE5-7E1D-5100-C85D5D7A4BA7}"/>
              </a:ext>
            </a:extLst>
          </p:cNvPr>
          <p:cNvSpPr txBox="1">
            <a:spLocks/>
          </p:cNvSpPr>
          <p:nvPr/>
        </p:nvSpPr>
        <p:spPr>
          <a:xfrm>
            <a:off x="1611442" y="2446407"/>
            <a:ext cx="9144000" cy="97459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>
                <a:solidFill>
                  <a:srgbClr val="4E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ctr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KAZIM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ABBAS SHAH</a:t>
            </a:r>
          </a:p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DIRECTOR-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COORD/PLAN (M&amp;E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Projects M&amp;E Wing</a:t>
            </a:r>
          </a:p>
          <a:p>
            <a:pPr algn="ctr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Planning Commission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x-none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="" xmlns:a16="http://schemas.microsoft.com/office/drawing/2014/main" id="{97473A27-4E7B-1C1E-9C0B-5F6F1FC9BA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80878"/>
            <a:ext cx="5252161" cy="135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11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Key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7571" y="1488168"/>
            <a:ext cx="11149649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3600" dirty="0"/>
              <a:t>How can evaluation be effectively embedded into the core functions of government to strengthen capabilities and ensure long-term impact?</a:t>
            </a:r>
          </a:p>
        </p:txBody>
      </p:sp>
    </p:spTree>
    <p:extLst>
      <p:ext uri="{BB962C8B-B14F-4D97-AF65-F5344CB8AC3E}">
        <p14:creationId xmlns:p14="http://schemas.microsoft.com/office/powerpoint/2010/main" val="1454153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8DAD25B-E1F6-13CD-1B5F-8743C5ECE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823" y="342656"/>
            <a:ext cx="11677337" cy="781605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What is the </a:t>
            </a:r>
            <a:r>
              <a:rPr lang="en-US" sz="2800" dirty="0" smtClean="0">
                <a:solidFill>
                  <a:schemeClr val="bg1"/>
                </a:solidFill>
              </a:rPr>
              <a:t>Current </a:t>
            </a:r>
            <a:r>
              <a:rPr lang="en-US" sz="2800" dirty="0">
                <a:solidFill>
                  <a:schemeClr val="bg1"/>
                </a:solidFill>
              </a:rPr>
              <a:t>S</a:t>
            </a:r>
            <a:r>
              <a:rPr lang="en-US" sz="2800" dirty="0" smtClean="0">
                <a:solidFill>
                  <a:schemeClr val="bg1"/>
                </a:solidFill>
              </a:rPr>
              <a:t>tate </a:t>
            </a:r>
            <a:r>
              <a:rPr lang="en-US" sz="2800" dirty="0">
                <a:solidFill>
                  <a:schemeClr val="bg1"/>
                </a:solidFill>
              </a:rPr>
              <a:t>of </a:t>
            </a:r>
            <a:r>
              <a:rPr lang="en-US" sz="2800" dirty="0" smtClean="0">
                <a:solidFill>
                  <a:schemeClr val="bg1"/>
                </a:solidFill>
              </a:rPr>
              <a:t>National </a:t>
            </a:r>
            <a:r>
              <a:rPr lang="en-US" sz="2800" dirty="0">
                <a:solidFill>
                  <a:schemeClr val="bg1"/>
                </a:solidFill>
              </a:rPr>
              <a:t>E</a:t>
            </a:r>
            <a:r>
              <a:rPr lang="en-US" sz="2800" dirty="0" smtClean="0">
                <a:solidFill>
                  <a:schemeClr val="bg1"/>
                </a:solidFill>
              </a:rPr>
              <a:t>valuation </a:t>
            </a:r>
            <a:r>
              <a:rPr lang="en-US" sz="2800" dirty="0">
                <a:solidFill>
                  <a:schemeClr val="bg1"/>
                </a:solidFill>
              </a:rPr>
              <a:t>C</a:t>
            </a:r>
            <a:r>
              <a:rPr lang="en-US" sz="2800" dirty="0" smtClean="0">
                <a:solidFill>
                  <a:schemeClr val="bg1"/>
                </a:solidFill>
              </a:rPr>
              <a:t>apabilities in Your Country</a:t>
            </a:r>
            <a:r>
              <a:rPr lang="en-US" sz="2800" dirty="0">
                <a:solidFill>
                  <a:schemeClr val="bg1"/>
                </a:solidFill>
              </a:rPr>
              <a:t>?</a:t>
            </a:r>
            <a:br>
              <a:rPr lang="en-US" sz="2800" dirty="0">
                <a:solidFill>
                  <a:schemeClr val="bg1"/>
                </a:solidFill>
              </a:rPr>
            </a:br>
            <a:endParaRPr lang="x-none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279B466-F119-37A2-335A-54FA76B1FD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24261"/>
            <a:ext cx="11947160" cy="5291529"/>
          </a:xfrm>
        </p:spPr>
        <p:txBody>
          <a:bodyPr>
            <a:normAutofit fontScale="92500" lnSpcReduction="20000"/>
          </a:bodyPr>
          <a:lstStyle/>
          <a:p>
            <a:pPr marL="342900" indent="-342900" algn="just" eaLnBrk="0" hangingPunct="0">
              <a:spcBef>
                <a:spcPts val="2400"/>
              </a:spcBef>
              <a:buClr>
                <a:srgbClr val="FFFF00"/>
              </a:buClr>
              <a:buSzPct val="125000"/>
              <a:defRPr/>
            </a:pPr>
            <a:r>
              <a:rPr lang="en-US" u="sng" dirty="0" smtClean="0"/>
              <a:t>At National level: </a:t>
            </a:r>
            <a:r>
              <a:rPr lang="en-US" dirty="0"/>
              <a:t>Planning Commission (denoted as PC) is a financial and public policy development apex institution of National </a:t>
            </a:r>
            <a:r>
              <a:rPr lang="en-US" dirty="0" err="1"/>
              <a:t>Govt</a:t>
            </a:r>
            <a:r>
              <a:rPr lang="en-US" dirty="0"/>
              <a:t> of Pakistan;</a:t>
            </a:r>
          </a:p>
          <a:p>
            <a:pPr marL="342900" indent="-342900" algn="just" eaLnBrk="0" hangingPunct="0">
              <a:spcBef>
                <a:spcPts val="2400"/>
              </a:spcBef>
              <a:buClr>
                <a:srgbClr val="FFFF00"/>
              </a:buClr>
              <a:buSzPct val="125000"/>
              <a:defRPr/>
            </a:pPr>
            <a:r>
              <a:rPr lang="en-US" dirty="0" smtClean="0"/>
              <a:t>PC undertakes research studies &amp; state policy development initiatives for the growth of national economy, expansion of public &amp; state infrastructure of country including attaining SDGs in tandem with Ministry of Finance (</a:t>
            </a:r>
            <a:r>
              <a:rPr lang="en-US" dirty="0" err="1" smtClean="0"/>
              <a:t>MoF</a:t>
            </a:r>
            <a:r>
              <a:rPr lang="en-US" dirty="0" smtClean="0"/>
              <a:t>);</a:t>
            </a:r>
          </a:p>
          <a:p>
            <a:pPr marL="342900" indent="-342900" algn="just" eaLnBrk="0" hangingPunct="0">
              <a:spcBef>
                <a:spcPts val="2400"/>
              </a:spcBef>
              <a:buClr>
                <a:srgbClr val="FFFF00"/>
              </a:buClr>
              <a:buSzPct val="125000"/>
              <a:defRPr/>
            </a:pPr>
            <a:r>
              <a:rPr lang="en-US" dirty="0" smtClean="0"/>
              <a:t>PC chaired by </a:t>
            </a:r>
            <a:r>
              <a:rPr lang="en-US" dirty="0" err="1" smtClean="0"/>
              <a:t>Hono’able</a:t>
            </a:r>
            <a:r>
              <a:rPr lang="en-US" dirty="0" smtClean="0"/>
              <a:t> Prime Minister of Pakistan;</a:t>
            </a:r>
          </a:p>
          <a:p>
            <a:pPr marL="342900" indent="-342900" algn="just" eaLnBrk="0" hangingPunct="0">
              <a:spcBef>
                <a:spcPts val="2400"/>
              </a:spcBef>
              <a:buClr>
                <a:srgbClr val="FFFF00"/>
              </a:buClr>
              <a:buSzPct val="125000"/>
              <a:defRPr/>
            </a:pPr>
            <a:r>
              <a:rPr lang="en-US" dirty="0" smtClean="0"/>
              <a:t>Projects </a:t>
            </a:r>
            <a:r>
              <a:rPr lang="en-US" dirty="0"/>
              <a:t>M&amp;E Wing is part of </a:t>
            </a:r>
            <a:r>
              <a:rPr lang="en-US" dirty="0" smtClean="0"/>
              <a:t>PC; </a:t>
            </a:r>
            <a:r>
              <a:rPr lang="en-US" dirty="0"/>
              <a:t>to monitor &amp; evaluate its PSDP/donors financed projects </a:t>
            </a:r>
            <a:r>
              <a:rPr lang="en-US" dirty="0" smtClean="0"/>
              <a:t>including </a:t>
            </a:r>
            <a:r>
              <a:rPr lang="en-US" dirty="0"/>
              <a:t>SDGs focused projects</a:t>
            </a:r>
            <a:r>
              <a:rPr lang="en-US" dirty="0" smtClean="0"/>
              <a:t>;</a:t>
            </a:r>
          </a:p>
          <a:p>
            <a:pPr marL="342900" indent="-342900" algn="just" eaLnBrk="0" hangingPunct="0">
              <a:spcBef>
                <a:spcPts val="2400"/>
              </a:spcBef>
              <a:buClr>
                <a:srgbClr val="FFFF00"/>
              </a:buClr>
              <a:buSzPct val="125000"/>
              <a:defRPr/>
            </a:pPr>
            <a:r>
              <a:rPr lang="en-US" dirty="0" smtClean="0"/>
              <a:t>M&amp;E Wing conducts evaluation of On-going/Completed projects </a:t>
            </a:r>
            <a:r>
              <a:rPr lang="en-US" dirty="0"/>
              <a:t>using OECD-DAC Criteria</a:t>
            </a:r>
            <a:r>
              <a:rPr lang="en-US" dirty="0" smtClean="0"/>
              <a:t>;</a:t>
            </a:r>
          </a:p>
          <a:p>
            <a:pPr marL="342900" indent="-342900" algn="just" eaLnBrk="0" hangingPunct="0">
              <a:spcBef>
                <a:spcPts val="2400"/>
              </a:spcBef>
              <a:buClr>
                <a:srgbClr val="FFFF00"/>
              </a:buClr>
              <a:buSzPct val="125000"/>
              <a:defRPr/>
            </a:pPr>
            <a:r>
              <a:rPr lang="en-US" dirty="0" smtClean="0"/>
              <a:t>Integrate Evaluation </a:t>
            </a:r>
            <a:r>
              <a:rPr lang="en-US" dirty="0"/>
              <a:t>findings with evidences </a:t>
            </a:r>
            <a:r>
              <a:rPr lang="en-US" dirty="0" smtClean="0"/>
              <a:t>during Strategic Plans </a:t>
            </a:r>
            <a:r>
              <a:rPr lang="en-US" dirty="0"/>
              <a:t>OR Annual development </a:t>
            </a:r>
            <a:r>
              <a:rPr lang="en-US" dirty="0" smtClean="0"/>
              <a:t>program development</a:t>
            </a:r>
            <a:r>
              <a:rPr lang="en-US" dirty="0"/>
              <a:t>; </a:t>
            </a:r>
          </a:p>
          <a:p>
            <a:pPr marL="342900" indent="-342900" algn="just" eaLnBrk="0" hangingPunct="0">
              <a:spcBef>
                <a:spcPts val="2400"/>
              </a:spcBef>
              <a:buClr>
                <a:srgbClr val="FFFF00"/>
              </a:buClr>
              <a:buSzPct val="125000"/>
              <a:defRPr/>
            </a:pPr>
            <a:endParaRPr lang="en-US" dirty="0"/>
          </a:p>
          <a:p>
            <a:pPr marL="342900" indent="-342900" algn="just" eaLnBrk="0" hangingPunct="0">
              <a:spcBef>
                <a:spcPts val="2400"/>
              </a:spcBef>
              <a:buClr>
                <a:srgbClr val="FFFF00"/>
              </a:buClr>
              <a:buSzPct val="125000"/>
              <a:defRPr/>
            </a:pPr>
            <a:endParaRPr lang="en-US" dirty="0"/>
          </a:p>
          <a:p>
            <a:pPr marL="342900" indent="-342900" algn="just" eaLnBrk="0" hangingPunct="0">
              <a:spcBef>
                <a:spcPts val="2400"/>
              </a:spcBef>
              <a:buClr>
                <a:srgbClr val="FFFF00"/>
              </a:buClr>
              <a:buSzPct val="125000"/>
              <a:defRPr/>
            </a:pPr>
            <a:endParaRPr lang="en-US" dirty="0" smtClean="0"/>
          </a:p>
          <a:p>
            <a:pPr marL="342900" indent="-342900" algn="just" eaLnBrk="0" hangingPunct="0">
              <a:spcBef>
                <a:spcPts val="2400"/>
              </a:spcBef>
              <a:buClr>
                <a:srgbClr val="FFFF00"/>
              </a:buClr>
              <a:buSzPct val="125000"/>
              <a:defRPr/>
            </a:pPr>
            <a:endParaRPr lang="en-US" dirty="0"/>
          </a:p>
          <a:p>
            <a:pPr algn="just"/>
            <a:endParaRPr lang="en-US" dirty="0"/>
          </a:p>
          <a:p>
            <a:pPr algn="just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83188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8DAD25B-E1F6-13CD-1B5F-8743C5ECE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570" y="147784"/>
            <a:ext cx="11239590" cy="781605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What is the </a:t>
            </a:r>
            <a:r>
              <a:rPr lang="en-US" sz="2800" dirty="0" smtClean="0">
                <a:solidFill>
                  <a:schemeClr val="bg1"/>
                </a:solidFill>
              </a:rPr>
              <a:t>Current State </a:t>
            </a:r>
            <a:r>
              <a:rPr lang="en-US" sz="2800" dirty="0">
                <a:solidFill>
                  <a:schemeClr val="bg1"/>
                </a:solidFill>
              </a:rPr>
              <a:t>of </a:t>
            </a:r>
            <a:r>
              <a:rPr lang="en-US" sz="2800" dirty="0" smtClean="0">
                <a:solidFill>
                  <a:schemeClr val="bg1"/>
                </a:solidFill>
              </a:rPr>
              <a:t>National Evaluation Capabilities in Your Country</a:t>
            </a:r>
            <a:r>
              <a:rPr lang="en-US" sz="2800" dirty="0">
                <a:solidFill>
                  <a:schemeClr val="bg1"/>
                </a:solidFill>
              </a:rPr>
              <a:t>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279B466-F119-37A2-335A-54FA76B1FD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735" y="1124261"/>
            <a:ext cx="11542426" cy="5126637"/>
          </a:xfrm>
        </p:spPr>
        <p:txBody>
          <a:bodyPr>
            <a:normAutofit/>
          </a:bodyPr>
          <a:lstStyle/>
          <a:p>
            <a:pPr marL="342900" indent="-342900" algn="just" eaLnBrk="0" hangingPunct="0">
              <a:spcBef>
                <a:spcPts val="1800"/>
              </a:spcBef>
              <a:buClr>
                <a:srgbClr val="FFFF00"/>
              </a:buClr>
              <a:buSzPct val="125000"/>
              <a:defRPr/>
            </a:pPr>
            <a:r>
              <a:rPr lang="en-US" dirty="0" smtClean="0"/>
              <a:t>Six sub-national </a:t>
            </a:r>
            <a:r>
              <a:rPr lang="en-US" dirty="0"/>
              <a:t>Governments have M&amp;E Cells at P&amp;D </a:t>
            </a:r>
            <a:r>
              <a:rPr lang="en-US" dirty="0" err="1" smtClean="0"/>
              <a:t>Deptt</a:t>
            </a:r>
            <a:r>
              <a:rPr lang="en-US" dirty="0" smtClean="0"/>
              <a:t> at Province level;</a:t>
            </a:r>
          </a:p>
          <a:p>
            <a:pPr marL="342900" indent="-342900" algn="just" eaLnBrk="0" hangingPunct="0">
              <a:spcBef>
                <a:spcPts val="1800"/>
              </a:spcBef>
              <a:buClr>
                <a:srgbClr val="FFFF00"/>
              </a:buClr>
              <a:buSzPct val="125000"/>
              <a:defRPr/>
            </a:pPr>
            <a:r>
              <a:rPr lang="en-US" dirty="0" smtClean="0"/>
              <a:t>PC has initiated process for formulation of its M&amp;E Policy;</a:t>
            </a:r>
            <a:endParaRPr lang="en-US" dirty="0"/>
          </a:p>
          <a:p>
            <a:pPr marL="342900" indent="-342900" algn="just" eaLnBrk="0" hangingPunct="0">
              <a:spcBef>
                <a:spcPts val="1800"/>
              </a:spcBef>
              <a:buClr>
                <a:srgbClr val="FFFF00"/>
              </a:buClr>
              <a:buSzPct val="125000"/>
              <a:defRPr/>
            </a:pPr>
            <a:r>
              <a:rPr lang="en-US" dirty="0" smtClean="0"/>
              <a:t>VOPE</a:t>
            </a:r>
            <a:r>
              <a:rPr lang="en-US" dirty="0"/>
              <a:t>: Pakistan Evaluation Association (PEA), </a:t>
            </a:r>
            <a:r>
              <a:rPr lang="en-US" dirty="0" smtClean="0"/>
              <a:t>making efforts for </a:t>
            </a:r>
            <a:r>
              <a:rPr lang="en-US" dirty="0"/>
              <a:t>promotion of evaluation with strengthening of </a:t>
            </a:r>
            <a:r>
              <a:rPr lang="en-US" dirty="0" smtClean="0"/>
              <a:t>capabilities in Public sector. Director </a:t>
            </a:r>
            <a:r>
              <a:rPr lang="en-US" dirty="0" err="1"/>
              <a:t>Coord</a:t>
            </a:r>
            <a:r>
              <a:rPr lang="en-US" dirty="0"/>
              <a:t>/Plan performing as Vice-president of PEA voluntarily;</a:t>
            </a:r>
          </a:p>
          <a:p>
            <a:pPr marL="342900" indent="-342900" algn="just" eaLnBrk="0" hangingPunct="0">
              <a:spcBef>
                <a:spcPts val="1800"/>
              </a:spcBef>
              <a:buClr>
                <a:srgbClr val="FFFF00"/>
              </a:buClr>
              <a:buSzPct val="125000"/>
              <a:defRPr/>
            </a:pPr>
            <a:r>
              <a:rPr lang="en-US" dirty="0" smtClean="0"/>
              <a:t>CERP-GEI provided capacity development support to PC for strengthening of Evaluation capacities;</a:t>
            </a:r>
            <a:endParaRPr lang="en-US" dirty="0"/>
          </a:p>
          <a:p>
            <a:pPr marL="342900" indent="-342900" algn="just" eaLnBrk="0" hangingPunct="0">
              <a:spcBef>
                <a:spcPts val="1800"/>
              </a:spcBef>
              <a:buClr>
                <a:srgbClr val="FFFF00"/>
              </a:buClr>
              <a:buSzPct val="125000"/>
              <a:defRPr/>
            </a:pPr>
            <a:endParaRPr lang="en-US" dirty="0"/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91440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8DAD25B-E1F6-13CD-1B5F-8743C5ECE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580" y="222735"/>
            <a:ext cx="11239590" cy="646695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What are the </a:t>
            </a:r>
            <a:r>
              <a:rPr lang="en-US" sz="2800" dirty="0" smtClean="0">
                <a:solidFill>
                  <a:schemeClr val="bg1"/>
                </a:solidFill>
              </a:rPr>
              <a:t>Barriers </a:t>
            </a:r>
            <a:r>
              <a:rPr lang="en-US" sz="2800" dirty="0">
                <a:solidFill>
                  <a:schemeClr val="bg1"/>
                </a:solidFill>
              </a:rPr>
              <a:t>and </a:t>
            </a:r>
            <a:r>
              <a:rPr lang="en-US" sz="2800" dirty="0" smtClean="0">
                <a:solidFill>
                  <a:schemeClr val="bg1"/>
                </a:solidFill>
              </a:rPr>
              <a:t>Enablers </a:t>
            </a:r>
            <a:r>
              <a:rPr lang="en-US" sz="2800" dirty="0">
                <a:solidFill>
                  <a:schemeClr val="bg1"/>
                </a:solidFill>
              </a:rPr>
              <a:t>for </a:t>
            </a:r>
            <a:r>
              <a:rPr lang="en-US" sz="2800" dirty="0" smtClean="0">
                <a:solidFill>
                  <a:schemeClr val="bg1"/>
                </a:solidFill>
              </a:rPr>
              <a:t>Countries </a:t>
            </a:r>
            <a:r>
              <a:rPr lang="en-US" sz="2800" dirty="0">
                <a:solidFill>
                  <a:schemeClr val="bg1"/>
                </a:solidFill>
              </a:rPr>
              <a:t>to </a:t>
            </a:r>
            <a:r>
              <a:rPr lang="en-US" sz="2800" dirty="0" smtClean="0">
                <a:solidFill>
                  <a:schemeClr val="bg1"/>
                </a:solidFill>
              </a:rPr>
              <a:t>Enhance </a:t>
            </a:r>
            <a:r>
              <a:rPr lang="en-US" sz="2800" dirty="0">
                <a:solidFill>
                  <a:schemeClr val="bg1"/>
                </a:solidFill>
              </a:rPr>
              <a:t>their </a:t>
            </a:r>
            <a:r>
              <a:rPr lang="en-US" sz="2800" dirty="0" smtClean="0">
                <a:solidFill>
                  <a:schemeClr val="bg1"/>
                </a:solidFill>
              </a:rPr>
              <a:t>National Evaluation Capabilities </a:t>
            </a:r>
            <a:r>
              <a:rPr lang="en-US" sz="2800" dirty="0">
                <a:solidFill>
                  <a:schemeClr val="bg1"/>
                </a:solidFill>
              </a:rPr>
              <a:t>and integrate…… </a:t>
            </a:r>
            <a:br>
              <a:rPr lang="en-US" sz="2800" dirty="0">
                <a:solidFill>
                  <a:schemeClr val="bg1"/>
                </a:solidFill>
              </a:rPr>
            </a:b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279B466-F119-37A2-335A-54FA76B1FD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931" y="614597"/>
            <a:ext cx="11947161" cy="5576341"/>
          </a:xfrm>
        </p:spPr>
        <p:txBody>
          <a:bodyPr>
            <a:noAutofit/>
          </a:bodyPr>
          <a:lstStyle/>
          <a:p>
            <a:pPr marL="285750" marR="0" lvl="0" indent="-28575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en-US" sz="2100" b="1" dirty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Barriers</a:t>
            </a:r>
          </a:p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100" dirty="0" smtClean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More understanding/awareness raising needed </a:t>
            </a:r>
            <a:r>
              <a:rPr lang="en-US" sz="2100" dirty="0">
                <a:ea typeface="Calibri" panose="020F0502020204030204" pitchFamily="34" charset="0"/>
                <a:cs typeface="Calibri" panose="020F0502020204030204" pitchFamily="34" charset="0"/>
              </a:rPr>
              <a:t>among Parliamentarian, senior management &amp; </a:t>
            </a:r>
            <a:r>
              <a:rPr lang="en-US" sz="2100" dirty="0" smtClean="0">
                <a:ea typeface="Calibri" panose="020F0502020204030204" pitchFamily="34" charset="0"/>
                <a:cs typeface="Calibri" panose="020F0502020204030204" pitchFamily="34" charset="0"/>
              </a:rPr>
              <a:t>public </a:t>
            </a:r>
            <a:r>
              <a:rPr lang="en-US" sz="2100" dirty="0" smtClean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about NES &amp; its role in policy/plans development;</a:t>
            </a:r>
            <a:endParaRPr lang="en-US" sz="2100" dirty="0"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100" dirty="0" smtClean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Due to less awareness, creates </a:t>
            </a:r>
            <a:r>
              <a:rPr lang="en-US" sz="2100" dirty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obstacles in </a:t>
            </a:r>
            <a:r>
              <a:rPr lang="en-US" sz="2100" dirty="0" smtClean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evaluation policies &amp; </a:t>
            </a:r>
            <a:r>
              <a:rPr lang="en-US" sz="2100" dirty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systems development;</a:t>
            </a:r>
          </a:p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100" dirty="0" smtClean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Findings/Evidences </a:t>
            </a:r>
            <a:r>
              <a:rPr lang="en-US" sz="2100" dirty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of Evaluation </a:t>
            </a:r>
            <a:r>
              <a:rPr lang="en-US" sz="2100" dirty="0" smtClean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not fully integrating in </a:t>
            </a:r>
            <a:r>
              <a:rPr lang="en-US" sz="2100" dirty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future </a:t>
            </a:r>
            <a:r>
              <a:rPr lang="en-US" sz="2100" dirty="0" smtClean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policy/Plans, conducted by </a:t>
            </a:r>
            <a:r>
              <a:rPr lang="en-US" sz="2100" dirty="0" err="1" smtClean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Govt</a:t>
            </a:r>
            <a:r>
              <a:rPr lang="en-US" sz="2100" dirty="0" smtClean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its-self OR Consultants for donors financed projects for scale-up &amp; sustainability; </a:t>
            </a:r>
          </a:p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100" dirty="0" smtClean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Less capacity/capability development including trainings opportunities for </a:t>
            </a:r>
            <a:r>
              <a:rPr lang="en-US" sz="2100" dirty="0" err="1" smtClean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govt</a:t>
            </a:r>
            <a:r>
              <a:rPr lang="en-US" sz="2100" dirty="0" smtClean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officials;  </a:t>
            </a:r>
            <a:endParaRPr lang="en-US" sz="2100" dirty="0"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en-US" sz="2100" b="1" dirty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Enablers:</a:t>
            </a:r>
          </a:p>
          <a:p>
            <a:pPr marL="285750" lvl="0" indent="-28575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100" dirty="0" smtClean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National </a:t>
            </a:r>
            <a:r>
              <a:rPr lang="en-US" sz="2100" dirty="0" err="1" smtClean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Govt</a:t>
            </a:r>
            <a:r>
              <a:rPr lang="en-US" sz="2100" dirty="0" smtClean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initiated </a:t>
            </a:r>
            <a:r>
              <a:rPr lang="en-US" sz="2100" dirty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process for M&amp;E Policy Framework </a:t>
            </a:r>
            <a:r>
              <a:rPr lang="en-US" sz="2100" dirty="0" smtClean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formulation </a:t>
            </a:r>
            <a:r>
              <a:rPr lang="en-US" sz="2100" dirty="0">
                <a:ea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en-US" sz="2100" dirty="0" smtClean="0">
                <a:ea typeface="Calibri" panose="020F0502020204030204" pitchFamily="34" charset="0"/>
                <a:cs typeface="Calibri" panose="020F0502020204030204" pitchFamily="34" charset="0"/>
              </a:rPr>
              <a:t>consistency </a:t>
            </a:r>
            <a:r>
              <a:rPr lang="en-US" sz="2100" dirty="0">
                <a:ea typeface="Calibri" panose="020F0502020204030204" pitchFamily="34" charset="0"/>
                <a:cs typeface="Calibri" panose="020F0502020204030204" pitchFamily="34" charset="0"/>
              </a:rPr>
              <a:t>&amp; </a:t>
            </a:r>
            <a:r>
              <a:rPr lang="en-US" sz="2100" dirty="0" smtClean="0">
                <a:ea typeface="Calibri" panose="020F0502020204030204" pitchFamily="34" charset="0"/>
                <a:cs typeface="Calibri" panose="020F0502020204030204" pitchFamily="34" charset="0"/>
              </a:rPr>
              <a:t>effectiveness of evaluation processes </a:t>
            </a:r>
            <a:r>
              <a:rPr lang="en-US" sz="2100" dirty="0" smtClean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(Good Practice/commonality);</a:t>
            </a:r>
            <a:endParaRPr lang="en-US" sz="2100" dirty="0"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100" dirty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GEI </a:t>
            </a:r>
            <a:r>
              <a:rPr lang="en-US" sz="2100" dirty="0" err="1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thr</a:t>
            </a:r>
            <a:r>
              <a:rPr lang="en-US" sz="2100" dirty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. CERP provided support &amp; look forward </a:t>
            </a:r>
            <a:r>
              <a:rPr lang="en-US" sz="2100" dirty="0" smtClean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from other Partners in </a:t>
            </a:r>
            <a:r>
              <a:rPr lang="en-US" sz="2100" dirty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future </a:t>
            </a:r>
            <a:r>
              <a:rPr lang="en-US" sz="2100" dirty="0" smtClean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too to share best practices &amp; resources for NES;</a:t>
            </a:r>
            <a:endParaRPr lang="en-US" sz="2100" dirty="0"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100" dirty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Translated OECD-DAC Criteria into “URDU” for clarity &amp; its easy application </a:t>
            </a:r>
            <a:r>
              <a:rPr lang="en-US" sz="2100" dirty="0" smtClean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(Good practice); </a:t>
            </a:r>
            <a:endParaRPr lang="en-US" sz="2100" dirty="0"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100" dirty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M&amp;E Wing has coordination with national/international evaluation institutions including GEI, </a:t>
            </a:r>
            <a:r>
              <a:rPr lang="en-US" sz="2100" dirty="0" smtClean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IPDET</a:t>
            </a:r>
            <a:r>
              <a:rPr lang="en-US" sz="2100" dirty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100" dirty="0" smtClean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APEA, IDEAS;</a:t>
            </a:r>
            <a:endParaRPr lang="x-none" sz="2100" dirty="0"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584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8DAD25B-E1F6-13CD-1B5F-8743C5ECE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570" y="119921"/>
            <a:ext cx="11239590" cy="781605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What are the Emerging Priorities, Opportunities and Pathways for Governments to Move forward…..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279B466-F119-37A2-335A-54FA76B1FD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931" y="1079291"/>
            <a:ext cx="11947161" cy="5576341"/>
          </a:xfrm>
        </p:spPr>
        <p:txBody>
          <a:bodyPr>
            <a:normAutofit fontScale="85000" lnSpcReduction="20000"/>
          </a:bodyPr>
          <a:lstStyle/>
          <a:p>
            <a:pPr marL="342900" indent="-342900" algn="just" eaLnBrk="0" hangingPunct="0">
              <a:spcBef>
                <a:spcPts val="2400"/>
              </a:spcBef>
              <a:buClr>
                <a:srgbClr val="FFFF00"/>
              </a:buClr>
              <a:buSzPct val="125000"/>
              <a:buFont typeface="Wingdings" panose="05000000000000000000" pitchFamily="2" charset="2"/>
              <a:buChar char="v"/>
              <a:defRPr/>
            </a:pPr>
            <a:r>
              <a:rPr lang="en-US" dirty="0"/>
              <a:t>Emerging Third-party Monitoring/Evaluation of mega projects scenario mandated by PM Office for Accountability &amp; </a:t>
            </a:r>
            <a:r>
              <a:rPr lang="en-US" dirty="0" smtClean="0"/>
              <a:t>Transparency (Political will);</a:t>
            </a:r>
            <a:endParaRPr lang="en-US" dirty="0"/>
          </a:p>
          <a:p>
            <a:pPr marL="342900" indent="-342900" algn="just" eaLnBrk="0" hangingPunct="0">
              <a:spcBef>
                <a:spcPts val="2400"/>
              </a:spcBef>
              <a:buClr>
                <a:srgbClr val="FFFF00"/>
              </a:buClr>
              <a:buSzPct val="125000"/>
              <a:buFont typeface="Wingdings" panose="05000000000000000000" pitchFamily="2" charset="2"/>
              <a:buChar char="v"/>
              <a:defRPr/>
            </a:pPr>
            <a:r>
              <a:rPr lang="en-US" dirty="0" smtClean="0"/>
              <a:t>Conceiving transformation </a:t>
            </a:r>
            <a:r>
              <a:rPr lang="en-US" dirty="0"/>
              <a:t>of present Projects M&amp;E Wing into </a:t>
            </a:r>
            <a:r>
              <a:rPr lang="en-US" b="1" dirty="0"/>
              <a:t>Independent M&amp;E Office </a:t>
            </a:r>
            <a:r>
              <a:rPr lang="en-US" b="1" dirty="0" smtClean="0"/>
              <a:t>of PC </a:t>
            </a:r>
            <a:r>
              <a:rPr lang="en-US" dirty="0" smtClean="0"/>
              <a:t>after </a:t>
            </a:r>
            <a:r>
              <a:rPr lang="en-US" dirty="0"/>
              <a:t>lessons learnt during past years </a:t>
            </a:r>
            <a:r>
              <a:rPr lang="en-US" dirty="0" smtClean="0"/>
              <a:t>(Transcendent); Looking for any “Best Practices” for replication.</a:t>
            </a:r>
            <a:endParaRPr lang="en-US" dirty="0"/>
          </a:p>
          <a:p>
            <a:pPr marL="342900" indent="-342900" algn="just" eaLnBrk="0" hangingPunct="0">
              <a:spcBef>
                <a:spcPts val="2400"/>
              </a:spcBef>
              <a:buClr>
                <a:srgbClr val="FFFF00"/>
              </a:buClr>
              <a:buSzPct val="125000"/>
              <a:buFont typeface="Wingdings" panose="05000000000000000000" pitchFamily="2" charset="2"/>
              <a:buChar char="v"/>
              <a:defRPr/>
            </a:pPr>
            <a:r>
              <a:rPr lang="en-US" dirty="0"/>
              <a:t>Independent M&amp;E Office may be </a:t>
            </a:r>
            <a:r>
              <a:rPr lang="en-US" dirty="0" smtClean="0"/>
              <a:t>performed </a:t>
            </a:r>
            <a:r>
              <a:rPr lang="en-US" dirty="0"/>
              <a:t>as independent organization having its M&amp;E Policy &amp; operations SOPs as an “Extended Arm”  of PC;</a:t>
            </a:r>
          </a:p>
          <a:p>
            <a:pPr marL="342900" indent="-342900" algn="just" eaLnBrk="0" hangingPunct="0">
              <a:spcBef>
                <a:spcPts val="2400"/>
              </a:spcBef>
              <a:buClr>
                <a:srgbClr val="FFFF00"/>
              </a:buClr>
              <a:buSzPct val="125000"/>
              <a:buFont typeface="Wingdings" panose="05000000000000000000" pitchFamily="2" charset="2"/>
              <a:buChar char="v"/>
              <a:defRPr/>
            </a:pPr>
            <a:r>
              <a:rPr lang="en-US" dirty="0"/>
              <a:t>Conclusion/completion of M&amp;E Policy </a:t>
            </a:r>
            <a:r>
              <a:rPr lang="en-US" dirty="0" smtClean="0"/>
              <a:t>Framework formulation </a:t>
            </a:r>
            <a:r>
              <a:rPr lang="en-US" dirty="0"/>
              <a:t>process And then review of M&amp;E </a:t>
            </a:r>
            <a:r>
              <a:rPr lang="en-US" dirty="0" smtClean="0"/>
              <a:t>Guidelines;</a:t>
            </a:r>
          </a:p>
          <a:p>
            <a:pPr marL="342900" indent="-342900" algn="just" eaLnBrk="0" hangingPunct="0">
              <a:spcBef>
                <a:spcPts val="2400"/>
              </a:spcBef>
              <a:buClr>
                <a:srgbClr val="FFFF00"/>
              </a:buClr>
              <a:buSzPct val="125000"/>
              <a:buFont typeface="Wingdings" panose="05000000000000000000" pitchFamily="2" charset="2"/>
              <a:buChar char="v"/>
              <a:defRPr/>
            </a:pPr>
            <a:r>
              <a:rPr lang="en-US" dirty="0" smtClean="0"/>
              <a:t>Plan to conduct Capacity/capability Need Assessment of PC may be by using MESA-GEI Tool And then develop Action Plan for Capacity/Capability Development;</a:t>
            </a:r>
          </a:p>
          <a:p>
            <a:pPr marL="342900" indent="-342900" algn="just" eaLnBrk="0" hangingPunct="0">
              <a:spcBef>
                <a:spcPts val="2400"/>
              </a:spcBef>
              <a:buClr>
                <a:srgbClr val="FFFF00"/>
              </a:buClr>
              <a:buSzPct val="125000"/>
              <a:buFont typeface="Wingdings" panose="05000000000000000000" pitchFamily="2" charset="2"/>
              <a:buChar char="v"/>
              <a:defRPr/>
            </a:pPr>
            <a:r>
              <a:rPr lang="en-US" dirty="0" smtClean="0"/>
              <a:t>Continuous Improvement: Establishment of Feedback loop &amp; learning mechanisms to integrate lessons learnt from evaluation into policy making &amp; Program Design; For instance established </a:t>
            </a:r>
            <a:r>
              <a:rPr lang="en-US" u="sng" dirty="0" smtClean="0"/>
              <a:t>Compliance section in M&amp;E Wing</a:t>
            </a:r>
            <a:r>
              <a:rPr lang="en-US" dirty="0" smtClean="0"/>
              <a:t>;</a:t>
            </a:r>
          </a:p>
          <a:p>
            <a:pPr marL="285750" marR="0" lvl="0" indent="-28575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q"/>
            </a:pP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06491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8DAD25B-E1F6-13CD-1B5F-8743C5ECE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570" y="119921"/>
            <a:ext cx="11239590" cy="781605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What are the Emerging Priorities, Opportunities and Pathways for Governments to Move forward…..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279B466-F119-37A2-335A-54FA76B1FD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931" y="1079291"/>
            <a:ext cx="11947161" cy="5576341"/>
          </a:xfrm>
        </p:spPr>
        <p:txBody>
          <a:bodyPr>
            <a:normAutofit/>
          </a:bodyPr>
          <a:lstStyle/>
          <a:p>
            <a:pPr marL="342900" indent="-342900" algn="just" eaLnBrk="0" hangingPunct="0">
              <a:spcBef>
                <a:spcPts val="2400"/>
              </a:spcBef>
              <a:buClr>
                <a:srgbClr val="FFFF00"/>
              </a:buClr>
              <a:buSzPct val="125000"/>
              <a:buFont typeface="Wingdings" panose="05000000000000000000" pitchFamily="2" charset="2"/>
              <a:buChar char="v"/>
              <a:defRPr/>
            </a:pPr>
            <a:r>
              <a:rPr lang="en-US" dirty="0" smtClean="0"/>
              <a:t>Deliver quality training programs for M&amp;E/MIS management/Staff from national/international resources;</a:t>
            </a:r>
          </a:p>
          <a:p>
            <a:pPr marL="342900" indent="-342900" algn="just" eaLnBrk="0" hangingPunct="0">
              <a:spcBef>
                <a:spcPts val="2400"/>
              </a:spcBef>
              <a:buClr>
                <a:srgbClr val="FFFF00"/>
              </a:buClr>
              <a:buSzPct val="125000"/>
              <a:buFont typeface="Wingdings" panose="05000000000000000000" pitchFamily="2" charset="2"/>
              <a:buChar char="v"/>
              <a:defRPr/>
            </a:pPr>
            <a:r>
              <a:rPr lang="en-US" dirty="0" smtClean="0"/>
              <a:t>Integration of technological tools/technique in M&amp;E/MIS including AI technology for quality outputs; </a:t>
            </a:r>
          </a:p>
          <a:p>
            <a:pPr marL="342900" indent="-342900" algn="just" eaLnBrk="0" hangingPunct="0">
              <a:spcBef>
                <a:spcPts val="2400"/>
              </a:spcBef>
              <a:buClr>
                <a:srgbClr val="FFFF00"/>
              </a:buClr>
              <a:buSzPct val="125000"/>
              <a:buFont typeface="Wingdings" panose="05000000000000000000" pitchFamily="2" charset="2"/>
              <a:buChar char="v"/>
              <a:defRPr/>
            </a:pPr>
            <a:r>
              <a:rPr lang="en-US" dirty="0" smtClean="0"/>
              <a:t>Fostering </a:t>
            </a:r>
            <a:r>
              <a:rPr lang="en-US" dirty="0"/>
              <a:t>partnerships with international Evaluation Institutions for Strengthening NES including GEI, IOE-UNDP, ADB, Evaluation Associations</a:t>
            </a:r>
            <a:r>
              <a:rPr lang="en-US" dirty="0" smtClean="0"/>
              <a:t>;</a:t>
            </a:r>
          </a:p>
          <a:p>
            <a:pPr marL="342900" indent="-342900" algn="just" eaLnBrk="0" hangingPunct="0">
              <a:spcBef>
                <a:spcPts val="2400"/>
              </a:spcBef>
              <a:buClr>
                <a:srgbClr val="FFFF00"/>
              </a:buClr>
              <a:buSzPct val="125000"/>
              <a:buFont typeface="Wingdings" panose="05000000000000000000" pitchFamily="2" charset="2"/>
              <a:buChar char="v"/>
              <a:defRPr/>
            </a:pPr>
            <a:r>
              <a:rPr lang="en-US" dirty="0" smtClean="0"/>
              <a:t>Organize awareness sessions/events about NES strengthening; </a:t>
            </a:r>
            <a:endParaRPr lang="en-US" dirty="0"/>
          </a:p>
          <a:p>
            <a:pPr marL="342900" indent="-342900" algn="just" eaLnBrk="0" hangingPunct="0">
              <a:spcBef>
                <a:spcPts val="2400"/>
              </a:spcBef>
              <a:buClr>
                <a:srgbClr val="FFFF00"/>
              </a:buClr>
              <a:buSzPct val="125000"/>
              <a:buFont typeface="Wingdings" panose="05000000000000000000" pitchFamily="2" charset="2"/>
              <a:buChar char="v"/>
              <a:defRPr/>
            </a:pPr>
            <a:r>
              <a:rPr lang="en-US" dirty="0"/>
              <a:t>Establishment of </a:t>
            </a:r>
            <a:r>
              <a:rPr lang="en-US" b="1" dirty="0"/>
              <a:t>National Evaluation Forum </a:t>
            </a:r>
            <a:r>
              <a:rPr lang="en-US" dirty="0"/>
              <a:t>comprised of </a:t>
            </a:r>
            <a:r>
              <a:rPr lang="en-US" dirty="0" smtClean="0"/>
              <a:t>National/Sub-national </a:t>
            </a:r>
            <a:r>
              <a:rPr lang="en-US" dirty="0" err="1" smtClean="0"/>
              <a:t>Govts</a:t>
            </a:r>
            <a:r>
              <a:rPr lang="en-US" dirty="0" smtClean="0"/>
              <a:t>/UN/VOPE/Academia/Social </a:t>
            </a:r>
            <a:r>
              <a:rPr lang="en-US" dirty="0"/>
              <a:t>Sector Org/Private Companies/Consultants </a:t>
            </a:r>
            <a:r>
              <a:rPr lang="en-US" dirty="0" smtClean="0"/>
              <a:t>(At Conceiving stage).</a:t>
            </a:r>
            <a:endParaRPr lang="en-US" dirty="0"/>
          </a:p>
          <a:p>
            <a:pPr marL="285750" marR="0" lvl="0" indent="-28575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q"/>
            </a:pP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815784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8DAD25B-E1F6-13CD-1B5F-8743C5ECE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570" y="-14991"/>
            <a:ext cx="11239590" cy="781605"/>
          </a:xfrm>
        </p:spPr>
        <p:txBody>
          <a:bodyPr>
            <a:noAutofit/>
          </a:bodyPr>
          <a:lstStyle/>
          <a:p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279B466-F119-37A2-335A-54FA76B1FD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2778" y="360820"/>
            <a:ext cx="11239589" cy="4991724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b="1" dirty="0" smtClean="0"/>
          </a:p>
          <a:p>
            <a:pPr marL="0" indent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b="1" dirty="0"/>
          </a:p>
          <a:p>
            <a:pPr marL="0" indent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b="1" dirty="0" smtClean="0"/>
          </a:p>
          <a:p>
            <a:pPr marL="0" indent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b="1" dirty="0"/>
          </a:p>
          <a:p>
            <a:pPr marL="0" indent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b="1" dirty="0" smtClean="0"/>
              <a:t>				</a:t>
            </a:r>
            <a:r>
              <a:rPr lang="en-US" sz="6000" b="1" dirty="0" smtClean="0"/>
              <a:t>Thank </a:t>
            </a:r>
            <a:r>
              <a:rPr lang="en-US" sz="6000" b="1" dirty="0"/>
              <a:t>You</a:t>
            </a:r>
            <a:endParaRPr lang="en-US" dirty="0"/>
          </a:p>
          <a:p>
            <a:pPr marL="0" marR="0" lvl="0" indent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69603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8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 anchorCtr="0">
        <a:normAutofit/>
      </a:bodyPr>
      <a:lstStyle>
        <a:defPPr algn="l">
          <a:defRPr sz="2000" b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1FFAEF9962944E967B2CAB215BCB79" ma:contentTypeVersion="8" ma:contentTypeDescription="Create a new document." ma:contentTypeScope="" ma:versionID="a7c9a76739cb3e966d05a5f5f61b2527">
  <xsd:schema xmlns:xsd="http://www.w3.org/2001/XMLSchema" xmlns:xs="http://www.w3.org/2001/XMLSchema" xmlns:p="http://schemas.microsoft.com/office/2006/metadata/properties" xmlns:ns2="f351de21-d896-48a7-9dfa-e668a9d1d44a" targetNamespace="http://schemas.microsoft.com/office/2006/metadata/properties" ma:root="true" ma:fieldsID="6c8913513d90a5dc6526904a5648fb7c" ns2:_="">
    <xsd:import namespace="f351de21-d896-48a7-9dfa-e668a9d1d4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51de21-d896-48a7-9dfa-e668a9d1d4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FE0478E-353E-49C6-B3B7-9F0B9E70B6B2}"/>
</file>

<file path=customXml/itemProps2.xml><?xml version="1.0" encoding="utf-8"?>
<ds:datastoreItem xmlns:ds="http://schemas.openxmlformats.org/officeDocument/2006/customXml" ds:itemID="{D37DD702-644E-4DB6-B991-9FA64836E5E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3D0D6FF-5DC0-4A4C-B543-9E5307B25F01}">
  <ds:schemaRefs>
    <ds:schemaRef ds:uri="http://schemas.microsoft.com/office/infopath/2007/PartnerControls"/>
    <ds:schemaRef ds:uri="http://purl.org/dc/terms/"/>
    <ds:schemaRef ds:uri="9d5e6f84-5843-49cc-89a8-d7ee1a915182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d75abbe9-4b63-46ba-acaa-ae82d37ec5f4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946</TotalTime>
  <Words>669</Words>
  <Application>Microsoft Office PowerPoint</Application>
  <PresentationFormat>Widescreen</PresentationFormat>
  <Paragraphs>57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Calibri</vt:lpstr>
      <vt:lpstr>Symbol</vt:lpstr>
      <vt:lpstr>Wingdings</vt:lpstr>
      <vt:lpstr>Arial</vt:lpstr>
      <vt:lpstr>Times New Roman</vt:lpstr>
      <vt:lpstr>Proxima Nova</vt:lpstr>
      <vt:lpstr>Roboto</vt:lpstr>
      <vt:lpstr>Office Theme</vt:lpstr>
      <vt:lpstr>STRENGTHENING EVALUATION CAPABILITIES: ANCHORING EVALUATION INTO THE MACHINERY OF GOVERNMENT (MOG)”  PAKISTAN  </vt:lpstr>
      <vt:lpstr>Key Question</vt:lpstr>
      <vt:lpstr>What is the Current State of National Evaluation Capabilities in Your Country? </vt:lpstr>
      <vt:lpstr>What is the Current State of National Evaluation Capabilities in Your Country?</vt:lpstr>
      <vt:lpstr>What are the Barriers and Enablers for Countries to Enhance their National Evaluation Capabilities and integrate……  </vt:lpstr>
      <vt:lpstr>What are the Emerging Priorities, Opportunities and Pathways for Governments to Move forward…..</vt:lpstr>
      <vt:lpstr>What are the Emerging Priorities, Opportunities and Pathways for Governments to Move forward…..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Cronkite</dc:creator>
  <cp:lastModifiedBy>hp</cp:lastModifiedBy>
  <cp:revision>85</cp:revision>
  <dcterms:created xsi:type="dcterms:W3CDTF">2024-04-15T11:05:03Z</dcterms:created>
  <dcterms:modified xsi:type="dcterms:W3CDTF">2024-10-10T17:48:35Z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0x010100FF1FFAEF9962944E967B2CAB215BCB79</vt:lpwstr>
  </property>
</Properties>
</file>