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6"/>
  </p:notesMasterIdLst>
  <p:sldIdLst>
    <p:sldId id="256" r:id="rId3"/>
    <p:sldId id="262" r:id="rId4"/>
    <p:sldId id="261" r:id="rId5"/>
    <p:sldId id="264" r:id="rId7"/>
    <p:sldId id="265" r:id="rId8"/>
    <p:sldId id="269" r:id="rId9"/>
    <p:sldId id="266" r:id="rId10"/>
    <p:sldId id="267" r:id="rId11"/>
  </p:sldIdLst>
  <p:sldSz cx="12192000" cy="6858000"/>
  <p:notesSz cx="6858000" cy="9144000"/>
  <p:embeddedFontLst>
    <p:embeddedFont>
      <p:font typeface="NumberOnly" panose="020B0500000000000000" charset="0"/>
      <p:bold r:id="rId15"/>
    </p:embeddedFont>
    <p:embeddedFont>
      <p:font typeface="Roboto" panose="02000000000000000000" pitchFamily="2" charset="0"/>
      <p:regular r:id="rId16"/>
      <p:bold r:id="rId17"/>
    </p:embeddedFont>
    <p:embeddedFont>
      <p:font typeface="微软雅黑" panose="020B0503020204020204" charset="-122"/>
      <p:regular r:id="rId18"/>
    </p:embeddedFont>
    <p:embeddedFont>
      <p:font typeface="等线" panose="02010600030101010101" charset="-122"/>
      <p:regular r:id="rId19"/>
    </p:embeddedFont>
    <p:embeddedFont>
      <p:font typeface="Calibri" panose="020F0502020204030204" charset="0"/>
      <p:regular r:id="rId20"/>
      <p:bold r:id="rId21"/>
      <p:italic r:id="rId22"/>
      <p:boldItalic r:id="rId23"/>
    </p:embeddedFont>
  </p:embeddedFontLst>
  <p:custDataLst>
    <p:tags r:id="rId2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3.xml"/><Relationship Id="rId26" Type="http://schemas.openxmlformats.org/officeDocument/2006/relationships/customXml" Target="../customXml/item3.xml"/><Relationship Id="rId25" Type="http://schemas.openxmlformats.org/officeDocument/2006/relationships/customXml" Target="../customXml/item2.xml"/><Relationship Id="rId24" Type="http://schemas.openxmlformats.org/officeDocument/2006/relationships/customXml" Target="../customXml/item1.xml"/><Relationship Id="rId23" Type="http://schemas.openxmlformats.org/officeDocument/2006/relationships/font" Target="fonts/font9.fntdata"/><Relationship Id="rId22" Type="http://schemas.openxmlformats.org/officeDocument/2006/relationships/font" Target="fonts/font8.fntdata"/><Relationship Id="rId21" Type="http://schemas.openxmlformats.org/officeDocument/2006/relationships/font" Target="fonts/font7.fntdata"/><Relationship Id="rId20" Type="http://schemas.openxmlformats.org/officeDocument/2006/relationships/font" Target="fonts/font6.fntdata"/><Relationship Id="rId2" Type="http://schemas.openxmlformats.org/officeDocument/2006/relationships/theme" Target="theme/theme1.xml"/><Relationship Id="rId19" Type="http://schemas.openxmlformats.org/officeDocument/2006/relationships/font" Target="fonts/font5.fntdata"/><Relationship Id="rId18" Type="http://schemas.openxmlformats.org/officeDocument/2006/relationships/font" Target="fonts/font4.fntdata"/><Relationship Id="rId17" Type="http://schemas.openxmlformats.org/officeDocument/2006/relationships/font" Target="fonts/font3.fntdata"/><Relationship Id="rId16" Type="http://schemas.openxmlformats.org/officeDocument/2006/relationships/font" Target="fonts/font2.fntdata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r>
              <a:rPr lang="zh-CN" altLang="en-US">
                <a:sym typeface="+mn-ea"/>
              </a:rPr>
              <a:t>围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>
              <a:ea typeface="宋体" panose="02010600030101010101" pitchFamily="2" charset="-122"/>
            </a:endParaRPr>
          </a:p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white background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US" dirty="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1193498" y="2478853"/>
            <a:ext cx="1080470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A</a:t>
            </a:r>
            <a:endParaRPr lang="en-US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6" name="Picture 25" descr="A black background with red stars&#10;&#10;Description automatically generated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28" name="Picture 27" descr="A black and red background with circles&#10;&#10;Description automatically generated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0913" y="-189176"/>
            <a:ext cx="2749544" cy="742377"/>
          </a:xfrm>
          <a:prstGeom prst="rect">
            <a:avLst/>
          </a:prstGeom>
        </p:spPr>
      </p:pic>
      <p:pic>
        <p:nvPicPr>
          <p:cNvPr id="30" name="Picture 29" descr="A red and black background with circles&#10;&#10;Description automatically generated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63509" y="6381129"/>
            <a:ext cx="2332941" cy="5949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white background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E000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US" dirty="0"/>
          </a:p>
        </p:txBody>
      </p:sp>
      <p:pic>
        <p:nvPicPr>
          <p:cNvPr id="7" name="Picture 6" descr="A black background with white text&#10;&#10;Description automatically generated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1pPr>
            <a:lvl2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2pPr>
            <a:lvl3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3pPr>
            <a:lvl4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4pPr>
            <a:lvl5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U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  <a:endParaRPr lang="en-GB"/>
          </a:p>
          <a:p>
            <a:pPr lvl="1"/>
            <a:r>
              <a:rPr lang="en-GB"/>
              <a:t>Second level</a:t>
            </a:r>
            <a:endParaRPr lang="en-GB"/>
          </a:p>
          <a:p>
            <a:pPr lvl="2"/>
            <a:r>
              <a:rPr lang="en-GB"/>
              <a:t>Third level</a:t>
            </a:r>
            <a:endParaRPr lang="en-GB"/>
          </a:p>
          <a:p>
            <a:pPr lvl="3"/>
            <a:r>
              <a:rPr lang="en-GB"/>
              <a:t>Fourth level</a:t>
            </a:r>
            <a:endParaRPr lang="en-GB"/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US" smtClean="0"/>
            </a:fld>
            <a:endParaRPr lang="en-US"/>
          </a:p>
        </p:txBody>
      </p:sp>
      <p:pic>
        <p:nvPicPr>
          <p:cNvPr id="8" name="Picture 7" descr="A red background with a white background&#10;&#10;Description automatically generated with medium confidence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3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993390"/>
            <a:ext cx="9144000" cy="130810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Evaluation Promotes Continuously Implementing of Provincial Development Strategy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3" name="Picture 2" descr="A black background with white text&#10;&#10;Description automatically generate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3714" y="4690615"/>
            <a:ext cx="5252161" cy="135850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1415" y="4064000"/>
            <a:ext cx="6096000" cy="39878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algn="l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Wu Hongmei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97280" y="4462780"/>
            <a:ext cx="7205980" cy="39878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algn="ctr"/>
            <a:r>
              <a:rPr lang="zh-CN" altLang="en-US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President of Zhejiang Development Planning</a:t>
            </a:r>
            <a:r>
              <a:rPr lang="en-US" altLang="zh-CN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 and</a:t>
            </a:r>
            <a:r>
              <a:rPr lang="zh-CN" altLang="en-US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 Research Institute</a:t>
            </a:r>
            <a:endParaRPr lang="zh-CN" altLang="en-US" sz="2000" b="0" dirty="0" smtClean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07390" y="1179195"/>
            <a:ext cx="10273665" cy="637540"/>
          </a:xfrm>
        </p:spPr>
        <p:txBody>
          <a:bodyPr/>
          <a:lstStyle/>
          <a:p>
            <a:r>
              <a:rPr lang="en-US" sz="3200" dirty="0"/>
              <a:t>Double Eight Strategy in Zhejiang Province</a:t>
            </a:r>
            <a:endParaRPr lang="en-US" sz="3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07390" y="771525"/>
            <a:ext cx="9307195" cy="365125"/>
          </a:xfrm>
        </p:spPr>
        <p:txBody>
          <a:bodyPr>
            <a:noAutofit/>
          </a:bodyPr>
          <a:lstStyle/>
          <a:p>
            <a:r>
              <a:rPr lang="en-US" dirty="0"/>
              <a:t>Work Background IN Zhejiang Province</a:t>
            </a:r>
            <a:endParaRPr 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771525" y="2047240"/>
            <a:ext cx="9152890" cy="70675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marL="342900" indent="-342900" algn="l">
              <a:buFont typeface="Wingdings" panose="05000000000000000000" charset="0"/>
              <a:buChar char="l"/>
            </a:pPr>
            <a:r>
              <a:rPr lang="zh-CN" altLang="en-US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In 2003, Xi Jinping, at the time of the Secretary of the Zhejiang Provincial Party Committee, deployed and implemented the "Double Eight Strategy," </a:t>
            </a:r>
            <a:endParaRPr lang="zh-CN" altLang="en-US" sz="2000" b="0" dirty="0" smtClean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4225" y="2917190"/>
            <a:ext cx="8286115" cy="70675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marL="342900" indent="-342900" algn="l">
              <a:buFont typeface="Wingdings" panose="05000000000000000000" charset="0"/>
              <a:buChar char="l"/>
            </a:pPr>
            <a:r>
              <a:rPr lang="en-US" altLang="zh-CN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Stand for "leveraging advantages in eight areas and promoting development in eight key aspects."</a:t>
            </a:r>
            <a:endParaRPr lang="en-US" altLang="zh-CN" sz="2000" b="0" dirty="0" smtClean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71525" y="3865245"/>
            <a:ext cx="7784465" cy="70675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marL="342900" indent="-342900" algn="l">
              <a:buFont typeface="Wingdings" panose="05000000000000000000" charset="0"/>
              <a:buChar char="l"/>
            </a:pPr>
            <a:r>
              <a:rPr lang="en-US" altLang="zh-CN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Over the past 20 years, it has driven remarkable economic and social progress.</a:t>
            </a:r>
            <a:endParaRPr lang="en-US" altLang="zh-CN" sz="2000" b="0" dirty="0" smtClean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graphicFrame>
        <p:nvGraphicFramePr>
          <p:cNvPr id="8" name="表格 7"/>
          <p:cNvGraphicFramePr/>
          <p:nvPr>
            <p:custDataLst>
              <p:tags r:id="rId1"/>
            </p:custDataLst>
          </p:nvPr>
        </p:nvGraphicFramePr>
        <p:xfrm>
          <a:off x="771525" y="4962525"/>
          <a:ext cx="6918325" cy="180149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30345"/>
                <a:gridCol w="1358900"/>
                <a:gridCol w="1529080"/>
              </a:tblGrid>
              <a:tr h="387350"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600" b="1" spc="120" dirty="0">
                        <a:solidFill>
                          <a:schemeClr val="bg1"/>
                        </a:solidFill>
                        <a:uFillTx/>
                        <a:latin typeface="Arial" panose="020B0604020202020204" pitchFamily="34" charset="0"/>
                        <a:ea typeface="NumberOnly" panose="020B0500000000000000" charset="0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spc="120" dirty="0">
                          <a:solidFill>
                            <a:schemeClr val="bg1"/>
                          </a:solidFill>
                          <a:uFillTx/>
                          <a:latin typeface="Arial" panose="020B0604020202020204" pitchFamily="34" charset="0"/>
                          <a:ea typeface="NumberOnly" panose="020B0500000000000000" charset="0"/>
                        </a:rPr>
                        <a:t>2002</a:t>
                      </a:r>
                      <a:endParaRPr lang="zh-CN" altLang="en-US" sz="1600" b="1" spc="120" dirty="0">
                        <a:solidFill>
                          <a:schemeClr val="bg1"/>
                        </a:solidFill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spc="120" dirty="0">
                          <a:solidFill>
                            <a:schemeClr val="bg1"/>
                          </a:solidFill>
                          <a:uFillTx/>
                          <a:latin typeface="Arial" panose="020B0604020202020204" pitchFamily="34" charset="0"/>
                          <a:ea typeface="NumberOnly" panose="020B0500000000000000" charset="0"/>
                          <a:sym typeface="+mn-ea"/>
                        </a:rPr>
                        <a:t>2022</a:t>
                      </a:r>
                      <a:endParaRPr lang="zh-CN" altLang="en-US" sz="1600" b="1" spc="120" dirty="0">
                        <a:solidFill>
                          <a:schemeClr val="bg1"/>
                        </a:solidFill>
                        <a:uFillTx/>
                        <a:latin typeface="Arial" panose="020B0604020202020204" pitchFamily="34" charset="0"/>
                        <a:ea typeface="NumberOnly" panose="020B0500000000000000" charset="0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00355"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b="0" spc="12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  <a:cs typeface="NumberOnly" panose="020B0500000000000000" charset="0"/>
                        </a:rPr>
                        <a:t>GDP</a:t>
                      </a:r>
                      <a:endParaRPr lang="en-US" altLang="zh-CN" sz="1400" b="0" spc="12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NumberOnly" panose="020B0500000000000000" charset="0"/>
                        <a:cs typeface="NumberOnly" panose="020B0500000000000000" charset="0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b="0" spc="120" dirty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</a:rPr>
                        <a:t>0.8 </a:t>
                      </a:r>
                      <a:r>
                        <a:rPr lang="zh-CN" altLang="en-US" sz="1400" b="0" spc="120" dirty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trillion</a:t>
                      </a:r>
                      <a:endParaRPr lang="zh-CN" altLang="en-US" sz="1400" b="0" spc="120" dirty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spc="120" dirty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  <a:sym typeface="+mn-ea"/>
                        </a:rPr>
                        <a:t>7.77</a:t>
                      </a:r>
                      <a:r>
                        <a:rPr lang="zh-CN" altLang="en-US" sz="1400" spc="120" dirty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trillion</a:t>
                      </a:r>
                      <a:endParaRPr lang="en-US" sz="1400" b="0" spc="120" dirty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NumberOnly" panose="020B0500000000000000" charset="0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680"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400" b="0" spc="12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  <a:cs typeface="NumberOnly" panose="020B0500000000000000" charset="0"/>
                        </a:rPr>
                        <a:t>Per capita GDP</a:t>
                      </a:r>
                      <a:endParaRPr lang="zh-CN" altLang="en-US" sz="1400" b="0" spc="12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NumberOnly" panose="020B0500000000000000" charset="0"/>
                        <a:cs typeface="NumberOnly" panose="020B0500000000000000" charset="0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</a:rPr>
                        <a:t>2000 </a:t>
                      </a:r>
                      <a:r>
                        <a:rPr lang="zh-CN" altLang="en-US" sz="1400" b="0" spc="12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dollars</a:t>
                      </a:r>
                      <a:endParaRPr lang="zh-CN" altLang="en-US" sz="1400" b="0" spc="12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 dirty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</a:rPr>
                        <a:t>17600 </a:t>
                      </a:r>
                      <a:r>
                        <a:rPr lang="zh-CN" altLang="en-US" sz="1400" spc="12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dollars</a:t>
                      </a:r>
                      <a:endParaRPr lang="zh-CN" altLang="en-US" sz="1400" b="0" spc="120" dirty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2260"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400" spc="12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</a:rPr>
                        <a:t>urban per capita </a:t>
                      </a:r>
                      <a:r>
                        <a:rPr lang="en-US" altLang="zh-CN" sz="1400" spc="12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</a:rPr>
                        <a:t>d</a:t>
                      </a:r>
                      <a:r>
                        <a:rPr lang="zh-CN" altLang="en-US" sz="1400" spc="12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</a:rPr>
                        <a:t>isposable income</a:t>
                      </a:r>
                      <a:endParaRPr lang="zh-CN" altLang="en-US" sz="1400" spc="12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NumberOnly" panose="020B0500000000000000" charset="0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</a:rPr>
                        <a:t>11700</a:t>
                      </a:r>
                      <a:r>
                        <a:rPr lang="zh-CN" altLang="en-US" sz="1400" b="0" spc="12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yuan</a:t>
                      </a:r>
                      <a:endParaRPr lang="zh-CN" altLang="en-US" sz="1400" b="0" spc="12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 dirty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</a:rPr>
                        <a:t>71300 </a:t>
                      </a:r>
                      <a:r>
                        <a:rPr lang="zh-CN" altLang="en-US" sz="1400" spc="12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yuan</a:t>
                      </a:r>
                      <a:endParaRPr lang="zh-CN" altLang="en-US" sz="1400" b="0" spc="120" dirty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1155"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spc="12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  <a:sym typeface="+mn-ea"/>
                        </a:rPr>
                        <a:t>Rural</a:t>
                      </a:r>
                      <a:r>
                        <a:rPr lang="zh-CN" altLang="en-US" sz="1400" spc="12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  <a:sym typeface="+mn-ea"/>
                        </a:rPr>
                        <a:t> per capita </a:t>
                      </a:r>
                      <a:r>
                        <a:rPr lang="en-US" altLang="zh-CN" sz="1400" spc="12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  <a:sym typeface="+mn-ea"/>
                        </a:rPr>
                        <a:t>d</a:t>
                      </a:r>
                      <a:r>
                        <a:rPr lang="zh-CN" altLang="en-US" sz="1400" spc="120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  <a:sym typeface="+mn-ea"/>
                        </a:rPr>
                        <a:t>isposable income</a:t>
                      </a:r>
                      <a:endParaRPr lang="zh-CN" altLang="en-US" sz="1400" spc="120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NumberOnly" panose="020B0500000000000000" charset="0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spc="12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5000 </a:t>
                      </a:r>
                      <a:r>
                        <a:rPr lang="zh-CN" altLang="en-US" sz="1400" spc="12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yuan</a:t>
                      </a:r>
                      <a:endParaRPr lang="zh-CN" altLang="en-US" sz="1400" b="0" spc="12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 dirty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NumberOnly" panose="020B0500000000000000" charset="0"/>
                        </a:rPr>
                        <a:t>38000 </a:t>
                      </a:r>
                      <a:r>
                        <a:rPr lang="zh-CN" altLang="en-US" sz="1400" spc="12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yuan</a:t>
                      </a:r>
                      <a:endParaRPr lang="en-US" sz="1400" b="0" spc="120" dirty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88900" marR="88900" marT="47625" marB="47625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207" y="746330"/>
            <a:ext cx="10776856" cy="647246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ea typeface="宋体" panose="02010600030101010101" pitchFamily="2" charset="-122"/>
              </a:rPr>
              <a:t>How to </a:t>
            </a:r>
            <a:r>
              <a:rPr lang="en-US" altLang="zh-CN" dirty="0">
                <a:ea typeface="宋体" panose="02010600030101010101" pitchFamily="2" charset="-122"/>
              </a:rPr>
              <a:t>C</a:t>
            </a:r>
            <a:r>
              <a:rPr lang="zh-CN" altLang="en-US" dirty="0">
                <a:ea typeface="宋体" panose="02010600030101010101" pitchFamily="2" charset="-122"/>
              </a:rPr>
              <a:t>ontinuously </a:t>
            </a:r>
            <a:r>
              <a:rPr lang="en-US" altLang="zh-CN" dirty="0">
                <a:ea typeface="宋体" panose="02010600030101010101" pitchFamily="2" charset="-122"/>
              </a:rPr>
              <a:t>I</a:t>
            </a:r>
            <a:r>
              <a:rPr lang="zh-CN" altLang="en-US" dirty="0">
                <a:ea typeface="宋体" panose="02010600030101010101" pitchFamily="2" charset="-122"/>
              </a:rPr>
              <a:t>mplement </a:t>
            </a:r>
            <a:r>
              <a:rPr lang="en-US" altLang="zh-CN" dirty="0">
                <a:ea typeface="宋体" panose="02010600030101010101" pitchFamily="2" charset="-122"/>
              </a:rPr>
              <a:t>for 20 Years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080" y="3759200"/>
            <a:ext cx="11424920" cy="612775"/>
          </a:xfrm>
        </p:spPr>
        <p:txBody>
          <a:bodyPr>
            <a:noAutofit/>
          </a:bodyPr>
          <a:lstStyle/>
          <a:p>
            <a:pPr>
              <a:buFont typeface="Wingdings" panose="05000000000000000000" charset="0"/>
              <a:buChar char="Ø"/>
            </a:pPr>
            <a:r>
              <a:rPr lang="zh-CN" altLang="en-US" sz="2500" b="1" dirty="0">
                <a:solidFill>
                  <a:schemeClr val="bg1"/>
                </a:solidFill>
                <a:ea typeface="宋体" panose="02010600030101010101" pitchFamily="2" charset="-122"/>
              </a:rPr>
              <a:t>The second factor is the integrity of the strategic implementation system</a:t>
            </a:r>
            <a:r>
              <a:rPr lang="en-US" altLang="zh-CN" sz="2500" b="1" dirty="0">
                <a:solidFill>
                  <a:schemeClr val="bg1"/>
                </a:solidFill>
                <a:ea typeface="宋体" panose="02010600030101010101" pitchFamily="2" charset="-122"/>
              </a:rPr>
              <a:t>!</a:t>
            </a:r>
            <a:endParaRPr lang="en-US" altLang="zh-CN" sz="2500" b="1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5" name="Subtitle 4"/>
          <p:cNvSpPr>
            <a:spLocks noGrp="1"/>
          </p:cNvSpPr>
          <p:nvPr/>
        </p:nvSpPr>
        <p:spPr>
          <a:xfrm>
            <a:off x="767080" y="381000"/>
            <a:ext cx="9307195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Assessing Practi</a:t>
            </a:r>
            <a:r>
              <a:rPr lang="en-US" dirty="0">
                <a:sym typeface="+mn-ea"/>
              </a:rPr>
              <a:t>cal 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07440" y="2251710"/>
            <a:ext cx="10234930" cy="101473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Fr</a:t>
            </a:r>
            <a:r>
              <a:rPr lang="zh-CN" altLang="en-US" sz="2000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om 2007 to 2012, the focus was on promoting entrepreneurship and innovation; 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From 2012 to 2017, the emphasis shifted to improving the ecological environment</a:t>
            </a:r>
            <a:endParaRPr lang="en-US" altLang="zh-CN" sz="2000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From 2017 to 2022, the priority became enhancing government service efficiency.</a:t>
            </a:r>
            <a:endParaRPr lang="zh-CN" altLang="en-US" sz="2000" b="0" dirty="0" smtClean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Content Placeholder 2"/>
          <p:cNvSpPr>
            <a:spLocks noGrp="1"/>
          </p:cNvSpPr>
          <p:nvPr/>
        </p:nvSpPr>
        <p:spPr>
          <a:xfrm>
            <a:off x="708660" y="1595755"/>
            <a:ext cx="10776585" cy="6559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charset="0"/>
              <a:buChar char="Ø"/>
            </a:pPr>
            <a:r>
              <a:rPr lang="zh-CN" altLang="en-US" b="1" dirty="0">
                <a:solidFill>
                  <a:schemeClr val="bg1"/>
                </a:solidFill>
                <a:ea typeface="宋体" panose="02010600030101010101" pitchFamily="2" charset="-122"/>
              </a:rPr>
              <a:t>First, the scientific nature of the strategy itself plays a crucial role！</a:t>
            </a:r>
            <a:endParaRPr lang="zh-CN" altLang="en-US" sz="1800" b="1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07440" y="4371975"/>
            <a:ext cx="10234930" cy="76073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 "</a:t>
            </a:r>
            <a:r>
              <a:rPr lang="en-US" altLang="zh-CN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F</a:t>
            </a:r>
            <a:r>
              <a:rPr lang="zh-CN" altLang="en-US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ive-year plan" is developed every five years</a:t>
            </a:r>
            <a:r>
              <a:rPr lang="en-US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;</a:t>
            </a:r>
            <a:endParaRPr lang="zh-CN" altLang="en-US" sz="2000" b="0" dirty="0" smtClean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342900" indent="-342900" algn="l">
              <a:buFont typeface="Wingdings" panose="05000000000000000000" charset="0"/>
              <a:buChar char="Ø"/>
            </a:pPr>
            <a:r>
              <a:rPr lang="en-US" altLang="zh-CN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"Annual plan" specifies the work tasks for each year</a:t>
            </a:r>
            <a:endParaRPr lang="en-US" altLang="zh-CN" sz="2000" b="0" dirty="0" smtClean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342900" indent="-342900" algn="l">
              <a:buFont typeface="Wingdings" panose="05000000000000000000" charset="0"/>
              <a:buChar char="Ø"/>
            </a:pPr>
            <a:endParaRPr lang="zh-CN" altLang="en-US" sz="2000" b="0" dirty="0" smtClean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07440" y="5320665"/>
            <a:ext cx="10426700" cy="70675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algn="l"/>
            <a:r>
              <a:rPr lang="zh-CN" altLang="en-US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This structured process allows for the gradual achievement of yearly and phased goals, thereby advancing the implementation of the long-term strategy.</a:t>
            </a:r>
            <a:endParaRPr lang="zh-CN" altLang="en-US" sz="2000" b="0" dirty="0" smtClean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572" y="746330"/>
            <a:ext cx="10776856" cy="647246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ea typeface="宋体" panose="02010600030101010101" pitchFamily="2" charset="-122"/>
              </a:rPr>
              <a:t>How </a:t>
            </a:r>
            <a:r>
              <a:rPr lang="en-US" altLang="zh-CN" dirty="0">
                <a:ea typeface="宋体" panose="02010600030101010101" pitchFamily="2" charset="-122"/>
              </a:rPr>
              <a:t>to</a:t>
            </a:r>
            <a:r>
              <a:rPr lang="zh-CN" altLang="en-US" dirty="0">
                <a:ea typeface="宋体" panose="02010600030101010101" pitchFamily="2" charset="-122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C</a:t>
            </a:r>
            <a:r>
              <a:rPr lang="zh-CN" altLang="en-US" dirty="0">
                <a:ea typeface="宋体" panose="02010600030101010101" pitchFamily="2" charset="-122"/>
              </a:rPr>
              <a:t>onduct </a:t>
            </a:r>
            <a:r>
              <a:rPr lang="en-US" altLang="zh-CN" dirty="0">
                <a:ea typeface="宋体" panose="02010600030101010101" pitchFamily="2" charset="-122"/>
              </a:rPr>
              <a:t>E</a:t>
            </a:r>
            <a:r>
              <a:rPr lang="zh-CN" altLang="en-US" dirty="0">
                <a:ea typeface="宋体" panose="02010600030101010101" pitchFamily="2" charset="-122"/>
              </a:rPr>
              <a:t>valuations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90" y="1488440"/>
            <a:ext cx="10776585" cy="596265"/>
          </a:xfrm>
        </p:spPr>
        <p:txBody>
          <a:bodyPr/>
          <a:lstStyle/>
          <a:p>
            <a:pPr algn="ctr"/>
            <a:r>
              <a:rPr lang="zh-CN" altLang="en-US" b="1" u="sng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en-US" altLang="zh-CN" b="1" u="sng" dirty="0">
                <a:solidFill>
                  <a:schemeClr val="tx1"/>
                </a:solidFill>
                <a:ea typeface="宋体" panose="02010600030101010101" pitchFamily="2" charset="-122"/>
              </a:rPr>
              <a:t>E</a:t>
            </a:r>
            <a:r>
              <a:rPr lang="zh-CN" altLang="en-US" b="1" u="sng" dirty="0">
                <a:solidFill>
                  <a:schemeClr val="tx1"/>
                </a:solidFill>
                <a:ea typeface="宋体" panose="02010600030101010101" pitchFamily="2" charset="-122"/>
              </a:rPr>
              <a:t>valuati</a:t>
            </a:r>
            <a:r>
              <a:rPr lang="zh-CN" altLang="en-US" b="1" u="sng" dirty="0">
                <a:solidFill>
                  <a:schemeClr val="tx1"/>
                </a:solidFill>
                <a:ea typeface="宋体" panose="02010600030101010101" pitchFamily="2" charset="-122"/>
              </a:rPr>
              <a:t>on for the </a:t>
            </a:r>
            <a:r>
              <a:rPr lang="en-US" altLang="zh-CN" b="1" u="sng" dirty="0">
                <a:solidFill>
                  <a:schemeClr val="tx1"/>
                </a:solidFill>
                <a:ea typeface="宋体" panose="02010600030101010101" pitchFamily="2" charset="-122"/>
              </a:rPr>
              <a:t>F</a:t>
            </a:r>
            <a:r>
              <a:rPr lang="zh-CN" altLang="en-US" b="1" u="sng" dirty="0">
                <a:solidFill>
                  <a:schemeClr val="tx1"/>
                </a:solidFill>
                <a:ea typeface="宋体" panose="02010600030101010101" pitchFamily="2" charset="-122"/>
              </a:rPr>
              <a:t>ive-</a:t>
            </a:r>
            <a:r>
              <a:rPr lang="en-US" altLang="zh-CN" b="1" u="sng" dirty="0">
                <a:solidFill>
                  <a:schemeClr val="tx1"/>
                </a:solidFill>
                <a:ea typeface="宋体" panose="02010600030101010101" pitchFamily="2" charset="-122"/>
              </a:rPr>
              <a:t>Y</a:t>
            </a:r>
            <a:r>
              <a:rPr lang="zh-CN" altLang="en-US" b="1" u="sng" dirty="0">
                <a:solidFill>
                  <a:schemeClr val="tx1"/>
                </a:solidFill>
                <a:ea typeface="宋体" panose="02010600030101010101" pitchFamily="2" charset="-122"/>
              </a:rPr>
              <a:t>ear </a:t>
            </a:r>
            <a:r>
              <a:rPr lang="en-US" altLang="zh-CN" b="1" u="sng" dirty="0">
                <a:solidFill>
                  <a:schemeClr val="tx1"/>
                </a:solidFill>
                <a:ea typeface="宋体" panose="02010600030101010101" pitchFamily="2" charset="-122"/>
              </a:rPr>
              <a:t>P</a:t>
            </a:r>
            <a:r>
              <a:rPr lang="zh-CN" altLang="en-US" b="1" u="sng" dirty="0">
                <a:solidFill>
                  <a:schemeClr val="tx1"/>
                </a:solidFill>
                <a:ea typeface="宋体" panose="02010600030101010101" pitchFamily="2" charset="-122"/>
              </a:rPr>
              <a:t>lan</a:t>
            </a:r>
            <a:endParaRPr lang="zh-CN" altLang="en-US" b="1" u="sng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304665" y="2118360"/>
            <a:ext cx="3766185" cy="4838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charset="0"/>
              <a:buNone/>
            </a:pPr>
            <a:r>
              <a:rPr lang="zh-CN" altLang="en-US" sz="2500" b="1">
                <a:solidFill>
                  <a:schemeClr val="tx1"/>
                </a:solidFill>
              </a:rPr>
              <a:t>Mid</a:t>
            </a:r>
            <a:r>
              <a:rPr lang="en-US" altLang="zh-CN" sz="2500" b="1">
                <a:solidFill>
                  <a:schemeClr val="tx1"/>
                </a:solidFill>
              </a:rPr>
              <a:t>-</a:t>
            </a:r>
            <a:r>
              <a:rPr lang="zh-CN" altLang="en-US" sz="2500" b="1">
                <a:solidFill>
                  <a:schemeClr val="tx1"/>
                </a:solidFill>
              </a:rPr>
              <a:t>term </a:t>
            </a:r>
            <a:r>
              <a:rPr lang="en-US" altLang="zh-CN" sz="2500" b="1">
                <a:solidFill>
                  <a:schemeClr val="tx1"/>
                </a:solidFill>
              </a:rPr>
              <a:t>E</a:t>
            </a:r>
            <a:r>
              <a:rPr lang="zh-CN" altLang="en-US" sz="2500" b="1">
                <a:solidFill>
                  <a:schemeClr val="tx1"/>
                </a:solidFill>
              </a:rPr>
              <a:t>valuation</a:t>
            </a:r>
            <a:endParaRPr lang="zh-CN" altLang="en-US" sz="250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zh-CN" altLang="en-US" sz="2500">
              <a:solidFill>
                <a:schemeClr val="tx1"/>
              </a:solidFill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201660" y="2113280"/>
            <a:ext cx="3878580" cy="483235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charset="0"/>
              <a:buNone/>
            </a:pPr>
            <a:r>
              <a:rPr lang="en-US" altLang="zh-CN" b="1">
                <a:solidFill>
                  <a:schemeClr val="tx1"/>
                </a:solidFill>
              </a:rPr>
              <a:t>Final</a:t>
            </a:r>
            <a:r>
              <a:rPr lang="zh-CN" altLang="en-US" b="1">
                <a:solidFill>
                  <a:schemeClr val="tx1"/>
                </a:solidFill>
              </a:rPr>
              <a:t> </a:t>
            </a:r>
            <a:r>
              <a:rPr lang="en-US" altLang="zh-CN" b="1">
                <a:solidFill>
                  <a:schemeClr val="tx1"/>
                </a:solidFill>
              </a:rPr>
              <a:t>E</a:t>
            </a:r>
            <a:r>
              <a:rPr lang="zh-CN" altLang="en-US" b="1">
                <a:solidFill>
                  <a:schemeClr val="tx1"/>
                </a:solidFill>
              </a:rPr>
              <a:t>valuation</a:t>
            </a:r>
            <a:endParaRPr lang="zh-CN" altLang="en-US" b="1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zh-CN" altLang="en-US" sz="2220" b="1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内容占位符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08915" y="2084705"/>
            <a:ext cx="3766185" cy="483235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charset="0"/>
              <a:buNone/>
            </a:pPr>
            <a:r>
              <a:rPr lang="en-US" altLang="zh-CN" b="1">
                <a:solidFill>
                  <a:schemeClr val="tx1"/>
                </a:solidFill>
              </a:rPr>
              <a:t>Annual Monitoring</a:t>
            </a:r>
            <a:endParaRPr lang="zh-CN" altLang="en-US" b="1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7" name="Subtitle 4"/>
          <p:cNvSpPr>
            <a:spLocks noGrp="1"/>
          </p:cNvSpPr>
          <p:nvPr/>
        </p:nvSpPr>
        <p:spPr>
          <a:xfrm>
            <a:off x="767080" y="381000"/>
            <a:ext cx="9307195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Assessing Practice</a:t>
            </a:r>
            <a:endParaRPr lang="en-US" dirty="0"/>
          </a:p>
        </p:txBody>
      </p:sp>
      <p:sp>
        <p:nvSpPr>
          <p:cNvPr id="10" name="文本框 9"/>
          <p:cNvSpPr txBox="1"/>
          <p:nvPr>
            <p:custDataLst>
              <p:tags r:id="rId4"/>
            </p:custDataLst>
          </p:nvPr>
        </p:nvSpPr>
        <p:spPr>
          <a:xfrm>
            <a:off x="365125" y="2609850"/>
            <a:ext cx="3609975" cy="198691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p>
            <a:pPr marL="0" indent="0" algn="just">
              <a:buNone/>
            </a:pP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Its primary purpose is to review the execution of the "Annual Plan," covering all aspects of national economic and social development.</a:t>
            </a:r>
            <a:endParaRPr lang="zh-CN" altLang="en-US" sz="200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4304030" y="2568575"/>
            <a:ext cx="3723005" cy="193802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p>
            <a:pPr lvl="0" algn="just">
              <a:buClrTx/>
              <a:buSzTx/>
              <a:buFontTx/>
            </a:pP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It comprehensively examines and sorts out the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: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endParaRPr lang="zh-CN" altLang="en-US" sz="200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marL="342900" lvl="0" indent="-342900" algn="just">
              <a:buClrTx/>
              <a:buSzTx/>
              <a:buFont typeface="Wingdings" panose="05000000000000000000" charset="0"/>
              <a:buChar char="Ø"/>
            </a:pP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M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ain 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arget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I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ndicators, </a:t>
            </a:r>
            <a:endParaRPr lang="zh-CN" altLang="en-US" sz="200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marL="342900" lvl="0" indent="-342900" algn="just">
              <a:buClrTx/>
              <a:buSzTx/>
              <a:buFont typeface="Wingdings" panose="05000000000000000000" charset="0"/>
              <a:buChar char="Ø"/>
            </a:pP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M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ajor 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S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trategic 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asks, </a:t>
            </a:r>
            <a:endParaRPr lang="zh-CN" altLang="en-US" sz="200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marL="342900" lvl="0" indent="-342900" algn="just">
              <a:buClrTx/>
              <a:buSzTx/>
              <a:buFont typeface="Wingdings" panose="05000000000000000000" charset="0"/>
              <a:buChar char="Ø"/>
            </a:pP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M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ajor 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E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ngineering 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P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rojects, </a:t>
            </a:r>
            <a:endParaRPr lang="zh-CN" altLang="en-US" sz="200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marL="342900" lvl="0" indent="-342900" algn="just">
              <a:buClrTx/>
              <a:buSzTx/>
              <a:buFont typeface="Wingdings" panose="05000000000000000000" charset="0"/>
              <a:buChar char="Ø"/>
            </a:pP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C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hanges in the 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S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ituation.</a:t>
            </a:r>
            <a:endParaRPr lang="zh-CN" altLang="en-US" sz="200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6"/>
            </p:custDataLst>
          </p:nvPr>
        </p:nvSpPr>
        <p:spPr>
          <a:xfrm>
            <a:off x="8557260" y="2609850"/>
            <a:ext cx="3279775" cy="224536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p>
            <a:pPr marL="342900" lvl="0" indent="-342900" algn="just">
              <a:buClrTx/>
              <a:buSzTx/>
              <a:buFont typeface="Wingdings" panose="05000000000000000000" charset="0"/>
              <a:buChar char="Ø"/>
            </a:pPr>
            <a:r>
              <a:rPr lang="en-US" altLang="zh-CN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C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arried out between the completion of the current Five-Year Plan and the launch of the next one.</a:t>
            </a:r>
            <a:endParaRPr lang="zh-CN" altLang="en-US" sz="200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marL="342900" lvl="0" indent="-342900" algn="just">
              <a:buClrTx/>
              <a:buSzTx/>
              <a:buFont typeface="Wingdings" panose="05000000000000000000" charset="0"/>
              <a:buChar char="Ø"/>
            </a:pP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R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eview , 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nalyzing new challenges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and weak points encountered.</a:t>
            </a:r>
            <a:endParaRPr lang="zh-CN" altLang="en-US" sz="200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3732530" y="2190115"/>
            <a:ext cx="516255" cy="28829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8056245" y="2202815"/>
            <a:ext cx="516255" cy="28829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右大括号 12"/>
          <p:cNvSpPr/>
          <p:nvPr/>
        </p:nvSpPr>
        <p:spPr>
          <a:xfrm rot="5400000">
            <a:off x="7383780" y="2232660"/>
            <a:ext cx="445770" cy="5489575"/>
          </a:xfrm>
          <a:prstGeom prst="rightBrace">
            <a:avLst/>
          </a:prstGeom>
          <a:ln w="539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p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931035" y="5455920"/>
            <a:ext cx="4775200" cy="70675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wrap="square" lIns="91440" tIns="45720" rIns="91440" bIns="45720" rtlCol="0" anchor="t" anchorCtr="0">
            <a:spAutoFit/>
          </a:bodyPr>
          <a:p>
            <a:pPr algn="ctr"/>
            <a:r>
              <a:rPr lang="zh-CN" altLang="en-US" sz="2000" b="1" dirty="0" smtClean="0">
                <a:solidFill>
                  <a:schemeClr val="bg1"/>
                </a:solidFill>
              </a:rPr>
              <a:t>Submit to the Standing Committee of the Provincial Party Committee </a:t>
            </a:r>
            <a:endParaRPr lang="zh-CN" altLang="en-US" sz="2000" b="1" dirty="0" smtClean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62470" y="5455920"/>
            <a:ext cx="4775200" cy="70675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wrap="square" lIns="91440" tIns="45720" rIns="91440" bIns="45720" rtlCol="0" anchor="t" anchorCtr="0">
            <a:spAutoFit/>
          </a:bodyPr>
          <a:p>
            <a:pPr algn="ctr"/>
            <a:r>
              <a:rPr lang="zh-CN" altLang="en-US" sz="2000" b="1" dirty="0" smtClean="0">
                <a:solidFill>
                  <a:schemeClr val="bg1"/>
                </a:solidFill>
              </a:rPr>
              <a:t>Report to the Standing Committee of the Provincial People's Congress</a:t>
            </a:r>
            <a:endParaRPr lang="zh-CN" altLang="en-US" sz="2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07390" y="1488440"/>
            <a:ext cx="10776585" cy="506095"/>
          </a:xfrm>
        </p:spPr>
        <p:txBody>
          <a:bodyPr>
            <a:normAutofit fontScale="90000"/>
          </a:bodyPr>
          <a:p>
            <a:pPr algn="ctr"/>
            <a:r>
              <a:rPr lang="en-US" altLang="zh-CN" b="1" u="sng" dirty="0">
                <a:ea typeface="宋体" panose="02010600030101010101" pitchFamily="2" charset="-122"/>
                <a:sym typeface="+mn-ea"/>
              </a:rPr>
              <a:t>E</a:t>
            </a:r>
            <a:r>
              <a:rPr lang="zh-CN" altLang="en-US" b="1" u="sng" dirty="0">
                <a:ea typeface="宋体" panose="02010600030101010101" pitchFamily="2" charset="-122"/>
                <a:sym typeface="+mn-ea"/>
              </a:rPr>
              <a:t>valuation of the implementation of "Double Eight Strategy"</a:t>
            </a:r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Title 1"/>
          <p:cNvSpPr>
            <a:spLocks noGrp="1"/>
          </p:cNvSpPr>
          <p:nvPr/>
        </p:nvSpPr>
        <p:spPr>
          <a:xfrm>
            <a:off x="707572" y="746330"/>
            <a:ext cx="10776856" cy="6472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4E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ea typeface="宋体" panose="02010600030101010101" pitchFamily="2" charset="-122"/>
              </a:rPr>
              <a:t>How </a:t>
            </a:r>
            <a:r>
              <a:rPr lang="en-US" altLang="zh-CN" dirty="0">
                <a:ea typeface="宋体" panose="02010600030101010101" pitchFamily="2" charset="-122"/>
              </a:rPr>
              <a:t>to</a:t>
            </a:r>
            <a:r>
              <a:rPr lang="zh-CN" altLang="en-US" dirty="0">
                <a:ea typeface="宋体" panose="02010600030101010101" pitchFamily="2" charset="-122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C</a:t>
            </a:r>
            <a:r>
              <a:rPr lang="zh-CN" altLang="en-US" dirty="0">
                <a:ea typeface="宋体" panose="02010600030101010101" pitchFamily="2" charset="-122"/>
              </a:rPr>
              <a:t>onduct </a:t>
            </a:r>
            <a:r>
              <a:rPr lang="en-US" altLang="zh-CN" dirty="0">
                <a:ea typeface="宋体" panose="02010600030101010101" pitchFamily="2" charset="-122"/>
              </a:rPr>
              <a:t>E</a:t>
            </a:r>
            <a:r>
              <a:rPr lang="zh-CN" altLang="en-US" dirty="0">
                <a:ea typeface="宋体" panose="02010600030101010101" pitchFamily="2" charset="-122"/>
              </a:rPr>
              <a:t>valuations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" name="Subtitle 4"/>
          <p:cNvSpPr>
            <a:spLocks noGrp="1"/>
          </p:cNvSpPr>
          <p:nvPr/>
        </p:nvSpPr>
        <p:spPr>
          <a:xfrm>
            <a:off x="767080" y="381000"/>
            <a:ext cx="9307195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Assessing Practice</a:t>
            </a:r>
            <a:endParaRPr 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97035" y="4180840"/>
            <a:ext cx="1568450" cy="2139315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2"/>
          <a:stretch>
            <a:fillRect/>
          </a:stretch>
        </p:blipFill>
        <p:spPr>
          <a:xfrm>
            <a:off x="4839970" y="4174490"/>
            <a:ext cx="3666490" cy="2199640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>
          <a:blip r:embed="rId3"/>
          <a:stretch>
            <a:fillRect/>
          </a:stretch>
        </p:blipFill>
        <p:spPr>
          <a:xfrm>
            <a:off x="190500" y="4171950"/>
            <a:ext cx="3858260" cy="22021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48760" y="2118995"/>
            <a:ext cx="4104640" cy="46037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algn="l"/>
            <a:r>
              <a:rPr lang="zh-CN" altLang="en-US" sz="2400" b="1" dirty="0" smtClean="0">
                <a:solidFill>
                  <a:schemeClr val="bg1"/>
                </a:solidFill>
              </a:rPr>
              <a:t>Launch at important nodes</a:t>
            </a:r>
            <a:r>
              <a:rPr lang="en-US" altLang="zh-CN" sz="2400" b="1" dirty="0" smtClean="0">
                <a:solidFill>
                  <a:schemeClr val="bg1"/>
                </a:solidFill>
              </a:rPr>
              <a:t>!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73150" y="2569210"/>
            <a:ext cx="10234930" cy="101473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</a:t>
            </a:r>
            <a:r>
              <a:rPr lang="zh-CN" altLang="en-US" sz="2000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ssessed the province’s economic and social development during those periods.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Identified both the successes and weaknesses of the strategy.</a:t>
            </a:r>
            <a:endParaRPr lang="en-US" altLang="zh-CN" sz="2000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marL="342900" indent="-342900">
              <a:buFont typeface="Wingdings" panose="05000000000000000000" charset="0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condensing the key lessons learned from its implementation.</a:t>
            </a:r>
            <a:endParaRPr lang="zh-CN" altLang="en-US" sz="2000" b="0" dirty="0" smtClean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75890" y="3716020"/>
            <a:ext cx="6839585" cy="39878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algn="l"/>
            <a:r>
              <a:rPr lang="en-US" altLang="zh-CN" sz="2000" b="1" dirty="0" smtClean="0">
                <a:solidFill>
                  <a:schemeClr val="bg1"/>
                </a:solidFill>
              </a:rPr>
              <a:t>P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rovided for shaping the next stage of the Five-Year Plan.</a:t>
            </a:r>
            <a:endParaRPr lang="zh-CN" altLang="en-US" sz="2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3881755" y="2026920"/>
            <a:ext cx="4428490" cy="3633470"/>
            <a:chOff x="5392" y="1795"/>
            <a:chExt cx="6974" cy="5722"/>
          </a:xfrm>
        </p:grpSpPr>
        <p:sp>
          <p:nvSpPr>
            <p:cNvPr id="6" name="矩形 5"/>
            <p:cNvSpPr/>
            <p:nvPr/>
          </p:nvSpPr>
          <p:spPr>
            <a:xfrm>
              <a:off x="5594" y="1928"/>
              <a:ext cx="2561" cy="87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Doule Eight  Strategy</a:t>
              </a:r>
              <a:endParaRPr lang="en-US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504" y="3777"/>
              <a:ext cx="2741" cy="74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r>
                <a:rPr lang="en-US" altLang="zh-CN">
                  <a:solidFill>
                    <a:schemeClr val="bg1"/>
                  </a:solidFill>
                  <a:ea typeface="宋体" panose="02010600030101010101" pitchFamily="2" charset="-122"/>
                </a:rPr>
                <a:t>Five-Year Plan</a:t>
              </a:r>
              <a:endParaRPr lang="en-US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504" y="6771"/>
              <a:ext cx="2741" cy="74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r>
                <a:rPr lang="en-US" altLang="zh-CN">
                  <a:solidFill>
                    <a:schemeClr val="bg1"/>
                  </a:solidFill>
                  <a:ea typeface="宋体" panose="02010600030101010101" pitchFamily="2" charset="-122"/>
                </a:rPr>
                <a:t>Annual Plan</a:t>
              </a:r>
              <a:endParaRPr lang="en-US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" name="下箭头 8"/>
            <p:cNvSpPr/>
            <p:nvPr/>
          </p:nvSpPr>
          <p:spPr>
            <a:xfrm>
              <a:off x="6637" y="2977"/>
              <a:ext cx="525" cy="630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下箭头 9"/>
            <p:cNvSpPr/>
            <p:nvPr/>
          </p:nvSpPr>
          <p:spPr>
            <a:xfrm>
              <a:off x="6637" y="4867"/>
              <a:ext cx="525" cy="1553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9396" y="6771"/>
              <a:ext cx="2442" cy="74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tIns="107950" rtlCol="0" anchor="ctr"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>
                  <a:solidFill>
                    <a:schemeClr val="bg1"/>
                  </a:solidFill>
                  <a:ea typeface="宋体" panose="02010600030101010101" pitchFamily="2" charset="-122"/>
                </a:rPr>
                <a:t>Annual Monitoring</a:t>
              </a:r>
              <a:endParaRPr lang="en-US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9396" y="5273"/>
              <a:ext cx="2442" cy="74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tIns="107950" rtlCol="0" anchor="ctr"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>
                  <a:solidFill>
                    <a:schemeClr val="bg1"/>
                  </a:solidFill>
                  <a:ea typeface="宋体" panose="02010600030101010101" pitchFamily="2" charset="-122"/>
                </a:rPr>
                <a:t>Mid term Evaluation</a:t>
              </a:r>
              <a:endParaRPr lang="en-US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9396" y="3775"/>
              <a:ext cx="2442" cy="74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tIns="107950" rtlCol="0" anchor="ctr"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>
                  <a:solidFill>
                    <a:schemeClr val="bg1"/>
                  </a:solidFill>
                  <a:ea typeface="宋体" panose="02010600030101010101" pitchFamily="2" charset="-122"/>
                </a:rPr>
                <a:t>Summary Evaluation</a:t>
              </a:r>
              <a:endParaRPr lang="en-US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1" name="下箭头 20"/>
            <p:cNvSpPr/>
            <p:nvPr/>
          </p:nvSpPr>
          <p:spPr>
            <a:xfrm rot="10800000">
              <a:off x="10287" y="6146"/>
              <a:ext cx="525" cy="390"/>
            </a:xfrm>
            <a:prstGeom prst="downArrow">
              <a:avLst>
                <a:gd name="adj1" fmla="val 50000"/>
                <a:gd name="adj2" fmla="val 44743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2" name="下箭头 21"/>
            <p:cNvSpPr/>
            <p:nvPr/>
          </p:nvSpPr>
          <p:spPr>
            <a:xfrm rot="10800000">
              <a:off x="10287" y="4702"/>
              <a:ext cx="525" cy="390"/>
            </a:xfrm>
            <a:prstGeom prst="downArrow">
              <a:avLst>
                <a:gd name="adj1" fmla="val 50000"/>
                <a:gd name="adj2" fmla="val 44743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9375" y="1928"/>
              <a:ext cx="2442" cy="87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tIns="107950" rtlCol="0" anchor="ctr"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>
                  <a:solidFill>
                    <a:schemeClr val="bg1"/>
                  </a:solidFill>
                  <a:ea typeface="宋体" panose="02010600030101010101" pitchFamily="2" charset="-122"/>
                </a:rPr>
                <a:t>Implement Evaluation</a:t>
              </a:r>
              <a:endParaRPr lang="en-US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29" name="直接箭头连接符 28"/>
            <p:cNvCxnSpPr>
              <a:stCxn id="15" idx="1"/>
              <a:endCxn id="8" idx="3"/>
            </p:cNvCxnSpPr>
            <p:nvPr/>
          </p:nvCxnSpPr>
          <p:spPr>
            <a:xfrm flipH="1">
              <a:off x="8245" y="7144"/>
              <a:ext cx="1151" cy="0"/>
            </a:xfrm>
            <a:prstGeom prst="straightConnector1">
              <a:avLst/>
            </a:prstGeom>
            <a:ln w="44450">
              <a:solidFill>
                <a:schemeClr val="bg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/>
            <p:nvPr/>
          </p:nvCxnSpPr>
          <p:spPr>
            <a:xfrm flipH="1" flipV="1">
              <a:off x="8347" y="4432"/>
              <a:ext cx="1049" cy="1214"/>
            </a:xfrm>
            <a:prstGeom prst="straightConnector1">
              <a:avLst/>
            </a:prstGeom>
            <a:ln w="34925">
              <a:solidFill>
                <a:schemeClr val="bg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 flipH="1">
              <a:off x="8362" y="4148"/>
              <a:ext cx="1034" cy="1"/>
            </a:xfrm>
            <a:prstGeom prst="straightConnector1">
              <a:avLst/>
            </a:prstGeom>
            <a:ln w="34925">
              <a:solidFill>
                <a:schemeClr val="bg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/>
            <p:cNvCxnSpPr>
              <a:stCxn id="24" idx="1"/>
            </p:cNvCxnSpPr>
            <p:nvPr/>
          </p:nvCxnSpPr>
          <p:spPr>
            <a:xfrm flipH="1">
              <a:off x="8337" y="2368"/>
              <a:ext cx="1038" cy="1497"/>
            </a:xfrm>
            <a:prstGeom prst="straightConnector1">
              <a:avLst/>
            </a:prstGeom>
            <a:ln w="34925">
              <a:solidFill>
                <a:schemeClr val="bg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/>
            <p:cNvCxnSpPr>
              <a:endCxn id="24" idx="1"/>
            </p:cNvCxnSpPr>
            <p:nvPr/>
          </p:nvCxnSpPr>
          <p:spPr>
            <a:xfrm>
              <a:off x="8245" y="2368"/>
              <a:ext cx="1130" cy="0"/>
            </a:xfrm>
            <a:prstGeom prst="straightConnector1">
              <a:avLst/>
            </a:prstGeom>
            <a:ln w="34925">
              <a:solidFill>
                <a:schemeClr val="bg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/>
            <p:cNvSpPr/>
            <p:nvPr/>
          </p:nvSpPr>
          <p:spPr>
            <a:xfrm>
              <a:off x="5392" y="5273"/>
              <a:ext cx="1354" cy="4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ea typeface="宋体" panose="02010600030101010101" pitchFamily="2" charset="-122"/>
                </a:rPr>
                <a:t>NEXT STEP</a:t>
              </a:r>
              <a:endParaRPr lang="en-US" altLang="zh-CN" sz="90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5392" y="2998"/>
              <a:ext cx="1354" cy="4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ea typeface="宋体" panose="02010600030101010101" pitchFamily="2" charset="-122"/>
                </a:rPr>
                <a:t>NEXT STEP</a:t>
              </a:r>
              <a:endParaRPr lang="en-US" altLang="zh-CN" sz="90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0812" y="4712"/>
              <a:ext cx="1354" cy="4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ea typeface="宋体" panose="02010600030101010101" pitchFamily="2" charset="-122"/>
                </a:rPr>
                <a:t>NEXT STEP</a:t>
              </a:r>
              <a:endParaRPr lang="en-US" altLang="zh-CN" sz="90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1012" y="6378"/>
              <a:ext cx="1354" cy="4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ea typeface="宋体" panose="02010600030101010101" pitchFamily="2" charset="-122"/>
                </a:rPr>
                <a:t>NEXT STEP</a:t>
              </a:r>
              <a:endParaRPr lang="en-US" altLang="zh-CN" sz="90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179" y="6637"/>
              <a:ext cx="1354" cy="4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ea typeface="宋体" panose="02010600030101010101" pitchFamily="2" charset="-122"/>
                </a:rPr>
                <a:t>FEEDBACK</a:t>
              </a:r>
              <a:endParaRPr lang="en-US" altLang="zh-CN" sz="90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 rot="3000000">
              <a:off x="8129" y="5101"/>
              <a:ext cx="1354" cy="4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ea typeface="宋体" panose="02010600030101010101" pitchFamily="2" charset="-122"/>
                </a:rPr>
                <a:t>FEEDBACK</a:t>
              </a:r>
              <a:endParaRPr lang="en-US" altLang="zh-CN" sz="90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 rot="18300000">
              <a:off x="8390" y="2969"/>
              <a:ext cx="1354" cy="4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ea typeface="宋体" panose="02010600030101010101" pitchFamily="2" charset="-122"/>
                </a:rPr>
                <a:t>FEEDBACK</a:t>
              </a:r>
              <a:endParaRPr lang="en-US" altLang="zh-CN" sz="90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8205" y="4147"/>
              <a:ext cx="1354" cy="4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ea typeface="宋体" panose="02010600030101010101" pitchFamily="2" charset="-122"/>
                </a:rPr>
                <a:t>FEEDBACK</a:t>
              </a:r>
              <a:endParaRPr lang="en-US" altLang="zh-CN" sz="90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8155" y="1795"/>
              <a:ext cx="1354" cy="4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ea typeface="宋体" panose="02010600030101010101" pitchFamily="2" charset="-122"/>
                </a:rPr>
                <a:t>GUIDANCE</a:t>
              </a:r>
              <a:endParaRPr lang="en-US" altLang="zh-CN" sz="90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23850" y="742315"/>
            <a:ext cx="11657965" cy="39878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algn="l">
              <a:buClrTx/>
              <a:buSzTx/>
              <a:buFontTx/>
            </a:pPr>
            <a:r>
              <a:rPr lang="zh-CN" altLang="en-US" sz="2000" b="1" dirty="0" smtClean="0">
                <a:solidFill>
                  <a:schemeClr val="bg1"/>
                </a:solidFill>
              </a:rPr>
              <a:t>Planning and Implementation System：</a:t>
            </a:r>
            <a:r>
              <a:rPr lang="en-US" altLang="zh-CN" sz="2000" b="0" dirty="0" smtClean="0">
                <a:latin typeface="Times New Roman" panose="02020603050405020304" charset="0"/>
                <a:cs typeface="Times New Roman" panose="02020603050405020304" charset="0"/>
              </a:rPr>
              <a:t>From 'Strategy' to 'Five Year Plan' and then to 'Annual Plan'</a:t>
            </a:r>
            <a:endParaRPr lang="en-US" altLang="zh-CN" sz="2000" b="0" dirty="0" smtClean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850" y="1323975"/>
            <a:ext cx="11657965" cy="70675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algn="l"/>
            <a:r>
              <a:rPr lang="zh-CN" altLang="en-US" sz="2000" b="1" dirty="0" smtClean="0">
                <a:solidFill>
                  <a:schemeClr val="bg1"/>
                </a:solidFill>
              </a:rPr>
              <a:t>Planning and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Evaluation 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System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:</a:t>
            </a:r>
            <a:r>
              <a:rPr lang="en-US" altLang="zh-CN" sz="2000" dirty="0" smtClean="0">
                <a:latin typeface="Times New Roman" panose="02020603050405020304" charset="0"/>
                <a:cs typeface="Times New Roman" panose="02020603050405020304" charset="0"/>
              </a:rPr>
              <a:t>A</a:t>
            </a:r>
            <a:r>
              <a:rPr lang="zh-CN" altLang="en-US" sz="2000" dirty="0" smtClean="0">
                <a:latin typeface="Times New Roman" panose="02020603050405020304" charset="0"/>
                <a:cs typeface="Times New Roman" panose="02020603050405020304" charset="0"/>
              </a:rPr>
              <a:t>nnual </a:t>
            </a:r>
            <a:r>
              <a:rPr lang="en-US" altLang="zh-CN" sz="2000" dirty="0" smtClean="0">
                <a:latin typeface="Times New Roman" panose="02020603050405020304" charset="0"/>
                <a:cs typeface="Times New Roman" panose="02020603050405020304" charset="0"/>
              </a:rPr>
              <a:t>M</a:t>
            </a:r>
            <a:r>
              <a:rPr lang="zh-CN" altLang="en-US" sz="2000" dirty="0" smtClean="0">
                <a:latin typeface="Times New Roman" panose="02020603050405020304" charset="0"/>
                <a:cs typeface="Times New Roman" panose="02020603050405020304" charset="0"/>
              </a:rPr>
              <a:t>onitoring</a:t>
            </a:r>
            <a:r>
              <a:rPr lang="en-US" altLang="zh-CN" sz="2000" dirty="0" smtClean="0">
                <a:latin typeface="Times New Roman" panose="02020603050405020304" charset="0"/>
                <a:cs typeface="Times New Roman" panose="02020603050405020304" charset="0"/>
              </a:rPr>
              <a:t>,M</a:t>
            </a:r>
            <a:r>
              <a:rPr lang="zh-CN" altLang="en-US" sz="2000" dirty="0" smtClean="0">
                <a:latin typeface="Times New Roman" panose="02020603050405020304" charset="0"/>
                <a:cs typeface="Times New Roman" panose="02020603050405020304" charset="0"/>
              </a:rPr>
              <a:t>id-term </a:t>
            </a:r>
            <a:r>
              <a:rPr lang="en-US" altLang="zh-CN" sz="2000" dirty="0" smtClean="0">
                <a:latin typeface="Times New Roman" panose="02020603050405020304" charset="0"/>
                <a:cs typeface="Times New Roman" panose="02020603050405020304" charset="0"/>
              </a:rPr>
              <a:t>E</a:t>
            </a:r>
            <a:r>
              <a:rPr lang="zh-CN" altLang="en-US" sz="2000" dirty="0" smtClean="0">
                <a:latin typeface="Times New Roman" panose="02020603050405020304" charset="0"/>
                <a:cs typeface="Times New Roman" panose="02020603050405020304" charset="0"/>
              </a:rPr>
              <a:t>valuation</a:t>
            </a:r>
            <a:r>
              <a:rPr lang="en-US" altLang="zh-CN" sz="2000" dirty="0" smtClean="0">
                <a:latin typeface="Times New Roman" panose="02020603050405020304" charset="0"/>
                <a:cs typeface="Times New Roman" panose="02020603050405020304" charset="0"/>
              </a:rPr>
              <a:t>,S</a:t>
            </a:r>
            <a:r>
              <a:rPr lang="zh-CN" altLang="en-US" sz="2000" dirty="0" smtClean="0">
                <a:latin typeface="Times New Roman" panose="02020603050405020304" charset="0"/>
                <a:cs typeface="Times New Roman" panose="02020603050405020304" charset="0"/>
              </a:rPr>
              <a:t>ummary evaluation</a:t>
            </a:r>
            <a:r>
              <a:rPr lang="zh-CN" altLang="en-US" sz="2000" b="0" dirty="0" smtClean="0">
                <a:latin typeface="Times New Roman" panose="02020603050405020304" charset="0"/>
                <a:cs typeface="Times New Roman" panose="02020603050405020304" charset="0"/>
              </a:rPr>
              <a:t> and </a:t>
            </a:r>
            <a:r>
              <a:rPr lang="en-US" altLang="zh-CN" sz="2000" b="0" dirty="0" smtClean="0">
                <a:latin typeface="Times New Roman" panose="02020603050405020304" charset="0"/>
                <a:cs typeface="Times New Roman" panose="02020603050405020304" charset="0"/>
              </a:rPr>
              <a:t>Strategy Implement Evaluation</a:t>
            </a:r>
            <a:endParaRPr lang="en-US" altLang="zh-CN" sz="2000" b="0" dirty="0" smtClean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65725" y="5799455"/>
            <a:ext cx="2157730" cy="39878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algn="l"/>
            <a:r>
              <a:rPr lang="zh-CN" altLang="en-US" sz="2000" b="1" dirty="0" smtClean="0">
                <a:solidFill>
                  <a:schemeClr val="bg1"/>
                </a:solidFill>
              </a:rPr>
              <a:t>Logic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D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iagram</a:t>
            </a:r>
            <a:endParaRPr lang="zh-CN" altLang="en-US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/>
        </p:nvSpPr>
        <p:spPr>
          <a:xfrm>
            <a:off x="4507865" y="64135"/>
            <a:ext cx="2942590" cy="6470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4E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ea typeface="宋体" panose="02010600030101010101" pitchFamily="2" charset="-122"/>
              </a:rPr>
              <a:t>SUMMARIZE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8207" y="689180"/>
            <a:ext cx="10776856" cy="647246"/>
          </a:xfrm>
        </p:spPr>
        <p:txBody>
          <a:bodyPr>
            <a:normAutofit fontScale="90000"/>
          </a:bodyPr>
          <a:p>
            <a:r>
              <a:rPr lang="zh-CN" altLang="en-US"/>
              <a:t>Evaluate how to </a:t>
            </a:r>
            <a:r>
              <a:rPr lang="en-US" altLang="zh-CN"/>
              <a:t>make an impact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8805" y="1489075"/>
            <a:ext cx="3299460" cy="487680"/>
          </a:xfrm>
        </p:spPr>
        <p:txBody>
          <a:bodyPr/>
          <a:p>
            <a:pPr algn="ctr"/>
            <a:r>
              <a:rPr lang="zh-CN" altLang="en-US" sz="2400" b="1">
                <a:solidFill>
                  <a:schemeClr val="tx1"/>
                </a:solidFill>
              </a:rPr>
              <a:t>Problem </a:t>
            </a:r>
            <a:r>
              <a:rPr lang="en-US" altLang="zh-CN" sz="2400" b="1">
                <a:solidFill>
                  <a:schemeClr val="tx1"/>
                </a:solidFill>
              </a:rPr>
              <a:t>O</a:t>
            </a:r>
            <a:r>
              <a:rPr lang="zh-CN" altLang="en-US" sz="2400" b="1">
                <a:solidFill>
                  <a:schemeClr val="tx1"/>
                </a:solidFill>
              </a:rPr>
              <a:t>riented </a:t>
            </a:r>
            <a:endParaRPr lang="zh-CN" altLang="en-US" sz="2400" b="1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zh-CN" altLang="en-US" sz="24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133215" y="1488440"/>
            <a:ext cx="3902075" cy="5816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b="1">
                <a:solidFill>
                  <a:schemeClr val="tx1"/>
                </a:solidFill>
              </a:rPr>
              <a:t>R</a:t>
            </a:r>
            <a:r>
              <a:rPr lang="zh-CN" altLang="en-US" sz="2400" b="1">
                <a:solidFill>
                  <a:schemeClr val="tx1"/>
                </a:solidFill>
              </a:rPr>
              <a:t>easonable optimization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185150" y="1488440"/>
            <a:ext cx="3714750" cy="488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b="1">
                <a:solidFill>
                  <a:schemeClr val="tx1"/>
                </a:solidFill>
              </a:rPr>
              <a:t>C</a:t>
            </a:r>
            <a:r>
              <a:rPr lang="zh-CN" altLang="en-US" sz="2400" b="1">
                <a:solidFill>
                  <a:schemeClr val="tx1"/>
                </a:solidFill>
              </a:rPr>
              <a:t>losed </a:t>
            </a:r>
            <a:r>
              <a:rPr lang="en-US" altLang="zh-CN" sz="2400" b="1">
                <a:solidFill>
                  <a:schemeClr val="tx1"/>
                </a:solidFill>
              </a:rPr>
              <a:t>L</a:t>
            </a:r>
            <a:r>
              <a:rPr lang="zh-CN" altLang="en-US" sz="2400" b="1">
                <a:solidFill>
                  <a:schemeClr val="tx1"/>
                </a:solidFill>
              </a:rPr>
              <a:t>oop</a:t>
            </a:r>
            <a:endParaRPr lang="zh-CN" altLang="en-US" sz="2400" b="1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7" name="Subtitle 4"/>
          <p:cNvSpPr>
            <a:spLocks noGrp="1"/>
          </p:cNvSpPr>
          <p:nvPr/>
        </p:nvSpPr>
        <p:spPr>
          <a:xfrm>
            <a:off x="767080" y="381000"/>
            <a:ext cx="9307195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Summary thinking</a:t>
            </a:r>
            <a:endParaRPr 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598805" y="2056130"/>
            <a:ext cx="3407410" cy="39878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marL="0" indent="0" algn="just">
              <a:buNone/>
            </a:pPr>
            <a:r>
              <a:rPr lang="en-US" altLang="zh-CN" sz="2000" b="1">
                <a:solidFill>
                  <a:schemeClr val="bg1"/>
                </a:solidFill>
                <a:ea typeface="宋体" panose="02010600030101010101" pitchFamily="2" charset="-122"/>
                <a:sym typeface="+mn-ea"/>
              </a:rPr>
              <a:t>S</a:t>
            </a:r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  <a:sym typeface="+mn-ea"/>
              </a:rPr>
              <a:t>uch as</a:t>
            </a:r>
            <a:r>
              <a:rPr lang="en-US" altLang="zh-CN" sz="2000" b="1">
                <a:solidFill>
                  <a:schemeClr val="bg1"/>
                </a:solidFill>
                <a:ea typeface="宋体" panose="02010600030101010101" pitchFamily="2" charset="-122"/>
                <a:sym typeface="+mn-ea"/>
              </a:rPr>
              <a:t>:</a:t>
            </a:r>
            <a:endParaRPr lang="zh-CN" altLang="en-US" sz="2000" b="1" dirty="0" smtClean="0">
              <a:solidFill>
                <a:schemeClr val="bg1"/>
              </a:solidFill>
              <a:ea typeface="宋体" panose="02010600030101010101" pitchFamily="2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648700" y="708025"/>
            <a:ext cx="3355340" cy="52197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algn="l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Three 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K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eywords</a:t>
            </a:r>
            <a:endParaRPr lang="zh-CN" altLang="en-US" sz="28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7200" y="2533650"/>
            <a:ext cx="3676015" cy="70675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2000" b="1" dirty="0" smtClean="0">
                <a:solidFill>
                  <a:schemeClr val="bg1"/>
                </a:solidFill>
              </a:rPr>
              <a:t>Progress issues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:</a:t>
            </a:r>
            <a:endParaRPr lang="en-US" altLang="zh-CN" sz="2000" b="1" dirty="0" smtClean="0">
              <a:solidFill>
                <a:schemeClr val="bg1"/>
              </a:solidFill>
            </a:endParaRPr>
          </a:p>
          <a:p>
            <a:pPr indent="0" algn="l">
              <a:buFont typeface="Wingdings" panose="05000000000000000000" charset="0"/>
              <a:buNone/>
            </a:pPr>
            <a:r>
              <a:rPr lang="en-US" altLang="zh-CN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Lag or exceedance index</a:t>
            </a:r>
            <a:endParaRPr lang="en-US" altLang="zh-CN" sz="2000" b="0" dirty="0" smtClean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7200" y="3289935"/>
            <a:ext cx="3676015" cy="101473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2000" b="1" dirty="0" smtClean="0">
                <a:solidFill>
                  <a:schemeClr val="bg1"/>
                </a:solidFill>
              </a:rPr>
              <a:t>Comparative issues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:</a:t>
            </a:r>
            <a:endParaRPr lang="en-US" altLang="zh-CN" sz="2000" b="1" dirty="0" smtClean="0">
              <a:solidFill>
                <a:schemeClr val="bg1"/>
              </a:solidFill>
            </a:endParaRPr>
          </a:p>
          <a:p>
            <a:pPr algn="l">
              <a:buClrTx/>
              <a:buSzTx/>
              <a:buFont typeface="Wingdings" panose="05000000000000000000" charset="0"/>
              <a:buNone/>
            </a:pPr>
            <a:r>
              <a:rPr lang="en-US" altLang="zh-CN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Compared to similar regions and one’s own past</a:t>
            </a:r>
            <a:endParaRPr lang="en-US" altLang="zh-CN" sz="2000" b="0" dirty="0" smtClean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7200" y="4356735"/>
            <a:ext cx="3676015" cy="101473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marL="342900" indent="-342900" algn="l">
              <a:buFont typeface="Wingdings" panose="05000000000000000000" charset="0"/>
              <a:buChar char="Ø"/>
            </a:pPr>
            <a:r>
              <a:rPr sz="2000" b="1" dirty="0" smtClean="0">
                <a:solidFill>
                  <a:schemeClr val="bg1"/>
                </a:solidFill>
              </a:rPr>
              <a:t>Unexpected issues</a:t>
            </a:r>
            <a:r>
              <a:rPr lang="en-US" sz="2000" b="1" dirty="0" smtClean="0">
                <a:solidFill>
                  <a:schemeClr val="bg1"/>
                </a:solidFill>
              </a:rPr>
              <a:t>: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algn="l">
              <a:buClrTx/>
              <a:buSzTx/>
              <a:buFont typeface="Wingdings" panose="05000000000000000000" charset="0"/>
              <a:buNone/>
            </a:pPr>
            <a:r>
              <a:rPr lang="en-US" altLang="zh-CN" sz="2000" b="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New challenges arising under the new situation</a:t>
            </a:r>
            <a:endParaRPr lang="en-US" altLang="zh-CN" sz="2000" b="0" dirty="0" smtClean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260215" y="2660650"/>
            <a:ext cx="3895090" cy="70675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marL="342900" indent="-342900" algn="l">
              <a:buFont typeface="Wingdings" panose="05000000000000000000" charset="0"/>
              <a:buChar char="Ø"/>
            </a:pPr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T</a:t>
            </a:r>
            <a:r>
              <a:rPr lang="zh-CN" altLang="en-US" sz="200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he core goals and key indicators remain unchanged</a:t>
            </a:r>
            <a:endParaRPr lang="en-US" altLang="zh-CN" sz="2000" dirty="0" smtClean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260215" y="2165985"/>
            <a:ext cx="3407410" cy="39878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marL="0" indent="0" algn="just">
              <a:buNone/>
            </a:pPr>
            <a:r>
              <a:rPr lang="en-US" sz="2000" b="1">
                <a:solidFill>
                  <a:schemeClr val="bg1"/>
                </a:solidFill>
                <a:ea typeface="宋体" panose="02010600030101010101" pitchFamily="2" charset="-122"/>
                <a:sym typeface="+mn-ea"/>
              </a:rPr>
              <a:t>Tips</a:t>
            </a:r>
            <a:r>
              <a:rPr lang="en-US" altLang="zh-CN" sz="2000" b="1">
                <a:solidFill>
                  <a:schemeClr val="bg1"/>
                </a:solidFill>
                <a:ea typeface="宋体" panose="02010600030101010101" pitchFamily="2" charset="-122"/>
                <a:sym typeface="+mn-ea"/>
              </a:rPr>
              <a:t>:</a:t>
            </a:r>
            <a:endParaRPr lang="zh-CN" altLang="en-US" sz="2000" b="1" dirty="0" smtClean="0">
              <a:solidFill>
                <a:schemeClr val="bg1"/>
              </a:solidFill>
              <a:ea typeface="宋体" panose="02010600030101010101" pitchFamily="2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260215" y="3450590"/>
            <a:ext cx="3925570" cy="132207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marL="342900" indent="-342900" algn="l">
              <a:buFont typeface="Wingdings" panose="05000000000000000000" charset="0"/>
              <a:buChar char="Ø"/>
            </a:pPr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Allow for adjustments in specific indicators, task pathways, and projects based on the actual conditions</a:t>
            </a:r>
            <a:endParaRPr lang="en-US" altLang="zh-CN" sz="2000" dirty="0" smtClean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96630" y="2234565"/>
            <a:ext cx="3407410" cy="39878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marL="0" indent="0" algn="just">
              <a:buNone/>
            </a:pPr>
            <a:r>
              <a:rPr lang="en-US" sz="2000" b="1">
                <a:solidFill>
                  <a:schemeClr val="bg1"/>
                </a:solidFill>
                <a:ea typeface="宋体" panose="02010600030101010101" pitchFamily="2" charset="-122"/>
                <a:sym typeface="+mn-ea"/>
              </a:rPr>
              <a:t>Approach</a:t>
            </a:r>
            <a:r>
              <a:rPr lang="en-US" altLang="zh-CN" sz="2000" b="1">
                <a:solidFill>
                  <a:schemeClr val="bg1"/>
                </a:solidFill>
                <a:ea typeface="宋体" panose="02010600030101010101" pitchFamily="2" charset="-122"/>
                <a:sym typeface="+mn-ea"/>
              </a:rPr>
              <a:t>:</a:t>
            </a:r>
            <a:endParaRPr lang="zh-CN" altLang="en-US" sz="2000" b="1" dirty="0" smtClean="0">
              <a:solidFill>
                <a:schemeClr val="bg1"/>
              </a:solidFill>
              <a:ea typeface="宋体" panose="02010600030101010101" pitchFamily="2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596630" y="2680970"/>
            <a:ext cx="3303270" cy="193802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1905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000">
                <a:solidFill>
                  <a:schemeClr val="bg1"/>
                </a:solidFill>
                <a:latin typeface="Times New Roman" panose="02020603050405020304"/>
                <a:ea typeface="等线" panose="02010600030101010101" charset="-122"/>
              </a:rPr>
              <a:t>Involve identifying problems, compiling a clear list of issues, assigning responsibilities, and providing feedback along with recommendations for corrective actions.</a:t>
            </a:r>
            <a:endParaRPr lang="en-US" altLang="zh-CN" sz="2000">
              <a:solidFill>
                <a:schemeClr val="bg1"/>
              </a:solidFill>
              <a:latin typeface="Times New Roman" panose="02020603050405020304"/>
              <a:ea typeface="等线" panose="0201060003010101010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07390" y="2431415"/>
            <a:ext cx="10776585" cy="997585"/>
          </a:xfrm>
        </p:spPr>
        <p:txBody>
          <a:bodyPr/>
          <a:p>
            <a:pPr marL="0" indent="0" algn="ctr">
              <a:buNone/>
            </a:pPr>
            <a:r>
              <a:rPr lang="en-US" altLang="zh-CN" sz="6000" b="1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Thanks for your listening!</a:t>
            </a:r>
            <a:endParaRPr lang="en-US" altLang="zh-CN" sz="6000" b="1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6" name="Picture 2" descr="E:\logo\00000LOGO-NEW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35" y="471300"/>
            <a:ext cx="4060474" cy="51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57"/>
          <p:cNvSpPr txBox="1">
            <a:spLocks noChangeArrowheads="1"/>
          </p:cNvSpPr>
          <p:nvPr/>
        </p:nvSpPr>
        <p:spPr bwMode="auto">
          <a:xfrm>
            <a:off x="5157470" y="4092575"/>
            <a:ext cx="1876425" cy="43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3" tIns="45719" rIns="91423" bIns="45719">
            <a:no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defTabSz="1219200" eaLnBrk="1" hangingPunct="1">
              <a:spcAft>
                <a:spcPts val="1335"/>
              </a:spcAft>
              <a:defRPr/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Wu Hongmei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 defTabSz="1219200" eaLnBrk="1" hangingPunct="1">
              <a:spcAft>
                <a:spcPts val="1335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 defTabSz="1219200" eaLnBrk="1" hangingPunct="1">
              <a:spcAft>
                <a:spcPts val="1335"/>
              </a:spcAft>
              <a:defRPr/>
            </a:pPr>
            <a:endParaRPr lang="zh-CN" altLang="en-US" sz="2000" b="1" spc="267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7" name="Picture 3" descr="E:\00决策咨询\院微信公众号二维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4025" y="5228587"/>
            <a:ext cx="1146175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258060" y="4572635"/>
            <a:ext cx="7889875" cy="39878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algn="ctr"/>
            <a:r>
              <a:rPr lang="zh-CN" altLang="en-US" sz="2000" b="0" dirty="0" smtClean="0">
                <a:solidFill>
                  <a:schemeClr val="bg1"/>
                </a:solidFill>
              </a:rPr>
              <a:t>President of Zhejiang Development Planning Research Institute</a:t>
            </a:r>
            <a:endParaRPr lang="zh-CN" altLang="en-US" sz="2000" b="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1d8e41c4-0b7e-40d2-86c5-1dc51f5b1940}"/>
  <p:tag name="TABLE_SKINIDX" val="2"/>
  <p:tag name="TABLE_ENCOLOR" val="#FFFFFF"/>
  <p:tag name="KSO_WM_UNIT_VALUE" val="1104*2349"/>
  <p:tag name="KSO_WM_UNIT_HIGHLIGHT" val="0"/>
  <p:tag name="KSO_WM_UNIT_COMPATIBLE" val="0"/>
  <p:tag name="KSO_WM_UNIT_DIAGRAM_ISNUMVISUAL" val="0"/>
  <p:tag name="KSO_WM_UNIT_DIAGRAM_ISREFERUNIT" val="0"/>
  <p:tag name="KSO_WM_UNIT_TYPE" val="β"/>
  <p:tag name="KSO_WM_UNIT_INDEX" val="1"/>
  <p:tag name="KSO_WM_UNIT_ID" val="mixed20203991_1*β*1"/>
  <p:tag name="KSO_WM_TEMPLATE_CATEGORY" val="mixed"/>
  <p:tag name="KSO_WM_TEMPLATE_INDEX" val="20203991"/>
  <p:tag name="KSO_WM_UNIT_LAYERLEVEL" val="1"/>
  <p:tag name="KSO_WM_TAG_VERSION" val="1.0"/>
  <p:tag name="KSO_WM_BEAUTIFY_FLAG" val="#wm#"/>
  <p:tag name="TABLE_ENDDRAG_ORIGIN_RECT" val="522*142"/>
  <p:tag name="TABLE_ENDDRAG_RECT" val="60*390*522*142"/>
</p:tagLst>
</file>

<file path=ppt/tags/tag13.xml><?xml version="1.0" encoding="utf-8"?>
<p:tagLst xmlns:p="http://schemas.openxmlformats.org/presentationml/2006/main">
  <p:tag name="commondata" val="eyJoZGlkIjoiYzQxZTNkMWNjMjIwOTY0OTM0ZjQ1MjY4YWM4YjZhZjkifQ=="/>
</p:tagLst>
</file>

<file path=ppt/tags/tag2.xml><?xml version="1.0" encoding="utf-8"?>
<p:tagLst xmlns:p="http://schemas.openxmlformats.org/presentationml/2006/main">
  <p:tag name="KSO_WM_DIAGRAM_VIRTUALLY_FRAME" val="{&quot;height&quot;:336.05,&quot;left&quot;:16.45,&quot;top&quot;:164.15,&quot;width&quot;:934.75}"/>
</p:tagLst>
</file>

<file path=ppt/tags/tag3.xml><?xml version="1.0" encoding="utf-8"?>
<p:tagLst xmlns:p="http://schemas.openxmlformats.org/presentationml/2006/main">
  <p:tag name="KSO_WM_DIAGRAM_VIRTUALLY_FRAME" val="{&quot;height&quot;:336.05,&quot;left&quot;:16.45,&quot;top&quot;:164.15,&quot;width&quot;:934.75}"/>
</p:tagLst>
</file>

<file path=ppt/tags/tag4.xml><?xml version="1.0" encoding="utf-8"?>
<p:tagLst xmlns:p="http://schemas.openxmlformats.org/presentationml/2006/main">
  <p:tag name="KSO_WM_DIAGRAM_VIRTUALLY_FRAME" val="{&quot;height&quot;:336.05,&quot;left&quot;:16.45,&quot;top&quot;:164.15,&quot;width&quot;:934.75}"/>
</p:tagLst>
</file>

<file path=ppt/tags/tag5.xml><?xml version="1.0" encoding="utf-8"?>
<p:tagLst xmlns:p="http://schemas.openxmlformats.org/presentationml/2006/main">
  <p:tag name="KSO_WM_DIAGRAM_VIRTUALLY_FRAME" val="{&quot;height&quot;:336.05,&quot;left&quot;:16.45,&quot;top&quot;:164.15,&quot;width&quot;:934.75}"/>
</p:tagLst>
</file>

<file path=ppt/tags/tag6.xml><?xml version="1.0" encoding="utf-8"?>
<p:tagLst xmlns:p="http://schemas.openxmlformats.org/presentationml/2006/main">
  <p:tag name="KSO_WM_DIAGRAM_VIRTUALLY_FRAME" val="{&quot;height&quot;:336.05,&quot;left&quot;:16.45,&quot;top&quot;:164.15,&quot;width&quot;:934.75}"/>
</p:tagLst>
</file>

<file path=ppt/tags/tag7.xml><?xml version="1.0" encoding="utf-8"?>
<p:tagLst xmlns:p="http://schemas.openxmlformats.org/presentationml/2006/main">
  <p:tag name="KSO_WM_DIAGRAM_VIRTUALLY_FRAME" val="{&quot;height&quot;:336.05,&quot;left&quot;:16.45,&quot;top&quot;:164.15,&quot;width&quot;:934.75}"/>
</p:tagLst>
</file>

<file path=ppt/tags/tag8.xml><?xml version="1.0" encoding="utf-8"?>
<p:tagLst xmlns:p="http://schemas.openxmlformats.org/presentationml/2006/main">
  <p:tag name="KSO_WM_DIAGRAM_VIRTUALLY_FRAME" val="{&quot;height&quot;:361.8,&quot;left&quot;:342.85,&quot;top&quot;:116.1,&quot;width&quot;:594.15}"/>
</p:tagLst>
</file>

<file path=ppt/tags/tag9.xml><?xml version="1.0" encoding="utf-8"?>
<p:tagLst xmlns:p="http://schemas.openxmlformats.org/presentationml/2006/main">
  <p:tag name="KSO_WM_DIAGRAM_VIRTUALLY_FRAME" val="{&quot;height&quot;:361.8,&quot;left&quot;:342.85,&quot;top&quot;:116.1,&quot;width&quot;:594.15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0.xml><?xml version="1.0" encoding="utf-8"?>
<ds:datastoreItem xmlns:ds="http://schemas.openxmlformats.org/officeDocument/2006/customXml" ds:itemID="{D37DD702-644E-4DB6-B991-9FA64836E5E7}">
  <ds:schemaRefs/>
</ds:datastoreItem>
</file>

<file path=customXml/itemProps11.xml><?xml version="1.0" encoding="utf-8"?>
<ds:datastoreItem xmlns:ds="http://schemas.openxmlformats.org/officeDocument/2006/customXml" ds:itemID="{63D0D6FF-5DC0-4A4C-B543-9E5307B25F01}">
  <ds:schemaRefs/>
</ds:datastoreItem>
</file>

<file path=customXml/itemProps12.xml><?xml version="1.0" encoding="utf-8"?>
<ds:datastoreItem xmlns:ds="http://schemas.openxmlformats.org/officeDocument/2006/customXml" ds:itemID="{4E2A3B96-9B60-44B6-948C-F3452BCEEE4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3673</Words>
  <Application>WPS 演示</Application>
  <PresentationFormat>Widescreen</PresentationFormat>
  <Paragraphs>189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Arial</vt:lpstr>
      <vt:lpstr>宋体</vt:lpstr>
      <vt:lpstr>Wingdings</vt:lpstr>
      <vt:lpstr>Proxima Nova</vt:lpstr>
      <vt:lpstr>NumberOnly</vt:lpstr>
      <vt:lpstr>Roboto</vt:lpstr>
      <vt:lpstr>微软雅黑</vt:lpstr>
      <vt:lpstr>Times New Roman</vt:lpstr>
      <vt:lpstr>Wingdings</vt:lpstr>
      <vt:lpstr>Times New Roman</vt:lpstr>
      <vt:lpstr>等线</vt:lpstr>
      <vt:lpstr>Calibri</vt:lpstr>
      <vt:lpstr>Arial Unicode MS</vt:lpstr>
      <vt:lpstr>方正兰亭黑简体</vt:lpstr>
      <vt:lpstr>Office Theme</vt:lpstr>
      <vt:lpstr>Evaluation Promotes Continuously Implementing of Provincial Development Strategy</vt:lpstr>
      <vt:lpstr>Utilize Eight Advantages  Promote Eight Measures</vt:lpstr>
      <vt:lpstr>How to Continuously Implement for 20 Years</vt:lpstr>
      <vt:lpstr>How to Conduct Evaluations</vt:lpstr>
      <vt:lpstr>PowerPoint 演示文稿</vt:lpstr>
      <vt:lpstr>PowerPoint 演示文稿</vt:lpstr>
      <vt:lpstr>Evaluate how to make an impact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sepe</cp:lastModifiedBy>
  <cp:revision>26</cp:revision>
  <dcterms:created xsi:type="dcterms:W3CDTF">2024-04-15T11:05:00Z</dcterms:created>
  <dcterms:modified xsi:type="dcterms:W3CDTF">2024-10-11T01:50:28Z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0x010100618C2D754CFBDC479F9C3F7079FAF270</vt:lpwstr>
  </property>
  <property fmtid="{D5CDD505-2E9C-101B-9397-08002B2CF9AE}" pid="4" name="ICV">
    <vt:lpwstr>344316B085D64C6CBBD5F21BB97BEEAF_13</vt:lpwstr>
  </property>
  <property fmtid="{D5CDD505-2E9C-101B-9397-08002B2CF9AE}" pid="5" name="KSOProductBuildVer">
    <vt:lpwstr>2052-12.1.0.18276</vt:lpwstr>
  </property>
</Properties>
</file>