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70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7085" t="57282" r="21689"/>
          <a:stretch/>
        </p:blipFill>
        <p:spPr>
          <a:xfrm>
            <a:off x="3503234" y="5563052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1C4621CC-6DAE-C063-3E48-5BBAD34B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8A2090A4-04C3-0A21-81FB-858C3CB91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4047561-8914-8C95-3371-FF408A7AF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8146653-6691-D093-1770-092058AE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8BDE315B-9E75-4C43-2BB0-4E5E20C3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E298F9EB-5120-AE27-DB64-EF955C04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3824DD81-A424-4362-F926-3D117857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43B1077-04BD-30EE-6ACA-9FE22E92FE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284A11-5CCA-B3D7-7EE0-3ACBCE769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244682A-A09B-EC75-3C1E-6E604D52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D860CB-D8DC-DBBA-C692-CA468DA3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05BB8F6-F53C-8AB9-6FA0-186A6477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D14C1136-2082-9E1A-8076-7AF164D399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CE71D66-2C0E-7BD6-D908-5972EDDDB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4792E9F-EE8C-36A7-9177-2DDE8951A3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8157C65-7688-88F5-5169-6AFADB05683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4">
            <a:extLst>
              <a:ext uri="{FF2B5EF4-FFF2-40B4-BE49-F238E27FC236}">
                <a16:creationId xmlns:a16="http://schemas.microsoft.com/office/drawing/2014/main" id="{05B5BFC6-9BAA-3BA3-14A9-ADEE898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25" name="Footer Placeholder 5">
            <a:extLst>
              <a:ext uri="{FF2B5EF4-FFF2-40B4-BE49-F238E27FC236}">
                <a16:creationId xmlns:a16="http://schemas.microsoft.com/office/drawing/2014/main" id="{A209831B-2070-163C-B0C5-B8F0C828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Slide Number Placeholder 6">
            <a:extLst>
              <a:ext uri="{FF2B5EF4-FFF2-40B4-BE49-F238E27FC236}">
                <a16:creationId xmlns:a16="http://schemas.microsoft.com/office/drawing/2014/main" id="{407F9EA1-6A24-FF5C-4BBA-9146376B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864A6B29-3D6A-29C8-6F05-1E93D49C5B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6A97C60-B2CC-F6A2-3941-822A8058C6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C3FC954-370F-309A-8769-779BA1481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DB995C2-CD62-B439-C602-100E03AD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17688C-5EA5-57BF-624D-F162361505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7B6F288-414E-8F29-CE18-6DB2DF24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DF2FCD8-F6EF-304C-932A-9890B1E8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60E931-700B-FF46-A784-FC25B1FB9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F9D9F-62D0-1540-91A1-CB0FB989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1390B-9D34-DB42-8C06-9D9240A8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1EB1-B389-CF49-82BA-8148988F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EA5DC-644C-1A4C-A310-B9B2A917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F3BD3716-CC4A-B947-9F3F-BDCDB43114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84E8B003-2DBB-E042-99A2-E67BB546F4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11927" y="-144870"/>
            <a:ext cx="3237397" cy="1718854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1FD482D7-8B1F-EA43-A56F-14E20CB822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2667" y="-8231"/>
            <a:ext cx="1313224" cy="125307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1FB20C3-78A0-CC4B-A12E-3588270253F5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DC681CC-EB36-7506-5B70-412A1199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6F4FD22D-266C-6920-E2EF-2FE704A971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0AD6507-1AEC-0337-4E3D-A1C09698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5F4D83-1D4B-5A72-F08B-C83A4D9F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B62311C-13E9-1C2D-5430-19248412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ACBDFC-8078-76C7-5035-B133A9F26B8C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32047E35-78DD-80E6-674C-16A82839F8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E8732F7-31C9-B71A-207D-00D92CF3F7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7085" t="57282" r="21689"/>
          <a:stretch/>
        </p:blipFill>
        <p:spPr>
          <a:xfrm>
            <a:off x="3503234" y="5599791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DE941E4E-CA5F-1F82-EBE5-AA0864407E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DC681CC-EB36-7506-5B70-412A1199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5762901D-894F-2724-DFA9-55C9E9605E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86B70-85B3-BCCF-EDFB-7ABF0FA5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9BBBD-4F80-0BC8-5BC0-241E83BD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8290C-5A8E-649A-D9CC-D95A83A8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13497D-833E-080A-D74C-138B468F652A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1729DED-3A58-D5C5-ED72-E91BB7F9B4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D592FA2C-C178-0440-6831-01958213A39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F6DEB8E-DF6D-AB42-29EA-FACABA050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4635D07-84F7-846C-104E-D605DC54D7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889816-F6AB-B5AE-46A9-C591BB30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C354F4-6421-865D-1B75-9694C934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2103AEA-C836-BB70-65E4-9FD48868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0AA9534C-8B93-8455-E0A8-B6D972A2FC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4ADC6A7-5413-41D4-1870-B3CCFAC1B8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0883C1-6F5D-CF2D-B9C6-54DCC541A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10BFCD2-F8EA-EF92-6057-EDB6A0AF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EE65CE-EBF1-5E8A-D21E-6D4273B7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8C6EF7F-EAE4-7D20-D0D7-FB53507D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7BB8C625-D69A-5E42-CFF0-7ED4D4BB08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F096200-4DDB-1FC4-1DAD-5C296B267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358D52-2935-F906-0477-E0AB6EAEC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096295F-7499-B244-6FBA-597921C8FAB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435A3CB-73E1-5C7D-F8AF-A96CE2CB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6F90FAF-A071-162C-3CE9-CE914A28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A22DE04-B4E9-D76B-921A-23F52BC29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hart&#10;&#10;Description automatically generated with low confidence">
            <a:extLst>
              <a:ext uri="{FF2B5EF4-FFF2-40B4-BE49-F238E27FC236}">
                <a16:creationId xmlns:a16="http://schemas.microsoft.com/office/drawing/2014/main" id="{CE394CBA-2848-40C8-BED7-0810754C9BA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picture containing chart&#10;&#10;Description automatically generated">
            <a:extLst>
              <a:ext uri="{FF2B5EF4-FFF2-40B4-BE49-F238E27FC236}">
                <a16:creationId xmlns:a16="http://schemas.microsoft.com/office/drawing/2014/main" id="{363C5E02-7812-9674-F1E0-C97A931171EA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7" r:id="rId3"/>
    <p:sldLayoutId id="2147483665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fp.org/publications/libya-general-food-assistance-activities-evalu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A17C1FF-3F76-033D-52EF-C2048D63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>
                <a:solidFill>
                  <a:schemeClr val="tx1"/>
                </a:solidFill>
              </a:rPr>
              <a:t>10/27/2022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9623BFE-7C66-55FB-E71A-F050A594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0316" y="6267236"/>
            <a:ext cx="8040384" cy="454239"/>
          </a:xfrm>
          <a:prstGeom prst="rect">
            <a:avLst/>
          </a:prstGeom>
        </p:spPr>
        <p:txBody>
          <a:bodyPr/>
          <a:lstStyle/>
          <a:p>
            <a:r>
              <a:rPr lang="en-US" sz="1600" dirty="0">
                <a:hlinkClick r:id="rId2"/>
              </a:rPr>
              <a:t>Libya, General Food Assistance activities: Evaluation | World Food Programme (wfp.org)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B64B82-E6DA-ACEA-6549-FF0E295C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09B0D7-60E2-A6C1-58AA-F98415A71C6F}"/>
              </a:ext>
            </a:extLst>
          </p:cNvPr>
          <p:cNvSpPr txBox="1">
            <a:spLocks/>
          </p:cNvSpPr>
          <p:nvPr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9193"/>
                </a:solidFill>
                <a:latin typeface="Tw Cen MT" panose="020B0602020104020603" pitchFamily="34" charset="0"/>
              </a:rPr>
              <a:t>Evaluation in Fragile Settings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9C78A19-69F6-C547-665A-4851F0380990}"/>
              </a:ext>
            </a:extLst>
          </p:cNvPr>
          <p:cNvSpPr txBox="1">
            <a:spLocks/>
          </p:cNvSpPr>
          <p:nvPr/>
        </p:nvSpPr>
        <p:spPr>
          <a:xfrm>
            <a:off x="2044558" y="4192899"/>
            <a:ext cx="7595902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WFP Libya Evaluation of General Food Assistance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075" y="223393"/>
            <a:ext cx="10171416" cy="815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WFP Libya Evaluation of General Food Assistance</a:t>
            </a:r>
            <a:endParaRPr lang="en-US" u="sng" dirty="0">
              <a:latin typeface="Tw Cen MT" panose="020B0602020104020603" pitchFamily="34" charset="77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38200" y="17911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Low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Context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: Humanitarian crisis since 2014 due to a multi-dimensional &amp; multi-layered conflict that touches on tribal, ethnic, regional, political &amp; economic divides </a:t>
            </a:r>
          </a:p>
          <a:p>
            <a:pPr marL="342900" indent="-342900" algn="justLow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Marks the first evaluation in Libya of WFP activities since the beginning of its operations in Libya in 2014 </a:t>
            </a:r>
          </a:p>
          <a:p>
            <a:pPr marL="342900" indent="-342900" algn="justLow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Examined activities aimed at providing vital general food assistance to the people most affected by the crisis. </a:t>
            </a:r>
          </a:p>
          <a:p>
            <a:pPr marL="342900" indent="-342900" algn="justLow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Focus on conflict-sensitivity</a:t>
            </a:r>
          </a:p>
          <a:p>
            <a:pPr marL="342900" indent="-342900" algn="justLow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Aimed to serve both objectives of accountability &amp; learning </a:t>
            </a:r>
          </a:p>
          <a:p>
            <a:pPr fontAlgn="base"/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1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47A8-B181-4C6A-AD95-E1A06400E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Mixed methods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B622D-790E-4A8E-99A4-F2A00AA1807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83188" y="164387"/>
            <a:ext cx="6172200" cy="6205591"/>
          </a:xfrm>
        </p:spPr>
        <p:txBody>
          <a:bodyPr>
            <a:normAutofit fontScale="77500" lnSpcReduction="20000"/>
          </a:bodyPr>
          <a:lstStyle/>
          <a:p>
            <a:pPr algn="justLow"/>
            <a:endParaRPr lang="en-GB" sz="2800" dirty="0"/>
          </a:p>
          <a:p>
            <a:pPr marL="0" indent="0" algn="justLow">
              <a:buNone/>
            </a:pPr>
            <a:r>
              <a:rPr lang="en-GB" sz="2800" b="1" dirty="0">
                <a:solidFill>
                  <a:srgbClr val="213A57"/>
                </a:solidFill>
              </a:rPr>
              <a:t>Conflict-sensitivity case study on Sabha </a:t>
            </a:r>
          </a:p>
          <a:p>
            <a:pPr algn="justLow"/>
            <a:endParaRPr lang="en-GB" sz="2800" dirty="0"/>
          </a:p>
          <a:p>
            <a:pPr marL="285750" indent="-285750" algn="justLow">
              <a:buFont typeface="Arial" panose="020B0604020202020204" pitchFamily="34" charset="0"/>
              <a:buChar char="•"/>
            </a:pPr>
            <a:r>
              <a:rPr lang="en-GB" sz="2800" dirty="0"/>
              <a:t>Examined the extent to which conflict dynamics have been taken into account during planning, implementation, targeting &amp; distribution</a:t>
            </a:r>
          </a:p>
          <a:p>
            <a:pPr marL="285750" indent="-285750" algn="justLow">
              <a:buFont typeface="Arial" panose="020B0604020202020204" pitchFamily="34" charset="0"/>
              <a:buChar char="•"/>
            </a:pPr>
            <a:r>
              <a:rPr lang="en-GB" sz="2800" dirty="0"/>
              <a:t>Aimed to understand the measures that WFP &amp; partners have been taking to contribute to peace </a:t>
            </a:r>
          </a:p>
          <a:p>
            <a:pPr marL="285750" indent="-285750" algn="justLow">
              <a:buFont typeface="Arial" panose="020B0604020202020204" pitchFamily="34" charset="0"/>
              <a:buChar char="•"/>
            </a:pPr>
            <a:r>
              <a:rPr lang="en-GB" sz="2800" dirty="0"/>
              <a:t>Key lines of inquiry: </a:t>
            </a:r>
          </a:p>
          <a:p>
            <a:pPr marL="800100" lvl="1" indent="-342900" algn="justLow">
              <a:buFont typeface="+mj-lt"/>
              <a:buAutoNum type="arabicPeriod"/>
            </a:pPr>
            <a:r>
              <a:rPr lang="en-GB" sz="2800" dirty="0"/>
              <a:t>To what extent were WFP and partners able to build a clear understanding of the peace and conflict dynamics in which GFA took place?</a:t>
            </a:r>
          </a:p>
          <a:p>
            <a:pPr marL="800100" lvl="1" indent="-342900" algn="justLow">
              <a:buFont typeface="+mj-lt"/>
              <a:buAutoNum type="arabicPeriod"/>
            </a:pPr>
            <a:r>
              <a:rPr lang="en-GB" sz="2800" dirty="0"/>
              <a:t>To what extent were WFP and partners able to identify how the programme interacts with the context, negatively or positively, and adjust programming accordingly?</a:t>
            </a:r>
          </a:p>
          <a:p>
            <a:pPr marL="800100" lvl="1" indent="-342900" algn="justLow">
              <a:buFont typeface="+mj-lt"/>
              <a:buAutoNum type="arabicPeriod"/>
            </a:pPr>
            <a:r>
              <a:rPr lang="en-GB" sz="2800" dirty="0"/>
              <a:t>To what extent were WFP and partners able to recognise risks contributing to tension and conflict, and address them, in addition to opportunities for contributing to peace, and maximise them?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B94D1-A5F1-45BC-B6AC-C011602C3F2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9788" y="2057400"/>
            <a:ext cx="3932237" cy="3811588"/>
          </a:xfrm>
        </p:spPr>
        <p:txBody>
          <a:bodyPr>
            <a:normAutofit fontScale="85000" lnSpcReduction="20000"/>
          </a:bodyPr>
          <a:lstStyle/>
          <a:p>
            <a:pPr algn="justLow"/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Desk review </a:t>
            </a:r>
          </a:p>
          <a:p>
            <a:pPr marL="285750" indent="-285750">
              <a:buFontTx/>
              <a:buChar char="-"/>
            </a:pPr>
            <a:r>
              <a:rPr lang="en-GB" dirty="0"/>
              <a:t>Observation &amp; field visits </a:t>
            </a:r>
          </a:p>
          <a:p>
            <a:pPr marL="285750" indent="-285750">
              <a:buFontTx/>
              <a:buChar char="-"/>
            </a:pPr>
            <a:r>
              <a:rPr lang="en-GB" dirty="0"/>
              <a:t>Key informant interviews (WFP team, local partners, national stakeholders, UN agencies, donors, beneficiaries) </a:t>
            </a:r>
          </a:p>
          <a:p>
            <a:pPr marL="285750" indent="-285750">
              <a:buFontTx/>
              <a:buChar char="-"/>
            </a:pPr>
            <a:r>
              <a:rPr lang="en-GB" dirty="0"/>
              <a:t>Case study </a:t>
            </a:r>
          </a:p>
          <a:p>
            <a:pPr marL="285750" indent="-285750">
              <a:buFontTx/>
              <a:buChar char="-"/>
            </a:pPr>
            <a:r>
              <a:rPr lang="en-GB" dirty="0"/>
              <a:t>Nutrition habits survey (phone interviews)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46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0BB25D-2FF7-4279-A760-140AD81464F0}">
  <ds:schemaRefs>
    <ds:schemaRef ds:uri="9d5e6f84-5843-49cc-89a8-d7ee1a915182"/>
    <ds:schemaRef ds:uri="d75abbe9-4b63-46ba-acaa-ae82d37ec5f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509346C-544A-40D3-9C9E-9F9C65B411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284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Tw Cen MT</vt:lpstr>
      <vt:lpstr>Office Theme</vt:lpstr>
      <vt:lpstr>PowerPoint Presentation</vt:lpstr>
      <vt:lpstr>WFP Libya Evaluation of General Food Assistance</vt:lpstr>
      <vt:lpstr>  Mixed methods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Sarah LONGFORD</cp:lastModifiedBy>
  <cp:revision>2</cp:revision>
  <dcterms:created xsi:type="dcterms:W3CDTF">2022-05-05T16:01:45Z</dcterms:created>
  <dcterms:modified xsi:type="dcterms:W3CDTF">2022-10-27T21:56:29Z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