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76" r:id="rId5"/>
    <p:sldId id="2615" r:id="rId6"/>
    <p:sldId id="2620" r:id="rId7"/>
    <p:sldId id="2583" r:id="rId8"/>
    <p:sldId id="2599" r:id="rId9"/>
    <p:sldId id="2619" r:id="rId10"/>
    <p:sldId id="2602"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005493"/>
    <a:srgbClr val="FF40FF"/>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27023" autoAdjust="0"/>
  </p:normalViewPr>
  <p:slideViewPr>
    <p:cSldViewPr snapToGrid="0">
      <p:cViewPr varScale="1">
        <p:scale>
          <a:sx n="17" d="100"/>
          <a:sy n="17" d="100"/>
        </p:scale>
        <p:origin x="2540" y="36"/>
      </p:cViewPr>
      <p:guideLst/>
    </p:cSldViewPr>
  </p:slideViewPr>
  <p:notesTextViewPr>
    <p:cViewPr>
      <p:scale>
        <a:sx n="150" d="100"/>
        <a:sy n="15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6624A-5636-40BD-8430-4C402367D59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B7D3887-C4EA-4B0D-A6D2-8D6552581C5B}">
      <dgm:prSet custT="1"/>
      <dgm:spPr/>
      <dgm:t>
        <a:bodyPr/>
        <a:lstStyle/>
        <a:p>
          <a:r>
            <a:rPr lang="en-GB" sz="1800" dirty="0"/>
            <a:t>Synthesize existing evaluative data on </a:t>
          </a:r>
          <a:r>
            <a:rPr lang="en-GB" sz="1800" b="1" dirty="0"/>
            <a:t>what has worked </a:t>
          </a:r>
          <a:r>
            <a:rPr lang="en-GB" sz="1800" dirty="0"/>
            <a:t>and </a:t>
          </a:r>
          <a:r>
            <a:rPr lang="en-GB" sz="1800" b="1" dirty="0"/>
            <a:t>not, why and where </a:t>
          </a:r>
          <a:r>
            <a:rPr lang="en-GB" sz="1800" dirty="0"/>
            <a:t>in key areas under the SDG’s 5 Pillars</a:t>
          </a:r>
          <a:endParaRPr lang="en-US" sz="1800" dirty="0"/>
        </a:p>
      </dgm:t>
    </dgm:pt>
    <dgm:pt modelId="{0C95C36F-7F51-49FC-BA10-4F3B246825BE}" type="parTrans" cxnId="{24F81C03-C3F4-453A-BB40-BFE402F51B35}">
      <dgm:prSet/>
      <dgm:spPr/>
      <dgm:t>
        <a:bodyPr/>
        <a:lstStyle/>
        <a:p>
          <a:endParaRPr lang="en-US"/>
        </a:p>
      </dgm:t>
    </dgm:pt>
    <dgm:pt modelId="{C617AF31-B9B6-49F6-B130-B9C1552B05C8}" type="sibTrans" cxnId="{24F81C03-C3F4-453A-BB40-BFE402F51B35}">
      <dgm:prSet/>
      <dgm:spPr/>
      <dgm:t>
        <a:bodyPr/>
        <a:lstStyle/>
        <a:p>
          <a:endParaRPr lang="en-US"/>
        </a:p>
      </dgm:t>
    </dgm:pt>
    <dgm:pt modelId="{AB9E2514-8B30-45E5-B481-4C036C27076E}">
      <dgm:prSet custT="1"/>
      <dgm:spPr/>
      <dgm:t>
        <a:bodyPr/>
        <a:lstStyle/>
        <a:p>
          <a:r>
            <a:rPr lang="en-GB" sz="1800" dirty="0"/>
            <a:t>To provide insights and analysis towards the key barriers and enabler to accelerate SDG achievements</a:t>
          </a:r>
          <a:endParaRPr lang="en-US" sz="1800" dirty="0"/>
        </a:p>
      </dgm:t>
    </dgm:pt>
    <dgm:pt modelId="{33A0CFAD-1571-47CD-A0BF-5ECF2CB65287}" type="parTrans" cxnId="{B26EE96A-34FD-4EA4-89FD-E411BF9FE2FB}">
      <dgm:prSet/>
      <dgm:spPr/>
      <dgm:t>
        <a:bodyPr/>
        <a:lstStyle/>
        <a:p>
          <a:endParaRPr lang="en-US"/>
        </a:p>
      </dgm:t>
    </dgm:pt>
    <dgm:pt modelId="{F3817EBE-374E-40D0-B40F-7F38AF24A873}" type="sibTrans" cxnId="{B26EE96A-34FD-4EA4-89FD-E411BF9FE2FB}">
      <dgm:prSet/>
      <dgm:spPr/>
      <dgm:t>
        <a:bodyPr/>
        <a:lstStyle/>
        <a:p>
          <a:endParaRPr lang="en-US"/>
        </a:p>
      </dgm:t>
    </dgm:pt>
    <dgm:pt modelId="{3E857967-C2FE-405D-BA47-1844A0827D34}">
      <dgm:prSet custT="1"/>
      <dgm:spPr/>
      <dgm:t>
        <a:bodyPr/>
        <a:lstStyle/>
        <a:p>
          <a:r>
            <a:rPr lang="en-GB" sz="1800" dirty="0"/>
            <a:t>To identify evidence gaps for future evaluations</a:t>
          </a:r>
          <a:endParaRPr lang="en-US" sz="1800" dirty="0"/>
        </a:p>
      </dgm:t>
    </dgm:pt>
    <dgm:pt modelId="{8E88E45F-4419-4653-9D2E-5DC4FD48FF5C}" type="parTrans" cxnId="{7D4B12E5-FF52-493F-BEE9-CCBCB635A535}">
      <dgm:prSet/>
      <dgm:spPr/>
      <dgm:t>
        <a:bodyPr/>
        <a:lstStyle/>
        <a:p>
          <a:endParaRPr lang="en-US"/>
        </a:p>
      </dgm:t>
    </dgm:pt>
    <dgm:pt modelId="{FFE4966F-33EF-49BF-BE3D-D102DFAEA39F}" type="sibTrans" cxnId="{7D4B12E5-FF52-493F-BEE9-CCBCB635A535}">
      <dgm:prSet/>
      <dgm:spPr/>
      <dgm:t>
        <a:bodyPr/>
        <a:lstStyle/>
        <a:p>
          <a:endParaRPr lang="en-US"/>
        </a:p>
      </dgm:t>
    </dgm:pt>
    <dgm:pt modelId="{AD243994-11BF-4143-9FBB-24BC4DB23FD6}">
      <dgm:prSet custT="1"/>
      <dgm:spPr/>
      <dgm:t>
        <a:bodyPr/>
        <a:lstStyle/>
        <a:p>
          <a:r>
            <a:rPr lang="en-GB" sz="1800" dirty="0"/>
            <a:t>Provide policy recommendations to achieve the goals in the last five years before 2030.</a:t>
          </a:r>
          <a:endParaRPr lang="en-US" sz="1800" dirty="0"/>
        </a:p>
      </dgm:t>
    </dgm:pt>
    <dgm:pt modelId="{F5BE8638-5344-43A6-BF66-F149C5EE6287}" type="parTrans" cxnId="{A4CE546D-B67C-4596-A9E1-A1239516ED8A}">
      <dgm:prSet/>
      <dgm:spPr/>
      <dgm:t>
        <a:bodyPr/>
        <a:lstStyle/>
        <a:p>
          <a:endParaRPr lang="en-US"/>
        </a:p>
      </dgm:t>
    </dgm:pt>
    <dgm:pt modelId="{9289BC37-8991-4C33-918B-AAD006E8D9E9}" type="sibTrans" cxnId="{A4CE546D-B67C-4596-A9E1-A1239516ED8A}">
      <dgm:prSet/>
      <dgm:spPr/>
      <dgm:t>
        <a:bodyPr/>
        <a:lstStyle/>
        <a:p>
          <a:endParaRPr lang="en-US"/>
        </a:p>
      </dgm:t>
    </dgm:pt>
    <dgm:pt modelId="{A498C85C-2551-41EE-8EB3-0854D8BD3004}" type="pres">
      <dgm:prSet presAssocID="{CCC6624A-5636-40BD-8430-4C402367D598}" presName="root" presStyleCnt="0">
        <dgm:presLayoutVars>
          <dgm:dir/>
          <dgm:resizeHandles val="exact"/>
        </dgm:presLayoutVars>
      </dgm:prSet>
      <dgm:spPr/>
    </dgm:pt>
    <dgm:pt modelId="{4E42DEB9-BD81-470E-84A8-FF0EA01AD5BF}" type="pres">
      <dgm:prSet presAssocID="{CCC6624A-5636-40BD-8430-4C402367D598}" presName="container" presStyleCnt="0">
        <dgm:presLayoutVars>
          <dgm:dir/>
          <dgm:resizeHandles val="exact"/>
        </dgm:presLayoutVars>
      </dgm:prSet>
      <dgm:spPr/>
    </dgm:pt>
    <dgm:pt modelId="{4ADAD5CD-B6B7-4782-B0B2-B2EA898B27A4}" type="pres">
      <dgm:prSet presAssocID="{7B7D3887-C4EA-4B0D-A6D2-8D6552581C5B}" presName="compNode" presStyleCnt="0"/>
      <dgm:spPr/>
    </dgm:pt>
    <dgm:pt modelId="{982563AF-1D7C-418F-8467-1EC496936565}" type="pres">
      <dgm:prSet presAssocID="{7B7D3887-C4EA-4B0D-A6D2-8D6552581C5B}" presName="iconBgRect" presStyleLbl="bgShp" presStyleIdx="0" presStyleCnt="4"/>
      <dgm:spPr/>
    </dgm:pt>
    <dgm:pt modelId="{4B39F238-50EA-42AA-BB21-AAF69AB3BB9C}" type="pres">
      <dgm:prSet presAssocID="{7B7D3887-C4EA-4B0D-A6D2-8D6552581C5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EEA1FEE7-450C-4111-845C-54BE5948CD9A}" type="pres">
      <dgm:prSet presAssocID="{7B7D3887-C4EA-4B0D-A6D2-8D6552581C5B}" presName="spaceRect" presStyleCnt="0"/>
      <dgm:spPr/>
    </dgm:pt>
    <dgm:pt modelId="{04FD02D1-E0A4-4FCE-B7C0-EA74C3153296}" type="pres">
      <dgm:prSet presAssocID="{7B7D3887-C4EA-4B0D-A6D2-8D6552581C5B}" presName="textRect" presStyleLbl="revTx" presStyleIdx="0" presStyleCnt="4">
        <dgm:presLayoutVars>
          <dgm:chMax val="1"/>
          <dgm:chPref val="1"/>
        </dgm:presLayoutVars>
      </dgm:prSet>
      <dgm:spPr/>
    </dgm:pt>
    <dgm:pt modelId="{EA0BDC7E-D996-45BD-A8EB-1D4A773675C0}" type="pres">
      <dgm:prSet presAssocID="{C617AF31-B9B6-49F6-B130-B9C1552B05C8}" presName="sibTrans" presStyleLbl="sibTrans2D1" presStyleIdx="0" presStyleCnt="0"/>
      <dgm:spPr/>
    </dgm:pt>
    <dgm:pt modelId="{E8FBAF4E-E905-43B8-951D-1971A22461B0}" type="pres">
      <dgm:prSet presAssocID="{AB9E2514-8B30-45E5-B481-4C036C27076E}" presName="compNode" presStyleCnt="0"/>
      <dgm:spPr/>
    </dgm:pt>
    <dgm:pt modelId="{9E257FE0-6529-401B-9558-6351E2CAE652}" type="pres">
      <dgm:prSet presAssocID="{AB9E2514-8B30-45E5-B481-4C036C27076E}" presName="iconBgRect" presStyleLbl="bgShp" presStyleIdx="1" presStyleCnt="4"/>
      <dgm:spPr/>
    </dgm:pt>
    <dgm:pt modelId="{37C95A5D-143B-438B-B9B6-D71BA36F1DA2}" type="pres">
      <dgm:prSet presAssocID="{AB9E2514-8B30-45E5-B481-4C036C27076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1C2B599B-E5C1-408F-90D9-C118807E00EF}" type="pres">
      <dgm:prSet presAssocID="{AB9E2514-8B30-45E5-B481-4C036C27076E}" presName="spaceRect" presStyleCnt="0"/>
      <dgm:spPr/>
    </dgm:pt>
    <dgm:pt modelId="{A73A4EF8-96CB-4F6D-A04B-36EC704BE375}" type="pres">
      <dgm:prSet presAssocID="{AB9E2514-8B30-45E5-B481-4C036C27076E}" presName="textRect" presStyleLbl="revTx" presStyleIdx="1" presStyleCnt="4">
        <dgm:presLayoutVars>
          <dgm:chMax val="1"/>
          <dgm:chPref val="1"/>
        </dgm:presLayoutVars>
      </dgm:prSet>
      <dgm:spPr/>
    </dgm:pt>
    <dgm:pt modelId="{ECA15133-397E-4550-A855-76326F6DEF38}" type="pres">
      <dgm:prSet presAssocID="{F3817EBE-374E-40D0-B40F-7F38AF24A873}" presName="sibTrans" presStyleLbl="sibTrans2D1" presStyleIdx="0" presStyleCnt="0"/>
      <dgm:spPr/>
    </dgm:pt>
    <dgm:pt modelId="{22090494-D6B1-4A50-B875-90ED8FE08D3D}" type="pres">
      <dgm:prSet presAssocID="{3E857967-C2FE-405D-BA47-1844A0827D34}" presName="compNode" presStyleCnt="0"/>
      <dgm:spPr/>
    </dgm:pt>
    <dgm:pt modelId="{5C741333-2F1F-49E3-A449-36BF7E360C22}" type="pres">
      <dgm:prSet presAssocID="{3E857967-C2FE-405D-BA47-1844A0827D34}" presName="iconBgRect" presStyleLbl="bgShp" presStyleIdx="2" presStyleCnt="4"/>
      <dgm:spPr/>
    </dgm:pt>
    <dgm:pt modelId="{C5F6C945-7E20-45C2-AF8E-B3CE1BA6DFB9}" type="pres">
      <dgm:prSet presAssocID="{3E857967-C2FE-405D-BA47-1844A0827D3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s on shelf with solid fill"/>
        </a:ext>
      </dgm:extLst>
    </dgm:pt>
    <dgm:pt modelId="{70013001-5BEE-4CF0-9E9B-D0C011789E8C}" type="pres">
      <dgm:prSet presAssocID="{3E857967-C2FE-405D-BA47-1844A0827D34}" presName="spaceRect" presStyleCnt="0"/>
      <dgm:spPr/>
    </dgm:pt>
    <dgm:pt modelId="{544459CE-3255-43F5-A155-DC7021AC0276}" type="pres">
      <dgm:prSet presAssocID="{3E857967-C2FE-405D-BA47-1844A0827D34}" presName="textRect" presStyleLbl="revTx" presStyleIdx="2" presStyleCnt="4">
        <dgm:presLayoutVars>
          <dgm:chMax val="1"/>
          <dgm:chPref val="1"/>
        </dgm:presLayoutVars>
      </dgm:prSet>
      <dgm:spPr/>
    </dgm:pt>
    <dgm:pt modelId="{369D4109-ECE7-4EDB-A970-5AABCCFD9D56}" type="pres">
      <dgm:prSet presAssocID="{FFE4966F-33EF-49BF-BE3D-D102DFAEA39F}" presName="sibTrans" presStyleLbl="sibTrans2D1" presStyleIdx="0" presStyleCnt="0"/>
      <dgm:spPr/>
    </dgm:pt>
    <dgm:pt modelId="{DF5F95D5-F610-4A7C-8066-F5F73FA9C235}" type="pres">
      <dgm:prSet presAssocID="{AD243994-11BF-4143-9FBB-24BC4DB23FD6}" presName="compNode" presStyleCnt="0"/>
      <dgm:spPr/>
    </dgm:pt>
    <dgm:pt modelId="{C44B2C2A-9B87-4E73-9869-27FD7B44D90F}" type="pres">
      <dgm:prSet presAssocID="{AD243994-11BF-4143-9FBB-24BC4DB23FD6}" presName="iconBgRect" presStyleLbl="bgShp" presStyleIdx="3" presStyleCnt="4"/>
      <dgm:spPr/>
    </dgm:pt>
    <dgm:pt modelId="{D2E249CD-E79A-436B-A431-5C76DCB8B85C}" type="pres">
      <dgm:prSet presAssocID="{AD243994-11BF-4143-9FBB-24BC4DB23F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077246D7-52E1-4101-9915-C2F2F41D3351}" type="pres">
      <dgm:prSet presAssocID="{AD243994-11BF-4143-9FBB-24BC4DB23FD6}" presName="spaceRect" presStyleCnt="0"/>
      <dgm:spPr/>
    </dgm:pt>
    <dgm:pt modelId="{E8C5246A-1EB6-4216-B369-18F190110839}" type="pres">
      <dgm:prSet presAssocID="{AD243994-11BF-4143-9FBB-24BC4DB23FD6}" presName="textRect" presStyleLbl="revTx" presStyleIdx="3" presStyleCnt="4">
        <dgm:presLayoutVars>
          <dgm:chMax val="1"/>
          <dgm:chPref val="1"/>
        </dgm:presLayoutVars>
      </dgm:prSet>
      <dgm:spPr/>
    </dgm:pt>
  </dgm:ptLst>
  <dgm:cxnLst>
    <dgm:cxn modelId="{24F81C03-C3F4-453A-BB40-BFE402F51B35}" srcId="{CCC6624A-5636-40BD-8430-4C402367D598}" destId="{7B7D3887-C4EA-4B0D-A6D2-8D6552581C5B}" srcOrd="0" destOrd="0" parTransId="{0C95C36F-7F51-49FC-BA10-4F3B246825BE}" sibTransId="{C617AF31-B9B6-49F6-B130-B9C1552B05C8}"/>
    <dgm:cxn modelId="{443D4707-B551-48CE-9382-D4792E655A7F}" type="presOf" srcId="{FFE4966F-33EF-49BF-BE3D-D102DFAEA39F}" destId="{369D4109-ECE7-4EDB-A970-5AABCCFD9D56}" srcOrd="0" destOrd="0" presId="urn:microsoft.com/office/officeart/2018/2/layout/IconCircleList"/>
    <dgm:cxn modelId="{61FABD1E-BC19-4F84-87D7-1A76457DCF35}" type="presOf" srcId="{3E857967-C2FE-405D-BA47-1844A0827D34}" destId="{544459CE-3255-43F5-A155-DC7021AC0276}" srcOrd="0" destOrd="0" presId="urn:microsoft.com/office/officeart/2018/2/layout/IconCircleList"/>
    <dgm:cxn modelId="{65A9EA28-F8DE-4FEB-A6D9-04B08C621916}" type="presOf" srcId="{F3817EBE-374E-40D0-B40F-7F38AF24A873}" destId="{ECA15133-397E-4550-A855-76326F6DEF38}" srcOrd="0" destOrd="0" presId="urn:microsoft.com/office/officeart/2018/2/layout/IconCircleList"/>
    <dgm:cxn modelId="{B26EE96A-34FD-4EA4-89FD-E411BF9FE2FB}" srcId="{CCC6624A-5636-40BD-8430-4C402367D598}" destId="{AB9E2514-8B30-45E5-B481-4C036C27076E}" srcOrd="1" destOrd="0" parTransId="{33A0CFAD-1571-47CD-A0BF-5ECF2CB65287}" sibTransId="{F3817EBE-374E-40D0-B40F-7F38AF24A873}"/>
    <dgm:cxn modelId="{A4CE546D-B67C-4596-A9E1-A1239516ED8A}" srcId="{CCC6624A-5636-40BD-8430-4C402367D598}" destId="{AD243994-11BF-4143-9FBB-24BC4DB23FD6}" srcOrd="3" destOrd="0" parTransId="{F5BE8638-5344-43A6-BF66-F149C5EE6287}" sibTransId="{9289BC37-8991-4C33-918B-AAD006E8D9E9}"/>
    <dgm:cxn modelId="{E21D0D75-5FF0-481F-9665-E965EFDB14DA}" type="presOf" srcId="{7B7D3887-C4EA-4B0D-A6D2-8D6552581C5B}" destId="{04FD02D1-E0A4-4FCE-B7C0-EA74C3153296}" srcOrd="0" destOrd="0" presId="urn:microsoft.com/office/officeart/2018/2/layout/IconCircleList"/>
    <dgm:cxn modelId="{3137B37D-B4A5-49F2-8B96-33E2FFB4937D}" type="presOf" srcId="{C617AF31-B9B6-49F6-B130-B9C1552B05C8}" destId="{EA0BDC7E-D996-45BD-A8EB-1D4A773675C0}" srcOrd="0" destOrd="0" presId="urn:microsoft.com/office/officeart/2018/2/layout/IconCircleList"/>
    <dgm:cxn modelId="{4901C3E0-BD96-4A74-BEB9-5B58CD55ADDA}" type="presOf" srcId="{CCC6624A-5636-40BD-8430-4C402367D598}" destId="{A498C85C-2551-41EE-8EB3-0854D8BD3004}" srcOrd="0" destOrd="0" presId="urn:microsoft.com/office/officeart/2018/2/layout/IconCircleList"/>
    <dgm:cxn modelId="{7D4B12E5-FF52-493F-BEE9-CCBCB635A535}" srcId="{CCC6624A-5636-40BD-8430-4C402367D598}" destId="{3E857967-C2FE-405D-BA47-1844A0827D34}" srcOrd="2" destOrd="0" parTransId="{8E88E45F-4419-4653-9D2E-5DC4FD48FF5C}" sibTransId="{FFE4966F-33EF-49BF-BE3D-D102DFAEA39F}"/>
    <dgm:cxn modelId="{A97B93EC-446F-42D0-9A03-C8E84AB6932F}" type="presOf" srcId="{AB9E2514-8B30-45E5-B481-4C036C27076E}" destId="{A73A4EF8-96CB-4F6D-A04B-36EC704BE375}" srcOrd="0" destOrd="0" presId="urn:microsoft.com/office/officeart/2018/2/layout/IconCircleList"/>
    <dgm:cxn modelId="{3C0F91F1-9CD3-4144-8F5E-A5C6E9906776}" type="presOf" srcId="{AD243994-11BF-4143-9FBB-24BC4DB23FD6}" destId="{E8C5246A-1EB6-4216-B369-18F190110839}" srcOrd="0" destOrd="0" presId="urn:microsoft.com/office/officeart/2018/2/layout/IconCircleList"/>
    <dgm:cxn modelId="{1BF62B5C-944E-450D-8135-1B0382C95C9E}" type="presParOf" srcId="{A498C85C-2551-41EE-8EB3-0854D8BD3004}" destId="{4E42DEB9-BD81-470E-84A8-FF0EA01AD5BF}" srcOrd="0" destOrd="0" presId="urn:microsoft.com/office/officeart/2018/2/layout/IconCircleList"/>
    <dgm:cxn modelId="{1679E386-A38B-4EC1-80B9-FBF7B3C247A4}" type="presParOf" srcId="{4E42DEB9-BD81-470E-84A8-FF0EA01AD5BF}" destId="{4ADAD5CD-B6B7-4782-B0B2-B2EA898B27A4}" srcOrd="0" destOrd="0" presId="urn:microsoft.com/office/officeart/2018/2/layout/IconCircleList"/>
    <dgm:cxn modelId="{D891FC25-46E6-4D3D-975B-399E64A18815}" type="presParOf" srcId="{4ADAD5CD-B6B7-4782-B0B2-B2EA898B27A4}" destId="{982563AF-1D7C-418F-8467-1EC496936565}" srcOrd="0" destOrd="0" presId="urn:microsoft.com/office/officeart/2018/2/layout/IconCircleList"/>
    <dgm:cxn modelId="{C0B985F6-F67B-4701-9E51-2E7DFF2BA999}" type="presParOf" srcId="{4ADAD5CD-B6B7-4782-B0B2-B2EA898B27A4}" destId="{4B39F238-50EA-42AA-BB21-AAF69AB3BB9C}" srcOrd="1" destOrd="0" presId="urn:microsoft.com/office/officeart/2018/2/layout/IconCircleList"/>
    <dgm:cxn modelId="{62FBD067-78DF-41E2-AB36-9FEB695FF322}" type="presParOf" srcId="{4ADAD5CD-B6B7-4782-B0B2-B2EA898B27A4}" destId="{EEA1FEE7-450C-4111-845C-54BE5948CD9A}" srcOrd="2" destOrd="0" presId="urn:microsoft.com/office/officeart/2018/2/layout/IconCircleList"/>
    <dgm:cxn modelId="{CBBD3327-F2DA-41C6-8D7F-477423A43FA6}" type="presParOf" srcId="{4ADAD5CD-B6B7-4782-B0B2-B2EA898B27A4}" destId="{04FD02D1-E0A4-4FCE-B7C0-EA74C3153296}" srcOrd="3" destOrd="0" presId="urn:microsoft.com/office/officeart/2018/2/layout/IconCircleList"/>
    <dgm:cxn modelId="{A78A5A8D-5D4A-463F-8849-0EBEB3E3A82B}" type="presParOf" srcId="{4E42DEB9-BD81-470E-84A8-FF0EA01AD5BF}" destId="{EA0BDC7E-D996-45BD-A8EB-1D4A773675C0}" srcOrd="1" destOrd="0" presId="urn:microsoft.com/office/officeart/2018/2/layout/IconCircleList"/>
    <dgm:cxn modelId="{6269BADB-025F-43AC-8F05-3BF77957555F}" type="presParOf" srcId="{4E42DEB9-BD81-470E-84A8-FF0EA01AD5BF}" destId="{E8FBAF4E-E905-43B8-951D-1971A22461B0}" srcOrd="2" destOrd="0" presId="urn:microsoft.com/office/officeart/2018/2/layout/IconCircleList"/>
    <dgm:cxn modelId="{E87AF404-343C-4D71-9283-3E1349D1C6A8}" type="presParOf" srcId="{E8FBAF4E-E905-43B8-951D-1971A22461B0}" destId="{9E257FE0-6529-401B-9558-6351E2CAE652}" srcOrd="0" destOrd="0" presId="urn:microsoft.com/office/officeart/2018/2/layout/IconCircleList"/>
    <dgm:cxn modelId="{B2EEFE11-FED1-4295-AB46-0454AA189C14}" type="presParOf" srcId="{E8FBAF4E-E905-43B8-951D-1971A22461B0}" destId="{37C95A5D-143B-438B-B9B6-D71BA36F1DA2}" srcOrd="1" destOrd="0" presId="urn:microsoft.com/office/officeart/2018/2/layout/IconCircleList"/>
    <dgm:cxn modelId="{E67ACF69-EBA6-407C-9F98-CFC80D9F0052}" type="presParOf" srcId="{E8FBAF4E-E905-43B8-951D-1971A22461B0}" destId="{1C2B599B-E5C1-408F-90D9-C118807E00EF}" srcOrd="2" destOrd="0" presId="urn:microsoft.com/office/officeart/2018/2/layout/IconCircleList"/>
    <dgm:cxn modelId="{C73D436C-122B-4A01-A4F1-16AD07435F98}" type="presParOf" srcId="{E8FBAF4E-E905-43B8-951D-1971A22461B0}" destId="{A73A4EF8-96CB-4F6D-A04B-36EC704BE375}" srcOrd="3" destOrd="0" presId="urn:microsoft.com/office/officeart/2018/2/layout/IconCircleList"/>
    <dgm:cxn modelId="{A81A3CEC-C524-4419-BBC4-FF94B78C67D8}" type="presParOf" srcId="{4E42DEB9-BD81-470E-84A8-FF0EA01AD5BF}" destId="{ECA15133-397E-4550-A855-76326F6DEF38}" srcOrd="3" destOrd="0" presId="urn:microsoft.com/office/officeart/2018/2/layout/IconCircleList"/>
    <dgm:cxn modelId="{901704AC-B4F3-4E0A-90EF-6299DC553272}" type="presParOf" srcId="{4E42DEB9-BD81-470E-84A8-FF0EA01AD5BF}" destId="{22090494-D6B1-4A50-B875-90ED8FE08D3D}" srcOrd="4" destOrd="0" presId="urn:microsoft.com/office/officeart/2018/2/layout/IconCircleList"/>
    <dgm:cxn modelId="{0DE8581F-5657-472F-84E0-8E5AD7DB80D6}" type="presParOf" srcId="{22090494-D6B1-4A50-B875-90ED8FE08D3D}" destId="{5C741333-2F1F-49E3-A449-36BF7E360C22}" srcOrd="0" destOrd="0" presId="urn:microsoft.com/office/officeart/2018/2/layout/IconCircleList"/>
    <dgm:cxn modelId="{9FB73FD9-8619-4ADC-9341-6CD21F3A0EEA}" type="presParOf" srcId="{22090494-D6B1-4A50-B875-90ED8FE08D3D}" destId="{C5F6C945-7E20-45C2-AF8E-B3CE1BA6DFB9}" srcOrd="1" destOrd="0" presId="urn:microsoft.com/office/officeart/2018/2/layout/IconCircleList"/>
    <dgm:cxn modelId="{2697CF75-9A01-438B-8F69-757C79C2D1D3}" type="presParOf" srcId="{22090494-D6B1-4A50-B875-90ED8FE08D3D}" destId="{70013001-5BEE-4CF0-9E9B-D0C011789E8C}" srcOrd="2" destOrd="0" presId="urn:microsoft.com/office/officeart/2018/2/layout/IconCircleList"/>
    <dgm:cxn modelId="{2A78F2A5-BAF1-45EE-BC99-16BA5B7F48B6}" type="presParOf" srcId="{22090494-D6B1-4A50-B875-90ED8FE08D3D}" destId="{544459CE-3255-43F5-A155-DC7021AC0276}" srcOrd="3" destOrd="0" presId="urn:microsoft.com/office/officeart/2018/2/layout/IconCircleList"/>
    <dgm:cxn modelId="{ED5E0C8A-CFF6-4BBD-9749-E9219129D8CF}" type="presParOf" srcId="{4E42DEB9-BD81-470E-84A8-FF0EA01AD5BF}" destId="{369D4109-ECE7-4EDB-A970-5AABCCFD9D56}" srcOrd="5" destOrd="0" presId="urn:microsoft.com/office/officeart/2018/2/layout/IconCircleList"/>
    <dgm:cxn modelId="{29018A61-0480-44C7-9922-73DD2DAF0B35}" type="presParOf" srcId="{4E42DEB9-BD81-470E-84A8-FF0EA01AD5BF}" destId="{DF5F95D5-F610-4A7C-8066-F5F73FA9C235}" srcOrd="6" destOrd="0" presId="urn:microsoft.com/office/officeart/2018/2/layout/IconCircleList"/>
    <dgm:cxn modelId="{3BBD71AE-2C1F-4C4F-A76C-18C403D7890F}" type="presParOf" srcId="{DF5F95D5-F610-4A7C-8066-F5F73FA9C235}" destId="{C44B2C2A-9B87-4E73-9869-27FD7B44D90F}" srcOrd="0" destOrd="0" presId="urn:microsoft.com/office/officeart/2018/2/layout/IconCircleList"/>
    <dgm:cxn modelId="{D0EF79D5-C89F-4328-AF6D-112B63C1DEAE}" type="presParOf" srcId="{DF5F95D5-F610-4A7C-8066-F5F73FA9C235}" destId="{D2E249CD-E79A-436B-A431-5C76DCB8B85C}" srcOrd="1" destOrd="0" presId="urn:microsoft.com/office/officeart/2018/2/layout/IconCircleList"/>
    <dgm:cxn modelId="{3B9057C8-8971-4909-B930-0914CC925BB0}" type="presParOf" srcId="{DF5F95D5-F610-4A7C-8066-F5F73FA9C235}" destId="{077246D7-52E1-4101-9915-C2F2F41D3351}" srcOrd="2" destOrd="0" presId="urn:microsoft.com/office/officeart/2018/2/layout/IconCircleList"/>
    <dgm:cxn modelId="{41352E0C-37BB-436B-9F4A-30971236E1B1}" type="presParOf" srcId="{DF5F95D5-F610-4A7C-8066-F5F73FA9C235}" destId="{E8C5246A-1EB6-4216-B369-18F19011083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C6624A-5636-40BD-8430-4C402367D59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B7D3887-C4EA-4B0D-A6D2-8D6552581C5B}">
      <dgm:prSet custT="1"/>
      <dgm:spPr/>
      <dgm:t>
        <a:bodyPr/>
        <a:lstStyle/>
        <a:p>
          <a:r>
            <a:rPr lang="en-US" sz="1800" b="1" dirty="0">
              <a:solidFill>
                <a:srgbClr val="58385A"/>
              </a:solidFill>
            </a:rPr>
            <a:t>Broadening partnerships and mobilizing resources</a:t>
          </a:r>
        </a:p>
        <a:p>
          <a:r>
            <a:rPr lang="en-GB" sz="1800" dirty="0"/>
            <a:t>Explore evidence, time, and resource contributions from knowledge partners and financial donors</a:t>
          </a:r>
        </a:p>
        <a:p>
          <a:endParaRPr lang="en-US" sz="1800" dirty="0"/>
        </a:p>
      </dgm:t>
    </dgm:pt>
    <dgm:pt modelId="{0C95C36F-7F51-49FC-BA10-4F3B246825BE}" type="parTrans" cxnId="{24F81C03-C3F4-453A-BB40-BFE402F51B35}">
      <dgm:prSet/>
      <dgm:spPr/>
      <dgm:t>
        <a:bodyPr/>
        <a:lstStyle/>
        <a:p>
          <a:endParaRPr lang="en-US"/>
        </a:p>
      </dgm:t>
    </dgm:pt>
    <dgm:pt modelId="{C617AF31-B9B6-49F6-B130-B9C1552B05C8}" type="sibTrans" cxnId="{24F81C03-C3F4-453A-BB40-BFE402F51B35}">
      <dgm:prSet/>
      <dgm:spPr/>
      <dgm:t>
        <a:bodyPr/>
        <a:lstStyle/>
        <a:p>
          <a:endParaRPr lang="en-US"/>
        </a:p>
      </dgm:t>
    </dgm:pt>
    <dgm:pt modelId="{AB9E2514-8B30-45E5-B481-4C036C27076E}">
      <dgm:prSet custT="1"/>
      <dgm:spPr/>
      <dgm:t>
        <a:bodyPr/>
        <a:lstStyle/>
        <a:p>
          <a:r>
            <a:rPr lang="en-US" sz="1800" b="1" dirty="0">
              <a:solidFill>
                <a:srgbClr val="58385A"/>
              </a:solidFill>
            </a:rPr>
            <a:t>Establish scope priorities</a:t>
          </a:r>
        </a:p>
        <a:p>
          <a:r>
            <a:rPr lang="en-US" sz="1800" dirty="0">
              <a:ea typeface="Source Sans Pro Regular" charset="0"/>
              <a:cs typeface="Source Sans Pro Regular" charset="0"/>
            </a:rPr>
            <a:t>Identifying key syntheses questions with development partners, and external expertise</a:t>
          </a:r>
        </a:p>
        <a:p>
          <a:endParaRPr lang="en-US" sz="1800" dirty="0"/>
        </a:p>
      </dgm:t>
    </dgm:pt>
    <dgm:pt modelId="{33A0CFAD-1571-47CD-A0BF-5ECF2CB65287}" type="parTrans" cxnId="{B26EE96A-34FD-4EA4-89FD-E411BF9FE2FB}">
      <dgm:prSet/>
      <dgm:spPr/>
      <dgm:t>
        <a:bodyPr/>
        <a:lstStyle/>
        <a:p>
          <a:endParaRPr lang="en-US"/>
        </a:p>
      </dgm:t>
    </dgm:pt>
    <dgm:pt modelId="{F3817EBE-374E-40D0-B40F-7F38AF24A873}" type="sibTrans" cxnId="{B26EE96A-34FD-4EA4-89FD-E411BF9FE2FB}">
      <dgm:prSet/>
      <dgm:spPr/>
      <dgm:t>
        <a:bodyPr/>
        <a:lstStyle/>
        <a:p>
          <a:endParaRPr lang="en-US"/>
        </a:p>
      </dgm:t>
    </dgm:pt>
    <dgm:pt modelId="{3E857967-C2FE-405D-BA47-1844A0827D34}">
      <dgm:prSet custT="1"/>
      <dgm:spPr/>
      <dgm:t>
        <a:bodyPr/>
        <a:lstStyle/>
        <a:p>
          <a:r>
            <a:rPr lang="en-US" sz="1800" b="1" dirty="0">
              <a:solidFill>
                <a:srgbClr val="58385A"/>
              </a:solidFill>
            </a:rPr>
            <a:t>Preparing evidence for each pillars</a:t>
          </a:r>
        </a:p>
        <a:p>
          <a:r>
            <a:rPr lang="en-US" sz="1800" dirty="0">
              <a:ea typeface="Source Sans Pro Light" charset="0"/>
            </a:rPr>
            <a:t>Expanding the evidence base, tagging, mapping the SDG connections</a:t>
          </a:r>
        </a:p>
        <a:p>
          <a:endParaRPr lang="en-US" sz="1800" dirty="0"/>
        </a:p>
      </dgm:t>
    </dgm:pt>
    <dgm:pt modelId="{8E88E45F-4419-4653-9D2E-5DC4FD48FF5C}" type="parTrans" cxnId="{7D4B12E5-FF52-493F-BEE9-CCBCB635A535}">
      <dgm:prSet/>
      <dgm:spPr/>
      <dgm:t>
        <a:bodyPr/>
        <a:lstStyle/>
        <a:p>
          <a:endParaRPr lang="en-US"/>
        </a:p>
      </dgm:t>
    </dgm:pt>
    <dgm:pt modelId="{FFE4966F-33EF-49BF-BE3D-D102DFAEA39F}" type="sibTrans" cxnId="{7D4B12E5-FF52-493F-BEE9-CCBCB635A535}">
      <dgm:prSet/>
      <dgm:spPr/>
      <dgm:t>
        <a:bodyPr/>
        <a:lstStyle/>
        <a:p>
          <a:endParaRPr lang="en-US"/>
        </a:p>
      </dgm:t>
    </dgm:pt>
    <dgm:pt modelId="{AD243994-11BF-4143-9FBB-24BC4DB23FD6}">
      <dgm:prSet custT="1"/>
      <dgm:spPr/>
      <dgm:t>
        <a:bodyPr/>
        <a:lstStyle/>
        <a:p>
          <a:r>
            <a:rPr lang="en-US" sz="1800" b="1" dirty="0">
              <a:solidFill>
                <a:srgbClr val="58385A"/>
              </a:solidFill>
            </a:rPr>
            <a:t>Establishing a Governance structure for the synthesis</a:t>
          </a:r>
        </a:p>
        <a:p>
          <a:r>
            <a:rPr lang="en-US" sz="1800" dirty="0">
              <a:ea typeface="Source Sans Pro Light" charset="0"/>
            </a:rPr>
            <a:t>Appointing a  steering committee and management reference groups</a:t>
          </a:r>
          <a:endParaRPr lang="en-US" sz="1800" dirty="0"/>
        </a:p>
      </dgm:t>
    </dgm:pt>
    <dgm:pt modelId="{F5BE8638-5344-43A6-BF66-F149C5EE6287}" type="parTrans" cxnId="{A4CE546D-B67C-4596-A9E1-A1239516ED8A}">
      <dgm:prSet/>
      <dgm:spPr/>
      <dgm:t>
        <a:bodyPr/>
        <a:lstStyle/>
        <a:p>
          <a:endParaRPr lang="en-US"/>
        </a:p>
      </dgm:t>
    </dgm:pt>
    <dgm:pt modelId="{9289BC37-8991-4C33-918B-AAD006E8D9E9}" type="sibTrans" cxnId="{A4CE546D-B67C-4596-A9E1-A1239516ED8A}">
      <dgm:prSet/>
      <dgm:spPr/>
      <dgm:t>
        <a:bodyPr/>
        <a:lstStyle/>
        <a:p>
          <a:endParaRPr lang="en-US"/>
        </a:p>
      </dgm:t>
    </dgm:pt>
    <dgm:pt modelId="{A498C85C-2551-41EE-8EB3-0854D8BD3004}" type="pres">
      <dgm:prSet presAssocID="{CCC6624A-5636-40BD-8430-4C402367D598}" presName="root" presStyleCnt="0">
        <dgm:presLayoutVars>
          <dgm:dir/>
          <dgm:resizeHandles val="exact"/>
        </dgm:presLayoutVars>
      </dgm:prSet>
      <dgm:spPr/>
    </dgm:pt>
    <dgm:pt modelId="{4E42DEB9-BD81-470E-84A8-FF0EA01AD5BF}" type="pres">
      <dgm:prSet presAssocID="{CCC6624A-5636-40BD-8430-4C402367D598}" presName="container" presStyleCnt="0">
        <dgm:presLayoutVars>
          <dgm:dir/>
          <dgm:resizeHandles val="exact"/>
        </dgm:presLayoutVars>
      </dgm:prSet>
      <dgm:spPr/>
    </dgm:pt>
    <dgm:pt modelId="{4ADAD5CD-B6B7-4782-B0B2-B2EA898B27A4}" type="pres">
      <dgm:prSet presAssocID="{7B7D3887-C4EA-4B0D-A6D2-8D6552581C5B}" presName="compNode" presStyleCnt="0"/>
      <dgm:spPr/>
    </dgm:pt>
    <dgm:pt modelId="{982563AF-1D7C-418F-8467-1EC496936565}" type="pres">
      <dgm:prSet presAssocID="{7B7D3887-C4EA-4B0D-A6D2-8D6552581C5B}" presName="iconBgRect" presStyleLbl="bgShp" presStyleIdx="0" presStyleCnt="4"/>
      <dgm:spPr/>
    </dgm:pt>
    <dgm:pt modelId="{4B39F238-50EA-42AA-BB21-AAF69AB3BB9C}" type="pres">
      <dgm:prSet presAssocID="{7B7D3887-C4EA-4B0D-A6D2-8D6552581C5B}"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oardroom with solid fill"/>
        </a:ext>
      </dgm:extLst>
    </dgm:pt>
    <dgm:pt modelId="{EEA1FEE7-450C-4111-845C-54BE5948CD9A}" type="pres">
      <dgm:prSet presAssocID="{7B7D3887-C4EA-4B0D-A6D2-8D6552581C5B}" presName="spaceRect" presStyleCnt="0"/>
      <dgm:spPr/>
    </dgm:pt>
    <dgm:pt modelId="{04FD02D1-E0A4-4FCE-B7C0-EA74C3153296}" type="pres">
      <dgm:prSet presAssocID="{7B7D3887-C4EA-4B0D-A6D2-8D6552581C5B}" presName="textRect" presStyleLbl="revTx" presStyleIdx="0" presStyleCnt="4">
        <dgm:presLayoutVars>
          <dgm:chMax val="1"/>
          <dgm:chPref val="1"/>
        </dgm:presLayoutVars>
      </dgm:prSet>
      <dgm:spPr/>
    </dgm:pt>
    <dgm:pt modelId="{EA0BDC7E-D996-45BD-A8EB-1D4A773675C0}" type="pres">
      <dgm:prSet presAssocID="{C617AF31-B9B6-49F6-B130-B9C1552B05C8}" presName="sibTrans" presStyleLbl="sibTrans2D1" presStyleIdx="0" presStyleCnt="0"/>
      <dgm:spPr/>
    </dgm:pt>
    <dgm:pt modelId="{E8FBAF4E-E905-43B8-951D-1971A22461B0}" type="pres">
      <dgm:prSet presAssocID="{AB9E2514-8B30-45E5-B481-4C036C27076E}" presName="compNode" presStyleCnt="0"/>
      <dgm:spPr/>
    </dgm:pt>
    <dgm:pt modelId="{9E257FE0-6529-401B-9558-6351E2CAE652}" type="pres">
      <dgm:prSet presAssocID="{AB9E2514-8B30-45E5-B481-4C036C27076E}" presName="iconBgRect" presStyleLbl="bgShp" presStyleIdx="1" presStyleCnt="4"/>
      <dgm:spPr/>
    </dgm:pt>
    <dgm:pt modelId="{37C95A5D-143B-438B-B9B6-D71BA36F1DA2}" type="pres">
      <dgm:prSet presAssocID="{AB9E2514-8B30-45E5-B481-4C036C27076E}"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Information with solid fill"/>
        </a:ext>
      </dgm:extLst>
    </dgm:pt>
    <dgm:pt modelId="{1C2B599B-E5C1-408F-90D9-C118807E00EF}" type="pres">
      <dgm:prSet presAssocID="{AB9E2514-8B30-45E5-B481-4C036C27076E}" presName="spaceRect" presStyleCnt="0"/>
      <dgm:spPr/>
    </dgm:pt>
    <dgm:pt modelId="{A73A4EF8-96CB-4F6D-A04B-36EC704BE375}" type="pres">
      <dgm:prSet presAssocID="{AB9E2514-8B30-45E5-B481-4C036C27076E}" presName="textRect" presStyleLbl="revTx" presStyleIdx="1" presStyleCnt="4">
        <dgm:presLayoutVars>
          <dgm:chMax val="1"/>
          <dgm:chPref val="1"/>
        </dgm:presLayoutVars>
      </dgm:prSet>
      <dgm:spPr/>
    </dgm:pt>
    <dgm:pt modelId="{ECA15133-397E-4550-A855-76326F6DEF38}" type="pres">
      <dgm:prSet presAssocID="{F3817EBE-374E-40D0-B40F-7F38AF24A873}" presName="sibTrans" presStyleLbl="sibTrans2D1" presStyleIdx="0" presStyleCnt="0"/>
      <dgm:spPr/>
    </dgm:pt>
    <dgm:pt modelId="{22090494-D6B1-4A50-B875-90ED8FE08D3D}" type="pres">
      <dgm:prSet presAssocID="{3E857967-C2FE-405D-BA47-1844A0827D34}" presName="compNode" presStyleCnt="0"/>
      <dgm:spPr/>
    </dgm:pt>
    <dgm:pt modelId="{5C741333-2F1F-49E3-A449-36BF7E360C22}" type="pres">
      <dgm:prSet presAssocID="{3E857967-C2FE-405D-BA47-1844A0827D34}" presName="iconBgRect" presStyleLbl="bgShp" presStyleIdx="2" presStyleCnt="4" custLinFactNeighborX="1284" custLinFactNeighborY="42523"/>
      <dgm:spPr/>
    </dgm:pt>
    <dgm:pt modelId="{C5F6C945-7E20-45C2-AF8E-B3CE1BA6DFB9}" type="pres">
      <dgm:prSet presAssocID="{3E857967-C2FE-405D-BA47-1844A0827D34}" presName="iconRect" presStyleLbl="node1" presStyleIdx="2" presStyleCnt="4" custLinFactNeighborX="2214" custLinFactNeighborY="9297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esearch with solid fill"/>
        </a:ext>
      </dgm:extLst>
    </dgm:pt>
    <dgm:pt modelId="{70013001-5BEE-4CF0-9E9B-D0C011789E8C}" type="pres">
      <dgm:prSet presAssocID="{3E857967-C2FE-405D-BA47-1844A0827D34}" presName="spaceRect" presStyleCnt="0"/>
      <dgm:spPr/>
    </dgm:pt>
    <dgm:pt modelId="{544459CE-3255-43F5-A155-DC7021AC0276}" type="pres">
      <dgm:prSet presAssocID="{3E857967-C2FE-405D-BA47-1844A0827D34}" presName="textRect" presStyleLbl="revTx" presStyleIdx="2" presStyleCnt="4" custLinFactNeighborX="545" custLinFactNeighborY="42523">
        <dgm:presLayoutVars>
          <dgm:chMax val="1"/>
          <dgm:chPref val="1"/>
        </dgm:presLayoutVars>
      </dgm:prSet>
      <dgm:spPr/>
    </dgm:pt>
    <dgm:pt modelId="{369D4109-ECE7-4EDB-A970-5AABCCFD9D56}" type="pres">
      <dgm:prSet presAssocID="{FFE4966F-33EF-49BF-BE3D-D102DFAEA39F}" presName="sibTrans" presStyleLbl="sibTrans2D1" presStyleIdx="0" presStyleCnt="0"/>
      <dgm:spPr/>
    </dgm:pt>
    <dgm:pt modelId="{DF5F95D5-F610-4A7C-8066-F5F73FA9C235}" type="pres">
      <dgm:prSet presAssocID="{AD243994-11BF-4143-9FBB-24BC4DB23FD6}" presName="compNode" presStyleCnt="0"/>
      <dgm:spPr/>
    </dgm:pt>
    <dgm:pt modelId="{C44B2C2A-9B87-4E73-9869-27FD7B44D90F}" type="pres">
      <dgm:prSet presAssocID="{AD243994-11BF-4143-9FBB-24BC4DB23FD6}" presName="iconBgRect" presStyleLbl="bgShp" presStyleIdx="3" presStyleCnt="4" custLinFactNeighborY="42371"/>
      <dgm:spPr/>
    </dgm:pt>
    <dgm:pt modelId="{D2E249CD-E79A-436B-A431-5C76DCB8B85C}" type="pres">
      <dgm:prSet presAssocID="{AD243994-11BF-4143-9FBB-24BC4DB23FD6}" presName="iconRect" presStyleLbl="node1" presStyleIdx="3" presStyleCnt="4" custLinFactNeighborY="73053"/>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eering Wheel with solid fill"/>
        </a:ext>
      </dgm:extLst>
    </dgm:pt>
    <dgm:pt modelId="{077246D7-52E1-4101-9915-C2F2F41D3351}" type="pres">
      <dgm:prSet presAssocID="{AD243994-11BF-4143-9FBB-24BC4DB23FD6}" presName="spaceRect" presStyleCnt="0"/>
      <dgm:spPr/>
    </dgm:pt>
    <dgm:pt modelId="{E8C5246A-1EB6-4216-B369-18F190110839}" type="pres">
      <dgm:prSet presAssocID="{AD243994-11BF-4143-9FBB-24BC4DB23FD6}" presName="textRect" presStyleLbl="revTx" presStyleIdx="3" presStyleCnt="4" custLinFactNeighborY="42371">
        <dgm:presLayoutVars>
          <dgm:chMax val="1"/>
          <dgm:chPref val="1"/>
        </dgm:presLayoutVars>
      </dgm:prSet>
      <dgm:spPr/>
    </dgm:pt>
  </dgm:ptLst>
  <dgm:cxnLst>
    <dgm:cxn modelId="{24F81C03-C3F4-453A-BB40-BFE402F51B35}" srcId="{CCC6624A-5636-40BD-8430-4C402367D598}" destId="{7B7D3887-C4EA-4B0D-A6D2-8D6552581C5B}" srcOrd="0" destOrd="0" parTransId="{0C95C36F-7F51-49FC-BA10-4F3B246825BE}" sibTransId="{C617AF31-B9B6-49F6-B130-B9C1552B05C8}"/>
    <dgm:cxn modelId="{443D4707-B551-48CE-9382-D4792E655A7F}" type="presOf" srcId="{FFE4966F-33EF-49BF-BE3D-D102DFAEA39F}" destId="{369D4109-ECE7-4EDB-A970-5AABCCFD9D56}" srcOrd="0" destOrd="0" presId="urn:microsoft.com/office/officeart/2018/2/layout/IconCircleList"/>
    <dgm:cxn modelId="{61FABD1E-BC19-4F84-87D7-1A76457DCF35}" type="presOf" srcId="{3E857967-C2FE-405D-BA47-1844A0827D34}" destId="{544459CE-3255-43F5-A155-DC7021AC0276}" srcOrd="0" destOrd="0" presId="urn:microsoft.com/office/officeart/2018/2/layout/IconCircleList"/>
    <dgm:cxn modelId="{65A9EA28-F8DE-4FEB-A6D9-04B08C621916}" type="presOf" srcId="{F3817EBE-374E-40D0-B40F-7F38AF24A873}" destId="{ECA15133-397E-4550-A855-76326F6DEF38}" srcOrd="0" destOrd="0" presId="urn:microsoft.com/office/officeart/2018/2/layout/IconCircleList"/>
    <dgm:cxn modelId="{B26EE96A-34FD-4EA4-89FD-E411BF9FE2FB}" srcId="{CCC6624A-5636-40BD-8430-4C402367D598}" destId="{AB9E2514-8B30-45E5-B481-4C036C27076E}" srcOrd="1" destOrd="0" parTransId="{33A0CFAD-1571-47CD-A0BF-5ECF2CB65287}" sibTransId="{F3817EBE-374E-40D0-B40F-7F38AF24A873}"/>
    <dgm:cxn modelId="{A4CE546D-B67C-4596-A9E1-A1239516ED8A}" srcId="{CCC6624A-5636-40BD-8430-4C402367D598}" destId="{AD243994-11BF-4143-9FBB-24BC4DB23FD6}" srcOrd="3" destOrd="0" parTransId="{F5BE8638-5344-43A6-BF66-F149C5EE6287}" sibTransId="{9289BC37-8991-4C33-918B-AAD006E8D9E9}"/>
    <dgm:cxn modelId="{E21D0D75-5FF0-481F-9665-E965EFDB14DA}" type="presOf" srcId="{7B7D3887-C4EA-4B0D-A6D2-8D6552581C5B}" destId="{04FD02D1-E0A4-4FCE-B7C0-EA74C3153296}" srcOrd="0" destOrd="0" presId="urn:microsoft.com/office/officeart/2018/2/layout/IconCircleList"/>
    <dgm:cxn modelId="{3137B37D-B4A5-49F2-8B96-33E2FFB4937D}" type="presOf" srcId="{C617AF31-B9B6-49F6-B130-B9C1552B05C8}" destId="{EA0BDC7E-D996-45BD-A8EB-1D4A773675C0}" srcOrd="0" destOrd="0" presId="urn:microsoft.com/office/officeart/2018/2/layout/IconCircleList"/>
    <dgm:cxn modelId="{4901C3E0-BD96-4A74-BEB9-5B58CD55ADDA}" type="presOf" srcId="{CCC6624A-5636-40BD-8430-4C402367D598}" destId="{A498C85C-2551-41EE-8EB3-0854D8BD3004}" srcOrd="0" destOrd="0" presId="urn:microsoft.com/office/officeart/2018/2/layout/IconCircleList"/>
    <dgm:cxn modelId="{7D4B12E5-FF52-493F-BEE9-CCBCB635A535}" srcId="{CCC6624A-5636-40BD-8430-4C402367D598}" destId="{3E857967-C2FE-405D-BA47-1844A0827D34}" srcOrd="2" destOrd="0" parTransId="{8E88E45F-4419-4653-9D2E-5DC4FD48FF5C}" sibTransId="{FFE4966F-33EF-49BF-BE3D-D102DFAEA39F}"/>
    <dgm:cxn modelId="{A97B93EC-446F-42D0-9A03-C8E84AB6932F}" type="presOf" srcId="{AB9E2514-8B30-45E5-B481-4C036C27076E}" destId="{A73A4EF8-96CB-4F6D-A04B-36EC704BE375}" srcOrd="0" destOrd="0" presId="urn:microsoft.com/office/officeart/2018/2/layout/IconCircleList"/>
    <dgm:cxn modelId="{3C0F91F1-9CD3-4144-8F5E-A5C6E9906776}" type="presOf" srcId="{AD243994-11BF-4143-9FBB-24BC4DB23FD6}" destId="{E8C5246A-1EB6-4216-B369-18F190110839}" srcOrd="0" destOrd="0" presId="urn:microsoft.com/office/officeart/2018/2/layout/IconCircleList"/>
    <dgm:cxn modelId="{1BF62B5C-944E-450D-8135-1B0382C95C9E}" type="presParOf" srcId="{A498C85C-2551-41EE-8EB3-0854D8BD3004}" destId="{4E42DEB9-BD81-470E-84A8-FF0EA01AD5BF}" srcOrd="0" destOrd="0" presId="urn:microsoft.com/office/officeart/2018/2/layout/IconCircleList"/>
    <dgm:cxn modelId="{1679E386-A38B-4EC1-80B9-FBF7B3C247A4}" type="presParOf" srcId="{4E42DEB9-BD81-470E-84A8-FF0EA01AD5BF}" destId="{4ADAD5CD-B6B7-4782-B0B2-B2EA898B27A4}" srcOrd="0" destOrd="0" presId="urn:microsoft.com/office/officeart/2018/2/layout/IconCircleList"/>
    <dgm:cxn modelId="{D891FC25-46E6-4D3D-975B-399E64A18815}" type="presParOf" srcId="{4ADAD5CD-B6B7-4782-B0B2-B2EA898B27A4}" destId="{982563AF-1D7C-418F-8467-1EC496936565}" srcOrd="0" destOrd="0" presId="urn:microsoft.com/office/officeart/2018/2/layout/IconCircleList"/>
    <dgm:cxn modelId="{C0B985F6-F67B-4701-9E51-2E7DFF2BA999}" type="presParOf" srcId="{4ADAD5CD-B6B7-4782-B0B2-B2EA898B27A4}" destId="{4B39F238-50EA-42AA-BB21-AAF69AB3BB9C}" srcOrd="1" destOrd="0" presId="urn:microsoft.com/office/officeart/2018/2/layout/IconCircleList"/>
    <dgm:cxn modelId="{62FBD067-78DF-41E2-AB36-9FEB695FF322}" type="presParOf" srcId="{4ADAD5CD-B6B7-4782-B0B2-B2EA898B27A4}" destId="{EEA1FEE7-450C-4111-845C-54BE5948CD9A}" srcOrd="2" destOrd="0" presId="urn:microsoft.com/office/officeart/2018/2/layout/IconCircleList"/>
    <dgm:cxn modelId="{CBBD3327-F2DA-41C6-8D7F-477423A43FA6}" type="presParOf" srcId="{4ADAD5CD-B6B7-4782-B0B2-B2EA898B27A4}" destId="{04FD02D1-E0A4-4FCE-B7C0-EA74C3153296}" srcOrd="3" destOrd="0" presId="urn:microsoft.com/office/officeart/2018/2/layout/IconCircleList"/>
    <dgm:cxn modelId="{A78A5A8D-5D4A-463F-8849-0EBEB3E3A82B}" type="presParOf" srcId="{4E42DEB9-BD81-470E-84A8-FF0EA01AD5BF}" destId="{EA0BDC7E-D996-45BD-A8EB-1D4A773675C0}" srcOrd="1" destOrd="0" presId="urn:microsoft.com/office/officeart/2018/2/layout/IconCircleList"/>
    <dgm:cxn modelId="{6269BADB-025F-43AC-8F05-3BF77957555F}" type="presParOf" srcId="{4E42DEB9-BD81-470E-84A8-FF0EA01AD5BF}" destId="{E8FBAF4E-E905-43B8-951D-1971A22461B0}" srcOrd="2" destOrd="0" presId="urn:microsoft.com/office/officeart/2018/2/layout/IconCircleList"/>
    <dgm:cxn modelId="{E87AF404-343C-4D71-9283-3E1349D1C6A8}" type="presParOf" srcId="{E8FBAF4E-E905-43B8-951D-1971A22461B0}" destId="{9E257FE0-6529-401B-9558-6351E2CAE652}" srcOrd="0" destOrd="0" presId="urn:microsoft.com/office/officeart/2018/2/layout/IconCircleList"/>
    <dgm:cxn modelId="{B2EEFE11-FED1-4295-AB46-0454AA189C14}" type="presParOf" srcId="{E8FBAF4E-E905-43B8-951D-1971A22461B0}" destId="{37C95A5D-143B-438B-B9B6-D71BA36F1DA2}" srcOrd="1" destOrd="0" presId="urn:microsoft.com/office/officeart/2018/2/layout/IconCircleList"/>
    <dgm:cxn modelId="{E67ACF69-EBA6-407C-9F98-CFC80D9F0052}" type="presParOf" srcId="{E8FBAF4E-E905-43B8-951D-1971A22461B0}" destId="{1C2B599B-E5C1-408F-90D9-C118807E00EF}" srcOrd="2" destOrd="0" presId="urn:microsoft.com/office/officeart/2018/2/layout/IconCircleList"/>
    <dgm:cxn modelId="{C73D436C-122B-4A01-A4F1-16AD07435F98}" type="presParOf" srcId="{E8FBAF4E-E905-43B8-951D-1971A22461B0}" destId="{A73A4EF8-96CB-4F6D-A04B-36EC704BE375}" srcOrd="3" destOrd="0" presId="urn:microsoft.com/office/officeart/2018/2/layout/IconCircleList"/>
    <dgm:cxn modelId="{A81A3CEC-C524-4419-BBC4-FF94B78C67D8}" type="presParOf" srcId="{4E42DEB9-BD81-470E-84A8-FF0EA01AD5BF}" destId="{ECA15133-397E-4550-A855-76326F6DEF38}" srcOrd="3" destOrd="0" presId="urn:microsoft.com/office/officeart/2018/2/layout/IconCircleList"/>
    <dgm:cxn modelId="{901704AC-B4F3-4E0A-90EF-6299DC553272}" type="presParOf" srcId="{4E42DEB9-BD81-470E-84A8-FF0EA01AD5BF}" destId="{22090494-D6B1-4A50-B875-90ED8FE08D3D}" srcOrd="4" destOrd="0" presId="urn:microsoft.com/office/officeart/2018/2/layout/IconCircleList"/>
    <dgm:cxn modelId="{0DE8581F-5657-472F-84E0-8E5AD7DB80D6}" type="presParOf" srcId="{22090494-D6B1-4A50-B875-90ED8FE08D3D}" destId="{5C741333-2F1F-49E3-A449-36BF7E360C22}" srcOrd="0" destOrd="0" presId="urn:microsoft.com/office/officeart/2018/2/layout/IconCircleList"/>
    <dgm:cxn modelId="{9FB73FD9-8619-4ADC-9341-6CD21F3A0EEA}" type="presParOf" srcId="{22090494-D6B1-4A50-B875-90ED8FE08D3D}" destId="{C5F6C945-7E20-45C2-AF8E-B3CE1BA6DFB9}" srcOrd="1" destOrd="0" presId="urn:microsoft.com/office/officeart/2018/2/layout/IconCircleList"/>
    <dgm:cxn modelId="{2697CF75-9A01-438B-8F69-757C79C2D1D3}" type="presParOf" srcId="{22090494-D6B1-4A50-B875-90ED8FE08D3D}" destId="{70013001-5BEE-4CF0-9E9B-D0C011789E8C}" srcOrd="2" destOrd="0" presId="urn:microsoft.com/office/officeart/2018/2/layout/IconCircleList"/>
    <dgm:cxn modelId="{2A78F2A5-BAF1-45EE-BC99-16BA5B7F48B6}" type="presParOf" srcId="{22090494-D6B1-4A50-B875-90ED8FE08D3D}" destId="{544459CE-3255-43F5-A155-DC7021AC0276}" srcOrd="3" destOrd="0" presId="urn:microsoft.com/office/officeart/2018/2/layout/IconCircleList"/>
    <dgm:cxn modelId="{ED5E0C8A-CFF6-4BBD-9749-E9219129D8CF}" type="presParOf" srcId="{4E42DEB9-BD81-470E-84A8-FF0EA01AD5BF}" destId="{369D4109-ECE7-4EDB-A970-5AABCCFD9D56}" srcOrd="5" destOrd="0" presId="urn:microsoft.com/office/officeart/2018/2/layout/IconCircleList"/>
    <dgm:cxn modelId="{29018A61-0480-44C7-9922-73DD2DAF0B35}" type="presParOf" srcId="{4E42DEB9-BD81-470E-84A8-FF0EA01AD5BF}" destId="{DF5F95D5-F610-4A7C-8066-F5F73FA9C235}" srcOrd="6" destOrd="0" presId="urn:microsoft.com/office/officeart/2018/2/layout/IconCircleList"/>
    <dgm:cxn modelId="{3BBD71AE-2C1F-4C4F-A76C-18C403D7890F}" type="presParOf" srcId="{DF5F95D5-F610-4A7C-8066-F5F73FA9C235}" destId="{C44B2C2A-9B87-4E73-9869-27FD7B44D90F}" srcOrd="0" destOrd="0" presId="urn:microsoft.com/office/officeart/2018/2/layout/IconCircleList"/>
    <dgm:cxn modelId="{D0EF79D5-C89F-4328-AF6D-112B63C1DEAE}" type="presParOf" srcId="{DF5F95D5-F610-4A7C-8066-F5F73FA9C235}" destId="{D2E249CD-E79A-436B-A431-5C76DCB8B85C}" srcOrd="1" destOrd="0" presId="urn:microsoft.com/office/officeart/2018/2/layout/IconCircleList"/>
    <dgm:cxn modelId="{3B9057C8-8971-4909-B930-0914CC925BB0}" type="presParOf" srcId="{DF5F95D5-F610-4A7C-8066-F5F73FA9C235}" destId="{077246D7-52E1-4101-9915-C2F2F41D3351}" srcOrd="2" destOrd="0" presId="urn:microsoft.com/office/officeart/2018/2/layout/IconCircleList"/>
    <dgm:cxn modelId="{41352E0C-37BB-436B-9F4A-30971236E1B1}" type="presParOf" srcId="{DF5F95D5-F610-4A7C-8066-F5F73FA9C235}" destId="{E8C5246A-1EB6-4216-B369-18F19011083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563AF-1D7C-418F-8467-1EC496936565}">
      <dsp:nvSpPr>
        <dsp:cNvPr id="0" name=""/>
        <dsp:cNvSpPr/>
      </dsp:nvSpPr>
      <dsp:spPr>
        <a:xfrm>
          <a:off x="89432" y="750898"/>
          <a:ext cx="989115" cy="9891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9F238-50EA-42AA-BB21-AAF69AB3BB9C}">
      <dsp:nvSpPr>
        <dsp:cNvPr id="0" name=""/>
        <dsp:cNvSpPr/>
      </dsp:nvSpPr>
      <dsp:spPr>
        <a:xfrm>
          <a:off x="297146" y="958613"/>
          <a:ext cx="573686" cy="573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FD02D1-E0A4-4FCE-B7C0-EA74C3153296}">
      <dsp:nvSpPr>
        <dsp:cNvPr id="0" name=""/>
        <dsp:cNvSpPr/>
      </dsp:nvSpPr>
      <dsp:spPr>
        <a:xfrm>
          <a:off x="1290500" y="750898"/>
          <a:ext cx="2331485" cy="98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Synthesize existing evaluative data on </a:t>
          </a:r>
          <a:r>
            <a:rPr lang="en-GB" sz="1800" b="1" kern="1200" dirty="0"/>
            <a:t>what has worked </a:t>
          </a:r>
          <a:r>
            <a:rPr lang="en-GB" sz="1800" kern="1200" dirty="0"/>
            <a:t>and </a:t>
          </a:r>
          <a:r>
            <a:rPr lang="en-GB" sz="1800" b="1" kern="1200" dirty="0"/>
            <a:t>not, why and where </a:t>
          </a:r>
          <a:r>
            <a:rPr lang="en-GB" sz="1800" kern="1200" dirty="0"/>
            <a:t>in key areas under the SDG’s 5 Pillars</a:t>
          </a:r>
          <a:endParaRPr lang="en-US" sz="1800" kern="1200" dirty="0"/>
        </a:p>
      </dsp:txBody>
      <dsp:txXfrm>
        <a:off x="1290500" y="750898"/>
        <a:ext cx="2331485" cy="989115"/>
      </dsp:txXfrm>
    </dsp:sp>
    <dsp:sp modelId="{9E257FE0-6529-401B-9558-6351E2CAE652}">
      <dsp:nvSpPr>
        <dsp:cNvPr id="0" name=""/>
        <dsp:cNvSpPr/>
      </dsp:nvSpPr>
      <dsp:spPr>
        <a:xfrm>
          <a:off x="4028229" y="750898"/>
          <a:ext cx="989115" cy="9891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95A5D-143B-438B-B9B6-D71BA36F1DA2}">
      <dsp:nvSpPr>
        <dsp:cNvPr id="0" name=""/>
        <dsp:cNvSpPr/>
      </dsp:nvSpPr>
      <dsp:spPr>
        <a:xfrm>
          <a:off x="4235944" y="958613"/>
          <a:ext cx="573686" cy="573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A4EF8-96CB-4F6D-A04B-36EC704BE375}">
      <dsp:nvSpPr>
        <dsp:cNvPr id="0" name=""/>
        <dsp:cNvSpPr/>
      </dsp:nvSpPr>
      <dsp:spPr>
        <a:xfrm>
          <a:off x="5229298" y="750898"/>
          <a:ext cx="2331485" cy="98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To provide insights and analysis towards the key barriers and enabler to accelerate SDG achievements</a:t>
          </a:r>
          <a:endParaRPr lang="en-US" sz="1800" kern="1200" dirty="0"/>
        </a:p>
      </dsp:txBody>
      <dsp:txXfrm>
        <a:off x="5229298" y="750898"/>
        <a:ext cx="2331485" cy="989115"/>
      </dsp:txXfrm>
    </dsp:sp>
    <dsp:sp modelId="{5C741333-2F1F-49E3-A449-36BF7E360C22}">
      <dsp:nvSpPr>
        <dsp:cNvPr id="0" name=""/>
        <dsp:cNvSpPr/>
      </dsp:nvSpPr>
      <dsp:spPr>
        <a:xfrm>
          <a:off x="89432" y="2452790"/>
          <a:ext cx="989115" cy="9891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6C945-7E20-45C2-AF8E-B3CE1BA6DFB9}">
      <dsp:nvSpPr>
        <dsp:cNvPr id="0" name=""/>
        <dsp:cNvSpPr/>
      </dsp:nvSpPr>
      <dsp:spPr>
        <a:xfrm>
          <a:off x="297146" y="2660505"/>
          <a:ext cx="573686" cy="57368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4459CE-3255-43F5-A155-DC7021AC0276}">
      <dsp:nvSpPr>
        <dsp:cNvPr id="0" name=""/>
        <dsp:cNvSpPr/>
      </dsp:nvSpPr>
      <dsp:spPr>
        <a:xfrm>
          <a:off x="1290500" y="2452790"/>
          <a:ext cx="2331485" cy="98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To identify evidence gaps for future evaluations</a:t>
          </a:r>
          <a:endParaRPr lang="en-US" sz="1800" kern="1200" dirty="0"/>
        </a:p>
      </dsp:txBody>
      <dsp:txXfrm>
        <a:off x="1290500" y="2452790"/>
        <a:ext cx="2331485" cy="989115"/>
      </dsp:txXfrm>
    </dsp:sp>
    <dsp:sp modelId="{C44B2C2A-9B87-4E73-9869-27FD7B44D90F}">
      <dsp:nvSpPr>
        <dsp:cNvPr id="0" name=""/>
        <dsp:cNvSpPr/>
      </dsp:nvSpPr>
      <dsp:spPr>
        <a:xfrm>
          <a:off x="4028229" y="2452790"/>
          <a:ext cx="989115" cy="9891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E249CD-E79A-436B-A431-5C76DCB8B85C}">
      <dsp:nvSpPr>
        <dsp:cNvPr id="0" name=""/>
        <dsp:cNvSpPr/>
      </dsp:nvSpPr>
      <dsp:spPr>
        <a:xfrm>
          <a:off x="4235944" y="2660505"/>
          <a:ext cx="573686" cy="5736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C5246A-1EB6-4216-B369-18F190110839}">
      <dsp:nvSpPr>
        <dsp:cNvPr id="0" name=""/>
        <dsp:cNvSpPr/>
      </dsp:nvSpPr>
      <dsp:spPr>
        <a:xfrm>
          <a:off x="5229298" y="2452790"/>
          <a:ext cx="2331485" cy="98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Provide policy recommendations to achieve the goals in the last five years before 2030.</a:t>
          </a:r>
          <a:endParaRPr lang="en-US" sz="1800" kern="1200" dirty="0"/>
        </a:p>
      </dsp:txBody>
      <dsp:txXfrm>
        <a:off x="5229298" y="2452790"/>
        <a:ext cx="2331485" cy="989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563AF-1D7C-418F-8467-1EC496936565}">
      <dsp:nvSpPr>
        <dsp:cNvPr id="0" name=""/>
        <dsp:cNvSpPr/>
      </dsp:nvSpPr>
      <dsp:spPr>
        <a:xfrm>
          <a:off x="115035" y="875575"/>
          <a:ext cx="1285695" cy="12856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9F238-50EA-42AA-BB21-AAF69AB3BB9C}">
      <dsp:nvSpPr>
        <dsp:cNvPr id="0" name=""/>
        <dsp:cNvSpPr/>
      </dsp:nvSpPr>
      <dsp:spPr>
        <a:xfrm>
          <a:off x="385032" y="1145571"/>
          <a:ext cx="745703" cy="74570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FD02D1-E0A4-4FCE-B7C0-EA74C3153296}">
      <dsp:nvSpPr>
        <dsp:cNvPr id="0" name=""/>
        <dsp:cNvSpPr/>
      </dsp:nvSpPr>
      <dsp:spPr>
        <a:xfrm>
          <a:off x="1676238" y="875575"/>
          <a:ext cx="3030569" cy="128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58385A"/>
              </a:solidFill>
            </a:rPr>
            <a:t>Broadening partnerships and mobilizing resources</a:t>
          </a:r>
        </a:p>
        <a:p>
          <a:pPr marL="0" lvl="0" indent="0" algn="l" defTabSz="800100">
            <a:lnSpc>
              <a:spcPct val="90000"/>
            </a:lnSpc>
            <a:spcBef>
              <a:spcPct val="0"/>
            </a:spcBef>
            <a:spcAft>
              <a:spcPct val="35000"/>
            </a:spcAft>
            <a:buNone/>
          </a:pPr>
          <a:r>
            <a:rPr lang="en-GB" sz="1800" kern="1200" dirty="0"/>
            <a:t>Explore evidence, time, and resource contributions from knowledge partners and financial donors</a:t>
          </a:r>
        </a:p>
        <a:p>
          <a:pPr marL="0" lvl="0" indent="0" algn="l" defTabSz="800100">
            <a:lnSpc>
              <a:spcPct val="90000"/>
            </a:lnSpc>
            <a:spcBef>
              <a:spcPct val="0"/>
            </a:spcBef>
            <a:spcAft>
              <a:spcPct val="35000"/>
            </a:spcAft>
            <a:buNone/>
          </a:pPr>
          <a:endParaRPr lang="en-US" sz="1800" kern="1200" dirty="0"/>
        </a:p>
      </dsp:txBody>
      <dsp:txXfrm>
        <a:off x="1676238" y="875575"/>
        <a:ext cx="3030569" cy="1285695"/>
      </dsp:txXfrm>
    </dsp:sp>
    <dsp:sp modelId="{9E257FE0-6529-401B-9558-6351E2CAE652}">
      <dsp:nvSpPr>
        <dsp:cNvPr id="0" name=""/>
        <dsp:cNvSpPr/>
      </dsp:nvSpPr>
      <dsp:spPr>
        <a:xfrm>
          <a:off x="5234860" y="875575"/>
          <a:ext cx="1285695" cy="128569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95A5D-143B-438B-B9B6-D71BA36F1DA2}">
      <dsp:nvSpPr>
        <dsp:cNvPr id="0" name=""/>
        <dsp:cNvSpPr/>
      </dsp:nvSpPr>
      <dsp:spPr>
        <a:xfrm>
          <a:off x="5504856" y="1145571"/>
          <a:ext cx="745703" cy="74570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A4EF8-96CB-4F6D-A04B-36EC704BE375}">
      <dsp:nvSpPr>
        <dsp:cNvPr id="0" name=""/>
        <dsp:cNvSpPr/>
      </dsp:nvSpPr>
      <dsp:spPr>
        <a:xfrm>
          <a:off x="6796063" y="875575"/>
          <a:ext cx="3030569" cy="128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58385A"/>
              </a:solidFill>
            </a:rPr>
            <a:t>Establish scope priorities</a:t>
          </a:r>
        </a:p>
        <a:p>
          <a:pPr marL="0" lvl="0" indent="0" algn="l" defTabSz="800100">
            <a:lnSpc>
              <a:spcPct val="90000"/>
            </a:lnSpc>
            <a:spcBef>
              <a:spcPct val="0"/>
            </a:spcBef>
            <a:spcAft>
              <a:spcPct val="35000"/>
            </a:spcAft>
            <a:buNone/>
          </a:pPr>
          <a:r>
            <a:rPr lang="en-US" sz="1800" kern="1200" dirty="0">
              <a:ea typeface="Source Sans Pro Regular" charset="0"/>
              <a:cs typeface="Source Sans Pro Regular" charset="0"/>
            </a:rPr>
            <a:t>Identifying key syntheses questions with development partners, and external expertise</a:t>
          </a:r>
        </a:p>
        <a:p>
          <a:pPr marL="0" lvl="0" indent="0" algn="l" defTabSz="800100">
            <a:lnSpc>
              <a:spcPct val="90000"/>
            </a:lnSpc>
            <a:spcBef>
              <a:spcPct val="0"/>
            </a:spcBef>
            <a:spcAft>
              <a:spcPct val="35000"/>
            </a:spcAft>
            <a:buNone/>
          </a:pPr>
          <a:endParaRPr lang="en-US" sz="1800" kern="1200" dirty="0"/>
        </a:p>
      </dsp:txBody>
      <dsp:txXfrm>
        <a:off x="6796063" y="875575"/>
        <a:ext cx="3030569" cy="1285695"/>
      </dsp:txXfrm>
    </dsp:sp>
    <dsp:sp modelId="{5C741333-2F1F-49E3-A449-36BF7E360C22}">
      <dsp:nvSpPr>
        <dsp:cNvPr id="0" name=""/>
        <dsp:cNvSpPr/>
      </dsp:nvSpPr>
      <dsp:spPr>
        <a:xfrm>
          <a:off x="131544" y="3593327"/>
          <a:ext cx="1285695" cy="128569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6C945-7E20-45C2-AF8E-B3CE1BA6DFB9}">
      <dsp:nvSpPr>
        <dsp:cNvPr id="0" name=""/>
        <dsp:cNvSpPr/>
      </dsp:nvSpPr>
      <dsp:spPr>
        <a:xfrm>
          <a:off x="401541" y="4009925"/>
          <a:ext cx="745703" cy="7457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4459CE-3255-43F5-A155-DC7021AC0276}">
      <dsp:nvSpPr>
        <dsp:cNvPr id="0" name=""/>
        <dsp:cNvSpPr/>
      </dsp:nvSpPr>
      <dsp:spPr>
        <a:xfrm>
          <a:off x="1692754" y="3593327"/>
          <a:ext cx="3030569" cy="128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58385A"/>
              </a:solidFill>
            </a:rPr>
            <a:t>Preparing evidence for each pillars</a:t>
          </a:r>
        </a:p>
        <a:p>
          <a:pPr marL="0" lvl="0" indent="0" algn="l" defTabSz="800100">
            <a:lnSpc>
              <a:spcPct val="90000"/>
            </a:lnSpc>
            <a:spcBef>
              <a:spcPct val="0"/>
            </a:spcBef>
            <a:spcAft>
              <a:spcPct val="35000"/>
            </a:spcAft>
            <a:buNone/>
          </a:pPr>
          <a:r>
            <a:rPr lang="en-US" sz="1800" kern="1200" dirty="0">
              <a:ea typeface="Source Sans Pro Light" charset="0"/>
            </a:rPr>
            <a:t>Expanding the evidence base, tagging, mapping the SDG connections</a:t>
          </a:r>
        </a:p>
        <a:p>
          <a:pPr marL="0" lvl="0" indent="0" algn="l" defTabSz="800100">
            <a:lnSpc>
              <a:spcPct val="90000"/>
            </a:lnSpc>
            <a:spcBef>
              <a:spcPct val="0"/>
            </a:spcBef>
            <a:spcAft>
              <a:spcPct val="35000"/>
            </a:spcAft>
            <a:buNone/>
          </a:pPr>
          <a:endParaRPr lang="en-US" sz="1800" kern="1200" dirty="0"/>
        </a:p>
      </dsp:txBody>
      <dsp:txXfrm>
        <a:off x="1692754" y="3593327"/>
        <a:ext cx="3030569" cy="1285695"/>
      </dsp:txXfrm>
    </dsp:sp>
    <dsp:sp modelId="{C44B2C2A-9B87-4E73-9869-27FD7B44D90F}">
      <dsp:nvSpPr>
        <dsp:cNvPr id="0" name=""/>
        <dsp:cNvSpPr/>
      </dsp:nvSpPr>
      <dsp:spPr>
        <a:xfrm>
          <a:off x="5234860" y="3591373"/>
          <a:ext cx="1285695" cy="128569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E249CD-E79A-436B-A431-5C76DCB8B85C}">
      <dsp:nvSpPr>
        <dsp:cNvPr id="0" name=""/>
        <dsp:cNvSpPr/>
      </dsp:nvSpPr>
      <dsp:spPr>
        <a:xfrm>
          <a:off x="5504856" y="3861366"/>
          <a:ext cx="745703" cy="74570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C5246A-1EB6-4216-B369-18F190110839}">
      <dsp:nvSpPr>
        <dsp:cNvPr id="0" name=""/>
        <dsp:cNvSpPr/>
      </dsp:nvSpPr>
      <dsp:spPr>
        <a:xfrm>
          <a:off x="6796063" y="3591373"/>
          <a:ext cx="3030569" cy="128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58385A"/>
              </a:solidFill>
            </a:rPr>
            <a:t>Establishing a Governance structure for the synthesis</a:t>
          </a:r>
        </a:p>
        <a:p>
          <a:pPr marL="0" lvl="0" indent="0" algn="l" defTabSz="800100">
            <a:lnSpc>
              <a:spcPct val="90000"/>
            </a:lnSpc>
            <a:spcBef>
              <a:spcPct val="0"/>
            </a:spcBef>
            <a:spcAft>
              <a:spcPct val="35000"/>
            </a:spcAft>
            <a:buNone/>
          </a:pPr>
          <a:r>
            <a:rPr lang="en-US" sz="1800" kern="1200" dirty="0">
              <a:ea typeface="Source Sans Pro Light" charset="0"/>
            </a:rPr>
            <a:t>Appointing a  steering committee and management reference groups</a:t>
          </a:r>
          <a:endParaRPr lang="en-US" sz="1800" kern="1200" dirty="0"/>
        </a:p>
      </dsp:txBody>
      <dsp:txXfrm>
        <a:off x="6796063" y="3591373"/>
        <a:ext cx="3030569" cy="128569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BE08FB-858F-7B8A-289B-AE20FC5BD6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B483A5-E869-F627-F5E6-5EEED7D98C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A06001-010B-42BC-9557-23CC9C2604E7}" type="datetimeFigureOut">
              <a:rPr lang="en-US" smtClean="0"/>
              <a:t>10/28/2022</a:t>
            </a:fld>
            <a:endParaRPr lang="en-US"/>
          </a:p>
        </p:txBody>
      </p:sp>
      <p:sp>
        <p:nvSpPr>
          <p:cNvPr id="4" name="Footer Placeholder 3">
            <a:extLst>
              <a:ext uri="{FF2B5EF4-FFF2-40B4-BE49-F238E27FC236}">
                <a16:creationId xmlns:a16="http://schemas.microsoft.com/office/drawing/2014/main" id="{3670AB15-7B79-076E-EC55-2BD7E6042E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79B94B-3710-8DA4-286B-9478F8930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C52C99-DB6C-4680-8419-346422F02C50}" type="slidenum">
              <a:rPr lang="en-US" smtClean="0"/>
              <a:t>‹#›</a:t>
            </a:fld>
            <a:endParaRPr lang="en-US"/>
          </a:p>
        </p:txBody>
      </p:sp>
    </p:spTree>
    <p:extLst>
      <p:ext uri="{BB962C8B-B14F-4D97-AF65-F5344CB8AC3E}">
        <p14:creationId xmlns:p14="http://schemas.microsoft.com/office/powerpoint/2010/main" val="215450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01AA2-A43E-854C-944A-7F660BE93A70}"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C3332-DB63-2E49-95D0-46B9EBE40781}" type="slidenum">
              <a:rPr lang="en-US" smtClean="0"/>
              <a:t>‹#›</a:t>
            </a:fld>
            <a:endParaRPr lang="en-US"/>
          </a:p>
        </p:txBody>
      </p:sp>
    </p:spTree>
    <p:extLst>
      <p:ext uri="{BB962C8B-B14F-4D97-AF65-F5344CB8AC3E}">
        <p14:creationId xmlns:p14="http://schemas.microsoft.com/office/powerpoint/2010/main" val="300661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Good morning ladies and gentlemen, colleagues.</a:t>
            </a:r>
          </a:p>
          <a:p>
            <a:pPr marL="0" marR="0">
              <a:spcBef>
                <a:spcPts val="0"/>
              </a:spcBef>
              <a:spcAft>
                <a:spcPts val="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It is my pleasure to present to you the </a:t>
            </a:r>
            <a:r>
              <a:rPr lang="en-GB" sz="1800" b="1" dirty="0">
                <a:effectLst/>
                <a:latin typeface="Calibri" panose="020F0502020204030204" pitchFamily="34" charset="0"/>
                <a:ea typeface="Yu Mincho" panose="02020400000000000000" pitchFamily="18" charset="-128"/>
                <a:cs typeface="Arial" panose="020B0604020202020204" pitchFamily="34" charset="0"/>
              </a:rPr>
              <a:t>Global Coalition on Evaluative Evidence</a:t>
            </a:r>
            <a:r>
              <a:rPr lang="en-GB" sz="1800" dirty="0">
                <a:effectLst/>
                <a:latin typeface="Calibri" panose="020F0502020204030204" pitchFamily="34" charset="0"/>
                <a:ea typeface="Yu Mincho" panose="02020400000000000000" pitchFamily="18" charset="-128"/>
                <a:cs typeface="Arial" panose="020B0604020202020204" pitchFamily="34" charset="0"/>
              </a:rPr>
              <a:t> spearhead by the UNDP Independent Evaluation Office (IEO) and Global Affairs Canada to promote joint syntheses of evaluative evidence organized around the five SDG pillars of people, planet, prosperity, peace and partnership.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8CE97A-8A16-4724-88D4-A5A6B2889104}" type="slidenum">
              <a:rPr lang="en-GB" smtClean="0"/>
              <a:t>1</a:t>
            </a:fld>
            <a:endParaRPr lang="en-GB"/>
          </a:p>
        </p:txBody>
      </p:sp>
    </p:spTree>
    <p:extLst>
      <p:ext uri="{BB962C8B-B14F-4D97-AF65-F5344CB8AC3E}">
        <p14:creationId xmlns:p14="http://schemas.microsoft.com/office/powerpoint/2010/main" val="379660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spcBef>
                <a:spcPts val="0"/>
              </a:spcBef>
              <a:spcAft>
                <a:spcPts val="750"/>
              </a:spcAft>
            </a:pPr>
            <a:r>
              <a:rPr lang="en-GB" sz="1800" dirty="0">
                <a:effectLst/>
                <a:latin typeface="Calibri" panose="020F0502020204030204" pitchFamily="34" charset="0"/>
                <a:ea typeface="Yu Mincho" panose="02020400000000000000" pitchFamily="18" charset="-128"/>
                <a:cs typeface="Arial" panose="020B0604020202020204" pitchFamily="34" charset="0"/>
              </a:rPr>
              <a:t>The Global Coalition on Evaluation Evidence so far counts with 28 United Nations entities as well as the engagement of bilateral partners such as Canada, Germany, Ireland, Korea, the Netherlands and Spain, This Global coalition is also working with networks such as (UNEG), IDEAS, (</a:t>
            </a:r>
            <a:r>
              <a:rPr lang="en-GB" sz="1800" dirty="0" err="1">
                <a:effectLst/>
                <a:latin typeface="Calibri" panose="020F0502020204030204" pitchFamily="34" charset="0"/>
                <a:ea typeface="Yu Mincho" panose="02020400000000000000" pitchFamily="18" charset="-128"/>
                <a:cs typeface="Arial" panose="020B0604020202020204" pitchFamily="34" charset="0"/>
              </a:rPr>
              <a:t>EvalNet</a:t>
            </a:r>
            <a:r>
              <a:rPr lang="en-GB" sz="1800" dirty="0">
                <a:effectLst/>
                <a:latin typeface="Calibri" panose="020F0502020204030204" pitchFamily="34" charset="0"/>
                <a:ea typeface="Yu Mincho" panose="02020400000000000000" pitchFamily="18" charset="-128"/>
                <a:cs typeface="Arial" panose="020B0604020202020204" pitchFamily="34" charset="0"/>
              </a:rPr>
              <a:t>) and members of the Evaluation Cooperation Group (ECG) such as the World Bank, and IMF and other specialized evaluation networks. Each network and office bring their knowledge, resources, innovations and ideas, and the groups effectively act as the voice of the community, collating and synthesizing members’ contributions</a:t>
            </a:r>
            <a:r>
              <a:rPr lang="en-GB" sz="1800">
                <a:effectLst/>
                <a:latin typeface="Calibri" panose="020F0502020204030204" pitchFamily="34" charset="0"/>
                <a:ea typeface="Yu Mincho" panose="02020400000000000000" pitchFamily="18" charset="-128"/>
                <a:cs typeface="Arial" panose="020B0604020202020204" pitchFamily="34" charset="0"/>
              </a:rPr>
              <a:t>. Aand </a:t>
            </a:r>
            <a:r>
              <a:rPr lang="en-GB" sz="1800" dirty="0">
                <a:effectLst/>
                <a:latin typeface="Calibri" panose="020F0502020204030204" pitchFamily="34" charset="0"/>
                <a:ea typeface="Yu Mincho" panose="02020400000000000000" pitchFamily="18" charset="-128"/>
                <a:cs typeface="Arial" panose="020B0604020202020204" pitchFamily="34" charset="0"/>
              </a:rPr>
              <a:t>the door is open for more partners. </a:t>
            </a:r>
          </a:p>
          <a:p>
            <a:pPr marL="0" marR="0">
              <a:spcBef>
                <a:spcPts val="0"/>
              </a:spcBef>
              <a:spcAft>
                <a:spcPts val="75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8CE97A-8A16-4724-88D4-A5A6B2889104}" type="slidenum">
              <a:rPr lang="en-GB" smtClean="0"/>
              <a:t>2</a:t>
            </a:fld>
            <a:endParaRPr lang="en-GB"/>
          </a:p>
        </p:txBody>
      </p:sp>
    </p:spTree>
    <p:extLst>
      <p:ext uri="{BB962C8B-B14F-4D97-AF65-F5344CB8AC3E}">
        <p14:creationId xmlns:p14="http://schemas.microsoft.com/office/powerpoint/2010/main" val="336127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We are at a turning point in the international development agenda as we rapidly approach the time when decisions will have to be made about the transition beyond the Sustainable Development Goals (SDGs) in 2030. </a:t>
            </a:r>
          </a:p>
          <a:p>
            <a:pPr marL="0" marR="0">
              <a:spcBef>
                <a:spcPts val="0"/>
              </a:spcBef>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These coming years will be key for the evaluation community to take the opportunity to provide decision makers with evaluative evidence to think of the work needed to get back on track after the massive regressions due to the multiple crises faced in the past couple of year, accelerate results towards the goals and build back forward and beyond 2030.</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Yu Mincho" panose="02020400000000000000" pitchFamily="18" charset="-128"/>
                <a:cs typeface="Arial" panose="020B0604020202020204" pitchFamily="34" charset="0"/>
              </a:rPr>
              <a:t>When the international community made the transition from the Millennium Development Goals (MDGs) to the SDGs, the MDGs were not fully evaluated, either in terms of progress or impact. The potential for learning from this great endeavour was lost. </a:t>
            </a:r>
          </a:p>
          <a:p>
            <a:pPr marL="0" marR="0">
              <a:spcBef>
                <a:spcPts val="0"/>
              </a:spcBef>
              <a:spcAft>
                <a:spcPts val="0"/>
              </a:spcAft>
            </a:pPr>
            <a:r>
              <a:rPr lang="en-GB" sz="1200" dirty="0">
                <a:effectLst/>
                <a:latin typeface="Calibri" panose="020F0502020204030204" pitchFamily="34" charset="0"/>
                <a:ea typeface="Yu Mincho" panose="02020400000000000000" pitchFamily="18" charset="-128"/>
                <a:cs typeface="Arial" panose="020B0604020202020204" pitchFamily="34" charset="0"/>
              </a:rPr>
              <a:t>The evaluation community has an important role to play in ensuring that the potential for learning from the SDG experience is harnessed, for future benefits.  </a:t>
            </a:r>
          </a:p>
          <a:p>
            <a:pPr marL="0" marR="0" lvl="0" indent="0" algn="l" defTabSz="914400" rtl="0" eaLnBrk="1" fontAlgn="auto" latinLnBrk="0" hangingPunct="1">
              <a:lnSpc>
                <a:spcPct val="100000"/>
              </a:lnSpc>
              <a:spcBef>
                <a:spcPts val="0"/>
              </a:spcBef>
              <a:spcAft>
                <a:spcPts val="750"/>
              </a:spcAft>
              <a:buClrTx/>
              <a:buSzTx/>
              <a:buFontTx/>
              <a:buNone/>
              <a:tabLst/>
              <a:defRPr/>
            </a:pPr>
            <a:r>
              <a:rPr lang="en-GB" sz="1200" b="1" dirty="0">
                <a:effectLst/>
                <a:latin typeface="Calibri" panose="020F0502020204030204" pitchFamily="34" charset="0"/>
                <a:ea typeface="Yu Mincho" panose="02020400000000000000" pitchFamily="18" charset="-128"/>
                <a:cs typeface="Arial" panose="020B0604020202020204" pitchFamily="34" charset="0"/>
              </a:rPr>
              <a:t>UNDP and Global affairs Canada is promoting the Global Coalition on Evaluative Evidence</a:t>
            </a:r>
            <a:r>
              <a:rPr lang="en-GB" sz="1200" dirty="0">
                <a:effectLst/>
                <a:latin typeface="Calibri" panose="020F0502020204030204" pitchFamily="34" charset="0"/>
                <a:ea typeface="Yu Mincho" panose="02020400000000000000" pitchFamily="18" charset="-128"/>
                <a:cs typeface="Arial" panose="020B0604020202020204" pitchFamily="34" charset="0"/>
              </a:rPr>
              <a:t> to generate five syntheses of evaluative evidence organized around the five SDG pillars of people, planet, prosperity, peace and partnership together with a utility based structure that will be built in the process of developing these syntheses to store and generate synthesis of evaluative evidence with AI technology </a:t>
            </a:r>
            <a:r>
              <a:rPr lang="en-US" sz="1200" dirty="0">
                <a:effectLst/>
                <a:latin typeface="Calibri" panose="020F0502020204030204" pitchFamily="34" charset="0"/>
                <a:ea typeface="Yu Mincho" panose="02020400000000000000" pitchFamily="18" charset="-128"/>
                <a:cs typeface="Arial" panose="020B0604020202020204" pitchFamily="34" charset="0"/>
              </a:rPr>
              <a:t>that in the future can be accessed at different times and formats as needed for decision making at different levels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09C3332-DB63-2E49-95D0-46B9EBE40781}" type="slidenum">
              <a:rPr lang="en-US" smtClean="0"/>
              <a:t>3</a:t>
            </a:fld>
            <a:endParaRPr lang="en-US"/>
          </a:p>
        </p:txBody>
      </p:sp>
    </p:spTree>
    <p:extLst>
      <p:ext uri="{BB962C8B-B14F-4D97-AF65-F5344CB8AC3E}">
        <p14:creationId xmlns:p14="http://schemas.microsoft.com/office/powerpoint/2010/main" val="131658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The key objective of the Global Coalition on evaluative evidence is to synthesize existing evaluative data on </a:t>
            </a:r>
            <a:r>
              <a:rPr lang="en-US" sz="1200" b="1" dirty="0"/>
              <a:t>what has worked </a:t>
            </a:r>
            <a:r>
              <a:rPr lang="en-US" sz="1200" dirty="0"/>
              <a:t>and </a:t>
            </a:r>
            <a:r>
              <a:rPr lang="en-US" sz="1200" b="1" dirty="0"/>
              <a:t>not, why and where </a:t>
            </a:r>
            <a:r>
              <a:rPr lang="en-US" sz="1200" dirty="0"/>
              <a:t>in key areas under the 5 SDG’s Pillars</a:t>
            </a:r>
          </a:p>
          <a:p>
            <a:pPr marL="0" indent="0">
              <a:buNone/>
            </a:pPr>
            <a:endParaRPr lang="en-US" sz="1200" dirty="0"/>
          </a:p>
          <a:p>
            <a:r>
              <a:rPr lang="en-US" sz="1200" dirty="0"/>
              <a:t>To provide substantive insights on key barriers and enablers to accelerate SDG achievements</a:t>
            </a:r>
          </a:p>
          <a:p>
            <a:pPr marL="0" indent="0">
              <a:buNone/>
            </a:pPr>
            <a:endParaRPr lang="en-US" sz="1200" dirty="0"/>
          </a:p>
          <a:p>
            <a:r>
              <a:rPr lang="en-US" sz="1200" dirty="0"/>
              <a:t>To identify evidence gaps that future evaluations could help fill</a:t>
            </a:r>
          </a:p>
          <a:p>
            <a:pPr marL="0" indent="0">
              <a:buNone/>
            </a:pPr>
            <a:endParaRPr lang="en-US" sz="1200" dirty="0"/>
          </a:p>
          <a:p>
            <a:r>
              <a:rPr lang="en-US" sz="1200" dirty="0"/>
              <a:t>Provide policy recommendations to achieve the goals in the last five years before 2030, and beyond.</a:t>
            </a:r>
          </a:p>
          <a:p>
            <a:r>
              <a:rPr lang="en-US" sz="1200" dirty="0"/>
              <a:t> </a:t>
            </a:r>
            <a:endParaRPr lang="en-GB" sz="2800" dirty="0"/>
          </a:p>
          <a:p>
            <a:pPr marL="0" marR="0" lvl="0" indent="0" algn="just" fontAlgn="base">
              <a:lnSpc>
                <a:spcPct val="107000"/>
              </a:lnSpc>
              <a:spcBef>
                <a:spcPts val="0"/>
              </a:spcBef>
              <a:spcAft>
                <a:spcPts val="0"/>
              </a:spcAft>
              <a:buFont typeface="+mj-lt"/>
              <a:buNone/>
              <a:tabLst>
                <a:tab pos="228600" algn="l"/>
              </a:tabLst>
            </a:pPr>
            <a:r>
              <a:rPr lang="en-GB" sz="1200" dirty="0">
                <a:effectLst/>
                <a:latin typeface="Calibri" panose="020F0502020204030204" pitchFamily="34" charset="0"/>
                <a:ea typeface="Calibri" panose="020F0502020204030204" pitchFamily="34" charset="0"/>
                <a:cs typeface="Arial" panose="020B0604020202020204" pitchFamily="34" charset="0"/>
              </a:rPr>
              <a:t>The purpose of the joint evaluative synthesis is to provide decision makers with lessons learned and recommendations for the achievement of the SDGs in the years remaining until 2030, organized around the five SDG pillars. </a:t>
            </a:r>
          </a:p>
          <a:p>
            <a:pPr marL="0" marR="0" lvl="0" indent="0" algn="just" fontAlgn="base">
              <a:lnSpc>
                <a:spcPct val="107000"/>
              </a:lnSpc>
              <a:spcBef>
                <a:spcPts val="0"/>
              </a:spcBef>
              <a:spcAft>
                <a:spcPts val="0"/>
              </a:spcAft>
              <a:buFont typeface="+mj-lt"/>
              <a:buNone/>
              <a:tabLst>
                <a:tab pos="228600" algn="l"/>
              </a:tabLs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fontAlgn="base">
              <a:lnSpc>
                <a:spcPct val="107000"/>
              </a:lnSpc>
              <a:spcBef>
                <a:spcPts val="0"/>
              </a:spcBef>
              <a:spcAft>
                <a:spcPts val="0"/>
              </a:spcAft>
              <a:buFont typeface="+mj-lt"/>
              <a:buNone/>
              <a:tabLst>
                <a:tab pos="228600" algn="l"/>
              </a:tabLst>
            </a:pPr>
            <a:r>
              <a:rPr lang="en-GB" sz="1200" dirty="0">
                <a:effectLst/>
                <a:latin typeface="Calibri" panose="020F0502020204030204" pitchFamily="34" charset="0"/>
                <a:ea typeface="Calibri" panose="020F0502020204030204" pitchFamily="34" charset="0"/>
                <a:cs typeface="Arial" panose="020B0604020202020204" pitchFamily="34" charset="0"/>
              </a:rPr>
              <a:t>We hope the recommendations will be useful to inform the deliberations on the post-SDG development agenda, with synthesized evaluative evidence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8CE97A-8A16-4724-88D4-A5A6B2889104}" type="slidenum">
              <a:rPr lang="en-GB" smtClean="0"/>
              <a:t>4</a:t>
            </a:fld>
            <a:endParaRPr lang="en-GB"/>
          </a:p>
        </p:txBody>
      </p:sp>
    </p:spTree>
    <p:extLst>
      <p:ext uri="{BB962C8B-B14F-4D97-AF65-F5344CB8AC3E}">
        <p14:creationId xmlns:p14="http://schemas.microsoft.com/office/powerpoint/2010/main" val="2814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A preliminary analysis of the amount of evidence we can work with indicates the following numbers  you can see in the slide.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ambitious proposal hopes to </a:t>
            </a:r>
            <a:r>
              <a:rPr lang="en-US" sz="1800" dirty="0"/>
              <a:t>synthesize data from impact evaluations, systematic reviews, VNRs and  UN performance evaluation reports – each treated differently given its level of methodological and results quality, credibility and independence.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EF77D14-469D-4725-8A90-D7BCEBDE2F04}" type="slidenum">
              <a:rPr lang="en-US" smtClean="0"/>
              <a:pPr/>
              <a:t>5</a:t>
            </a:fld>
            <a:endParaRPr lang="en-US"/>
          </a:p>
        </p:txBody>
      </p:sp>
    </p:spTree>
    <p:extLst>
      <p:ext uri="{BB962C8B-B14F-4D97-AF65-F5344CB8AC3E}">
        <p14:creationId xmlns:p14="http://schemas.microsoft.com/office/powerpoint/2010/main" val="207737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gn="just">
              <a:spcBef>
                <a:spcPts val="0"/>
              </a:spcBef>
              <a:spcAft>
                <a:spcPts val="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first synthesis pilar we are starting in November to present to the 2023 HLPF and will be of the Partnerships pillar as we concluded that this pillar potentially offers fewer credible sources of evidence as you saw from the previous map and it is composed of only 1 goal, although it is one that covers 5 areas, 19 targets and 24 indicators, so plenty to analyse. The other 4 syntheses we hope to present in the 2024 HLPF</a:t>
            </a:r>
          </a:p>
          <a:p>
            <a:pPr marL="0" marR="0" algn="just">
              <a:spcBef>
                <a:spcPts val="0"/>
              </a:spcBef>
              <a:spcAft>
                <a:spcPts val="0"/>
              </a:spcAft>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8CE97A-8A16-4724-88D4-A5A6B2889104}" type="slidenum">
              <a:rPr lang="en-GB" smtClean="0"/>
              <a:t>6</a:t>
            </a:fld>
            <a:endParaRPr lang="en-GB"/>
          </a:p>
        </p:txBody>
      </p:sp>
    </p:spTree>
    <p:extLst>
      <p:ext uri="{BB962C8B-B14F-4D97-AF65-F5344CB8AC3E}">
        <p14:creationId xmlns:p14="http://schemas.microsoft.com/office/powerpoint/2010/main" val="22189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terms of next steps we are in the process of broadening partnerships and mobilizing resources to explore additional evidence sources, time and resource contributions from partners and financial donors.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Preparing evidence for each pillar and seeing whether to expand or not the evidence 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working with partners on tagging and  mapping the SDG connections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establishing scope priorities, identifying key syntheses questions with development partners and external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and finally establishing a governance structure with one steering committee for all 5 syntheses,  specific management reference groups for each pilar,  and identifying key experts and institutions for a technical advisory panel to quality assure the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138CE97A-8A16-4724-88D4-A5A6B2889104}" type="slidenum">
              <a:rPr lang="en-GB" smtClean="0"/>
              <a:t>7</a:t>
            </a:fld>
            <a:endParaRPr lang="en-GB"/>
          </a:p>
        </p:txBody>
      </p:sp>
    </p:spTree>
    <p:extLst>
      <p:ext uri="{BB962C8B-B14F-4D97-AF65-F5344CB8AC3E}">
        <p14:creationId xmlns:p14="http://schemas.microsoft.com/office/powerpoint/2010/main" val="374787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look forward to answering any questions about the initiative and welcome additional partners, donors  and guidance on sources / databases of evidence especially of credible national and sub-national evaluations and how to prioritize the synthesizing of such a large amount of evidence most efficiently as the idea is to have all pilar syntheses completed by 2025. </a:t>
            </a:r>
          </a:p>
          <a:p>
            <a:endParaRPr lang="en-US" dirty="0"/>
          </a:p>
          <a:p>
            <a:r>
              <a:rPr lang="en-US" dirty="0"/>
              <a:t>Thank you .</a:t>
            </a:r>
          </a:p>
        </p:txBody>
      </p:sp>
      <p:sp>
        <p:nvSpPr>
          <p:cNvPr id="4" name="Slide Number Placeholder 3"/>
          <p:cNvSpPr>
            <a:spLocks noGrp="1"/>
          </p:cNvSpPr>
          <p:nvPr>
            <p:ph type="sldNum" sz="quarter" idx="5"/>
          </p:nvPr>
        </p:nvSpPr>
        <p:spPr/>
        <p:txBody>
          <a:bodyPr/>
          <a:lstStyle/>
          <a:p>
            <a:fld id="{D09C3332-DB63-2E49-95D0-46B9EBE40781}" type="slidenum">
              <a:rPr lang="en-US" smtClean="0"/>
              <a:t>8</a:t>
            </a:fld>
            <a:endParaRPr lang="en-US"/>
          </a:p>
        </p:txBody>
      </p:sp>
    </p:spTree>
    <p:extLst>
      <p:ext uri="{BB962C8B-B14F-4D97-AF65-F5344CB8AC3E}">
        <p14:creationId xmlns:p14="http://schemas.microsoft.com/office/powerpoint/2010/main" val="3636754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ADDE9BC1-1E52-1045-B142-E6A7783C46F3}"/>
              </a:ext>
            </a:extLst>
          </p:cNvPr>
          <p:cNvPicPr>
            <a:picLocks noChangeAspect="1"/>
          </p:cNvPicPr>
          <p:nvPr userDrawn="1"/>
        </p:nvPicPr>
        <p:blipFill>
          <a:blip r:embed="rId2"/>
          <a:stretch>
            <a:fillRect/>
          </a:stretch>
        </p:blipFill>
        <p:spPr>
          <a:xfrm>
            <a:off x="0" y="-5354"/>
            <a:ext cx="12192000" cy="6858000"/>
          </a:xfrm>
          <a:prstGeom prst="rect">
            <a:avLst/>
          </a:prstGeom>
        </p:spPr>
      </p:pic>
      <p:sp>
        <p:nvSpPr>
          <p:cNvPr id="4" name="Date Placeholder 3">
            <a:extLst>
              <a:ext uri="{FF2B5EF4-FFF2-40B4-BE49-F238E27FC236}">
                <a16:creationId xmlns:a16="http://schemas.microsoft.com/office/drawing/2014/main" id="{58AC6C71-25C8-D528-9F71-38F7BF7EFFE1}"/>
              </a:ext>
            </a:extLst>
          </p:cNvPr>
          <p:cNvSpPr>
            <a:spLocks noGrp="1"/>
          </p:cNvSpPr>
          <p:nvPr>
            <p:ph type="dt" sz="half" idx="10"/>
          </p:nvPr>
        </p:nvSpPr>
        <p:spPr>
          <a:xfrm>
            <a:off x="838200" y="6356350"/>
            <a:ext cx="2743200" cy="365125"/>
          </a:xfrm>
          <a:prstGeom prst="rect">
            <a:avLst/>
          </a:prstGeom>
        </p:spPr>
        <p:txBody>
          <a:bodyPr/>
          <a:lstStyle>
            <a:lvl1pPr>
              <a:defRPr lang="en-US" smtClean="0">
                <a:solidFill>
                  <a:srgbClr val="009193"/>
                </a:solidFill>
              </a:defRPr>
            </a:lvl1pPr>
          </a:lstStyle>
          <a:p>
            <a:fld id="{C5FC96DF-513F-5E44-9E83-2557597DE907}" type="datetimeFigureOut">
              <a:rPr lang="en-US" smtClean="0"/>
              <a:pPr/>
              <a:t>10/28/2022</a:t>
            </a:fld>
            <a:endParaRPr lang="en-US"/>
          </a:p>
        </p:txBody>
      </p:sp>
      <p:sp>
        <p:nvSpPr>
          <p:cNvPr id="5" name="Footer Placeholder 4">
            <a:extLst>
              <a:ext uri="{FF2B5EF4-FFF2-40B4-BE49-F238E27FC236}">
                <a16:creationId xmlns:a16="http://schemas.microsoft.com/office/drawing/2014/main" id="{A7E62395-2598-D34F-050A-F46255566D5E}"/>
              </a:ext>
            </a:extLst>
          </p:cNvPr>
          <p:cNvSpPr>
            <a:spLocks noGrp="1"/>
          </p:cNvSpPr>
          <p:nvPr>
            <p:ph type="ftr" sz="quarter" idx="11"/>
          </p:nvPr>
        </p:nvSpPr>
        <p:spPr>
          <a:xfrm>
            <a:off x="4038600" y="6356350"/>
            <a:ext cx="4114800" cy="365125"/>
          </a:xfrm>
          <a:prstGeom prst="rect">
            <a:avLst/>
          </a:prstGeom>
        </p:spPr>
        <p:txBody>
          <a:bodyPr/>
          <a:lstStyle>
            <a:lvl1pPr>
              <a:defRPr lang="en-US">
                <a:solidFill>
                  <a:srgbClr val="009193"/>
                </a:solidFill>
              </a:defRPr>
            </a:lvl1pPr>
          </a:lstStyle>
          <a:p>
            <a:endParaRPr lang="en-US"/>
          </a:p>
        </p:txBody>
      </p:sp>
      <p:sp>
        <p:nvSpPr>
          <p:cNvPr id="6" name="Slide Number Placeholder 5">
            <a:extLst>
              <a:ext uri="{FF2B5EF4-FFF2-40B4-BE49-F238E27FC236}">
                <a16:creationId xmlns:a16="http://schemas.microsoft.com/office/drawing/2014/main" id="{D8149E55-497F-4710-C5F6-814F637ABE34}"/>
              </a:ext>
            </a:extLst>
          </p:cNvPr>
          <p:cNvSpPr>
            <a:spLocks noGrp="1"/>
          </p:cNvSpPr>
          <p:nvPr>
            <p:ph type="sldNum" sz="quarter" idx="12"/>
          </p:nvPr>
        </p:nvSpPr>
        <p:spPr>
          <a:xfrm>
            <a:off x="8610600" y="6356350"/>
            <a:ext cx="2743200" cy="365125"/>
          </a:xfrm>
          <a:prstGeom prst="rect">
            <a:avLst/>
          </a:prstGeom>
        </p:spPr>
        <p:txBody>
          <a:bodyPr/>
          <a:lstStyle>
            <a:lvl1pPr>
              <a:defRPr lang="en-US" smtClean="0">
                <a:solidFill>
                  <a:srgbClr val="009193"/>
                </a:solidFill>
              </a:defRPr>
            </a:lvl1pPr>
          </a:lstStyle>
          <a:p>
            <a:fld id="{4C9A67BC-DD03-FF45-A387-D007E712BE67}" type="slidenum">
              <a:rPr lang="en-US" smtClean="0"/>
              <a:pPr/>
              <a:t>‹#›</a:t>
            </a:fld>
            <a:endParaRPr lang="en-US"/>
          </a:p>
        </p:txBody>
      </p:sp>
      <p:cxnSp>
        <p:nvCxnSpPr>
          <p:cNvPr id="8" name="Straight Connector 7">
            <a:extLst>
              <a:ext uri="{FF2B5EF4-FFF2-40B4-BE49-F238E27FC236}">
                <a16:creationId xmlns:a16="http://schemas.microsoft.com/office/drawing/2014/main" id="{1281C096-E7B0-4A60-AFAF-015DE2732146}"/>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449C3A86-DBFD-BC9B-BB6A-6ADE9191A1C6}"/>
              </a:ext>
            </a:extLst>
          </p:cNvPr>
          <p:cNvPicPr>
            <a:picLocks noChangeAspect="1"/>
          </p:cNvPicPr>
          <p:nvPr userDrawn="1"/>
        </p:nvPicPr>
        <p:blipFill>
          <a:blip r:embed="rId3"/>
          <a:stretch>
            <a:fillRect/>
          </a:stretch>
        </p:blipFill>
        <p:spPr>
          <a:xfrm>
            <a:off x="7784129" y="-210215"/>
            <a:ext cx="3237397" cy="171885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217C473E-2A26-5893-39D9-2EEC866B49B3}"/>
              </a:ext>
            </a:extLst>
          </p:cNvPr>
          <p:cNvPicPr>
            <a:picLocks noChangeAspect="1"/>
          </p:cNvPicPr>
          <p:nvPr userDrawn="1"/>
        </p:nvPicPr>
        <p:blipFill rotWithShape="1">
          <a:blip r:embed="rId4"/>
          <a:srcRect l="37085" t="57282" r="21689"/>
          <a:stretch/>
        </p:blipFill>
        <p:spPr>
          <a:xfrm>
            <a:off x="3407238" y="5602952"/>
            <a:ext cx="5185531" cy="793298"/>
          </a:xfrm>
          <a:prstGeom prst="rect">
            <a:avLst/>
          </a:prstGeom>
        </p:spPr>
      </p:pic>
      <p:pic>
        <p:nvPicPr>
          <p:cNvPr id="12" name="Picture 11" descr="Text&#10;&#10;Description automatically generated">
            <a:extLst>
              <a:ext uri="{FF2B5EF4-FFF2-40B4-BE49-F238E27FC236}">
                <a16:creationId xmlns:a16="http://schemas.microsoft.com/office/drawing/2014/main" id="{3686F9F9-2567-D669-6777-FD54B201104B}"/>
              </a:ext>
            </a:extLst>
          </p:cNvPr>
          <p:cNvPicPr>
            <a:picLocks noChangeAspect="1"/>
          </p:cNvPicPr>
          <p:nvPr userDrawn="1"/>
        </p:nvPicPr>
        <p:blipFill>
          <a:blip r:embed="rId5"/>
          <a:stretch>
            <a:fillRect/>
          </a:stretch>
        </p:blipFill>
        <p:spPr>
          <a:xfrm>
            <a:off x="10668000" y="-5354"/>
            <a:ext cx="1313224" cy="1253076"/>
          </a:xfrm>
          <a:prstGeom prst="rect">
            <a:avLst/>
          </a:prstGeom>
        </p:spPr>
      </p:pic>
    </p:spTree>
    <p:extLst>
      <p:ext uri="{BB962C8B-B14F-4D97-AF65-F5344CB8AC3E}">
        <p14:creationId xmlns:p14="http://schemas.microsoft.com/office/powerpoint/2010/main" val="382884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792E5C71-3B66-E24E-9046-DD3BBDFB4373}"/>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1529BF6E-A75C-0074-76FE-E28D397ECF9B}"/>
              </a:ext>
            </a:extLst>
          </p:cNvPr>
          <p:cNvPicPr>
            <a:picLocks noChangeAspect="1"/>
          </p:cNvPicPr>
          <p:nvPr userDrawn="1"/>
        </p:nvPicPr>
        <p:blipFill>
          <a:blip r:embed="rId3"/>
          <a:stretch>
            <a:fillRect/>
          </a:stretch>
        </p:blipFill>
        <p:spPr>
          <a:xfrm>
            <a:off x="-11172" y="-182880"/>
            <a:ext cx="12192000" cy="6858000"/>
          </a:xfrm>
          <a:prstGeom prst="rect">
            <a:avLst/>
          </a:prstGeom>
        </p:spPr>
      </p:pic>
      <p:sp>
        <p:nvSpPr>
          <p:cNvPr id="17" name="Title 1">
            <a:extLst>
              <a:ext uri="{FF2B5EF4-FFF2-40B4-BE49-F238E27FC236}">
                <a16:creationId xmlns:a16="http://schemas.microsoft.com/office/drawing/2014/main" id="{2B168310-02C2-D379-4F51-0126C137669D}"/>
              </a:ext>
            </a:extLst>
          </p:cNvPr>
          <p:cNvSpPr>
            <a:spLocks noGrp="1"/>
          </p:cNvSpPr>
          <p:nvPr>
            <p:ph type="title" hasCustomPrompt="1"/>
          </p:nvPr>
        </p:nvSpPr>
        <p:spPr>
          <a:xfrm>
            <a:off x="2168985" y="-64347"/>
            <a:ext cx="6642371"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9" name="Content Placeholder 2">
            <a:extLst>
              <a:ext uri="{FF2B5EF4-FFF2-40B4-BE49-F238E27FC236}">
                <a16:creationId xmlns:a16="http://schemas.microsoft.com/office/drawing/2014/main" id="{2CB15DEB-DBB3-2E31-080D-008F2DBF4C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3">
            <a:extLst>
              <a:ext uri="{FF2B5EF4-FFF2-40B4-BE49-F238E27FC236}">
                <a16:creationId xmlns:a16="http://schemas.microsoft.com/office/drawing/2014/main" id="{3E87FA16-D47E-D0B9-F615-D0F2FED1AAE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10/28/2022</a:t>
            </a:fld>
            <a:endParaRPr lang="en-US"/>
          </a:p>
        </p:txBody>
      </p:sp>
      <p:sp>
        <p:nvSpPr>
          <p:cNvPr id="21" name="Footer Placeholder 4">
            <a:extLst>
              <a:ext uri="{FF2B5EF4-FFF2-40B4-BE49-F238E27FC236}">
                <a16:creationId xmlns:a16="http://schemas.microsoft.com/office/drawing/2014/main" id="{29CA6D0E-9FC7-6A7C-98CF-F771C1141A1B}"/>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22" name="Slide Number Placeholder 5">
            <a:extLst>
              <a:ext uri="{FF2B5EF4-FFF2-40B4-BE49-F238E27FC236}">
                <a16:creationId xmlns:a16="http://schemas.microsoft.com/office/drawing/2014/main" id="{67296A9F-C1D0-E666-20E5-EA4896053B1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90698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02B22FDF-F5A2-C483-9623-EDCBBA1025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E9F392E7-9BC7-F5D5-8676-30FEA69C6442}"/>
              </a:ext>
            </a:extLst>
          </p:cNvPr>
          <p:cNvSpPr>
            <a:spLocks noGrp="1"/>
          </p:cNvSpPr>
          <p:nvPr>
            <p:ph type="title" hasCustomPrompt="1"/>
          </p:nvPr>
        </p:nvSpPr>
        <p:spPr>
          <a:xfrm>
            <a:off x="2168985" y="-64347"/>
            <a:ext cx="9184815"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3" name="Content Placeholder 2">
            <a:extLst>
              <a:ext uri="{FF2B5EF4-FFF2-40B4-BE49-F238E27FC236}">
                <a16:creationId xmlns:a16="http://schemas.microsoft.com/office/drawing/2014/main" id="{709171A5-A134-22F7-CFF7-4DC49B8FD7A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DA3C4A97-BDBE-298F-AD09-8F3403D652EE}"/>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10/28/2022</a:t>
            </a:fld>
            <a:endParaRPr lang="en-US"/>
          </a:p>
        </p:txBody>
      </p:sp>
      <p:sp>
        <p:nvSpPr>
          <p:cNvPr id="15" name="Footer Placeholder 4">
            <a:extLst>
              <a:ext uri="{FF2B5EF4-FFF2-40B4-BE49-F238E27FC236}">
                <a16:creationId xmlns:a16="http://schemas.microsoft.com/office/drawing/2014/main" id="{C4F7F03E-E246-489D-A746-D09353FCD514}"/>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6" name="Slide Number Placeholder 5">
            <a:extLst>
              <a:ext uri="{FF2B5EF4-FFF2-40B4-BE49-F238E27FC236}">
                <a16:creationId xmlns:a16="http://schemas.microsoft.com/office/drawing/2014/main" id="{7EE070F8-8478-B363-499B-8C5D3F8FEEF3}"/>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302920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08A46273-E24F-EF4A-BE12-A0343F8ABC7A}"/>
              </a:ext>
            </a:extLst>
          </p:cNvPr>
          <p:cNvPicPr>
            <a:picLocks noChangeAspect="1"/>
          </p:cNvPicPr>
          <p:nvPr userDrawn="1"/>
        </p:nvPicPr>
        <p:blipFill>
          <a:blip r:embed="rId2"/>
          <a:stretch>
            <a:fillRect/>
          </a:stretch>
        </p:blipFill>
        <p:spPr>
          <a:xfrm>
            <a:off x="10678964" y="-58982"/>
            <a:ext cx="1389190" cy="1325563"/>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B30F48F4-487C-CE15-D0A6-D72590685256}"/>
              </a:ext>
            </a:extLst>
          </p:cNvPr>
          <p:cNvPicPr>
            <a:picLocks noChangeAspect="1"/>
          </p:cNvPicPr>
          <p:nvPr userDrawn="1"/>
        </p:nvPicPr>
        <p:blipFill>
          <a:blip r:embed="rId3"/>
          <a:stretch>
            <a:fillRect/>
          </a:stretch>
        </p:blipFill>
        <p:spPr>
          <a:xfrm>
            <a:off x="0" y="-426720"/>
            <a:ext cx="12192000" cy="6858000"/>
          </a:xfrm>
          <a:prstGeom prst="rect">
            <a:avLst/>
          </a:prstGeom>
        </p:spPr>
      </p:pic>
      <p:sp>
        <p:nvSpPr>
          <p:cNvPr id="20" name="Title 1">
            <a:extLst>
              <a:ext uri="{FF2B5EF4-FFF2-40B4-BE49-F238E27FC236}">
                <a16:creationId xmlns:a16="http://schemas.microsoft.com/office/drawing/2014/main" id="{A116E5EC-C9DB-EE41-9213-1DA731394CF6}"/>
              </a:ext>
            </a:extLst>
          </p:cNvPr>
          <p:cNvSpPr>
            <a:spLocks noGrp="1"/>
          </p:cNvSpPr>
          <p:nvPr>
            <p:ph type="title" hasCustomPrompt="1"/>
          </p:nvPr>
        </p:nvSpPr>
        <p:spPr>
          <a:xfrm>
            <a:off x="1995792" y="18255"/>
            <a:ext cx="6157608" cy="1325563"/>
          </a:xfrm>
        </p:spPr>
        <p:txBody>
          <a:bodyPr/>
          <a:lstStyle>
            <a:lvl1pPr>
              <a:defRPr b="1">
                <a:solidFill>
                  <a:schemeClr val="accent1"/>
                </a:solidFill>
                <a:latin typeface="Tw Cen MT" panose="020B0602020104020603" pitchFamily="34" charset="0"/>
              </a:defRPr>
            </a:lvl1pPr>
          </a:lstStyle>
          <a:p>
            <a:r>
              <a:rPr lang="en-US"/>
              <a:t>TITLE…</a:t>
            </a:r>
          </a:p>
        </p:txBody>
      </p:sp>
      <p:sp>
        <p:nvSpPr>
          <p:cNvPr id="21" name="Content Placeholder 2">
            <a:extLst>
              <a:ext uri="{FF2B5EF4-FFF2-40B4-BE49-F238E27FC236}">
                <a16:creationId xmlns:a16="http://schemas.microsoft.com/office/drawing/2014/main" id="{0E26362D-FF2C-DE82-B5BF-68C7F4B69990}"/>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22" name="Content Placeholder 3">
            <a:extLst>
              <a:ext uri="{FF2B5EF4-FFF2-40B4-BE49-F238E27FC236}">
                <a16:creationId xmlns:a16="http://schemas.microsoft.com/office/drawing/2014/main" id="{19539715-47FE-4447-FD84-F1C5615A97F5}"/>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23" name="Date Placeholder 4">
            <a:extLst>
              <a:ext uri="{FF2B5EF4-FFF2-40B4-BE49-F238E27FC236}">
                <a16:creationId xmlns:a16="http://schemas.microsoft.com/office/drawing/2014/main" id="{2DBC50B6-929A-5832-CC4D-4B21FA7E3D0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10/28/2022</a:t>
            </a:fld>
            <a:endParaRPr lang="en-US"/>
          </a:p>
        </p:txBody>
      </p:sp>
      <p:sp>
        <p:nvSpPr>
          <p:cNvPr id="24" name="Footer Placeholder 5">
            <a:extLst>
              <a:ext uri="{FF2B5EF4-FFF2-40B4-BE49-F238E27FC236}">
                <a16:creationId xmlns:a16="http://schemas.microsoft.com/office/drawing/2014/main" id="{7E1CBFA0-336A-4205-50BB-E96B25A0563F}"/>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25" name="Slide Number Placeholder 6">
            <a:extLst>
              <a:ext uri="{FF2B5EF4-FFF2-40B4-BE49-F238E27FC236}">
                <a16:creationId xmlns:a16="http://schemas.microsoft.com/office/drawing/2014/main" id="{FE34E8C4-06B3-CB17-99B3-CEA641A7A935}"/>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6630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B1B42AB2-C871-DA81-DAEA-8625ED2BD7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3EC1364-4021-F3F5-B7B1-88ED906C1EAB}"/>
              </a:ext>
            </a:extLst>
          </p:cNvPr>
          <p:cNvSpPr>
            <a:spLocks noGrp="1"/>
          </p:cNvSpPr>
          <p:nvPr>
            <p:ph type="title" hasCustomPrompt="1"/>
          </p:nvPr>
        </p:nvSpPr>
        <p:spPr>
          <a:xfrm>
            <a:off x="839788" y="457200"/>
            <a:ext cx="3932237" cy="1600200"/>
          </a:xfrm>
        </p:spPr>
        <p:txBody>
          <a:bodyPr anchor="b"/>
          <a:lstStyle>
            <a:lvl1pPr>
              <a:defRPr sz="3200">
                <a:solidFill>
                  <a:schemeClr val="accent1"/>
                </a:solidFill>
                <a:latin typeface="Tw Cen MT" panose="020B0602020104020603" pitchFamily="34" charset="0"/>
              </a:defRPr>
            </a:lvl1pPr>
          </a:lstStyle>
          <a:p>
            <a:r>
              <a:rPr lang="en-US"/>
              <a:t>Side-Title…</a:t>
            </a:r>
          </a:p>
        </p:txBody>
      </p:sp>
      <p:sp>
        <p:nvSpPr>
          <p:cNvPr id="12" name="Text Placeholder 3">
            <a:extLst>
              <a:ext uri="{FF2B5EF4-FFF2-40B4-BE49-F238E27FC236}">
                <a16:creationId xmlns:a16="http://schemas.microsoft.com/office/drawing/2014/main" id="{7ACE2FAE-5BC5-1538-5BA8-7532C8B81E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4">
            <a:extLst>
              <a:ext uri="{FF2B5EF4-FFF2-40B4-BE49-F238E27FC236}">
                <a16:creationId xmlns:a16="http://schemas.microsoft.com/office/drawing/2014/main" id="{E18BC7CF-448E-53CC-9CDF-793E3A22D6CB}"/>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10/28/2022</a:t>
            </a:fld>
            <a:endParaRPr lang="en-US"/>
          </a:p>
        </p:txBody>
      </p:sp>
      <p:sp>
        <p:nvSpPr>
          <p:cNvPr id="14" name="Content Placeholder 2">
            <a:extLst>
              <a:ext uri="{FF2B5EF4-FFF2-40B4-BE49-F238E27FC236}">
                <a16:creationId xmlns:a16="http://schemas.microsoft.com/office/drawing/2014/main" id="{9BF38B35-BF77-B88F-B389-DBA9A591F2A4}"/>
              </a:ext>
            </a:extLst>
          </p:cNvPr>
          <p:cNvSpPr>
            <a:spLocks noGrp="1"/>
          </p:cNvSpPr>
          <p:nvPr>
            <p:ph idx="1" hasCustomPrompt="1"/>
          </p:nvPr>
        </p:nvSpPr>
        <p:spPr>
          <a:xfrm>
            <a:off x="5183188" y="987425"/>
            <a:ext cx="6172200" cy="4873625"/>
          </a:xfrm>
          <a:prstGeom prst="rect">
            <a:avLst/>
          </a:prstGeom>
        </p:spPr>
        <p:txBody>
          <a:bodyPr/>
          <a:lstStyle>
            <a:lvl1pPr marL="0" indent="0">
              <a:buNone/>
              <a:defRPr sz="3200" b="1">
                <a:solidFill>
                  <a:schemeClr val="accent1"/>
                </a:solidFill>
                <a:latin typeface="Tw Cen MT" panose="020B0602020104020603" pitchFamily="34" charset="0"/>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TITLE…</a:t>
            </a:r>
          </a:p>
          <a:p>
            <a:pPr lvl="1"/>
            <a:r>
              <a:rPr lang="en-US"/>
              <a:t>Subtitle…</a:t>
            </a:r>
          </a:p>
          <a:p>
            <a:pPr lvl="2"/>
            <a:r>
              <a:rPr lang="en-US"/>
              <a:t>Third level</a:t>
            </a:r>
          </a:p>
          <a:p>
            <a:pPr lvl="3"/>
            <a:r>
              <a:rPr lang="en-US"/>
              <a:t>Fourth level</a:t>
            </a:r>
          </a:p>
          <a:p>
            <a:pPr lvl="4"/>
            <a:r>
              <a:rPr lang="en-US"/>
              <a:t>Fifth level</a:t>
            </a:r>
          </a:p>
        </p:txBody>
      </p:sp>
      <p:sp>
        <p:nvSpPr>
          <p:cNvPr id="15" name="Footer Placeholder 5">
            <a:extLst>
              <a:ext uri="{FF2B5EF4-FFF2-40B4-BE49-F238E27FC236}">
                <a16:creationId xmlns:a16="http://schemas.microsoft.com/office/drawing/2014/main" id="{B6DB9F42-28D4-EC88-7864-01D7DCF6A33C}"/>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6" name="Slide Number Placeholder 6">
            <a:extLst>
              <a:ext uri="{FF2B5EF4-FFF2-40B4-BE49-F238E27FC236}">
                <a16:creationId xmlns:a16="http://schemas.microsoft.com/office/drawing/2014/main" id="{064C876E-69CB-CDEE-B719-23B53B8CB2E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145929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8770396-4911-2E9E-FF92-4E272C639CAD}"/>
              </a:ext>
            </a:extLst>
          </p:cNvPr>
          <p:cNvPicPr>
            <a:picLocks noChangeAspect="1"/>
          </p:cNvPicPr>
          <p:nvPr userDrawn="1"/>
        </p:nvPicPr>
        <p:blipFill>
          <a:blip r:embed="rId2"/>
          <a:stretch>
            <a:fillRect/>
          </a:stretch>
        </p:blipFill>
        <p:spPr>
          <a:xfrm>
            <a:off x="0" y="-51872"/>
            <a:ext cx="12190476" cy="6857143"/>
          </a:xfrm>
          <a:prstGeom prst="rect">
            <a:avLst/>
          </a:prstGeom>
        </p:spPr>
      </p:pic>
      <p:sp>
        <p:nvSpPr>
          <p:cNvPr id="15" name="Date Placeholder 3">
            <a:extLst>
              <a:ext uri="{FF2B5EF4-FFF2-40B4-BE49-F238E27FC236}">
                <a16:creationId xmlns:a16="http://schemas.microsoft.com/office/drawing/2014/main" id="{00971A12-1313-4AC4-35B9-6E98E96D200C}"/>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10/28/2022</a:t>
            </a:fld>
            <a:endParaRPr lang="en-US"/>
          </a:p>
        </p:txBody>
      </p:sp>
      <p:sp>
        <p:nvSpPr>
          <p:cNvPr id="16" name="Footer Placeholder 4">
            <a:extLst>
              <a:ext uri="{FF2B5EF4-FFF2-40B4-BE49-F238E27FC236}">
                <a16:creationId xmlns:a16="http://schemas.microsoft.com/office/drawing/2014/main" id="{24121A13-A444-97D7-E177-165B1A6220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7" name="Slide Number Placeholder 5">
            <a:extLst>
              <a:ext uri="{FF2B5EF4-FFF2-40B4-BE49-F238E27FC236}">
                <a16:creationId xmlns:a16="http://schemas.microsoft.com/office/drawing/2014/main" id="{F2E52820-09CF-432A-F001-8C5E05A02310}"/>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pic>
        <p:nvPicPr>
          <p:cNvPr id="18" name="Picture 17" descr="Text&#10;&#10;Description automatically generated with medium confidence">
            <a:extLst>
              <a:ext uri="{FF2B5EF4-FFF2-40B4-BE49-F238E27FC236}">
                <a16:creationId xmlns:a16="http://schemas.microsoft.com/office/drawing/2014/main" id="{FE0FA4AF-F560-084D-C05D-D42F086476F0}"/>
              </a:ext>
            </a:extLst>
          </p:cNvPr>
          <p:cNvPicPr>
            <a:picLocks noChangeAspect="1"/>
          </p:cNvPicPr>
          <p:nvPr userDrawn="1"/>
        </p:nvPicPr>
        <p:blipFill>
          <a:blip r:embed="rId3"/>
          <a:stretch>
            <a:fillRect/>
          </a:stretch>
        </p:blipFill>
        <p:spPr>
          <a:xfrm>
            <a:off x="2033847" y="-134710"/>
            <a:ext cx="3237397" cy="1718854"/>
          </a:xfrm>
          <a:prstGeom prst="rect">
            <a:avLst/>
          </a:prstGeom>
        </p:spPr>
      </p:pic>
      <p:pic>
        <p:nvPicPr>
          <p:cNvPr id="19" name="Picture 18" descr="Text&#10;&#10;Description automatically generated">
            <a:extLst>
              <a:ext uri="{FF2B5EF4-FFF2-40B4-BE49-F238E27FC236}">
                <a16:creationId xmlns:a16="http://schemas.microsoft.com/office/drawing/2014/main" id="{EB8AA924-5DCD-E8B2-8616-740FB682474D}"/>
              </a:ext>
            </a:extLst>
          </p:cNvPr>
          <p:cNvPicPr>
            <a:picLocks noChangeAspect="1"/>
          </p:cNvPicPr>
          <p:nvPr userDrawn="1"/>
        </p:nvPicPr>
        <p:blipFill>
          <a:blip r:embed="rId4"/>
          <a:stretch>
            <a:fillRect/>
          </a:stretch>
        </p:blipFill>
        <p:spPr>
          <a:xfrm>
            <a:off x="4673787" y="52729"/>
            <a:ext cx="1313224" cy="1253076"/>
          </a:xfrm>
          <a:prstGeom prst="rect">
            <a:avLst/>
          </a:prstGeom>
        </p:spPr>
      </p:pic>
      <p:sp>
        <p:nvSpPr>
          <p:cNvPr id="20" name="Title 1">
            <a:extLst>
              <a:ext uri="{FF2B5EF4-FFF2-40B4-BE49-F238E27FC236}">
                <a16:creationId xmlns:a16="http://schemas.microsoft.com/office/drawing/2014/main" id="{9C72E24D-36AE-FA3B-0C14-2B5AFA384DA4}"/>
              </a:ext>
            </a:extLst>
          </p:cNvPr>
          <p:cNvSpPr txBox="1">
            <a:spLocks/>
          </p:cNvSpPr>
          <p:nvPr userDrawn="1"/>
        </p:nvSpPr>
        <p:spPr>
          <a:xfrm>
            <a:off x="3205226" y="2809692"/>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accent1"/>
                </a:solidFill>
                <a:latin typeface="Tw Cen MT" panose="020B0602020104020603" pitchFamily="34" charset="0"/>
              </a:rPr>
              <a:t>THANK YOU</a:t>
            </a:r>
          </a:p>
        </p:txBody>
      </p:sp>
    </p:spTree>
    <p:extLst>
      <p:ext uri="{BB962C8B-B14F-4D97-AF65-F5344CB8AC3E}">
        <p14:creationId xmlns:p14="http://schemas.microsoft.com/office/powerpoint/2010/main" val="393392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D717-302D-2870-4C3F-51B0A1A3180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5E129EE-6D78-FBAF-FD0E-A1AC39C1711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731693C-2F1B-F6D8-2035-36FF55732A33}"/>
              </a:ext>
            </a:extLst>
          </p:cNvPr>
          <p:cNvSpPr>
            <a:spLocks noGrp="1"/>
          </p:cNvSpPr>
          <p:nvPr>
            <p:ph type="dt" sz="half" idx="10"/>
          </p:nvPr>
        </p:nvSpPr>
        <p:spPr/>
        <p:txBody>
          <a:bodyPr/>
          <a:lstStyle/>
          <a:p>
            <a:fld id="{2AF9ED2E-0989-47F1-B1A2-2F5526C0A1F0}" type="datetime1">
              <a:rPr lang="en-US" smtClean="0"/>
              <a:t>10/28/2022</a:t>
            </a:fld>
            <a:endParaRPr lang="en-US"/>
          </a:p>
        </p:txBody>
      </p:sp>
      <p:sp>
        <p:nvSpPr>
          <p:cNvPr id="5" name="Footer Placeholder 4">
            <a:extLst>
              <a:ext uri="{FF2B5EF4-FFF2-40B4-BE49-F238E27FC236}">
                <a16:creationId xmlns:a16="http://schemas.microsoft.com/office/drawing/2014/main" id="{EE4571A6-D059-BA71-D9B2-464394016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F2214-0F50-ACE8-5C7A-CEBF52EC1A1A}"/>
              </a:ext>
            </a:extLst>
          </p:cNvPr>
          <p:cNvSpPr>
            <a:spLocks noGrp="1"/>
          </p:cNvSpPr>
          <p:nvPr>
            <p:ph type="sldNum" sz="quarter" idx="12"/>
          </p:nvPr>
        </p:nvSpPr>
        <p:spPr/>
        <p:txBody>
          <a:bodyPr/>
          <a:lstStyle/>
          <a:p>
            <a:fld id="{CE9CBD87-ED85-492F-ACE8-F26F6FA8345A}" type="slidenum">
              <a:rPr lang="en-US" smtClean="0"/>
              <a:pPr/>
              <a:t>‹#›</a:t>
            </a:fld>
            <a:endParaRPr lang="en-US"/>
          </a:p>
        </p:txBody>
      </p:sp>
    </p:spTree>
    <p:extLst>
      <p:ext uri="{BB962C8B-B14F-4D97-AF65-F5344CB8AC3E}">
        <p14:creationId xmlns:p14="http://schemas.microsoft.com/office/powerpoint/2010/main" val="128116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AFBE9CB2-577B-C044-403A-463732C826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Date Placeholder 3">
            <a:extLst>
              <a:ext uri="{FF2B5EF4-FFF2-40B4-BE49-F238E27FC236}">
                <a16:creationId xmlns:a16="http://schemas.microsoft.com/office/drawing/2014/main" id="{F34E7223-F52B-972A-A45B-A77FC6F4BE6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10/28/2022</a:t>
            </a:fld>
            <a:endParaRPr lang="en-US"/>
          </a:p>
        </p:txBody>
      </p:sp>
      <p:sp>
        <p:nvSpPr>
          <p:cNvPr id="13" name="Footer Placeholder 4">
            <a:extLst>
              <a:ext uri="{FF2B5EF4-FFF2-40B4-BE49-F238E27FC236}">
                <a16:creationId xmlns:a16="http://schemas.microsoft.com/office/drawing/2014/main" id="{B485259D-2F32-6112-0640-3B1D456D7CE0}"/>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4" name="Slide Number Placeholder 5">
            <a:extLst>
              <a:ext uri="{FF2B5EF4-FFF2-40B4-BE49-F238E27FC236}">
                <a16:creationId xmlns:a16="http://schemas.microsoft.com/office/drawing/2014/main" id="{C0D65C9F-E3E3-AEBA-2AF3-BA9695616B1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cxnSp>
        <p:nvCxnSpPr>
          <p:cNvPr id="17" name="Straight Connector 16">
            <a:extLst>
              <a:ext uri="{FF2B5EF4-FFF2-40B4-BE49-F238E27FC236}">
                <a16:creationId xmlns:a16="http://schemas.microsoft.com/office/drawing/2014/main" id="{AF8D86F0-8A99-2E4A-8B73-9446CBA6DB95}"/>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37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10/28/2022</a:t>
            </a:fld>
            <a:endParaRPr lang="en-US"/>
          </a:p>
        </p:txBody>
      </p:sp>
      <p:sp>
        <p:nvSpPr>
          <p:cNvPr id="20" name="Footer Placeholder 4">
            <a:extLst>
              <a:ext uri="{FF2B5EF4-FFF2-40B4-BE49-F238E27FC236}">
                <a16:creationId xmlns:a16="http://schemas.microsoft.com/office/drawing/2014/main" id="{C912447D-C764-BBC1-6537-153B24A47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1" name="Slide Number Placeholder 5">
            <a:extLst>
              <a:ext uri="{FF2B5EF4-FFF2-40B4-BE49-F238E27FC236}">
                <a16:creationId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
        <p:nvSpPr>
          <p:cNvPr id="22" name="Title 1">
            <a:extLst>
              <a:ext uri="{FF2B5EF4-FFF2-40B4-BE49-F238E27FC236}">
                <a16:creationId xmlns:a16="http://schemas.microsoft.com/office/drawing/2014/main" id="{7FEB027A-B0FC-8535-7518-43C841A01172}"/>
              </a:ext>
            </a:extLst>
          </p:cNvPr>
          <p:cNvSpPr txBox="1">
            <a:spLocks/>
          </p:cNvSpPr>
          <p:nvPr userDrawn="1"/>
        </p:nvSpPr>
        <p:spPr>
          <a:xfrm>
            <a:off x="3385335" y="2603005"/>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accent1"/>
                </a:solidFill>
                <a:latin typeface="Tw Cen MT" panose="020B0602020104020603" pitchFamily="34" charset="0"/>
              </a:rPr>
              <a:t>TITLE 3 </a:t>
            </a:r>
          </a:p>
        </p:txBody>
      </p:sp>
      <p:cxnSp>
        <p:nvCxnSpPr>
          <p:cNvPr id="23" name="Straight Connector 22">
            <a:extLst>
              <a:ext uri="{FF2B5EF4-FFF2-40B4-BE49-F238E27FC236}">
                <a16:creationId xmlns:a16="http://schemas.microsoft.com/office/drawing/2014/main" id="{08C12748-6D43-107A-AFC5-86ABB08791C7}"/>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24" name="Picture 23" descr="Text&#10;&#10;Description automatically generated with medium confidence">
            <a:extLst>
              <a:ext uri="{FF2B5EF4-FFF2-40B4-BE49-F238E27FC236}">
                <a16:creationId xmlns:a16="http://schemas.microsoft.com/office/drawing/2014/main" id="{EF250FCB-2F13-D971-DCC0-6C2E779F2508}"/>
              </a:ext>
            </a:extLst>
          </p:cNvPr>
          <p:cNvPicPr>
            <a:picLocks noChangeAspect="1"/>
          </p:cNvPicPr>
          <p:nvPr userDrawn="1"/>
        </p:nvPicPr>
        <p:blipFill>
          <a:blip r:embed="rId2"/>
          <a:stretch>
            <a:fillRect/>
          </a:stretch>
        </p:blipFill>
        <p:spPr>
          <a:xfrm>
            <a:off x="0" y="-114680"/>
            <a:ext cx="3237397" cy="1718854"/>
          </a:xfrm>
          <a:prstGeom prst="rect">
            <a:avLst/>
          </a:prstGeom>
        </p:spPr>
      </p:pic>
      <p:sp>
        <p:nvSpPr>
          <p:cNvPr id="25" name="Subtitle 2">
            <a:extLst>
              <a:ext uri="{FF2B5EF4-FFF2-40B4-BE49-F238E27FC236}">
                <a16:creationId xmlns:a16="http://schemas.microsoft.com/office/drawing/2014/main" id="{46F5D62D-6E9E-7884-B2A5-073AE38C7C6A}"/>
              </a:ext>
            </a:extLst>
          </p:cNvPr>
          <p:cNvSpPr txBox="1">
            <a:spLocks/>
          </p:cNvSpPr>
          <p:nvPr userDrawn="1"/>
        </p:nvSpPr>
        <p:spPr>
          <a:xfrm>
            <a:off x="4125484" y="4192899"/>
            <a:ext cx="5514975" cy="6248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US">
                <a:solidFill>
                  <a:schemeClr val="bg1"/>
                </a:solidFill>
              </a:rPr>
              <a:t>Subtitle</a:t>
            </a:r>
          </a:p>
        </p:txBody>
      </p:sp>
      <p:pic>
        <p:nvPicPr>
          <p:cNvPr id="26" name="Picture 25" descr="A picture containing graphical user interface&#10;&#10;Description automatically generated">
            <a:extLst>
              <a:ext uri="{FF2B5EF4-FFF2-40B4-BE49-F238E27FC236}">
                <a16:creationId xmlns:a16="http://schemas.microsoft.com/office/drawing/2014/main" id="{7C141033-2E7C-6D7E-4A11-00DC9E97BDAC}"/>
              </a:ext>
            </a:extLst>
          </p:cNvPr>
          <p:cNvPicPr>
            <a:picLocks noChangeAspect="1"/>
          </p:cNvPicPr>
          <p:nvPr userDrawn="1"/>
        </p:nvPicPr>
        <p:blipFill rotWithShape="1">
          <a:blip r:embed="rId3"/>
          <a:srcRect l="37085" t="57282" r="21689"/>
          <a:stretch/>
        </p:blipFill>
        <p:spPr>
          <a:xfrm>
            <a:off x="3352269" y="6070056"/>
            <a:ext cx="5185531" cy="793298"/>
          </a:xfrm>
          <a:prstGeom prst="rect">
            <a:avLst/>
          </a:prstGeom>
        </p:spPr>
      </p:pic>
      <p:pic>
        <p:nvPicPr>
          <p:cNvPr id="27" name="Picture 26" descr="Text&#10;&#10;Description automatically generated">
            <a:extLst>
              <a:ext uri="{FF2B5EF4-FFF2-40B4-BE49-F238E27FC236}">
                <a16:creationId xmlns:a16="http://schemas.microsoft.com/office/drawing/2014/main" id="{DBC87122-DBB3-DF8A-8F77-04757603F77A}"/>
              </a:ext>
            </a:extLst>
          </p:cNvPr>
          <p:cNvPicPr>
            <a:picLocks noChangeAspect="1"/>
          </p:cNvPicPr>
          <p:nvPr userDrawn="1"/>
        </p:nvPicPr>
        <p:blipFill>
          <a:blip r:embed="rId4"/>
          <a:stretch>
            <a:fillRect/>
          </a:stretch>
        </p:blipFill>
        <p:spPr>
          <a:xfrm>
            <a:off x="2924788" y="136525"/>
            <a:ext cx="1313224" cy="1253076"/>
          </a:xfrm>
          <a:prstGeom prst="rect">
            <a:avLst/>
          </a:prstGeom>
        </p:spPr>
      </p:pic>
    </p:spTree>
    <p:extLst>
      <p:ext uri="{BB962C8B-B14F-4D97-AF65-F5344CB8AC3E}">
        <p14:creationId xmlns:p14="http://schemas.microsoft.com/office/powerpoint/2010/main" val="61249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10/28/2022</a:t>
            </a:fld>
            <a:endParaRPr lang="en-US"/>
          </a:p>
        </p:txBody>
      </p:sp>
      <p:sp>
        <p:nvSpPr>
          <p:cNvPr id="21" name="Slide Number Placeholder 5">
            <a:extLst>
              <a:ext uri="{FF2B5EF4-FFF2-40B4-BE49-F238E27FC236}">
                <a16:creationId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4C9A67BC-DD03-FF45-A387-D007E712BE67}" type="slidenum">
              <a:rPr lang="en-US" smtClean="0"/>
              <a:pPr/>
              <a:t>‹#›</a:t>
            </a:fld>
            <a:endParaRPr lang="en-US"/>
          </a:p>
        </p:txBody>
      </p:sp>
      <p:cxnSp>
        <p:nvCxnSpPr>
          <p:cNvPr id="23" name="Straight Connector 22">
            <a:extLst>
              <a:ext uri="{FF2B5EF4-FFF2-40B4-BE49-F238E27FC236}">
                <a16:creationId xmlns:a16="http://schemas.microsoft.com/office/drawing/2014/main" id="{08C12748-6D43-107A-AFC5-86ABB08791C7}"/>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57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01D34FED-6882-FC40-B529-F584321E60FF}"/>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830D95E5-BAE6-77BC-3C1B-6DEFD9CEAAFF}"/>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3" name="Picture 12" descr="Shape&#10;&#10;Description automatically generated">
            <a:extLst>
              <a:ext uri="{FF2B5EF4-FFF2-40B4-BE49-F238E27FC236}">
                <a16:creationId xmlns:a16="http://schemas.microsoft.com/office/drawing/2014/main" id="{472E721D-0408-B337-3AAF-A39ED19072B3}"/>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 name="Picture 2" descr="Shape, square&#10;&#10;Description automatically generated">
            <a:extLst>
              <a:ext uri="{FF2B5EF4-FFF2-40B4-BE49-F238E27FC236}">
                <a16:creationId xmlns:a16="http://schemas.microsoft.com/office/drawing/2014/main" id="{C1E03D6D-39C5-C16C-9ADE-835F82509097}"/>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D86897F6-C9BB-246D-7971-975C6B5031D1}"/>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07F162C-307D-7560-89EC-47B30A7A3D32}"/>
              </a:ext>
            </a:extLst>
          </p:cNvPr>
          <p:cNvSpPr>
            <a:spLocks noGrp="1"/>
          </p:cNvSpPr>
          <p:nvPr>
            <p:ph type="title" hasCustomPrompt="1"/>
          </p:nvPr>
        </p:nvSpPr>
        <p:spPr>
          <a:xfrm>
            <a:off x="831850" y="1709738"/>
            <a:ext cx="10515600" cy="2852737"/>
          </a:xfrm>
        </p:spPr>
        <p:txBody>
          <a:bodyPr anchor="b"/>
          <a:lstStyle>
            <a:lvl1pPr>
              <a:defRPr sz="6000">
                <a:solidFill>
                  <a:schemeClr val="accent1"/>
                </a:solidFill>
                <a:latin typeface="Tw Cen MT" panose="020B0602020104020603" pitchFamily="34" charset="0"/>
              </a:defRPr>
            </a:lvl1pPr>
          </a:lstStyle>
          <a:p>
            <a:r>
              <a:rPr lang="en-US"/>
              <a:t>TITLE 5</a:t>
            </a:r>
          </a:p>
        </p:txBody>
      </p:sp>
      <p:sp>
        <p:nvSpPr>
          <p:cNvPr id="14" name="Text Placeholder 2">
            <a:extLst>
              <a:ext uri="{FF2B5EF4-FFF2-40B4-BE49-F238E27FC236}">
                <a16:creationId xmlns:a16="http://schemas.microsoft.com/office/drawing/2014/main" id="{5AE6BEDB-E6D1-04B5-846E-8E89EB9300E1}"/>
              </a:ext>
            </a:extLst>
          </p:cNvPr>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rgbClr val="0091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Text…</a:t>
            </a:r>
          </a:p>
        </p:txBody>
      </p:sp>
      <p:sp>
        <p:nvSpPr>
          <p:cNvPr id="15" name="Date Placeholder 3">
            <a:extLst>
              <a:ext uri="{FF2B5EF4-FFF2-40B4-BE49-F238E27FC236}">
                <a16:creationId xmlns:a16="http://schemas.microsoft.com/office/drawing/2014/main" id="{24DA420E-90C3-71CA-15B2-897ED4419443}"/>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10/28/2022</a:t>
            </a:fld>
            <a:endParaRPr lang="en-US"/>
          </a:p>
        </p:txBody>
      </p:sp>
      <p:sp>
        <p:nvSpPr>
          <p:cNvPr id="16" name="Footer Placeholder 4">
            <a:extLst>
              <a:ext uri="{FF2B5EF4-FFF2-40B4-BE49-F238E27FC236}">
                <a16:creationId xmlns:a16="http://schemas.microsoft.com/office/drawing/2014/main" id="{6D950B74-3098-92AD-915B-74E3C8B4007F}"/>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7" name="Slide Number Placeholder 5">
            <a:extLst>
              <a:ext uri="{FF2B5EF4-FFF2-40B4-BE49-F238E27FC236}">
                <a16:creationId xmlns:a16="http://schemas.microsoft.com/office/drawing/2014/main" id="{75DD7BCF-9CC2-9B90-0355-5D1A85A73FA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186161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891626-B5B4-2C88-AE25-F2123CE54788}"/>
              </a:ext>
            </a:extLst>
          </p:cNvPr>
          <p:cNvSpPr>
            <a:spLocks noGrp="1"/>
          </p:cNvSpPr>
          <p:nvPr>
            <p:ph type="title" hasCustomPrompt="1"/>
          </p:nvPr>
        </p:nvSpPr>
        <p:spPr>
          <a:xfrm>
            <a:off x="838200" y="148373"/>
            <a:ext cx="9798114"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0" name="Content Placeholder 2">
            <a:extLst>
              <a:ext uri="{FF2B5EF4-FFF2-40B4-BE49-F238E27FC236}">
                <a16:creationId xmlns:a16="http://schemas.microsoft.com/office/drawing/2014/main" id="{551C6435-F65D-F48F-F83E-714453ACC7E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1AF1ED15-D78C-3100-631E-237B97DCE921}"/>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10/28/2022</a:t>
            </a:fld>
            <a:endParaRPr lang="en-US"/>
          </a:p>
        </p:txBody>
      </p:sp>
      <p:sp>
        <p:nvSpPr>
          <p:cNvPr id="15" name="Footer Placeholder 4">
            <a:extLst>
              <a:ext uri="{FF2B5EF4-FFF2-40B4-BE49-F238E27FC236}">
                <a16:creationId xmlns:a16="http://schemas.microsoft.com/office/drawing/2014/main" id="{6E4EBCE2-FFCB-5B64-00EE-C0513FEAF425}"/>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6" name="Slide Number Placeholder 5">
            <a:extLst>
              <a:ext uri="{FF2B5EF4-FFF2-40B4-BE49-F238E27FC236}">
                <a16:creationId xmlns:a16="http://schemas.microsoft.com/office/drawing/2014/main" id="{964DEF3E-9B1C-1E86-408F-8BC5DBD40E08}"/>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316613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5A6E-AB09-46B5-90C9-B5434B8D6B0D}"/>
              </a:ext>
            </a:extLst>
          </p:cNvPr>
          <p:cNvSpPr>
            <a:spLocks noGrp="1"/>
          </p:cNvSpPr>
          <p:nvPr>
            <p:ph type="title" hasCustomPrompt="1"/>
          </p:nvPr>
        </p:nvSpPr>
        <p:spPr>
          <a:xfrm>
            <a:off x="112615" y="240307"/>
            <a:ext cx="10515600" cy="1325563"/>
          </a:xfrm>
        </p:spPr>
        <p:txBody>
          <a:bodyPr/>
          <a:lstStyle>
            <a:lvl1pPr>
              <a:defRPr>
                <a:solidFill>
                  <a:schemeClr val="accent1"/>
                </a:solidFill>
                <a:latin typeface="Tw Cen MT" panose="020B0602020104020603" pitchFamily="34" charset="0"/>
              </a:defRPr>
            </a:lvl1pPr>
          </a:lstStyle>
          <a:p>
            <a:r>
              <a:rPr lang="en-US"/>
              <a:t>TITLE…</a:t>
            </a:r>
            <a:endParaRPr lang="en-GB"/>
          </a:p>
        </p:txBody>
      </p:sp>
      <p:sp>
        <p:nvSpPr>
          <p:cNvPr id="3" name="Date Placeholder 2">
            <a:extLst>
              <a:ext uri="{FF2B5EF4-FFF2-40B4-BE49-F238E27FC236}">
                <a16:creationId xmlns:a16="http://schemas.microsoft.com/office/drawing/2014/main" id="{118CF4B5-D781-420A-9FE4-77F957207190}"/>
              </a:ext>
            </a:extLst>
          </p:cNvPr>
          <p:cNvSpPr>
            <a:spLocks noGrp="1"/>
          </p:cNvSpPr>
          <p:nvPr>
            <p:ph type="dt" sz="half" idx="10"/>
          </p:nvPr>
        </p:nvSpPr>
        <p:spPr/>
        <p:txBody>
          <a:bodyPr/>
          <a:lstStyle/>
          <a:p>
            <a:fld id="{C5FC96DF-513F-5E44-9E83-2557597DE907}" type="datetimeFigureOut">
              <a:rPr lang="en-US" smtClean="0"/>
              <a:t>10/28/2022</a:t>
            </a:fld>
            <a:endParaRPr lang="en-US"/>
          </a:p>
        </p:txBody>
      </p:sp>
      <p:sp>
        <p:nvSpPr>
          <p:cNvPr id="4" name="Footer Placeholder 3">
            <a:extLst>
              <a:ext uri="{FF2B5EF4-FFF2-40B4-BE49-F238E27FC236}">
                <a16:creationId xmlns:a16="http://schemas.microsoft.com/office/drawing/2014/main" id="{CF018388-3E4F-4CD5-A7FF-ECA8F4C65D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76298-BBA0-4815-AED8-AE104DDD98F9}"/>
              </a:ext>
            </a:extLst>
          </p:cNvPr>
          <p:cNvSpPr>
            <a:spLocks noGrp="1"/>
          </p:cNvSpPr>
          <p:nvPr>
            <p:ph type="sldNum" sz="quarter" idx="12"/>
          </p:nvPr>
        </p:nvSpPr>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21877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792E5C71-3B66-E24E-9046-DD3BBDFB4373}"/>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51546E3B-D822-A8E4-145F-E2B2F2F783A8}"/>
              </a:ext>
            </a:extLst>
          </p:cNvPr>
          <p:cNvPicPr>
            <a:picLocks noChangeAspect="1"/>
          </p:cNvPicPr>
          <p:nvPr userDrawn="1"/>
        </p:nvPicPr>
        <p:blipFill>
          <a:blip r:embed="rId3"/>
          <a:stretch>
            <a:fillRect/>
          </a:stretch>
        </p:blipFill>
        <p:spPr>
          <a:xfrm>
            <a:off x="-3297" y="0"/>
            <a:ext cx="12192000" cy="6858000"/>
          </a:xfrm>
          <a:prstGeom prst="rect">
            <a:avLst/>
          </a:prstGeom>
        </p:spPr>
      </p:pic>
      <p:sp>
        <p:nvSpPr>
          <p:cNvPr id="10" name="Title 1">
            <a:extLst>
              <a:ext uri="{FF2B5EF4-FFF2-40B4-BE49-F238E27FC236}">
                <a16:creationId xmlns:a16="http://schemas.microsoft.com/office/drawing/2014/main" id="{A0CB11FD-6C43-E3C7-A027-B66E9DA76168}"/>
              </a:ext>
            </a:extLst>
          </p:cNvPr>
          <p:cNvSpPr>
            <a:spLocks noGrp="1"/>
          </p:cNvSpPr>
          <p:nvPr>
            <p:ph type="title" hasCustomPrompt="1"/>
          </p:nvPr>
        </p:nvSpPr>
        <p:spPr>
          <a:xfrm>
            <a:off x="2053575" y="136525"/>
            <a:ext cx="9798114"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4" name="Content Placeholder 2">
            <a:extLst>
              <a:ext uri="{FF2B5EF4-FFF2-40B4-BE49-F238E27FC236}">
                <a16:creationId xmlns:a16="http://schemas.microsoft.com/office/drawing/2014/main" id="{2D184864-52C3-2D4D-E324-C5769443498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8B3E3DC9-1FC2-2659-318D-FB3AAC9260E9}"/>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10/28/2022</a:t>
            </a:fld>
            <a:endParaRPr lang="en-US"/>
          </a:p>
        </p:txBody>
      </p:sp>
      <p:sp>
        <p:nvSpPr>
          <p:cNvPr id="16" name="Footer Placeholder 4">
            <a:extLst>
              <a:ext uri="{FF2B5EF4-FFF2-40B4-BE49-F238E27FC236}">
                <a16:creationId xmlns:a16="http://schemas.microsoft.com/office/drawing/2014/main" id="{AD2A081F-0F9B-2803-DE5C-9CEC67FD54D3}"/>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7" name="Slide Number Placeholder 5">
            <a:extLst>
              <a:ext uri="{FF2B5EF4-FFF2-40B4-BE49-F238E27FC236}">
                <a16:creationId xmlns:a16="http://schemas.microsoft.com/office/drawing/2014/main" id="{06D1BC84-9C53-3829-6C1D-F65E781DA6A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294303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08A46273-E24F-EF4A-BE12-A0343F8ABC7A}"/>
              </a:ext>
            </a:extLst>
          </p:cNvPr>
          <p:cNvPicPr>
            <a:picLocks noChangeAspect="1"/>
          </p:cNvPicPr>
          <p:nvPr userDrawn="1"/>
        </p:nvPicPr>
        <p:blipFill>
          <a:blip r:embed="rId2"/>
          <a:stretch>
            <a:fillRect/>
          </a:stretch>
        </p:blipFill>
        <p:spPr>
          <a:xfrm>
            <a:off x="10678964" y="-58982"/>
            <a:ext cx="1389190" cy="1325563"/>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239E24BF-7F41-8AB8-B1C8-C0C2F403E8F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BAEE97D0-A561-8471-514C-B1E02B8DDD37}"/>
              </a:ext>
            </a:extLst>
          </p:cNvPr>
          <p:cNvSpPr>
            <a:spLocks noGrp="1"/>
          </p:cNvSpPr>
          <p:nvPr>
            <p:ph type="title" hasCustomPrompt="1"/>
          </p:nvPr>
        </p:nvSpPr>
        <p:spPr>
          <a:xfrm>
            <a:off x="1995792" y="18255"/>
            <a:ext cx="6157608" cy="1325563"/>
          </a:xfrm>
        </p:spPr>
        <p:txBody>
          <a:bodyPr/>
          <a:lstStyle>
            <a:lvl1pPr>
              <a:defRPr b="1">
                <a:solidFill>
                  <a:schemeClr val="accent1"/>
                </a:solidFill>
                <a:latin typeface="Tw Cen MT" panose="020B0602020104020603" pitchFamily="34" charset="0"/>
              </a:defRPr>
            </a:lvl1pPr>
          </a:lstStyle>
          <a:p>
            <a:r>
              <a:rPr lang="en-US"/>
              <a:t>TITLE…</a:t>
            </a:r>
          </a:p>
        </p:txBody>
      </p:sp>
      <p:sp>
        <p:nvSpPr>
          <p:cNvPr id="15" name="Content Placeholder 2">
            <a:extLst>
              <a:ext uri="{FF2B5EF4-FFF2-40B4-BE49-F238E27FC236}">
                <a16:creationId xmlns:a16="http://schemas.microsoft.com/office/drawing/2014/main" id="{74B6ECFC-8B35-4E5F-2309-DD42995BC3B9}"/>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16" name="Content Placeholder 3">
            <a:extLst>
              <a:ext uri="{FF2B5EF4-FFF2-40B4-BE49-F238E27FC236}">
                <a16:creationId xmlns:a16="http://schemas.microsoft.com/office/drawing/2014/main" id="{34FA5864-3182-B85B-2C46-C9524D07FB1E}"/>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17" name="Date Placeholder 4">
            <a:extLst>
              <a:ext uri="{FF2B5EF4-FFF2-40B4-BE49-F238E27FC236}">
                <a16:creationId xmlns:a16="http://schemas.microsoft.com/office/drawing/2014/main" id="{90F327E8-5A26-B7BF-2E3B-4C231CB11BFC}"/>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10/28/2022</a:t>
            </a:fld>
            <a:endParaRPr lang="en-US"/>
          </a:p>
        </p:txBody>
      </p:sp>
      <p:sp>
        <p:nvSpPr>
          <p:cNvPr id="18" name="Footer Placeholder 5">
            <a:extLst>
              <a:ext uri="{FF2B5EF4-FFF2-40B4-BE49-F238E27FC236}">
                <a16:creationId xmlns:a16="http://schemas.microsoft.com/office/drawing/2014/main" id="{E7A6C22C-2608-5811-9F30-7205C05FBF04}"/>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9" name="Slide Number Placeholder 6">
            <a:extLst>
              <a:ext uri="{FF2B5EF4-FFF2-40B4-BE49-F238E27FC236}">
                <a16:creationId xmlns:a16="http://schemas.microsoft.com/office/drawing/2014/main" id="{190F79EE-F108-52BB-A691-A9FD2969B30A}"/>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248417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6F326-490A-5841-8742-5FB15826D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D985933D-6CD3-A14F-A0A7-D4663CEBD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07E6E-57AE-EA4C-967E-119F5AA37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C96DF-513F-5E44-9E83-2557597DE907}" type="datetimeFigureOut">
              <a:rPr lang="en-US" smtClean="0"/>
              <a:t>10/28/2022</a:t>
            </a:fld>
            <a:endParaRPr lang="en-US"/>
          </a:p>
        </p:txBody>
      </p:sp>
      <p:sp>
        <p:nvSpPr>
          <p:cNvPr id="5" name="Footer Placeholder 4">
            <a:extLst>
              <a:ext uri="{FF2B5EF4-FFF2-40B4-BE49-F238E27FC236}">
                <a16:creationId xmlns:a16="http://schemas.microsoft.com/office/drawing/2014/main" id="{46DFEC00-6437-774F-AD44-A4F06042D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9B6F4D-9188-9540-8287-CED16E2E3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A67BC-DD03-FF45-A387-D007E712BE67}"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F1939CBE-BB3F-365E-79FA-1205BFC4A572}"/>
              </a:ext>
            </a:extLst>
          </p:cNvPr>
          <p:cNvPicPr>
            <a:picLocks noChangeAspect="1"/>
          </p:cNvPicPr>
          <p:nvPr userDrawn="1"/>
        </p:nvPicPr>
        <p:blipFill>
          <a:blip r:embed="rId17"/>
          <a:stretch>
            <a:fillRect/>
          </a:stretch>
        </p:blipFill>
        <p:spPr>
          <a:xfrm>
            <a:off x="0" y="857"/>
            <a:ext cx="12190476" cy="6857143"/>
          </a:xfrm>
          <a:prstGeom prst="rect">
            <a:avLst/>
          </a:prstGeom>
        </p:spPr>
      </p:pic>
    </p:spTree>
    <p:extLst>
      <p:ext uri="{BB962C8B-B14F-4D97-AF65-F5344CB8AC3E}">
        <p14:creationId xmlns:p14="http://schemas.microsoft.com/office/powerpoint/2010/main" val="415472452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51" r:id="rId5"/>
    <p:sldLayoutId id="2147483666" r:id="rId6"/>
    <p:sldLayoutId id="2147483660" r:id="rId7"/>
    <p:sldLayoutId id="2147483650" r:id="rId8"/>
    <p:sldLayoutId id="2147483652" r:id="rId9"/>
    <p:sldLayoutId id="2147483662" r:id="rId10"/>
    <p:sldLayoutId id="2147483663" r:id="rId11"/>
    <p:sldLayoutId id="2147483664" r:id="rId12"/>
    <p:sldLayoutId id="2147483656" r:id="rId13"/>
    <p:sldLayoutId id="2147483659" r:id="rId14"/>
    <p:sldLayoutId id="2147483668" r:id="rId15"/>
  </p:sldLayoutIdLst>
  <p:txStyles>
    <p:titleStyle>
      <a:lvl1pPr algn="l" defTabSz="914400" rtl="0" eaLnBrk="1" latinLnBrk="0" hangingPunct="1">
        <a:lnSpc>
          <a:spcPct val="90000"/>
        </a:lnSpc>
        <a:spcBef>
          <a:spcPct val="0"/>
        </a:spcBef>
        <a:buNone/>
        <a:defRPr sz="4400" b="1" kern="1200">
          <a:solidFill>
            <a:srgbClr val="0091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agram&#10;&#10;Description automatically generated">
            <a:extLst>
              <a:ext uri="{FF2B5EF4-FFF2-40B4-BE49-F238E27FC236}">
                <a16:creationId xmlns:a16="http://schemas.microsoft.com/office/drawing/2014/main" id="{13333855-81D5-F7D4-0DB5-5B6F36007687}"/>
              </a:ext>
            </a:extLst>
          </p:cNvPr>
          <p:cNvPicPr>
            <a:picLocks noChangeAspect="1"/>
          </p:cNvPicPr>
          <p:nvPr/>
        </p:nvPicPr>
        <p:blipFill rotWithShape="1">
          <a:blip r:embed="rId3"/>
          <a:srcRect t="13094" r="-1" b="-1"/>
          <a:stretch/>
        </p:blipFill>
        <p:spPr>
          <a:xfrm>
            <a:off x="213805" y="10"/>
            <a:ext cx="6096001" cy="6857990"/>
          </a:xfrm>
          <a:prstGeom prst="rect">
            <a:avLst/>
          </a:prstGeom>
        </p:spPr>
      </p:pic>
      <p:pic>
        <p:nvPicPr>
          <p:cNvPr id="5" name="Picture 4" descr="MSP-Portfolio Overview – Partnerschaften 2030">
            <a:extLst>
              <a:ext uri="{FF2B5EF4-FFF2-40B4-BE49-F238E27FC236}">
                <a16:creationId xmlns:a16="http://schemas.microsoft.com/office/drawing/2014/main" id="{99470A0D-277E-444E-B907-5C5AF69D06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65" r="1069"/>
          <a:stretch/>
        </p:blipFill>
        <p:spPr bwMode="auto">
          <a:xfrm>
            <a:off x="6365881" y="-242043"/>
            <a:ext cx="6094477" cy="685799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25">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83187" y="-484096"/>
            <a:ext cx="11025625" cy="2387600"/>
          </a:xfrm>
        </p:spPr>
        <p:txBody>
          <a:bodyPr>
            <a:noAutofit/>
          </a:bodyPr>
          <a:lstStyle/>
          <a:p>
            <a:pPr algn="l"/>
            <a:br>
              <a:rPr lang="en-US" sz="4000" dirty="0">
                <a:solidFill>
                  <a:schemeClr val="bg1"/>
                </a:solidFill>
                <a:latin typeface="+mn-lt"/>
              </a:rPr>
            </a:br>
            <a:br>
              <a:rPr lang="en-US" sz="4000" dirty="0">
                <a:solidFill>
                  <a:schemeClr val="bg1"/>
                </a:solidFill>
                <a:latin typeface="+mn-lt"/>
              </a:rPr>
            </a:br>
            <a:br>
              <a:rPr lang="en-US" sz="4000" dirty="0">
                <a:solidFill>
                  <a:schemeClr val="bg1"/>
                </a:solidFill>
                <a:latin typeface="+mn-lt"/>
              </a:rPr>
            </a:br>
            <a:br>
              <a:rPr lang="en-US" sz="4000" dirty="0">
                <a:solidFill>
                  <a:schemeClr val="bg1"/>
                </a:solidFill>
                <a:latin typeface="+mn-lt"/>
              </a:rPr>
            </a:br>
            <a:br>
              <a:rPr lang="en-US" sz="4000" dirty="0">
                <a:solidFill>
                  <a:schemeClr val="bg1"/>
                </a:solidFill>
                <a:latin typeface="+mn-lt"/>
              </a:rPr>
            </a:br>
            <a:br>
              <a:rPr lang="en-US" sz="4000" dirty="0">
                <a:solidFill>
                  <a:schemeClr val="bg1"/>
                </a:solidFill>
                <a:latin typeface="+mn-lt"/>
              </a:rPr>
            </a:br>
            <a:br>
              <a:rPr lang="en-US" sz="4000" dirty="0">
                <a:solidFill>
                  <a:schemeClr val="bg1"/>
                </a:solidFill>
                <a:latin typeface="+mn-lt"/>
              </a:rPr>
            </a:br>
            <a:r>
              <a:rPr lang="en-US" sz="4000" u="sng" dirty="0">
                <a:solidFill>
                  <a:srgbClr val="FF0000"/>
                </a:solidFill>
              </a:rPr>
              <a:t>Global Coalition on Evaluative Evidence for the SDGs </a:t>
            </a:r>
            <a:br>
              <a:rPr lang="en-US" sz="4000" b="1" dirty="0">
                <a:solidFill>
                  <a:schemeClr val="bg1"/>
                </a:solidFill>
              </a:rPr>
            </a:br>
            <a:br>
              <a:rPr lang="en-US" sz="4000" dirty="0">
                <a:solidFill>
                  <a:schemeClr val="bg1"/>
                </a:solidFill>
              </a:rPr>
            </a:br>
            <a:endParaRPr lang="en-US" sz="4000" b="1" dirty="0">
              <a:solidFill>
                <a:schemeClr val="bg1"/>
              </a:solidFill>
              <a:latin typeface="+mn-lt"/>
            </a:endParaRPr>
          </a:p>
        </p:txBody>
      </p:sp>
      <p:sp>
        <p:nvSpPr>
          <p:cNvPr id="34" name="Rectangle: Rounded Corners 2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352043" y="5303169"/>
            <a:ext cx="9079992" cy="592975"/>
          </a:xfrm>
        </p:spPr>
        <p:txBody>
          <a:bodyPr anchor="ctr">
            <a:noAutofit/>
          </a:bodyPr>
          <a:lstStyle/>
          <a:p>
            <a:pPr algn="l"/>
            <a:br>
              <a:rPr lang="en-US" sz="4400" b="1" dirty="0">
                <a:solidFill>
                  <a:schemeClr val="bg1"/>
                </a:solidFill>
              </a:rPr>
            </a:br>
            <a:r>
              <a:rPr lang="en-US" sz="4400" b="1" dirty="0">
                <a:solidFill>
                  <a:schemeClr val="bg1"/>
                </a:solidFill>
              </a:rPr>
              <a:t>The 5 P syntheses</a:t>
            </a:r>
            <a:endParaRPr lang="en-US" sz="4400" dirty="0">
              <a:solidFill>
                <a:schemeClr val="bg1"/>
              </a:solidFill>
            </a:endParaRPr>
          </a:p>
        </p:txBody>
      </p:sp>
    </p:spTree>
    <p:extLst>
      <p:ext uri="{BB962C8B-B14F-4D97-AF65-F5344CB8AC3E}">
        <p14:creationId xmlns:p14="http://schemas.microsoft.com/office/powerpoint/2010/main" val="89591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0D53CE-9589-4409-A460-5AC4EDDED08C}"/>
              </a:ext>
            </a:extLst>
          </p:cNvPr>
          <p:cNvSpPr>
            <a:spLocks noGrp="1"/>
          </p:cNvSpPr>
          <p:nvPr>
            <p:ph type="sldNum" sz="quarter" idx="12"/>
          </p:nvPr>
        </p:nvSpPr>
        <p:spPr>
          <a:xfrm>
            <a:off x="9376410" y="320040"/>
            <a:ext cx="685800" cy="32004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A98EE3D-8CD1-4C3F-BD1C-C98C9596463C}" type="slidenum">
              <a:rPr lang="en-US" sz="1200">
                <a:solidFill>
                  <a:schemeClr val="tx1">
                    <a:tint val="75000"/>
                  </a:schemeClr>
                </a:solidFill>
              </a:rPr>
              <a:pPr>
                <a:spcAft>
                  <a:spcPts val="600"/>
                </a:spcAft>
              </a:pPr>
              <a:t>2</a:t>
            </a:fld>
            <a:endParaRPr lang="en-US" sz="1200">
              <a:solidFill>
                <a:schemeClr val="tx1">
                  <a:tint val="75000"/>
                </a:schemeClr>
              </a:solidFill>
            </a:endParaRPr>
          </a:p>
        </p:txBody>
      </p:sp>
      <p:sp>
        <p:nvSpPr>
          <p:cNvPr id="7" name="TextBox 6">
            <a:extLst>
              <a:ext uri="{FF2B5EF4-FFF2-40B4-BE49-F238E27FC236}">
                <a16:creationId xmlns:a16="http://schemas.microsoft.com/office/drawing/2014/main" id="{50EFADF6-8718-A417-B808-21145FC58011}"/>
              </a:ext>
            </a:extLst>
          </p:cNvPr>
          <p:cNvSpPr txBox="1"/>
          <p:nvPr/>
        </p:nvSpPr>
        <p:spPr>
          <a:xfrm>
            <a:off x="636006" y="1361872"/>
            <a:ext cx="9639299" cy="4171569"/>
          </a:xfrm>
          <a:prstGeom prst="rect">
            <a:avLst/>
          </a:prstGeom>
        </p:spPr>
        <p:txBody>
          <a:bodyPr vert="horz" lIns="91440" tIns="45720" rIns="91440" bIns="45720" rtlCol="0" anchor="ctr">
            <a:noAutofit/>
          </a:bodyPr>
          <a:lstStyle/>
          <a:p>
            <a:pPr>
              <a:lnSpc>
                <a:spcPct val="90000"/>
              </a:lnSpc>
              <a:spcAft>
                <a:spcPts val="750"/>
              </a:spcAft>
            </a:pPr>
            <a:r>
              <a:rPr lang="en-US" sz="3200" b="1" dirty="0">
                <a:solidFill>
                  <a:srgbClr val="002060"/>
                </a:solidFill>
              </a:rPr>
              <a:t>Global Coalition on Evaluative Evidence for the 5 Ps</a:t>
            </a:r>
          </a:p>
          <a:p>
            <a:pPr>
              <a:lnSpc>
                <a:spcPct val="90000"/>
              </a:lnSpc>
              <a:spcAft>
                <a:spcPts val="750"/>
              </a:spcAft>
            </a:pPr>
            <a:endParaRPr lang="en-US" sz="3200" dirty="0">
              <a:solidFill>
                <a:srgbClr val="002060"/>
              </a:solidFill>
            </a:endParaRPr>
          </a:p>
          <a:p>
            <a:pPr marL="285750" indent="-228600">
              <a:lnSpc>
                <a:spcPct val="90000"/>
              </a:lnSpc>
              <a:spcAft>
                <a:spcPts val="750"/>
              </a:spcAft>
              <a:buFont typeface="Arial" panose="020B0604020202020204" pitchFamily="34" charset="0"/>
              <a:buChar char="•"/>
            </a:pPr>
            <a:r>
              <a:rPr lang="en-US" sz="2000" dirty="0"/>
              <a:t>28 United Nations agencies</a:t>
            </a:r>
          </a:p>
          <a:p>
            <a:pPr marL="285750" indent="-228600">
              <a:lnSpc>
                <a:spcPct val="90000"/>
              </a:lnSpc>
              <a:spcAft>
                <a:spcPts val="750"/>
              </a:spcAft>
              <a:buFont typeface="Arial" panose="020B0604020202020204" pitchFamily="34" charset="0"/>
              <a:buChar char="•"/>
            </a:pPr>
            <a:r>
              <a:rPr lang="en-US" sz="2000" dirty="0"/>
              <a:t>6 bilateral partners:  Canada, Germany, Ireland, Korea, the Netherlands and Spain</a:t>
            </a:r>
          </a:p>
          <a:p>
            <a:pPr marL="285750" indent="-228600">
              <a:lnSpc>
                <a:spcPct val="90000"/>
              </a:lnSpc>
              <a:spcAft>
                <a:spcPts val="750"/>
              </a:spcAft>
              <a:buFont typeface="Arial" panose="020B0604020202020204" pitchFamily="34" charset="0"/>
              <a:buChar char="•"/>
            </a:pPr>
            <a:r>
              <a:rPr lang="en-US" sz="2000" dirty="0"/>
              <a:t>Evaluation community:  United Nations Evaluation Group (UNEG); Network on Development Evaluations (</a:t>
            </a:r>
            <a:r>
              <a:rPr lang="en-US" sz="2000" dirty="0" err="1"/>
              <a:t>EvalNet</a:t>
            </a:r>
            <a:r>
              <a:rPr lang="en-US" sz="2000" dirty="0"/>
              <a:t>); Evaluation Cooperation Group (ECG); IDEAS, and other specialized evaluation networks. </a:t>
            </a:r>
          </a:p>
        </p:txBody>
      </p:sp>
      <p:pic>
        <p:nvPicPr>
          <p:cNvPr id="5" name="Picture 4" descr="MSP-Portfolio Overview – Partnerschaften 2030">
            <a:extLst>
              <a:ext uri="{FF2B5EF4-FFF2-40B4-BE49-F238E27FC236}">
                <a16:creationId xmlns:a16="http://schemas.microsoft.com/office/drawing/2014/main" id="{7A961607-1F09-465D-8DB5-DF2B96EE4F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5643" y="0"/>
            <a:ext cx="2689412" cy="268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02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5443-A506-4AE8-9CE0-C620E6154F92}"/>
              </a:ext>
            </a:extLst>
          </p:cNvPr>
          <p:cNvSpPr>
            <a:spLocks noGrp="1"/>
          </p:cNvSpPr>
          <p:nvPr>
            <p:ph type="title"/>
          </p:nvPr>
        </p:nvSpPr>
        <p:spPr>
          <a:xfrm>
            <a:off x="838200" y="148373"/>
            <a:ext cx="8151564" cy="1325563"/>
          </a:xfrm>
        </p:spPr>
        <p:txBody>
          <a:bodyPr>
            <a:normAutofit fontScale="90000"/>
          </a:bodyPr>
          <a:lstStyle/>
          <a:p>
            <a:r>
              <a:rPr lang="en-GB" sz="4000" dirty="0">
                <a:effectLst/>
                <a:latin typeface="Calibri" panose="020F0502020204030204" pitchFamily="34" charset="0"/>
                <a:ea typeface="Calibri" panose="020F0502020204030204" pitchFamily="34" charset="0"/>
                <a:cs typeface="Arial" panose="020B0604020202020204" pitchFamily="34" charset="0"/>
              </a:rPr>
              <a:t>Turning point in international development</a:t>
            </a:r>
            <a:br>
              <a:rPr lang="en-GB" sz="40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2A34055-62E9-4E57-9229-453618B25CBE}"/>
              </a:ext>
            </a:extLst>
          </p:cNvPr>
          <p:cNvSpPr>
            <a:spLocks noGrp="1"/>
          </p:cNvSpPr>
          <p:nvPr>
            <p:ph idx="1"/>
          </p:nvPr>
        </p:nvSpPr>
        <p:spPr>
          <a:xfrm>
            <a:off x="591671" y="1308848"/>
            <a:ext cx="9665033" cy="5199528"/>
          </a:xfrm>
        </p:spPr>
        <p:txBody>
          <a:bodyPr>
            <a:normAutofit fontScale="85000" lnSpcReduction="20000"/>
          </a:bodyPr>
          <a:lstStyle/>
          <a:p>
            <a:pPr marL="0" marR="0">
              <a:spcBef>
                <a:spcPts val="0"/>
              </a:spcBef>
              <a:spcAft>
                <a:spcPts val="0"/>
              </a:spcAft>
            </a:pPr>
            <a:r>
              <a:rPr lang="en-GB" sz="2800" dirty="0">
                <a:effectLst/>
                <a:latin typeface="Calibri" panose="020F0502020204030204" pitchFamily="34" charset="0"/>
                <a:ea typeface="Calibri" panose="020F0502020204030204" pitchFamily="34" charset="0"/>
                <a:cs typeface="Arial" panose="020B0604020202020204" pitchFamily="34" charset="0"/>
              </a:rPr>
              <a:t>Rapidly approaching transition beyond SDGs in 2030. </a:t>
            </a:r>
          </a:p>
          <a:p>
            <a:pPr marL="0" marR="0" indent="0">
              <a:spcBef>
                <a:spcPts val="0"/>
              </a:spcBef>
              <a:spcAft>
                <a:spcPts val="0"/>
              </a:spcAft>
              <a:buNone/>
            </a:pPr>
            <a:endParaRPr lang="en-GB" sz="2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GB" sz="2800" dirty="0">
                <a:effectLst/>
                <a:latin typeface="Calibri" panose="020F0502020204030204" pitchFamily="34" charset="0"/>
                <a:ea typeface="Calibri" panose="020F0502020204030204" pitchFamily="34" charset="0"/>
                <a:cs typeface="Arial" panose="020B0604020202020204" pitchFamily="34" charset="0"/>
              </a:rPr>
              <a:t>Opportunity to provide evaluative evidence for countries to get back on track, accelerate results towards the goals and build back forward and beyond 2030.</a:t>
            </a:r>
            <a:endParaRPr lang="en-US" sz="2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GB" sz="2800" dirty="0">
                <a:effectLst/>
                <a:latin typeface="Calibri" panose="020F0502020204030204" pitchFamily="34" charset="0"/>
                <a:ea typeface="Yu Mincho" panose="02020400000000000000" pitchFamily="18" charset="-128"/>
                <a:cs typeface="Arial" panose="020B0604020202020204" pitchFamily="34" charset="0"/>
              </a:rPr>
              <a:t>The MDGs were not fully evaluated, when the international community transitioned to the SDGs – lost potential learning</a:t>
            </a:r>
          </a:p>
          <a:p>
            <a:pPr marL="0" marR="0">
              <a:spcBef>
                <a:spcPts val="0"/>
              </a:spcBef>
              <a:spcAft>
                <a:spcPts val="750"/>
              </a:spcAft>
            </a:pPr>
            <a:endParaRPr lang="en-GB" sz="28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750"/>
              </a:spcAft>
            </a:pPr>
            <a:r>
              <a:rPr lang="en-GB" sz="2800" dirty="0">
                <a:effectLst/>
                <a:latin typeface="Calibri" panose="020F0502020204030204" pitchFamily="34" charset="0"/>
                <a:ea typeface="Yu Mincho" panose="02020400000000000000" pitchFamily="18" charset="-128"/>
                <a:cs typeface="Arial" panose="020B0604020202020204" pitchFamily="34" charset="0"/>
              </a:rPr>
              <a:t>The evaluation community has an important role ensuring  the potential for learning from the SDG experience is harnessed, for future benefits.  </a:t>
            </a:r>
          </a:p>
          <a:p>
            <a:pPr marL="0" marR="0" indent="0">
              <a:spcBef>
                <a:spcPts val="0"/>
              </a:spcBef>
              <a:spcAft>
                <a:spcPts val="750"/>
              </a:spcAft>
              <a:buNone/>
            </a:pPr>
            <a:endParaRPr lang="en-GB" sz="28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750"/>
              </a:spcAft>
            </a:pPr>
            <a:r>
              <a:rPr lang="en-GB" sz="2800" b="1" dirty="0">
                <a:effectLst/>
                <a:latin typeface="Calibri" panose="020F0502020204030204" pitchFamily="34" charset="0"/>
                <a:ea typeface="Yu Mincho" panose="02020400000000000000" pitchFamily="18" charset="-128"/>
                <a:cs typeface="Arial" panose="020B0604020202020204" pitchFamily="34" charset="0"/>
              </a:rPr>
              <a:t>Global Coalition on Evaluative Evidence</a:t>
            </a:r>
            <a:r>
              <a:rPr lang="en-GB" sz="2800" dirty="0">
                <a:effectLst/>
                <a:latin typeface="Calibri" panose="020F0502020204030204" pitchFamily="34" charset="0"/>
                <a:ea typeface="Yu Mincho" panose="02020400000000000000" pitchFamily="18" charset="-128"/>
                <a:cs typeface="Arial" panose="020B0604020202020204" pitchFamily="34" charset="0"/>
              </a:rPr>
              <a:t> </a:t>
            </a:r>
          </a:p>
          <a:p>
            <a:pPr marL="457200" lvl="1">
              <a:spcBef>
                <a:spcPts val="0"/>
              </a:spcBef>
              <a:spcAft>
                <a:spcPts val="750"/>
              </a:spcAft>
            </a:pPr>
            <a:r>
              <a:rPr lang="en-GB" b="1" dirty="0">
                <a:effectLst/>
                <a:latin typeface="Calibri" panose="020F0502020204030204" pitchFamily="34" charset="0"/>
                <a:ea typeface="Yu Mincho" panose="02020400000000000000" pitchFamily="18" charset="-128"/>
                <a:cs typeface="Arial" panose="020B0604020202020204" pitchFamily="34" charset="0"/>
              </a:rPr>
              <a:t>syntheses of evaluative evidence around the five SDG pillars</a:t>
            </a:r>
          </a:p>
          <a:p>
            <a:pPr marL="228600" lvl="1" indent="0">
              <a:spcBef>
                <a:spcPts val="0"/>
              </a:spcBef>
              <a:spcAft>
                <a:spcPts val="750"/>
              </a:spcAft>
              <a:buNone/>
            </a:pPr>
            <a:endParaRPr lang="en-GB" b="1" dirty="0">
              <a:effectLst/>
              <a:latin typeface="Calibri" panose="020F0502020204030204" pitchFamily="34" charset="0"/>
              <a:ea typeface="Yu Mincho" panose="02020400000000000000" pitchFamily="18" charset="-128"/>
              <a:cs typeface="Arial" panose="020B0604020202020204" pitchFamily="34" charset="0"/>
            </a:endParaRPr>
          </a:p>
          <a:p>
            <a:pPr marL="457200" lvl="1">
              <a:spcBef>
                <a:spcPts val="0"/>
              </a:spcBef>
              <a:spcAft>
                <a:spcPts val="750"/>
              </a:spcAft>
            </a:pPr>
            <a:r>
              <a:rPr lang="en-GB" sz="2400" b="1" dirty="0">
                <a:effectLst/>
                <a:latin typeface="Calibri" panose="020F0502020204030204" pitchFamily="34" charset="0"/>
                <a:ea typeface="Yu Mincho" panose="02020400000000000000" pitchFamily="18" charset="-128"/>
                <a:cs typeface="Arial" panose="020B0604020202020204" pitchFamily="34" charset="0"/>
              </a:rPr>
              <a:t>Utility based structure to store and generate synthesis as needed </a:t>
            </a:r>
            <a:r>
              <a:rPr lang="en-US" sz="2400" b="1" dirty="0">
                <a:effectLst/>
                <a:latin typeface="Calibri" panose="020F0502020204030204" pitchFamily="34" charset="0"/>
                <a:ea typeface="Yu Mincho" panose="02020400000000000000" pitchFamily="18" charset="-128"/>
                <a:cs typeface="Arial" panose="020B0604020202020204" pitchFamily="34" charset="0"/>
              </a:rPr>
              <a:t>at different times and formats for decision making at different levels </a:t>
            </a:r>
            <a:endParaRPr lang="en-US" b="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0565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0D53CE-9589-4409-A460-5AC4EDDED08C}"/>
              </a:ext>
            </a:extLst>
          </p:cNvPr>
          <p:cNvSpPr>
            <a:spLocks noGrp="1"/>
          </p:cNvSpPr>
          <p:nvPr>
            <p:ph type="sldNum" sz="quarter" idx="12"/>
          </p:nvPr>
        </p:nvSpPr>
        <p:spPr>
          <a:xfrm>
            <a:off x="10302240" y="6455665"/>
            <a:ext cx="336042" cy="365125"/>
          </a:xfrm>
          <a:prstGeom prst="rect">
            <a:avLst/>
          </a:prstGeom>
        </p:spPr>
        <p:txBody>
          <a:bodyPr>
            <a:norm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A98EE3D-8CD1-4C3F-BD1C-C98C9596463C}"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442737B0-439C-A02B-4282-072384F420A3}"/>
              </a:ext>
            </a:extLst>
          </p:cNvPr>
          <p:cNvGraphicFramePr>
            <a:graphicFrameLocks noGrp="1"/>
          </p:cNvGraphicFramePr>
          <p:nvPr>
            <p:ph idx="1"/>
            <p:extLst>
              <p:ext uri="{D42A27DB-BD31-4B8C-83A1-F6EECF244321}">
                <p14:modId xmlns:p14="http://schemas.microsoft.com/office/powerpoint/2010/main" val="3329417958"/>
              </p:ext>
            </p:extLst>
          </p:nvPr>
        </p:nvGraphicFramePr>
        <p:xfrm>
          <a:off x="2304888" y="1763847"/>
          <a:ext cx="7650216"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C232B66C-54DB-7B98-52BE-96D20BEF755E}"/>
              </a:ext>
            </a:extLst>
          </p:cNvPr>
          <p:cNvPicPr>
            <a:picLocks noChangeAspect="1"/>
          </p:cNvPicPr>
          <p:nvPr/>
        </p:nvPicPr>
        <p:blipFill>
          <a:blip r:embed="rId8"/>
          <a:stretch>
            <a:fillRect/>
          </a:stretch>
        </p:blipFill>
        <p:spPr>
          <a:xfrm rot="5400000">
            <a:off x="5163604" y="-3625938"/>
            <a:ext cx="1865932" cy="9145144"/>
          </a:xfrm>
          <a:prstGeom prst="rect">
            <a:avLst/>
          </a:prstGeom>
        </p:spPr>
      </p:pic>
      <p:sp>
        <p:nvSpPr>
          <p:cNvPr id="2" name="Title 1">
            <a:extLst>
              <a:ext uri="{FF2B5EF4-FFF2-40B4-BE49-F238E27FC236}">
                <a16:creationId xmlns:a16="http://schemas.microsoft.com/office/drawing/2014/main" id="{7C742D13-D3EE-4C31-938F-FC5B357D98F5}"/>
              </a:ext>
            </a:extLst>
          </p:cNvPr>
          <p:cNvSpPr>
            <a:spLocks noGrp="1"/>
          </p:cNvSpPr>
          <p:nvPr>
            <p:ph type="title"/>
          </p:nvPr>
        </p:nvSpPr>
        <p:spPr>
          <a:xfrm>
            <a:off x="2329491" y="552617"/>
            <a:ext cx="7533018" cy="877729"/>
          </a:xfrm>
        </p:spPr>
        <p:txBody>
          <a:bodyPr anchor="ctr">
            <a:normAutofit fontScale="90000"/>
          </a:bodyPr>
          <a:lstStyle/>
          <a:p>
            <a:r>
              <a:rPr lang="en-GB" sz="3500" dirty="0">
                <a:solidFill>
                  <a:srgbClr val="FFFFFF"/>
                </a:solidFill>
              </a:rPr>
              <a:t>Key Objectives and purpose of this Global Coalition on evaluative evidence</a:t>
            </a:r>
          </a:p>
        </p:txBody>
      </p:sp>
      <p:sp>
        <p:nvSpPr>
          <p:cNvPr id="7" name="TextBox 6">
            <a:extLst>
              <a:ext uri="{FF2B5EF4-FFF2-40B4-BE49-F238E27FC236}">
                <a16:creationId xmlns:a16="http://schemas.microsoft.com/office/drawing/2014/main" id="{1D772798-576E-4D9D-8E98-031B1C95D12F}"/>
              </a:ext>
            </a:extLst>
          </p:cNvPr>
          <p:cNvSpPr txBox="1"/>
          <p:nvPr/>
        </p:nvSpPr>
        <p:spPr>
          <a:xfrm>
            <a:off x="330740" y="5566719"/>
            <a:ext cx="11556460" cy="1200329"/>
          </a:xfrm>
          <a:prstGeom prst="rect">
            <a:avLst/>
          </a:prstGeom>
          <a:noFill/>
        </p:spPr>
        <p:txBody>
          <a:bodyPr wrap="square">
            <a:spAutoFit/>
          </a:bodyPr>
          <a:lstStyle/>
          <a:p>
            <a:r>
              <a:rPr lang="en-GB" sz="2400" b="1" dirty="0">
                <a:latin typeface="Calibri" panose="020F0502020204030204" pitchFamily="34" charset="0"/>
                <a:ea typeface="Calibri" panose="020F0502020204030204" pitchFamily="34" charset="0"/>
                <a:cs typeface="Arial" panose="020B0604020202020204" pitchFamily="34" charset="0"/>
              </a:rPr>
              <a:t>P</a:t>
            </a:r>
            <a:r>
              <a:rPr lang="en-GB" sz="2400" b="1" dirty="0">
                <a:effectLst/>
                <a:latin typeface="Calibri" panose="020F0502020204030204" pitchFamily="34" charset="0"/>
                <a:ea typeface="Calibri" panose="020F0502020204030204" pitchFamily="34" charset="0"/>
                <a:cs typeface="Arial" panose="020B0604020202020204" pitchFamily="34" charset="0"/>
              </a:rPr>
              <a:t>urpose </a:t>
            </a:r>
            <a:r>
              <a:rPr lang="en-GB" sz="2400" dirty="0">
                <a:effectLst/>
                <a:latin typeface="Calibri" panose="020F0502020204030204" pitchFamily="34" charset="0"/>
                <a:ea typeface="Calibri" panose="020F0502020204030204" pitchFamily="34" charset="0"/>
                <a:cs typeface="Arial" panose="020B0604020202020204" pitchFamily="34" charset="0"/>
              </a:rPr>
              <a:t>- provide decision makers with lessons learned and recommendations for the achievement of the SDGs in the years remaining until 2030 and inform deliberations on th</a:t>
            </a:r>
            <a:r>
              <a:rPr lang="en-GB" sz="2400" dirty="0">
                <a:latin typeface="Calibri" panose="020F0502020204030204" pitchFamily="34" charset="0"/>
                <a:ea typeface="Calibri" panose="020F0502020204030204" pitchFamily="34" charset="0"/>
                <a:cs typeface="Arial" panose="020B0604020202020204" pitchFamily="34" charset="0"/>
              </a:rPr>
              <a:t>e post-SDG development agenda</a:t>
            </a:r>
            <a:endParaRPr lang="en-US" sz="2400" dirty="0"/>
          </a:p>
        </p:txBody>
      </p:sp>
    </p:spTree>
    <p:extLst>
      <p:ext uri="{BB962C8B-B14F-4D97-AF65-F5344CB8AC3E}">
        <p14:creationId xmlns:p14="http://schemas.microsoft.com/office/powerpoint/2010/main" val="351643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8A16324-FB8E-2FF2-A5AD-F29E0CDEF9DE}"/>
              </a:ext>
            </a:extLst>
          </p:cNvPr>
          <p:cNvPicPr>
            <a:picLocks noChangeAspect="1"/>
          </p:cNvPicPr>
          <p:nvPr/>
        </p:nvPicPr>
        <p:blipFill>
          <a:blip r:embed="rId3"/>
          <a:stretch>
            <a:fillRect/>
          </a:stretch>
        </p:blipFill>
        <p:spPr>
          <a:xfrm rot="16200000">
            <a:off x="5531269" y="1729405"/>
            <a:ext cx="1153180" cy="9143997"/>
          </a:xfrm>
          <a:prstGeom prst="rect">
            <a:avLst/>
          </a:prstGeom>
        </p:spPr>
      </p:pic>
      <p:sp>
        <p:nvSpPr>
          <p:cNvPr id="2" name="Title 1">
            <a:extLst>
              <a:ext uri="{FF2B5EF4-FFF2-40B4-BE49-F238E27FC236}">
                <a16:creationId xmlns:a16="http://schemas.microsoft.com/office/drawing/2014/main" id="{21117FD3-DF60-A4A5-0843-265C2B466BA7}"/>
              </a:ext>
            </a:extLst>
          </p:cNvPr>
          <p:cNvSpPr>
            <a:spLocks noGrp="1"/>
          </p:cNvSpPr>
          <p:nvPr>
            <p:ph type="title"/>
          </p:nvPr>
        </p:nvSpPr>
        <p:spPr>
          <a:xfrm>
            <a:off x="2074190" y="254772"/>
            <a:ext cx="9157542" cy="868304"/>
          </a:xfrm>
        </p:spPr>
        <p:txBody>
          <a:bodyPr vert="horz" lIns="91440" tIns="45720" rIns="91440" bIns="45720" rtlCol="0" anchor="ctr">
            <a:normAutofit fontScale="90000"/>
          </a:bodyPr>
          <a:lstStyle/>
          <a:p>
            <a:r>
              <a:rPr lang="en-US" dirty="0">
                <a:solidFill>
                  <a:srgbClr val="FF0000"/>
                </a:solidFill>
              </a:rPr>
              <a:t>Preliminary “state of the evidence” assessment</a:t>
            </a:r>
            <a:endParaRPr lang="en-US" sz="3500" dirty="0">
              <a:solidFill>
                <a:srgbClr val="FF0000"/>
              </a:solidFill>
            </a:endParaRPr>
          </a:p>
        </p:txBody>
      </p:sp>
      <p:sp>
        <p:nvSpPr>
          <p:cNvPr id="13" name="TextBox 12">
            <a:extLst>
              <a:ext uri="{FF2B5EF4-FFF2-40B4-BE49-F238E27FC236}">
                <a16:creationId xmlns:a16="http://schemas.microsoft.com/office/drawing/2014/main" id="{ED7B2CDC-846F-530E-CA3A-C26CD1282817}"/>
              </a:ext>
            </a:extLst>
          </p:cNvPr>
          <p:cNvSpPr txBox="1"/>
          <p:nvPr/>
        </p:nvSpPr>
        <p:spPr>
          <a:xfrm>
            <a:off x="1847850" y="5906064"/>
            <a:ext cx="8496299" cy="923330"/>
          </a:xfrm>
          <a:prstGeom prst="rect">
            <a:avLst/>
          </a:prstGeom>
          <a:noFill/>
        </p:spPr>
        <p:txBody>
          <a:bodyPr wrap="square">
            <a:spAutoFit/>
          </a:bodyPr>
          <a:lstStyle/>
          <a:p>
            <a:pPr algn="ctr">
              <a:lnSpc>
                <a:spcPct val="90000"/>
              </a:lnSpc>
            </a:pPr>
            <a:r>
              <a:rPr lang="en-US" sz="2400" b="1" i="1" cap="small" dirty="0">
                <a:solidFill>
                  <a:schemeClr val="bg1"/>
                </a:solidFill>
              </a:rPr>
              <a:t>what data do we already have, and what can we do with it?</a:t>
            </a:r>
          </a:p>
          <a:p>
            <a:pPr algn="ctr">
              <a:lnSpc>
                <a:spcPct val="90000"/>
              </a:lnSpc>
            </a:pPr>
            <a:r>
              <a:rPr lang="en-US" sz="1200" dirty="0">
                <a:solidFill>
                  <a:schemeClr val="bg1"/>
                </a:solidFill>
                <a:latin typeface="Calibri" panose="020F0502020204030204" pitchFamily="34" charset="0"/>
              </a:rPr>
              <a:t>(Sources: UNEG Database; UNDP Evaluation Resource Centre, </a:t>
            </a:r>
            <a:r>
              <a:rPr lang="en-GB" sz="1200" dirty="0">
                <a:solidFill>
                  <a:schemeClr val="bg1"/>
                </a:solidFill>
                <a:latin typeface="Calibri" panose="020F0502020204030204" pitchFamily="34" charset="0"/>
              </a:rPr>
              <a:t>3ie’s Development Evidence Portal, UNDESA, Agency databases</a:t>
            </a:r>
            <a:r>
              <a:rPr lang="en-US" sz="1200" dirty="0">
                <a:solidFill>
                  <a:schemeClr val="bg1"/>
                </a:solidFill>
                <a:latin typeface="Calibri" panose="020F0502020204030204" pitchFamily="34" charset="0"/>
              </a:rPr>
              <a:t>) </a:t>
            </a:r>
          </a:p>
          <a:p>
            <a:pPr>
              <a:lnSpc>
                <a:spcPct val="90000"/>
              </a:lnSpc>
            </a:pPr>
            <a:endParaRPr lang="en-US" sz="2400" b="1" i="1" cap="small" dirty="0">
              <a:solidFill>
                <a:schemeClr val="bg1"/>
              </a:solidFill>
            </a:endParaRPr>
          </a:p>
        </p:txBody>
      </p:sp>
      <p:pic>
        <p:nvPicPr>
          <p:cNvPr id="7" name="Picture 6">
            <a:extLst>
              <a:ext uri="{FF2B5EF4-FFF2-40B4-BE49-F238E27FC236}">
                <a16:creationId xmlns:a16="http://schemas.microsoft.com/office/drawing/2014/main" id="{712CBA8E-2582-4698-BBD7-1DA0A131CC58}"/>
              </a:ext>
            </a:extLst>
          </p:cNvPr>
          <p:cNvPicPr>
            <a:picLocks noChangeAspect="1"/>
          </p:cNvPicPr>
          <p:nvPr/>
        </p:nvPicPr>
        <p:blipFill>
          <a:blip r:embed="rId4"/>
          <a:stretch>
            <a:fillRect/>
          </a:stretch>
        </p:blipFill>
        <p:spPr>
          <a:xfrm>
            <a:off x="-2973958" y="734920"/>
            <a:ext cx="2119388" cy="5724809"/>
          </a:xfrm>
          <a:prstGeom prst="rect">
            <a:avLst/>
          </a:prstGeom>
        </p:spPr>
      </p:pic>
      <p:grpSp>
        <p:nvGrpSpPr>
          <p:cNvPr id="46" name="Group 45">
            <a:extLst>
              <a:ext uri="{FF2B5EF4-FFF2-40B4-BE49-F238E27FC236}">
                <a16:creationId xmlns:a16="http://schemas.microsoft.com/office/drawing/2014/main" id="{28C08435-7FB9-0311-DAA1-1F6175FF7521}"/>
              </a:ext>
            </a:extLst>
          </p:cNvPr>
          <p:cNvGrpSpPr/>
          <p:nvPr/>
        </p:nvGrpSpPr>
        <p:grpSpPr>
          <a:xfrm>
            <a:off x="6216641" y="791163"/>
            <a:ext cx="6351104" cy="2215301"/>
            <a:chOff x="162817" y="343474"/>
            <a:chExt cx="6351104" cy="2215301"/>
          </a:xfrm>
        </p:grpSpPr>
        <p:sp>
          <p:nvSpPr>
            <p:cNvPr id="22" name="TextBox 21">
              <a:extLst>
                <a:ext uri="{FF2B5EF4-FFF2-40B4-BE49-F238E27FC236}">
                  <a16:creationId xmlns:a16="http://schemas.microsoft.com/office/drawing/2014/main" id="{CB2E67A3-2343-9B65-C575-B35FB2AE65B1}"/>
                </a:ext>
              </a:extLst>
            </p:cNvPr>
            <p:cNvSpPr txBox="1"/>
            <p:nvPr/>
          </p:nvSpPr>
          <p:spPr>
            <a:xfrm>
              <a:off x="1342077" y="2189443"/>
              <a:ext cx="3835831" cy="369332"/>
            </a:xfrm>
            <a:prstGeom prst="rect">
              <a:avLst/>
            </a:prstGeom>
            <a:noFill/>
          </p:spPr>
          <p:txBody>
            <a:bodyPr wrap="square" rtlCol="0">
              <a:spAutoFit/>
            </a:bodyPr>
            <a:lstStyle/>
            <a:p>
              <a:pPr algn="ctr"/>
              <a:r>
                <a:rPr lang="en-US" sz="900" dirty="0">
                  <a:solidFill>
                    <a:schemeClr val="accent6">
                      <a:lumMod val="75000"/>
                    </a:schemeClr>
                  </a:solidFill>
                </a:rPr>
                <a:t>Total evaluations identified as of May 2022: </a:t>
              </a:r>
              <a:r>
                <a:rPr lang="en-US" sz="900" b="1" dirty="0">
                  <a:solidFill>
                    <a:schemeClr val="accent6">
                      <a:lumMod val="75000"/>
                    </a:schemeClr>
                  </a:solidFill>
                </a:rPr>
                <a:t>19,888</a:t>
              </a:r>
            </a:p>
            <a:p>
              <a:pPr marL="171450" indent="-171450" algn="ctr">
                <a:buFont typeface="Arial" panose="020B0604020202020204" pitchFamily="34" charset="0"/>
                <a:buChar char="•"/>
              </a:pPr>
              <a:endParaRPr lang="en-US" sz="900" b="1" dirty="0">
                <a:solidFill>
                  <a:schemeClr val="accent6">
                    <a:lumMod val="75000"/>
                  </a:schemeClr>
                </a:solidFill>
              </a:endParaRPr>
            </a:p>
          </p:txBody>
        </p:sp>
        <p:sp>
          <p:nvSpPr>
            <p:cNvPr id="15" name="TextBox 14">
              <a:extLst>
                <a:ext uri="{FF2B5EF4-FFF2-40B4-BE49-F238E27FC236}">
                  <a16:creationId xmlns:a16="http://schemas.microsoft.com/office/drawing/2014/main" id="{CA28DDDC-682D-6827-1C35-662461A2BE70}"/>
                </a:ext>
              </a:extLst>
            </p:cNvPr>
            <p:cNvSpPr txBox="1"/>
            <p:nvPr/>
          </p:nvSpPr>
          <p:spPr>
            <a:xfrm>
              <a:off x="162817" y="858041"/>
              <a:ext cx="3027561" cy="800219"/>
            </a:xfrm>
            <a:prstGeom prst="rect">
              <a:avLst/>
            </a:prstGeom>
            <a:noFill/>
          </p:spPr>
          <p:txBody>
            <a:bodyPr wrap="square" rtlCol="0">
              <a:spAutoFit/>
            </a:bodyPr>
            <a:lstStyle/>
            <a:p>
              <a:pPr algn="r"/>
              <a:r>
                <a:rPr lang="en-US" b="1" dirty="0">
                  <a:solidFill>
                    <a:srgbClr val="FF0000"/>
                  </a:solidFill>
                </a:rPr>
                <a:t>8501</a:t>
              </a:r>
            </a:p>
            <a:p>
              <a:pPr algn="r"/>
              <a:r>
                <a:rPr lang="en-US" sz="1600" dirty="0">
                  <a:solidFill>
                    <a:srgbClr val="FF0000"/>
                  </a:solidFill>
                </a:rPr>
                <a:t>Performance Evaluations</a:t>
              </a:r>
            </a:p>
            <a:p>
              <a:r>
                <a:rPr lang="en-US" sz="1200" dirty="0">
                  <a:solidFill>
                    <a:schemeClr val="accent2"/>
                  </a:solidFill>
                </a:rPr>
                <a:t> </a:t>
              </a:r>
              <a:endParaRPr lang="en-GB" sz="1200" dirty="0">
                <a:solidFill>
                  <a:schemeClr val="accent2"/>
                </a:solidFill>
              </a:endParaRPr>
            </a:p>
          </p:txBody>
        </p:sp>
        <p:sp>
          <p:nvSpPr>
            <p:cNvPr id="19" name="TextBox 18">
              <a:extLst>
                <a:ext uri="{FF2B5EF4-FFF2-40B4-BE49-F238E27FC236}">
                  <a16:creationId xmlns:a16="http://schemas.microsoft.com/office/drawing/2014/main" id="{89BD8FE6-F6A7-1C0A-B9FC-F987164299FE}"/>
                </a:ext>
              </a:extLst>
            </p:cNvPr>
            <p:cNvSpPr txBox="1"/>
            <p:nvPr/>
          </p:nvSpPr>
          <p:spPr>
            <a:xfrm>
              <a:off x="359286" y="1475758"/>
              <a:ext cx="2831092" cy="615553"/>
            </a:xfrm>
            <a:prstGeom prst="rect">
              <a:avLst/>
            </a:prstGeom>
            <a:noFill/>
          </p:spPr>
          <p:txBody>
            <a:bodyPr wrap="square" rtlCol="0">
              <a:spAutoFit/>
            </a:bodyPr>
            <a:lstStyle/>
            <a:p>
              <a:pPr algn="r"/>
              <a:r>
                <a:rPr lang="en-US" b="1" dirty="0">
                  <a:solidFill>
                    <a:schemeClr val="accent4"/>
                  </a:solidFill>
                </a:rPr>
                <a:t>947</a:t>
              </a:r>
            </a:p>
            <a:p>
              <a:pPr algn="r"/>
              <a:r>
                <a:rPr lang="en-US" sz="1600" dirty="0">
                  <a:solidFill>
                    <a:schemeClr val="accent4"/>
                  </a:solidFill>
                </a:rPr>
                <a:t>Systematic reviews</a:t>
              </a:r>
            </a:p>
          </p:txBody>
        </p:sp>
        <p:sp>
          <p:nvSpPr>
            <p:cNvPr id="20" name="TextBox 19">
              <a:extLst>
                <a:ext uri="{FF2B5EF4-FFF2-40B4-BE49-F238E27FC236}">
                  <a16:creationId xmlns:a16="http://schemas.microsoft.com/office/drawing/2014/main" id="{3EDA6860-68B1-2402-DCBA-141FA3495BD7}"/>
                </a:ext>
              </a:extLst>
            </p:cNvPr>
            <p:cNvSpPr txBox="1"/>
            <p:nvPr/>
          </p:nvSpPr>
          <p:spPr>
            <a:xfrm>
              <a:off x="3321148" y="850912"/>
              <a:ext cx="2330200" cy="615553"/>
            </a:xfrm>
            <a:prstGeom prst="rect">
              <a:avLst/>
            </a:prstGeom>
            <a:noFill/>
          </p:spPr>
          <p:txBody>
            <a:bodyPr wrap="square" rtlCol="0">
              <a:spAutoFit/>
            </a:bodyPr>
            <a:lstStyle/>
            <a:p>
              <a:r>
                <a:rPr lang="en-US" b="1" dirty="0">
                  <a:solidFill>
                    <a:schemeClr val="accent5">
                      <a:lumMod val="75000"/>
                    </a:schemeClr>
                  </a:solidFill>
                </a:rPr>
                <a:t>10,440</a:t>
              </a:r>
            </a:p>
            <a:p>
              <a:r>
                <a:rPr lang="en-US" sz="1600" dirty="0">
                  <a:solidFill>
                    <a:schemeClr val="accent5">
                      <a:lumMod val="75000"/>
                    </a:schemeClr>
                  </a:solidFill>
                </a:rPr>
                <a:t>Impact evaluations</a:t>
              </a:r>
            </a:p>
          </p:txBody>
        </p:sp>
        <p:sp>
          <p:nvSpPr>
            <p:cNvPr id="23" name="TextBox 22">
              <a:extLst>
                <a:ext uri="{FF2B5EF4-FFF2-40B4-BE49-F238E27FC236}">
                  <a16:creationId xmlns:a16="http://schemas.microsoft.com/office/drawing/2014/main" id="{8AA13F96-4BC9-B5E8-1BF6-00563C413434}"/>
                </a:ext>
              </a:extLst>
            </p:cNvPr>
            <p:cNvSpPr txBox="1"/>
            <p:nvPr/>
          </p:nvSpPr>
          <p:spPr>
            <a:xfrm>
              <a:off x="3321148" y="1471028"/>
              <a:ext cx="3192773" cy="615553"/>
            </a:xfrm>
            <a:prstGeom prst="rect">
              <a:avLst/>
            </a:prstGeom>
            <a:noFill/>
          </p:spPr>
          <p:txBody>
            <a:bodyPr wrap="square" rtlCol="0">
              <a:spAutoFit/>
            </a:bodyPr>
            <a:lstStyle/>
            <a:p>
              <a:r>
                <a:rPr lang="en-US" b="1" dirty="0">
                  <a:solidFill>
                    <a:srgbClr val="00B050"/>
                  </a:solidFill>
                </a:rPr>
                <a:t>176</a:t>
              </a:r>
              <a:r>
                <a:rPr lang="en-US" sz="1200" b="1" dirty="0">
                  <a:solidFill>
                    <a:srgbClr val="00B050"/>
                  </a:solidFill>
                </a:rPr>
                <a:t> (since 2016)</a:t>
              </a:r>
            </a:p>
            <a:p>
              <a:r>
                <a:rPr lang="en-US" sz="1600" b="1" dirty="0">
                  <a:solidFill>
                    <a:srgbClr val="00B050"/>
                  </a:solidFill>
                </a:rPr>
                <a:t>Voluntary National Reviews</a:t>
              </a:r>
            </a:p>
          </p:txBody>
        </p:sp>
        <p:cxnSp>
          <p:nvCxnSpPr>
            <p:cNvPr id="14" name="Straight Connector 13">
              <a:extLst>
                <a:ext uri="{FF2B5EF4-FFF2-40B4-BE49-F238E27FC236}">
                  <a16:creationId xmlns:a16="http://schemas.microsoft.com/office/drawing/2014/main" id="{A206FEB0-7BDB-CE56-57A0-6AF736D0A291}"/>
                </a:ext>
              </a:extLst>
            </p:cNvPr>
            <p:cNvCxnSpPr>
              <a:cxnSpLocks/>
            </p:cNvCxnSpPr>
            <p:nvPr/>
          </p:nvCxnSpPr>
          <p:spPr>
            <a:xfrm>
              <a:off x="3259993" y="805139"/>
              <a:ext cx="0" cy="1281442"/>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004F308-AAEC-103A-4DC9-3C9FD939F8FF}"/>
                </a:ext>
              </a:extLst>
            </p:cNvPr>
            <p:cNvSpPr txBox="1"/>
            <p:nvPr/>
          </p:nvSpPr>
          <p:spPr>
            <a:xfrm>
              <a:off x="2017936" y="343474"/>
              <a:ext cx="2456122" cy="461665"/>
            </a:xfrm>
            <a:prstGeom prst="rect">
              <a:avLst/>
            </a:prstGeom>
            <a:noFill/>
          </p:spPr>
          <p:txBody>
            <a:bodyPr wrap="none" rtlCol="0">
              <a:spAutoFit/>
            </a:bodyPr>
            <a:lstStyle/>
            <a:p>
              <a:pPr algn="ctr"/>
              <a:r>
                <a:rPr lang="en-US" sz="2400" b="1" i="1" dirty="0">
                  <a:solidFill>
                    <a:srgbClr val="0070C0"/>
                  </a:solidFill>
                </a:rPr>
                <a:t>the evidence base</a:t>
              </a:r>
            </a:p>
          </p:txBody>
        </p:sp>
      </p:grpSp>
      <p:cxnSp>
        <p:nvCxnSpPr>
          <p:cNvPr id="33" name="Straight Connector 32">
            <a:extLst>
              <a:ext uri="{FF2B5EF4-FFF2-40B4-BE49-F238E27FC236}">
                <a16:creationId xmlns:a16="http://schemas.microsoft.com/office/drawing/2014/main" id="{ED9EA2D4-1655-21E7-B892-38A51F83795D}"/>
              </a:ext>
            </a:extLst>
          </p:cNvPr>
          <p:cNvCxnSpPr>
            <a:cxnSpLocks/>
          </p:cNvCxnSpPr>
          <p:nvPr/>
        </p:nvCxnSpPr>
        <p:spPr>
          <a:xfrm flipH="1">
            <a:off x="4854699" y="2853182"/>
            <a:ext cx="2972868" cy="0"/>
          </a:xfrm>
          <a:prstGeom prst="line">
            <a:avLst/>
          </a:prstGeom>
        </p:spPr>
        <p:style>
          <a:lnRef idx="2">
            <a:schemeClr val="accent1"/>
          </a:lnRef>
          <a:fillRef idx="0">
            <a:schemeClr val="accent1"/>
          </a:fillRef>
          <a:effectRef idx="1">
            <a:schemeClr val="accent1"/>
          </a:effectRef>
          <a:fontRef idx="minor">
            <a:schemeClr val="tx1"/>
          </a:fontRef>
        </p:style>
      </p:cxnSp>
      <p:pic>
        <p:nvPicPr>
          <p:cNvPr id="36" name="Picture 35" descr="Table, calendar&#10;&#10;Description automatically generated">
            <a:extLst>
              <a:ext uri="{FF2B5EF4-FFF2-40B4-BE49-F238E27FC236}">
                <a16:creationId xmlns:a16="http://schemas.microsoft.com/office/drawing/2014/main" id="{CDA3CAA8-3603-03F6-C4AF-07494E763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847" y="3506320"/>
            <a:ext cx="9143998" cy="1637336"/>
          </a:xfrm>
          <a:prstGeom prst="rect">
            <a:avLst/>
          </a:prstGeom>
        </p:spPr>
      </p:pic>
      <p:sp>
        <p:nvSpPr>
          <p:cNvPr id="42" name="TextBox 41">
            <a:extLst>
              <a:ext uri="{FF2B5EF4-FFF2-40B4-BE49-F238E27FC236}">
                <a16:creationId xmlns:a16="http://schemas.microsoft.com/office/drawing/2014/main" id="{200A9B26-C594-0240-BC2C-73B2631FB329}"/>
              </a:ext>
            </a:extLst>
          </p:cNvPr>
          <p:cNvSpPr txBox="1"/>
          <p:nvPr/>
        </p:nvSpPr>
        <p:spPr>
          <a:xfrm>
            <a:off x="4480960" y="5263791"/>
            <a:ext cx="4770190" cy="261610"/>
          </a:xfrm>
          <a:prstGeom prst="rect">
            <a:avLst/>
          </a:prstGeom>
          <a:noFill/>
        </p:spPr>
        <p:txBody>
          <a:bodyPr wrap="square" rtlCol="0">
            <a:spAutoFit/>
          </a:bodyPr>
          <a:lstStyle/>
          <a:p>
            <a:r>
              <a:rPr lang="en-US" sz="1100" dirty="0">
                <a:solidFill>
                  <a:schemeClr val="accent6">
                    <a:lumMod val="75000"/>
                  </a:schemeClr>
                </a:solidFill>
              </a:rPr>
              <a:t>Total evaluations tagged to SDGs as of May 2022: </a:t>
            </a:r>
            <a:r>
              <a:rPr lang="en-US" sz="1100" b="1" dirty="0">
                <a:solidFill>
                  <a:schemeClr val="accent6">
                    <a:lumMod val="75000"/>
                  </a:schemeClr>
                </a:solidFill>
              </a:rPr>
              <a:t>10,154</a:t>
            </a:r>
          </a:p>
        </p:txBody>
      </p:sp>
      <p:sp>
        <p:nvSpPr>
          <p:cNvPr id="44" name="TextBox 43">
            <a:extLst>
              <a:ext uri="{FF2B5EF4-FFF2-40B4-BE49-F238E27FC236}">
                <a16:creationId xmlns:a16="http://schemas.microsoft.com/office/drawing/2014/main" id="{7522DD85-34BB-A902-AADE-B7137C3B9A01}"/>
              </a:ext>
            </a:extLst>
          </p:cNvPr>
          <p:cNvSpPr txBox="1"/>
          <p:nvPr/>
        </p:nvSpPr>
        <p:spPr>
          <a:xfrm>
            <a:off x="4480961" y="3061155"/>
            <a:ext cx="4041043" cy="461665"/>
          </a:xfrm>
          <a:prstGeom prst="rect">
            <a:avLst/>
          </a:prstGeom>
          <a:noFill/>
        </p:spPr>
        <p:txBody>
          <a:bodyPr wrap="none" rtlCol="0">
            <a:spAutoFit/>
          </a:bodyPr>
          <a:lstStyle/>
          <a:p>
            <a:r>
              <a:rPr lang="en-US" sz="2400" b="1" i="1" dirty="0">
                <a:solidFill>
                  <a:srgbClr val="0070C0"/>
                </a:solidFill>
              </a:rPr>
              <a:t>evidence distribution by SDGs</a:t>
            </a:r>
          </a:p>
        </p:txBody>
      </p:sp>
      <p:sp>
        <p:nvSpPr>
          <p:cNvPr id="38" name="Slide Number Placeholder 37">
            <a:extLst>
              <a:ext uri="{FF2B5EF4-FFF2-40B4-BE49-F238E27FC236}">
                <a16:creationId xmlns:a16="http://schemas.microsoft.com/office/drawing/2014/main" id="{A7305E68-2FA7-A3D5-C328-AF712CA76D26}"/>
              </a:ext>
            </a:extLst>
          </p:cNvPr>
          <p:cNvSpPr>
            <a:spLocks noGrp="1"/>
          </p:cNvSpPr>
          <p:nvPr>
            <p:ph type="sldNum" sz="quarter" idx="11"/>
          </p:nvPr>
        </p:nvSpPr>
        <p:spPr/>
        <p:txBody>
          <a:bodyPr/>
          <a:lstStyle/>
          <a:p>
            <a:endParaRPr lang="en-US" dirty="0">
              <a:solidFill>
                <a:schemeClr val="bg1"/>
              </a:solidFill>
            </a:endParaRPr>
          </a:p>
          <a:p>
            <a:fld id="{5A7F6EAE-FD5D-4FD4-91D1-211C6AAD7647}"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112823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456137-2C09-83EF-BCD7-869D557AB4AE}"/>
              </a:ext>
            </a:extLst>
          </p:cNvPr>
          <p:cNvPicPr>
            <a:picLocks noChangeAspect="1"/>
          </p:cNvPicPr>
          <p:nvPr/>
        </p:nvPicPr>
        <p:blipFill>
          <a:blip r:embed="rId3"/>
          <a:stretch>
            <a:fillRect/>
          </a:stretch>
        </p:blipFill>
        <p:spPr>
          <a:xfrm>
            <a:off x="1943200" y="427814"/>
            <a:ext cx="7320070" cy="1335911"/>
          </a:xfrm>
          <a:prstGeom prst="rect">
            <a:avLst/>
          </a:prstGeom>
        </p:spPr>
      </p:pic>
      <p:sp>
        <p:nvSpPr>
          <p:cNvPr id="4" name="Slide Number Placeholder 3">
            <a:extLst>
              <a:ext uri="{FF2B5EF4-FFF2-40B4-BE49-F238E27FC236}">
                <a16:creationId xmlns:a16="http://schemas.microsoft.com/office/drawing/2014/main" id="{B50D53CE-9589-4409-A460-5AC4EDDED08C}"/>
              </a:ext>
            </a:extLst>
          </p:cNvPr>
          <p:cNvSpPr>
            <a:spLocks noGrp="1"/>
          </p:cNvSpPr>
          <p:nvPr>
            <p:ph type="sldNum" sz="quarter" idx="12"/>
          </p:nvPr>
        </p:nvSpPr>
        <p:spPr>
          <a:prstGeom prst="rect">
            <a:avLst/>
          </a:prstGeom>
        </p:spPr>
        <p:txBody>
          <a:bodyPr vert="horz" lIns="91440" tIns="45720" rIns="91440" bIns="45720" rtlCol="0" anchor="ctr">
            <a:norm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A98EE3D-8CD1-4C3F-BD1C-C98C9596463C}" type="slidenum">
              <a:rPr lang="en-US" sz="1200">
                <a:solidFill>
                  <a:schemeClr val="tx1">
                    <a:tint val="75000"/>
                  </a:schemeClr>
                </a:solidFill>
              </a:rPr>
              <a:pPr>
                <a:spcAft>
                  <a:spcPts val="600"/>
                </a:spcAft>
              </a:pPr>
              <a:t>6</a:t>
            </a:fld>
            <a:endParaRPr lang="en-US" sz="1200">
              <a:solidFill>
                <a:schemeClr val="tx1">
                  <a:tint val="75000"/>
                </a:schemeClr>
              </a:solidFill>
            </a:endParaRPr>
          </a:p>
        </p:txBody>
      </p:sp>
      <p:sp>
        <p:nvSpPr>
          <p:cNvPr id="11" name="TextBox 10">
            <a:extLst>
              <a:ext uri="{FF2B5EF4-FFF2-40B4-BE49-F238E27FC236}">
                <a16:creationId xmlns:a16="http://schemas.microsoft.com/office/drawing/2014/main" id="{DC5857B9-7C0B-79DD-EC5C-92FA72033DB0}"/>
              </a:ext>
            </a:extLst>
          </p:cNvPr>
          <p:cNvSpPr txBox="1"/>
          <p:nvPr/>
        </p:nvSpPr>
        <p:spPr>
          <a:xfrm>
            <a:off x="2836075" y="2154518"/>
            <a:ext cx="3309088" cy="1754326"/>
          </a:xfrm>
          <a:prstGeom prst="rect">
            <a:avLst/>
          </a:prstGeom>
          <a:noFill/>
        </p:spPr>
        <p:txBody>
          <a:bodyPr wrap="square" rtlCol="0">
            <a:spAutoFit/>
          </a:bodyPr>
          <a:lstStyle/>
          <a:p>
            <a:r>
              <a:rPr lang="en-US" b="1" dirty="0">
                <a:solidFill>
                  <a:schemeClr val="accent6"/>
                </a:solidFill>
              </a:rPr>
              <a:t>Areas</a:t>
            </a:r>
          </a:p>
          <a:p>
            <a:pPr marL="457200" indent="-457200">
              <a:buFont typeface="+mj-lt"/>
              <a:buAutoNum type="arabicPeriod"/>
            </a:pPr>
            <a:r>
              <a:rPr lang="en-US" dirty="0"/>
              <a:t>Finance</a:t>
            </a:r>
          </a:p>
          <a:p>
            <a:pPr marL="457200" indent="-457200">
              <a:buFont typeface="+mj-lt"/>
              <a:buAutoNum type="arabicPeriod"/>
            </a:pPr>
            <a:r>
              <a:rPr lang="en-US" dirty="0"/>
              <a:t>Technology</a:t>
            </a:r>
          </a:p>
          <a:p>
            <a:pPr marL="457200" indent="-457200">
              <a:buFont typeface="+mj-lt"/>
              <a:buAutoNum type="arabicPeriod"/>
            </a:pPr>
            <a:r>
              <a:rPr lang="en-US" dirty="0"/>
              <a:t>Capacity Development</a:t>
            </a:r>
          </a:p>
          <a:p>
            <a:pPr marL="457200" indent="-457200">
              <a:buFont typeface="+mj-lt"/>
              <a:buAutoNum type="arabicPeriod"/>
            </a:pPr>
            <a:r>
              <a:rPr lang="en-US" dirty="0"/>
              <a:t>Trade</a:t>
            </a:r>
          </a:p>
          <a:p>
            <a:pPr marL="457200" indent="-457200">
              <a:buFont typeface="+mj-lt"/>
              <a:buAutoNum type="arabicPeriod"/>
            </a:pPr>
            <a:r>
              <a:rPr lang="en-US" dirty="0"/>
              <a:t>Systemic Issues </a:t>
            </a:r>
          </a:p>
        </p:txBody>
      </p:sp>
      <p:pic>
        <p:nvPicPr>
          <p:cNvPr id="3" name="Graphic 2" descr="Badge 5 with solid fill">
            <a:extLst>
              <a:ext uri="{FF2B5EF4-FFF2-40B4-BE49-F238E27FC236}">
                <a16:creationId xmlns:a16="http://schemas.microsoft.com/office/drawing/2014/main" id="{C6D5DCFF-B4C4-6CAA-E78C-93571868D3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83473" y="2117281"/>
            <a:ext cx="914400" cy="914400"/>
          </a:xfrm>
          <a:prstGeom prst="rect">
            <a:avLst/>
          </a:prstGeom>
        </p:spPr>
      </p:pic>
      <p:pic>
        <p:nvPicPr>
          <p:cNvPr id="8" name="Graphic 7" descr="Bullseye with solid fill">
            <a:extLst>
              <a:ext uri="{FF2B5EF4-FFF2-40B4-BE49-F238E27FC236}">
                <a16:creationId xmlns:a16="http://schemas.microsoft.com/office/drawing/2014/main" id="{AE96B804-2EA9-575D-724F-CA83692F90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21886" y="2541599"/>
            <a:ext cx="914400" cy="914400"/>
          </a:xfrm>
          <a:prstGeom prst="rect">
            <a:avLst/>
          </a:prstGeom>
        </p:spPr>
      </p:pic>
      <p:sp>
        <p:nvSpPr>
          <p:cNvPr id="12" name="TextBox 11">
            <a:extLst>
              <a:ext uri="{FF2B5EF4-FFF2-40B4-BE49-F238E27FC236}">
                <a16:creationId xmlns:a16="http://schemas.microsoft.com/office/drawing/2014/main" id="{F910C2FB-A6CD-678E-5014-B13187D4BC85}"/>
              </a:ext>
            </a:extLst>
          </p:cNvPr>
          <p:cNvSpPr txBox="1"/>
          <p:nvPr/>
        </p:nvSpPr>
        <p:spPr>
          <a:xfrm>
            <a:off x="6221569" y="2148277"/>
            <a:ext cx="5133975" cy="369332"/>
          </a:xfrm>
          <a:prstGeom prst="rect">
            <a:avLst/>
          </a:prstGeom>
          <a:noFill/>
        </p:spPr>
        <p:txBody>
          <a:bodyPr wrap="square" rtlCol="0">
            <a:spAutoFit/>
          </a:bodyPr>
          <a:lstStyle/>
          <a:p>
            <a:r>
              <a:rPr lang="en-US" b="1" dirty="0">
                <a:solidFill>
                  <a:schemeClr val="accent6"/>
                </a:solidFill>
              </a:rPr>
              <a:t>19 Targets</a:t>
            </a:r>
            <a:endParaRPr lang="en-US" sz="1600" b="1" dirty="0"/>
          </a:p>
        </p:txBody>
      </p:sp>
      <p:pic>
        <p:nvPicPr>
          <p:cNvPr id="15" name="Graphic 14" descr="Bar graph with upward trend with solid fill">
            <a:extLst>
              <a:ext uri="{FF2B5EF4-FFF2-40B4-BE49-F238E27FC236}">
                <a16:creationId xmlns:a16="http://schemas.microsoft.com/office/drawing/2014/main" id="{ECF01709-B21C-22C7-BCD1-2A3D31D05E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57733" y="2624572"/>
            <a:ext cx="914400" cy="914400"/>
          </a:xfrm>
          <a:prstGeom prst="rect">
            <a:avLst/>
          </a:prstGeom>
        </p:spPr>
      </p:pic>
      <p:sp>
        <p:nvSpPr>
          <p:cNvPr id="17" name="TextBox 16">
            <a:extLst>
              <a:ext uri="{FF2B5EF4-FFF2-40B4-BE49-F238E27FC236}">
                <a16:creationId xmlns:a16="http://schemas.microsoft.com/office/drawing/2014/main" id="{B1E21930-89F8-7F3D-980E-4D0428524442}"/>
              </a:ext>
            </a:extLst>
          </p:cNvPr>
          <p:cNvSpPr txBox="1"/>
          <p:nvPr/>
        </p:nvSpPr>
        <p:spPr>
          <a:xfrm>
            <a:off x="8083305" y="2135637"/>
            <a:ext cx="1705834" cy="369332"/>
          </a:xfrm>
          <a:prstGeom prst="rect">
            <a:avLst/>
          </a:prstGeom>
          <a:noFill/>
        </p:spPr>
        <p:txBody>
          <a:bodyPr wrap="square" rtlCol="0">
            <a:spAutoFit/>
          </a:bodyPr>
          <a:lstStyle/>
          <a:p>
            <a:r>
              <a:rPr lang="en-US" b="1" dirty="0">
                <a:solidFill>
                  <a:schemeClr val="accent6"/>
                </a:solidFill>
              </a:rPr>
              <a:t>24 Indicators</a:t>
            </a:r>
            <a:endParaRPr lang="en-US" sz="1600" b="1" dirty="0"/>
          </a:p>
        </p:txBody>
      </p:sp>
      <p:sp>
        <p:nvSpPr>
          <p:cNvPr id="6" name="TextBox 5">
            <a:extLst>
              <a:ext uri="{FF2B5EF4-FFF2-40B4-BE49-F238E27FC236}">
                <a16:creationId xmlns:a16="http://schemas.microsoft.com/office/drawing/2014/main" id="{889E372F-D99C-8D7A-418C-386EC97DC784}"/>
              </a:ext>
            </a:extLst>
          </p:cNvPr>
          <p:cNvSpPr txBox="1"/>
          <p:nvPr/>
        </p:nvSpPr>
        <p:spPr>
          <a:xfrm>
            <a:off x="1639962" y="4731560"/>
            <a:ext cx="8912077" cy="1394997"/>
          </a:xfrm>
          <a:prstGeom prst="rect">
            <a:avLst/>
          </a:prstGeom>
          <a:solidFill>
            <a:schemeClr val="accent3">
              <a:lumMod val="20000"/>
              <a:lumOff val="80000"/>
            </a:schemeClr>
          </a:solidFill>
        </p:spPr>
        <p:txBody>
          <a:bodyPr wrap="square">
            <a:spAutoFit/>
          </a:bodyPr>
          <a:lstStyle/>
          <a:p>
            <a:pPr marL="342900" indent="-342900" fontAlgn="base">
              <a:lnSpc>
                <a:spcPct val="107000"/>
              </a:lnSpc>
              <a:buFont typeface="+mj-lt"/>
              <a:buAutoNum type="arabicPeriod"/>
            </a:pPr>
            <a:r>
              <a:rPr lang="en-US" sz="2000" kern="1400" dirty="0">
                <a:latin typeface="Calibri" panose="020F0502020204030204" pitchFamily="34" charset="0"/>
                <a:ea typeface="MS Mincho" panose="02020609040205080304" pitchFamily="49" charset="-128"/>
                <a:cs typeface="Calibri" panose="020F0502020204030204" pitchFamily="34" charset="0"/>
              </a:rPr>
              <a:t>What is the current status of progress towards this goal?</a:t>
            </a:r>
            <a:r>
              <a:rPr lang="en-GB" sz="2000" kern="1400" dirty="0">
                <a:latin typeface="Calibri" panose="020F0502020204030204" pitchFamily="34" charset="0"/>
                <a:ea typeface="Calibri" panose="020F0502020204030204" pitchFamily="34" charset="0"/>
                <a:cs typeface="Calibri" panose="020F0502020204030204" pitchFamily="34" charset="0"/>
              </a:rPr>
              <a:t>  </a:t>
            </a:r>
            <a:endParaRPr lang="en-US" sz="2000" kern="1400" dirty="0">
              <a:latin typeface="Calibri" panose="020F0502020204030204" pitchFamily="34" charset="0"/>
              <a:ea typeface="MS Mincho" panose="02020609040205080304" pitchFamily="49" charset="-128"/>
              <a:cs typeface="Times New Roman" panose="02020603050405020304" pitchFamily="18" charset="0"/>
            </a:endParaRPr>
          </a:p>
          <a:p>
            <a:pPr marL="342900" indent="-342900" fontAlgn="base">
              <a:lnSpc>
                <a:spcPct val="107000"/>
              </a:lnSpc>
              <a:buFont typeface="+mj-lt"/>
              <a:buAutoNum type="arabicPeriod"/>
            </a:pPr>
            <a:r>
              <a:rPr lang="en-US" sz="2000" kern="1400" dirty="0">
                <a:latin typeface="Calibri" panose="020F0502020204030204" pitchFamily="34" charset="0"/>
                <a:ea typeface="MS Mincho" panose="02020609040205080304" pitchFamily="49" charset="-128"/>
                <a:cs typeface="Calibri" panose="020F0502020204030204" pitchFamily="34" charset="0"/>
              </a:rPr>
              <a:t>What does and what does not work for effective interventions and progress under key areas? </a:t>
            </a:r>
            <a:endParaRPr lang="en-US" sz="2000" kern="1400" dirty="0">
              <a:latin typeface="Calibri" panose="020F0502020204030204" pitchFamily="34" charset="0"/>
              <a:ea typeface="MS Mincho" panose="02020609040205080304" pitchFamily="49" charset="-128"/>
              <a:cs typeface="Times New Roman" panose="02020603050405020304" pitchFamily="18" charset="0"/>
            </a:endParaRPr>
          </a:p>
          <a:p>
            <a:pPr marL="342900" indent="-342900" fontAlgn="base">
              <a:lnSpc>
                <a:spcPct val="107000"/>
              </a:lnSpc>
              <a:buFont typeface="+mj-lt"/>
              <a:buAutoNum type="arabicPeriod"/>
            </a:pPr>
            <a:r>
              <a:rPr lang="en-US" sz="2000" kern="1400" dirty="0">
                <a:latin typeface="Calibri" panose="020F0502020204030204" pitchFamily="34" charset="0"/>
                <a:ea typeface="MS Mincho" panose="02020609040205080304" pitchFamily="49" charset="-128"/>
                <a:cs typeface="Calibri" panose="020F0502020204030204" pitchFamily="34" charset="0"/>
              </a:rPr>
              <a:t>What needs to change in order to accelerate progress before and post 2030? </a:t>
            </a:r>
            <a:endParaRPr lang="en-US" sz="2000" kern="14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7" name="Right Brace 6">
            <a:extLst>
              <a:ext uri="{FF2B5EF4-FFF2-40B4-BE49-F238E27FC236}">
                <a16:creationId xmlns:a16="http://schemas.microsoft.com/office/drawing/2014/main" id="{A9342C40-7824-2E48-7ECE-23121C7267D6}"/>
              </a:ext>
            </a:extLst>
          </p:cNvPr>
          <p:cNvSpPr/>
          <p:nvPr/>
        </p:nvSpPr>
        <p:spPr>
          <a:xfrm rot="16200000">
            <a:off x="6105780" y="713552"/>
            <a:ext cx="231580" cy="7527852"/>
          </a:xfrm>
          <a:prstGeom prst="rightBrace">
            <a:avLst>
              <a:gd name="adj1" fmla="val 8333"/>
              <a:gd name="adj2" fmla="val 501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5855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0D53CE-9589-4409-A460-5AC4EDDED08C}"/>
              </a:ext>
            </a:extLst>
          </p:cNvPr>
          <p:cNvSpPr>
            <a:spLocks noGrp="1"/>
          </p:cNvSpPr>
          <p:nvPr>
            <p:ph type="sldNum" sz="quarter" idx="12"/>
          </p:nvPr>
        </p:nvSpPr>
        <p:spPr>
          <a:xfrm>
            <a:off x="10164384" y="6371527"/>
            <a:ext cx="336042" cy="365125"/>
          </a:xfrm>
          <a:prstGeom prst="rect">
            <a:avLst/>
          </a:prstGeom>
        </p:spPr>
        <p:txBody>
          <a:bodyPr>
            <a:norm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A98EE3D-8CD1-4C3F-BD1C-C98C9596463C}" type="slidenum">
              <a:rPr lang="en-US">
                <a:solidFill>
                  <a:schemeClr val="tx1">
                    <a:lumMod val="50000"/>
                    <a:lumOff val="50000"/>
                  </a:schemeClr>
                </a:solidFill>
              </a:rPr>
              <a:pPr>
                <a:spcAft>
                  <a:spcPts val="600"/>
                </a:spcAft>
              </a:pPr>
              <a:t>7</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442737B0-439C-A02B-4282-072384F420A3}"/>
              </a:ext>
            </a:extLst>
          </p:cNvPr>
          <p:cNvGraphicFramePr>
            <a:graphicFrameLocks noGrp="1"/>
          </p:cNvGraphicFramePr>
          <p:nvPr>
            <p:ph idx="1"/>
            <p:extLst>
              <p:ext uri="{D42A27DB-BD31-4B8C-83A1-F6EECF244321}">
                <p14:modId xmlns:p14="http://schemas.microsoft.com/office/powerpoint/2010/main" val="3687465403"/>
              </p:ext>
            </p:extLst>
          </p:nvPr>
        </p:nvGraphicFramePr>
        <p:xfrm>
          <a:off x="1439694" y="1163645"/>
          <a:ext cx="9941668" cy="5207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7CE7FB8C-D409-9182-9E78-CB72E1823051}"/>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325722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DCA8E5B-271B-67B8-645B-24E9F3331EAB}"/>
              </a:ext>
            </a:extLst>
          </p:cNvPr>
          <p:cNvPicPr>
            <a:picLocks noChangeAspect="1"/>
          </p:cNvPicPr>
          <p:nvPr/>
        </p:nvPicPr>
        <p:blipFill>
          <a:blip r:embed="rId3"/>
          <a:stretch>
            <a:fillRect/>
          </a:stretch>
        </p:blipFill>
        <p:spPr>
          <a:xfrm>
            <a:off x="1524" y="857"/>
            <a:ext cx="12190476" cy="6857143"/>
          </a:xfrm>
          <a:prstGeom prst="rect">
            <a:avLst/>
          </a:prstGeom>
        </p:spPr>
      </p:pic>
      <p:sp>
        <p:nvSpPr>
          <p:cNvPr id="14" name="Title 1">
            <a:extLst>
              <a:ext uri="{FF2B5EF4-FFF2-40B4-BE49-F238E27FC236}">
                <a16:creationId xmlns:a16="http://schemas.microsoft.com/office/drawing/2014/main" id="{DFBC7521-C934-99BE-2C0B-3FB5F5AE78C8}"/>
              </a:ext>
            </a:extLst>
          </p:cNvPr>
          <p:cNvSpPr txBox="1">
            <a:spLocks/>
          </p:cNvSpPr>
          <p:nvPr/>
        </p:nvSpPr>
        <p:spPr>
          <a:xfrm>
            <a:off x="3205226" y="2809692"/>
            <a:ext cx="5421330" cy="1238616"/>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accent1"/>
                </a:solidFill>
                <a:latin typeface="Tw Cen MT" panose="020B0602020104020603" pitchFamily="34" charset="0"/>
              </a:rPr>
              <a:t>THANK YOU</a:t>
            </a:r>
          </a:p>
          <a:p>
            <a:endParaRPr lang="en-US" b="1" dirty="0">
              <a:solidFill>
                <a:schemeClr val="accent1"/>
              </a:solidFill>
              <a:latin typeface="Tw Cen MT" panose="020B0602020104020603" pitchFamily="34" charset="0"/>
            </a:endParaRPr>
          </a:p>
          <a:p>
            <a:r>
              <a:rPr lang="en-US" b="1" dirty="0">
                <a:solidFill>
                  <a:schemeClr val="accent1"/>
                </a:solidFill>
                <a:latin typeface="Tw Cen MT" panose="020B0602020104020603" pitchFamily="34" charset="0"/>
              </a:rPr>
              <a:t>Ana.soares@undp.org</a:t>
            </a:r>
          </a:p>
        </p:txBody>
      </p:sp>
    </p:spTree>
    <p:extLst>
      <p:ext uri="{BB962C8B-B14F-4D97-AF65-F5344CB8AC3E}">
        <p14:creationId xmlns:p14="http://schemas.microsoft.com/office/powerpoint/2010/main" val="3232802368"/>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5e6f84-5843-49cc-89a8-d7ee1a915182" xsi:nil="true"/>
    <lcf76f155ced4ddcb4097134ff3c332f xmlns="cd5ca57e-aeff-4ea7-957c-ee39e8386d2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1DA4F4A995BF479E9488C37B756B51" ma:contentTypeVersion="8" ma:contentTypeDescription="Create a new document." ma:contentTypeScope="" ma:versionID="79ce3b18eeea16c8e5bc0f660afbc086">
  <xsd:schema xmlns:xsd="http://www.w3.org/2001/XMLSchema" xmlns:xs="http://www.w3.org/2001/XMLSchema" xmlns:p="http://schemas.microsoft.com/office/2006/metadata/properties" xmlns:ns2="cd5ca57e-aeff-4ea7-957c-ee39e8386d27" xmlns:ns3="9d5e6f84-5843-49cc-89a8-d7ee1a915182" targetNamespace="http://schemas.microsoft.com/office/2006/metadata/properties" ma:root="true" ma:fieldsID="2c09d4a8c476afae1dfa51d3cac8b136" ns2:_="" ns3:_="">
    <xsd:import namespace="cd5ca57e-aeff-4ea7-957c-ee39e8386d27"/>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ca57e-aeff-4ea7-957c-ee39e8386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0BB25D-2FF7-4279-A760-140AD81464F0}">
  <ds:schemaRefs>
    <ds:schemaRef ds:uri="http://schemas.openxmlformats.org/package/2006/metadata/core-properties"/>
    <ds:schemaRef ds:uri="http://purl.org/dc/dcmitype/"/>
    <ds:schemaRef ds:uri="http://purl.org/dc/elements/1.1/"/>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terms/"/>
    <ds:schemaRef ds:uri="9d5e6f84-5843-49cc-89a8-d7ee1a915182"/>
    <ds:schemaRef ds:uri="d75abbe9-4b63-46ba-acaa-ae82d37ec5f4"/>
  </ds:schemaRefs>
</ds:datastoreItem>
</file>

<file path=customXml/itemProps2.xml><?xml version="1.0" encoding="utf-8"?>
<ds:datastoreItem xmlns:ds="http://schemas.openxmlformats.org/officeDocument/2006/customXml" ds:itemID="{66320B34-3B3D-467F-B50E-DA7CAE26A877}">
  <ds:schemaRefs>
    <ds:schemaRef ds:uri="http://schemas.microsoft.com/sharepoint/v3/contenttype/forms"/>
  </ds:schemaRefs>
</ds:datastoreItem>
</file>

<file path=customXml/itemProps3.xml><?xml version="1.0" encoding="utf-8"?>
<ds:datastoreItem xmlns:ds="http://schemas.openxmlformats.org/officeDocument/2006/customXml" ds:itemID="{E1172303-2960-469C-94A3-A1923872DCB5}"/>
</file>

<file path=docProps/app.xml><?xml version="1.0" encoding="utf-8"?>
<Properties xmlns="http://schemas.openxmlformats.org/officeDocument/2006/extended-properties" xmlns:vt="http://schemas.openxmlformats.org/officeDocument/2006/docPropsVTypes">
  <Template/>
  <TotalTime>1029</TotalTime>
  <Words>1417</Words>
  <Application>Microsoft Office PowerPoint</Application>
  <PresentationFormat>Widescreen</PresentationFormat>
  <Paragraphs>119</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Avenir Next LT Pro</vt:lpstr>
      <vt:lpstr>Calibri</vt:lpstr>
      <vt:lpstr>Calibri Light</vt:lpstr>
      <vt:lpstr>Source Sans Pro Light</vt:lpstr>
      <vt:lpstr>Source Sans Pro Regular</vt:lpstr>
      <vt:lpstr>Times New Roman</vt:lpstr>
      <vt:lpstr>Tw Cen MT</vt:lpstr>
      <vt:lpstr>Office Theme</vt:lpstr>
      <vt:lpstr>       Global Coalition on Evaluative Evidence for the SDGs   </vt:lpstr>
      <vt:lpstr>PowerPoint Presentation</vt:lpstr>
      <vt:lpstr>Turning point in international development </vt:lpstr>
      <vt:lpstr>Key Objectives and purpose of this Global Coalition on evaluative evidence</vt:lpstr>
      <vt:lpstr>Preliminary “state of the evidence” assessment</vt:lpstr>
      <vt:lpstr>PowerPoint Presentation</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 Cheng</dc:creator>
  <cp:lastModifiedBy>Ana Rosa Monteiro Soares</cp:lastModifiedBy>
  <cp:revision>9</cp:revision>
  <dcterms:created xsi:type="dcterms:W3CDTF">2022-05-05T16:01:45Z</dcterms:created>
  <dcterms:modified xsi:type="dcterms:W3CDTF">2022-10-28T06:40:22Z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0x010100DC1DA4F4A995BF479E9488C37B756B51</vt:lpwstr>
  </property>
  <property fmtid="{D5CDD505-2E9C-101B-9397-08002B2CF9AE}" pid="3" name="MediaServiceImageTags">
    <vt:lpwstr/>
  </property>
</Properties>
</file>