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10.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3" r:id="rId4"/>
    <p:sldId id="274" r:id="rId5"/>
    <p:sldId id="275" r:id="rId6"/>
    <p:sldId id="276" r:id="rId7"/>
    <p:sldId id="298" r:id="rId8"/>
    <p:sldId id="277" r:id="rId9"/>
    <p:sldId id="278" r:id="rId10"/>
    <p:sldId id="283" r:id="rId11"/>
    <p:sldId id="279" r:id="rId12"/>
    <p:sldId id="280" r:id="rId13"/>
    <p:sldId id="281" r:id="rId14"/>
    <p:sldId id="282" r:id="rId15"/>
    <p:sldId id="288" r:id="rId16"/>
    <p:sldId id="289" r:id="rId17"/>
    <p:sldId id="285" r:id="rId18"/>
    <p:sldId id="286" r:id="rId19"/>
    <p:sldId id="287" r:id="rId20"/>
    <p:sldId id="272" r:id="rId21"/>
    <p:sldId id="290" r:id="rId22"/>
    <p:sldId id="291" r:id="rId23"/>
    <p:sldId id="267" r:id="rId24"/>
    <p:sldId id="269" r:id="rId25"/>
    <p:sldId id="270" r:id="rId26"/>
    <p:sldId id="293" r:id="rId27"/>
    <p:sldId id="294" r:id="rId28"/>
    <p:sldId id="29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555"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3843B05-E7E8-4387-8561-7159967005A9}" type="datetimeFigureOut">
              <a:rPr lang="en-US" smtClean="0"/>
              <a:pPr/>
              <a:t>10/24/2022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A7251A2-E781-4E23-8505-73A161EE56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843B05-E7E8-4387-8561-7159967005A9}" type="datetimeFigureOut">
              <a:rPr lang="en-US" smtClean="0"/>
              <a:pPr/>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51A2-E781-4E23-8505-73A161EE56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843B05-E7E8-4387-8561-7159967005A9}" type="datetimeFigureOut">
              <a:rPr lang="en-US" smtClean="0"/>
              <a:pPr/>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51A2-E781-4E23-8505-73A161EE56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843B05-E7E8-4387-8561-7159967005A9}" type="datetimeFigureOut">
              <a:rPr lang="en-US" smtClean="0"/>
              <a:pPr/>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51A2-E781-4E23-8505-73A161EE56E4}"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843B05-E7E8-4387-8561-7159967005A9}" type="datetimeFigureOut">
              <a:rPr lang="en-US" smtClean="0"/>
              <a:pPr/>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251A2-E781-4E23-8505-73A161EE56E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843B05-E7E8-4387-8561-7159967005A9}" type="datetimeFigureOut">
              <a:rPr lang="en-US" smtClean="0"/>
              <a:pPr/>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251A2-E781-4E23-8505-73A161EE56E4}"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843B05-E7E8-4387-8561-7159967005A9}" type="datetimeFigureOut">
              <a:rPr lang="en-US" smtClean="0"/>
              <a:pPr/>
              <a:t>10/24/2022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251A2-E781-4E23-8505-73A161EE56E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3843B05-E7E8-4387-8561-7159967005A9}" type="datetimeFigureOut">
              <a:rPr lang="en-US" smtClean="0"/>
              <a:pPr/>
              <a:t>10/24/2022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251A2-E781-4E23-8505-73A161EE56E4}"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43B05-E7E8-4387-8561-7159967005A9}" type="datetimeFigureOut">
              <a:rPr lang="en-US" smtClean="0"/>
              <a:pPr/>
              <a:t>10/24/2022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7251A2-E781-4E23-8505-73A161EE56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3843B05-E7E8-4387-8561-7159967005A9}" type="datetimeFigureOut">
              <a:rPr lang="en-US" smtClean="0"/>
              <a:pPr/>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251A2-E781-4E23-8505-73A161EE56E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3843B05-E7E8-4387-8561-7159967005A9}" type="datetimeFigureOut">
              <a:rPr lang="en-US" smtClean="0"/>
              <a:pPr/>
              <a:t>10/24/2022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A7251A2-E781-4E23-8505-73A161EE56E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3843B05-E7E8-4387-8561-7159967005A9}" type="datetimeFigureOut">
              <a:rPr lang="en-US" smtClean="0"/>
              <a:pPr/>
              <a:t>10/24/2022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7251A2-E781-4E23-8505-73A161EE56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National Evaluation Capacities Conference</a:t>
            </a:r>
            <a:br>
              <a:rPr lang="en-US" smtClean="0"/>
            </a:br>
            <a:r>
              <a:rPr lang="en-US" smtClean="0"/>
              <a:t> ( NEC) 25-28October, 2022</a:t>
            </a:r>
            <a:br>
              <a:rPr lang="en-US" smtClean="0"/>
            </a:br>
            <a:r>
              <a:rPr lang="en-US" smtClean="0"/>
              <a:t>ITC ILO Turin , Italy</a:t>
            </a:r>
            <a:endParaRPr lang="en-US" dirty="0"/>
          </a:p>
        </p:txBody>
      </p:sp>
      <p:sp>
        <p:nvSpPr>
          <p:cNvPr id="3" name="Subtitle 2"/>
          <p:cNvSpPr>
            <a:spLocks noGrp="1"/>
          </p:cNvSpPr>
          <p:nvPr>
            <p:ph type="subTitle" idx="1"/>
          </p:nvPr>
        </p:nvSpPr>
        <p:spPr/>
        <p:txBody>
          <a:bodyPr>
            <a:normAutofit fontScale="70000" lnSpcReduction="20000"/>
          </a:bodyPr>
          <a:lstStyle/>
          <a:p>
            <a:r>
              <a:rPr lang="en-US" smtClean="0"/>
              <a:t>PREPARED BY</a:t>
            </a:r>
          </a:p>
          <a:p>
            <a:endParaRPr lang="en-US" smtClean="0"/>
          </a:p>
          <a:p>
            <a:r>
              <a:rPr lang="en-US" smtClean="0"/>
              <a:t>Mr T. CHAPARADZA: </a:t>
            </a:r>
          </a:p>
          <a:p>
            <a:r>
              <a:rPr lang="en-US" smtClean="0"/>
              <a:t>ZIMBABWE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Development Results Frameworks are results chains with performance targets imbedded in them </a:t>
            </a:r>
          </a:p>
          <a:p>
            <a:r>
              <a:rPr lang="en-US" dirty="0" smtClean="0"/>
              <a:t>There exists some Key Performance Indicators ( KPIs) to track them and generate reports to give update</a:t>
            </a:r>
          </a:p>
          <a:p>
            <a:r>
              <a:rPr lang="en-US" dirty="0" smtClean="0"/>
              <a:t>The KPIs should be measurable and citizen centric</a:t>
            </a:r>
            <a:endParaRPr lang="en-US" b="1" dirty="0"/>
          </a:p>
        </p:txBody>
      </p:sp>
      <p:sp>
        <p:nvSpPr>
          <p:cNvPr id="3" name="Title 2"/>
          <p:cNvSpPr>
            <a:spLocks noGrp="1"/>
          </p:cNvSpPr>
          <p:nvPr>
            <p:ph type="title"/>
          </p:nvPr>
        </p:nvSpPr>
        <p:spPr/>
        <p:txBody>
          <a:bodyPr>
            <a:normAutofit fontScale="90000"/>
          </a:bodyPr>
          <a:lstStyle/>
          <a:p>
            <a:r>
              <a:rPr lang="en-US" dirty="0" smtClean="0"/>
              <a:t>Enabling environment  continued…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 </a:t>
            </a:r>
            <a:r>
              <a:rPr lang="en-US" b="1" dirty="0" smtClean="0">
                <a:solidFill>
                  <a:srgbClr val="00B050"/>
                </a:solidFill>
              </a:rPr>
              <a:t>Institutional capacity building- </a:t>
            </a:r>
            <a:r>
              <a:rPr lang="en-US" dirty="0" smtClean="0"/>
              <a:t>Evaluations without proper institutional arrangements may not secure traction and resounding support</a:t>
            </a:r>
          </a:p>
          <a:p>
            <a:r>
              <a:rPr lang="en-US" dirty="0" smtClean="0"/>
              <a:t>A readiness assessment is critical to make sure the institutions have what it takes to sustain an evaluations led Government</a:t>
            </a:r>
          </a:p>
          <a:p>
            <a:r>
              <a:rPr lang="en-US" dirty="0" smtClean="0"/>
              <a:t>It is critical to think on official data providing institution, else data without credibility spoils all the cause to effect a robust evaluation </a:t>
            </a:r>
          </a:p>
          <a:p>
            <a:endParaRPr lang="en-US" dirty="0"/>
          </a:p>
        </p:txBody>
      </p:sp>
      <p:sp>
        <p:nvSpPr>
          <p:cNvPr id="3" name="Title 2"/>
          <p:cNvSpPr>
            <a:spLocks noGrp="1"/>
          </p:cNvSpPr>
          <p:nvPr>
            <p:ph type="title"/>
          </p:nvPr>
        </p:nvSpPr>
        <p:spPr/>
        <p:txBody>
          <a:bodyPr/>
          <a:lstStyle/>
          <a:p>
            <a:r>
              <a:rPr lang="en-US" dirty="0" smtClean="0"/>
              <a:t>Continuation…..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Zimbabwe, there is </a:t>
            </a:r>
            <a:r>
              <a:rPr lang="en-US" dirty="0" err="1" smtClean="0"/>
              <a:t>ZimStats</a:t>
            </a:r>
            <a:r>
              <a:rPr lang="en-US" dirty="0" smtClean="0"/>
              <a:t> which is mandated to provide basic information across sectors. They champion The Zimbabwe National Statistical Strategy</a:t>
            </a:r>
          </a:p>
          <a:p>
            <a:r>
              <a:rPr lang="en-US" dirty="0" smtClean="0"/>
              <a:t>The issue of data </a:t>
            </a:r>
            <a:r>
              <a:rPr lang="en-US" dirty="0" err="1" smtClean="0"/>
              <a:t>instrumentalization</a:t>
            </a:r>
            <a:r>
              <a:rPr lang="en-US" dirty="0" smtClean="0"/>
              <a:t> is pivotal , as secondary data is critical in conducting evaluations by providing baseline information and data validation</a:t>
            </a:r>
            <a:endParaRPr lang="en-US" dirty="0"/>
          </a:p>
        </p:txBody>
      </p:sp>
      <p:sp>
        <p:nvSpPr>
          <p:cNvPr id="3" name="Title 2"/>
          <p:cNvSpPr>
            <a:spLocks noGrp="1"/>
          </p:cNvSpPr>
          <p:nvPr>
            <p:ph type="title"/>
          </p:nvPr>
        </p:nvSpPr>
        <p:spPr/>
        <p:txBody>
          <a:bodyPr/>
          <a:lstStyle/>
          <a:p>
            <a:r>
              <a:rPr lang="en-US" dirty="0" smtClean="0"/>
              <a:t>Continuation….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c) </a:t>
            </a:r>
            <a:r>
              <a:rPr lang="en-US" b="1" dirty="0" smtClean="0">
                <a:solidFill>
                  <a:srgbClr val="00B050"/>
                </a:solidFill>
              </a:rPr>
              <a:t>Personnel Skills </a:t>
            </a:r>
            <a:r>
              <a:rPr lang="en-US" dirty="0" smtClean="0"/>
              <a:t>– The staff skills need assessment in order to ensure that there is smooth implementation and making use of evaluation findings  besides deducing lessons learnt out of them</a:t>
            </a:r>
          </a:p>
          <a:p>
            <a:r>
              <a:rPr lang="en-US" dirty="0" smtClean="0"/>
              <a:t>Skills to the likes of availing of potential areas for evaluation for consideration of Cabinet, which advises on areas it needs evidence based information for its use</a:t>
            </a:r>
          </a:p>
          <a:p>
            <a:r>
              <a:rPr lang="en-US" dirty="0" smtClean="0"/>
              <a:t>The above is better referred to as Annual National Evaluation Work Plan-its developed from submissions from line ministries on key areas they want to evaluate in the coming fiscal year and consolidated for submission to cabinet</a:t>
            </a:r>
            <a:endParaRPr lang="en-US" dirty="0"/>
          </a:p>
        </p:txBody>
      </p:sp>
      <p:sp>
        <p:nvSpPr>
          <p:cNvPr id="3" name="Title 2"/>
          <p:cNvSpPr>
            <a:spLocks noGrp="1"/>
          </p:cNvSpPr>
          <p:nvPr>
            <p:ph type="title"/>
          </p:nvPr>
        </p:nvSpPr>
        <p:spPr/>
        <p:txBody>
          <a:bodyPr/>
          <a:lstStyle/>
          <a:p>
            <a:r>
              <a:rPr lang="en-US" dirty="0" smtClean="0"/>
              <a:t>Continuation….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Was launched in 2015 to drive IRBM</a:t>
            </a:r>
          </a:p>
          <a:p>
            <a:r>
              <a:rPr lang="en-US" dirty="0" smtClean="0"/>
              <a:t>Aimed to foster a results oriented performance culture in Government</a:t>
            </a:r>
          </a:p>
          <a:p>
            <a:r>
              <a:rPr lang="en-US" dirty="0" smtClean="0"/>
              <a:t>To harmonize the pursuit of international and regional commitments to the likes of SDGs and Africa Agenda 2063 and SADC Industrialization Policy</a:t>
            </a:r>
          </a:p>
          <a:p>
            <a:r>
              <a:rPr lang="en-US" dirty="0" smtClean="0"/>
              <a:t>Chapter 2 , Section 9 (1) of the Constitution of Zimbabwe allowed the State to adopt policies that fosters efficiency, accountability, competence, transparency at every level of Government as citizens continue to demand quality service delivery</a:t>
            </a:r>
          </a:p>
          <a:p>
            <a:endParaRPr lang="en-US" dirty="0"/>
          </a:p>
        </p:txBody>
      </p:sp>
      <p:sp>
        <p:nvSpPr>
          <p:cNvPr id="3" name="Title 2"/>
          <p:cNvSpPr>
            <a:spLocks noGrp="1"/>
          </p:cNvSpPr>
          <p:nvPr>
            <p:ph type="title"/>
          </p:nvPr>
        </p:nvSpPr>
        <p:spPr>
          <a:xfrm>
            <a:off x="457200" y="274638"/>
            <a:ext cx="8229600" cy="1477962"/>
          </a:xfrm>
        </p:spPr>
        <p:txBody>
          <a:bodyPr>
            <a:normAutofit/>
          </a:bodyPr>
          <a:lstStyle/>
          <a:p>
            <a:r>
              <a:rPr lang="en-US" sz="3200" dirty="0" smtClean="0"/>
              <a:t>ZIMBABWE NATIONAL MONITORING &amp; EVALUATION POLICY</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Was developed after a series of workshops with participants drawn from public service, parastatals, development partners, academia, civil society and many more</a:t>
            </a:r>
          </a:p>
          <a:p>
            <a:r>
              <a:rPr lang="en-US" dirty="0" smtClean="0"/>
              <a:t>Purpose of the policy was to guide the implementation of government policies, programmes and projects in order to achieve effective and efficient service delivery</a:t>
            </a:r>
          </a:p>
          <a:p>
            <a:r>
              <a:rPr lang="en-US" dirty="0" smtClean="0"/>
              <a:t>Provides definitions, norms and standards for conduction an evaluation as well as governance and accountability standards</a:t>
            </a:r>
            <a:endParaRPr lang="en-US" dirty="0"/>
          </a:p>
        </p:txBody>
      </p:sp>
      <p:sp>
        <p:nvSpPr>
          <p:cNvPr id="3" name="Title 2"/>
          <p:cNvSpPr>
            <a:spLocks noGrp="1"/>
          </p:cNvSpPr>
          <p:nvPr>
            <p:ph type="title"/>
          </p:nvPr>
        </p:nvSpPr>
        <p:spPr/>
        <p:txBody>
          <a:bodyPr/>
          <a:lstStyle/>
          <a:p>
            <a:r>
              <a:rPr lang="en-US" dirty="0" smtClean="0"/>
              <a:t>Policy Continued….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lstStyle/>
          <a:p>
            <a:r>
              <a:rPr lang="en-US" dirty="0" smtClean="0"/>
              <a:t>Calls for all </a:t>
            </a:r>
            <a:r>
              <a:rPr lang="en-US" dirty="0" err="1" smtClean="0"/>
              <a:t>gvt</a:t>
            </a:r>
            <a:r>
              <a:rPr lang="en-US" dirty="0" smtClean="0"/>
              <a:t> departments to embrace IRBM</a:t>
            </a:r>
          </a:p>
          <a:p>
            <a:r>
              <a:rPr lang="en-US" dirty="0" smtClean="0"/>
              <a:t>Makes it mandatory to continuously monitor and evaluate implemented </a:t>
            </a:r>
            <a:r>
              <a:rPr lang="en-US" dirty="0" err="1" smtClean="0"/>
              <a:t>gvt</a:t>
            </a:r>
            <a:r>
              <a:rPr lang="en-US" dirty="0" smtClean="0"/>
              <a:t> policies, strategies, programmes and projects at least once its life time</a:t>
            </a:r>
          </a:p>
          <a:p>
            <a:r>
              <a:rPr lang="en-US" dirty="0" smtClean="0"/>
              <a:t>Requires Evaluation Plans to be done in compliance with set standards and procedures</a:t>
            </a:r>
          </a:p>
          <a:p>
            <a:r>
              <a:rPr lang="en-US" dirty="0" smtClean="0"/>
              <a:t>Spells out evaluation coverage ( each level of the results chain has to be covered)</a:t>
            </a:r>
            <a:endParaRPr lang="en-US" dirty="0"/>
          </a:p>
        </p:txBody>
      </p:sp>
      <p:sp>
        <p:nvSpPr>
          <p:cNvPr id="3" name="Title 2"/>
          <p:cNvSpPr>
            <a:spLocks noGrp="1"/>
          </p:cNvSpPr>
          <p:nvPr>
            <p:ph type="title"/>
          </p:nvPr>
        </p:nvSpPr>
        <p:spPr/>
        <p:txBody>
          <a:bodyPr/>
          <a:lstStyle/>
          <a:p>
            <a:r>
              <a:rPr lang="en-US" dirty="0" smtClean="0"/>
              <a:t>Evaluation Guides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It’s the Medium Term Plan for Vision 2030</a:t>
            </a:r>
          </a:p>
          <a:p>
            <a:r>
              <a:rPr lang="en-US" dirty="0" smtClean="0"/>
              <a:t>It is comprised of 14 TWGs, each has a chairperson at the level of a Permanent Secretary</a:t>
            </a:r>
          </a:p>
          <a:p>
            <a:r>
              <a:rPr lang="en-US" dirty="0" smtClean="0"/>
              <a:t>Each has set national targets( National Priority Areas) to pursue and report on</a:t>
            </a:r>
          </a:p>
          <a:p>
            <a:r>
              <a:rPr lang="en-US" dirty="0" smtClean="0"/>
              <a:t>TWGs are supposed to meet quarterly  to produce Reports for the National Joint Review Committee and Cabinet</a:t>
            </a:r>
          </a:p>
          <a:p>
            <a:r>
              <a:rPr lang="en-US" dirty="0" smtClean="0"/>
              <a:t>The data generated from the TWGs as they report on their targets is informed by an annually drawn M &amp; E framework is inputted into an electronic monitoring systems to generate electronic reports.</a:t>
            </a:r>
            <a:endParaRPr lang="en-US" dirty="0"/>
          </a:p>
        </p:txBody>
      </p:sp>
      <p:sp>
        <p:nvSpPr>
          <p:cNvPr id="3" name="Title 2"/>
          <p:cNvSpPr>
            <a:spLocks noGrp="1"/>
          </p:cNvSpPr>
          <p:nvPr>
            <p:ph type="title"/>
          </p:nvPr>
        </p:nvSpPr>
        <p:spPr/>
        <p:txBody>
          <a:bodyPr>
            <a:normAutofit fontScale="90000"/>
          </a:bodyPr>
          <a:lstStyle/>
          <a:p>
            <a:r>
              <a:rPr lang="en-US" dirty="0" smtClean="0"/>
              <a:t>National Development Strategy 1</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The above concept was embraced by the Government in an effort to ensure all government entities are operating at the highest level of efficiency possible.</a:t>
            </a:r>
          </a:p>
          <a:p>
            <a:r>
              <a:rPr lang="en-US" dirty="0" smtClean="0"/>
              <a:t>Traditionally the M &amp; E was restricted to Admin, Finance and HR issues ignoring the programming/line function where the real service delivery happens</a:t>
            </a:r>
          </a:p>
          <a:p>
            <a:r>
              <a:rPr lang="en-US" dirty="0" smtClean="0"/>
              <a:t>At the centre of Whole of </a:t>
            </a:r>
            <a:r>
              <a:rPr lang="en-US" dirty="0" err="1" smtClean="0"/>
              <a:t>Gvt</a:t>
            </a:r>
            <a:r>
              <a:rPr lang="en-US" dirty="0" smtClean="0"/>
              <a:t> Approach lies the Tripartite comprised of OPC, Ministry of Finance and Economic Development and Public Service Commission</a:t>
            </a:r>
          </a:p>
          <a:p>
            <a:r>
              <a:rPr lang="en-US" dirty="0" smtClean="0"/>
              <a:t>They all work jointly to ensure smooth functioning of Government </a:t>
            </a:r>
          </a:p>
          <a:p>
            <a:r>
              <a:rPr lang="en-US" dirty="0" smtClean="0"/>
              <a:t>An IRBM Approach was adopted were all Ministries, Departments and Agencies submit their Annual Strategic Plans and  Performance Update Reports to the tripartite</a:t>
            </a:r>
            <a:endParaRPr lang="en-US" dirty="0"/>
          </a:p>
        </p:txBody>
      </p:sp>
      <p:sp>
        <p:nvSpPr>
          <p:cNvPr id="3" name="Title 2"/>
          <p:cNvSpPr>
            <a:spLocks noGrp="1"/>
          </p:cNvSpPr>
          <p:nvPr>
            <p:ph type="title"/>
          </p:nvPr>
        </p:nvSpPr>
        <p:spPr/>
        <p:txBody>
          <a:bodyPr>
            <a:normAutofit fontScale="90000"/>
          </a:bodyPr>
          <a:lstStyle/>
          <a:p>
            <a:r>
              <a:rPr lang="en-US" dirty="0" smtClean="0"/>
              <a:t>Whole of Government Approach</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Tripartite deliberate on the Reports before sending them up to the National Monitoring Steering Committee.</a:t>
            </a:r>
          </a:p>
          <a:p>
            <a:r>
              <a:rPr lang="en-US" dirty="0" smtClean="0"/>
              <a:t>All Ministries, Departments and Parastatals  Heads signed Performance Contracts and appraised annually</a:t>
            </a:r>
          </a:p>
          <a:p>
            <a:r>
              <a:rPr lang="en-US" dirty="0" smtClean="0"/>
              <a:t>Best performers are rewarded </a:t>
            </a:r>
            <a:endParaRPr lang="en-US" dirty="0"/>
          </a:p>
        </p:txBody>
      </p:sp>
      <p:sp>
        <p:nvSpPr>
          <p:cNvPr id="3" name="Title 2"/>
          <p:cNvSpPr>
            <a:spLocks noGrp="1"/>
          </p:cNvSpPr>
          <p:nvPr>
            <p:ph type="title"/>
          </p:nvPr>
        </p:nvSpPr>
        <p:spPr/>
        <p:txBody>
          <a:bodyPr/>
          <a:lstStyle/>
          <a:p>
            <a:r>
              <a:rPr lang="en-US" dirty="0" smtClean="0"/>
              <a:t>Continuation…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797491"/>
          </a:xfrm>
        </p:spPr>
        <p:txBody>
          <a:bodyPr>
            <a:normAutofit fontScale="92500" lnSpcReduction="10000"/>
          </a:bodyPr>
          <a:lstStyle/>
          <a:p>
            <a:r>
              <a:rPr lang="en-US" dirty="0" smtClean="0"/>
              <a:t>Let me start by introducing Zimbabwe and Africa for ease of following my presentation</a:t>
            </a:r>
          </a:p>
          <a:p>
            <a:r>
              <a:rPr lang="en-US" dirty="0" smtClean="0"/>
              <a:t>Zimbabwe is found in southern part of Africa next to South Africa </a:t>
            </a:r>
          </a:p>
          <a:p>
            <a:r>
              <a:rPr lang="en-US" dirty="0" smtClean="0"/>
              <a:t>It has a population of  15 178 979 and measuring 390 760 square km</a:t>
            </a:r>
          </a:p>
          <a:p>
            <a:r>
              <a:rPr lang="en-US" dirty="0" smtClean="0"/>
              <a:t>Zimbabwe is endowed with 40 different minerals and offers great investment potential in mining, agriculture, tourism, construction and many more </a:t>
            </a:r>
            <a:endParaRPr lang="en-US" dirty="0"/>
          </a:p>
        </p:txBody>
      </p:sp>
      <p:sp>
        <p:nvSpPr>
          <p:cNvPr id="3" name="Title 2"/>
          <p:cNvSpPr>
            <a:spLocks noGrp="1"/>
          </p:cNvSpPr>
          <p:nvPr>
            <p:ph type="title"/>
          </p:nvPr>
        </p:nvSpPr>
        <p:spPr/>
        <p:txBody>
          <a:bodyPr>
            <a:normAutofit fontScale="90000"/>
          </a:bodyPr>
          <a:lstStyle/>
          <a:p>
            <a:r>
              <a:rPr lang="en-US" dirty="0" smtClean="0"/>
              <a:t>BUILDING ROBUST EVALUATION POLICIES FOR NATIONAL EVALUATION SYSTEMS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Policy compliance particularly allocating 3% of budget to Evaluations or 10% to M&amp; E by Ministries is yet to happen</a:t>
            </a:r>
          </a:p>
          <a:p>
            <a:r>
              <a:rPr lang="en-US" dirty="0" smtClean="0"/>
              <a:t>Competent staff to drive the cause are still thin on the ground</a:t>
            </a:r>
          </a:p>
          <a:p>
            <a:r>
              <a:rPr lang="en-US" dirty="0" smtClean="0"/>
              <a:t>Continuous staff movements </a:t>
            </a:r>
          </a:p>
          <a:p>
            <a:r>
              <a:rPr lang="en-US" dirty="0" smtClean="0"/>
              <a:t>The culture of utilizing Evaluation Findings need to be improved</a:t>
            </a:r>
          </a:p>
          <a:p>
            <a:r>
              <a:rPr lang="en-US" dirty="0" smtClean="0"/>
              <a:t>Some TWGs continue to operate in silos</a:t>
            </a:r>
          </a:p>
          <a:p>
            <a:r>
              <a:rPr lang="en-US" dirty="0" smtClean="0"/>
              <a:t>Evaluations are not for witch-hunting and is not similar to auditing function </a:t>
            </a:r>
            <a:endParaRPr lang="en-US" dirty="0"/>
          </a:p>
        </p:txBody>
      </p:sp>
      <p:sp>
        <p:nvSpPr>
          <p:cNvPr id="3" name="Title 2"/>
          <p:cNvSpPr>
            <a:spLocks noGrp="1"/>
          </p:cNvSpPr>
          <p:nvPr>
            <p:ph type="title"/>
          </p:nvPr>
        </p:nvSpPr>
        <p:spPr/>
        <p:txBody>
          <a:bodyPr/>
          <a:lstStyle/>
          <a:p>
            <a:r>
              <a:rPr lang="en-US" dirty="0" smtClean="0"/>
              <a:t>Current Hurdles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Data availability in some areas remains a challenge</a:t>
            </a:r>
          </a:p>
          <a:p>
            <a:r>
              <a:rPr lang="en-US" dirty="0" smtClean="0"/>
              <a:t>Some KPIs are complex and difficult to measure besides having them outward looking </a:t>
            </a:r>
          </a:p>
          <a:p>
            <a:r>
              <a:rPr lang="en-US" dirty="0" smtClean="0"/>
              <a:t>Lack of adequate tools of trade and reliable connectivity network</a:t>
            </a:r>
          </a:p>
          <a:p>
            <a:endParaRPr lang="en-US" dirty="0"/>
          </a:p>
        </p:txBody>
      </p:sp>
      <p:sp>
        <p:nvSpPr>
          <p:cNvPr id="3" name="Title 2"/>
          <p:cNvSpPr>
            <a:spLocks noGrp="1"/>
          </p:cNvSpPr>
          <p:nvPr>
            <p:ph type="title"/>
          </p:nvPr>
        </p:nvSpPr>
        <p:spPr/>
        <p:txBody>
          <a:bodyPr/>
          <a:lstStyle/>
          <a:p>
            <a:r>
              <a:rPr lang="en-US" dirty="0" smtClean="0"/>
              <a:t>Continuation Current Hurdles…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Availing resources for evaluation led governance</a:t>
            </a:r>
          </a:p>
          <a:p>
            <a:r>
              <a:rPr lang="en-US" dirty="0" smtClean="0"/>
              <a:t>Improving the utilisation of evaluation findings to inform future programming</a:t>
            </a:r>
          </a:p>
          <a:p>
            <a:r>
              <a:rPr lang="en-US" dirty="0" smtClean="0"/>
              <a:t>Storage of Evaluation findings for future reference </a:t>
            </a:r>
          </a:p>
          <a:p>
            <a:r>
              <a:rPr lang="en-US" dirty="0" smtClean="0"/>
              <a:t>Developing bankable evaluations that clearly pursue a well defined development agenda</a:t>
            </a:r>
          </a:p>
          <a:p>
            <a:r>
              <a:rPr lang="en-US" dirty="0" smtClean="0"/>
              <a:t>Establishing permanent structures for evaluations support</a:t>
            </a:r>
            <a:endParaRPr lang="en-US" dirty="0"/>
          </a:p>
        </p:txBody>
      </p:sp>
      <p:sp>
        <p:nvSpPr>
          <p:cNvPr id="3" name="Title 2"/>
          <p:cNvSpPr>
            <a:spLocks noGrp="1"/>
          </p:cNvSpPr>
          <p:nvPr>
            <p:ph type="title"/>
          </p:nvPr>
        </p:nvSpPr>
        <p:spPr/>
        <p:txBody>
          <a:bodyPr/>
          <a:lstStyle/>
          <a:p>
            <a:r>
              <a:rPr lang="en-US" dirty="0" smtClean="0"/>
              <a:t>Battles that need to be fought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Fostered unity of Direction and effective policy analysis and review</a:t>
            </a:r>
          </a:p>
          <a:p>
            <a:r>
              <a:rPr lang="en-US" dirty="0" smtClean="0"/>
              <a:t>Assured Citizens of our efforts to deliver</a:t>
            </a:r>
          </a:p>
          <a:p>
            <a:r>
              <a:rPr lang="en-US" dirty="0" smtClean="0"/>
              <a:t>Created a results orientated performance culture</a:t>
            </a:r>
          </a:p>
          <a:p>
            <a:r>
              <a:rPr lang="en-US" dirty="0" smtClean="0"/>
              <a:t>It forced us to plan</a:t>
            </a:r>
          </a:p>
          <a:p>
            <a:r>
              <a:rPr lang="en-US" dirty="0" smtClean="0"/>
              <a:t>Reduced risks of not meeting targets</a:t>
            </a:r>
          </a:p>
          <a:p>
            <a:r>
              <a:rPr lang="en-US" dirty="0" smtClean="0"/>
              <a:t>Timely corrective action on areas not performing well</a:t>
            </a:r>
          </a:p>
          <a:p>
            <a:r>
              <a:rPr lang="en-US" dirty="0" smtClean="0"/>
              <a:t>Exposes poorly performing areas and attributing factors</a:t>
            </a:r>
            <a:endParaRPr lang="en-US" dirty="0"/>
          </a:p>
        </p:txBody>
      </p:sp>
      <p:sp>
        <p:nvSpPr>
          <p:cNvPr id="2" name="Title 1"/>
          <p:cNvSpPr>
            <a:spLocks noGrp="1"/>
          </p:cNvSpPr>
          <p:nvPr>
            <p:ph type="title"/>
          </p:nvPr>
        </p:nvSpPr>
        <p:spPr/>
        <p:txBody>
          <a:bodyPr/>
          <a:lstStyle/>
          <a:p>
            <a:r>
              <a:rPr lang="en-US" dirty="0" smtClean="0"/>
              <a:t>Realized Evaluations Benefits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Have promoted transparency and accountability</a:t>
            </a:r>
          </a:p>
          <a:p>
            <a:endParaRPr lang="en-US" dirty="0" smtClean="0"/>
          </a:p>
          <a:p>
            <a:r>
              <a:rPr lang="en-US" dirty="0" smtClean="0"/>
              <a:t>Allowed continuous reflection on whether things are being done right and answered whether there is still coherence with the Citizen targeted </a:t>
            </a:r>
          </a:p>
          <a:p>
            <a:pPr>
              <a:buNone/>
            </a:pPr>
            <a:endParaRPr lang="en-US" dirty="0" smtClean="0"/>
          </a:p>
          <a:p>
            <a:r>
              <a:rPr lang="en-US" dirty="0" smtClean="0"/>
              <a:t>Availed answers for many issues raised in public discourse</a:t>
            </a:r>
          </a:p>
          <a:p>
            <a:endParaRPr lang="en-US" dirty="0" smtClean="0"/>
          </a:p>
          <a:p>
            <a:endParaRPr lang="en-US" dirty="0"/>
          </a:p>
        </p:txBody>
      </p:sp>
      <p:sp>
        <p:nvSpPr>
          <p:cNvPr id="2" name="Title 1"/>
          <p:cNvSpPr>
            <a:spLocks noGrp="1"/>
          </p:cNvSpPr>
          <p:nvPr>
            <p:ph type="title"/>
          </p:nvPr>
        </p:nvSpPr>
        <p:spPr/>
        <p:txBody>
          <a:bodyPr/>
          <a:lstStyle/>
          <a:p>
            <a:r>
              <a:rPr lang="en-US" dirty="0" smtClean="0"/>
              <a:t>Realized Evaluations Benefits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dirty="0" smtClean="0"/>
              <a:t>Evaluations availed comprehensive, reliable and timely data concerning a selected area of focus by Cabinet, which will then decide or appreciate the impact for a</a:t>
            </a:r>
            <a:r>
              <a:rPr lang="en-US" b="1" dirty="0" smtClean="0"/>
              <a:t> </a:t>
            </a:r>
            <a:r>
              <a:rPr lang="en-US" dirty="0" smtClean="0"/>
              <a:t>pursued policy, programme or project even feedback on general public service delivery.</a:t>
            </a:r>
          </a:p>
          <a:p>
            <a:pPr algn="just">
              <a:buNone/>
            </a:pPr>
            <a:endParaRPr lang="en-US" dirty="0" smtClean="0"/>
          </a:p>
          <a:p>
            <a:pPr algn="just"/>
            <a:r>
              <a:rPr lang="en-US" dirty="0" smtClean="0"/>
              <a:t>Allowed us to get the VOICE of the beneficiaries and their recommendation.</a:t>
            </a:r>
          </a:p>
          <a:p>
            <a:pPr algn="just">
              <a:buNone/>
            </a:pPr>
            <a:endParaRPr lang="en-US" dirty="0" smtClean="0"/>
          </a:p>
          <a:p>
            <a:pPr algn="just"/>
            <a:r>
              <a:rPr lang="en-US" dirty="0" smtClean="0"/>
              <a:t>Evaluations have brought with them a lot of learning and knowledge construction for diverse </a:t>
            </a:r>
            <a:r>
              <a:rPr lang="en-US" dirty="0" err="1" smtClean="0"/>
              <a:t>clintele</a:t>
            </a:r>
            <a:endParaRPr lang="en-US" dirty="0" smtClean="0"/>
          </a:p>
          <a:p>
            <a:pPr algn="just"/>
            <a:endParaRPr lang="en-US" dirty="0" smtClean="0"/>
          </a:p>
          <a:p>
            <a:pPr algn="just"/>
            <a:endParaRPr lang="en-US" dirty="0"/>
          </a:p>
        </p:txBody>
      </p:sp>
      <p:sp>
        <p:nvSpPr>
          <p:cNvPr id="2" name="Title 1"/>
          <p:cNvSpPr>
            <a:spLocks noGrp="1"/>
          </p:cNvSpPr>
          <p:nvPr>
            <p:ph type="title"/>
          </p:nvPr>
        </p:nvSpPr>
        <p:spPr/>
        <p:txBody>
          <a:bodyPr>
            <a:normAutofit/>
          </a:bodyPr>
          <a:lstStyle/>
          <a:p>
            <a:r>
              <a:rPr lang="en-US" dirty="0" smtClean="0"/>
              <a:t>Realized Evaluations Benefits….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role of Evaluations in the post </a:t>
            </a:r>
            <a:r>
              <a:rPr lang="en-US" dirty="0" err="1" smtClean="0"/>
              <a:t>Covid</a:t>
            </a:r>
            <a:r>
              <a:rPr lang="en-US" dirty="0" smtClean="0"/>
              <a:t>-era where Governments are focused on reviving their battered economies, supply chains, programmes and projects cannot be overemphasized </a:t>
            </a:r>
          </a:p>
          <a:p>
            <a:r>
              <a:rPr lang="en-US" dirty="0" smtClean="0"/>
              <a:t>The </a:t>
            </a:r>
            <a:r>
              <a:rPr lang="en-US" dirty="0" err="1" smtClean="0"/>
              <a:t>Covid</a:t>
            </a:r>
            <a:r>
              <a:rPr lang="en-US" dirty="0" smtClean="0"/>
              <a:t> global pandemic brought with it appallingly great dynamics in policies, programmes and projects programming</a:t>
            </a:r>
          </a:p>
          <a:p>
            <a:r>
              <a:rPr lang="en-US" dirty="0" smtClean="0"/>
              <a:t>Evaluations led Governments stands great chances of durable citizenry support and longevity in power</a:t>
            </a:r>
          </a:p>
          <a:p>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Evaluations remain the spine of checking whether planned  goals and objectives are being achieved</a:t>
            </a:r>
          </a:p>
          <a:p>
            <a:r>
              <a:rPr lang="en-US" dirty="0" smtClean="0"/>
              <a:t>The effectiveness of all interventions is better addressed by evaluations </a:t>
            </a:r>
          </a:p>
          <a:p>
            <a:r>
              <a:rPr lang="en-US" dirty="0" smtClean="0"/>
              <a:t>The pursuit of  SDGs and Vision 2030 resides in effective Evaluations by Governments</a:t>
            </a:r>
          </a:p>
          <a:p>
            <a:r>
              <a:rPr lang="en-US" dirty="0" smtClean="0"/>
              <a:t>No Evaluation , No Learning and No Evidence</a:t>
            </a:r>
            <a:endParaRPr lang="en-US" dirty="0"/>
          </a:p>
        </p:txBody>
      </p:sp>
      <p:sp>
        <p:nvSpPr>
          <p:cNvPr id="3" name="Title 2"/>
          <p:cNvSpPr>
            <a:spLocks noGrp="1"/>
          </p:cNvSpPr>
          <p:nvPr>
            <p:ph type="title"/>
          </p:nvPr>
        </p:nvSpPr>
        <p:spPr/>
        <p:txBody>
          <a:bodyPr/>
          <a:lstStyle/>
          <a:p>
            <a:r>
              <a:rPr lang="en-US" dirty="0" smtClean="0"/>
              <a:t>Conclusion Continue…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dirty="0" smtClean="0"/>
          </a:p>
          <a:p>
            <a:pPr algn="ctr">
              <a:buNone/>
            </a:pPr>
            <a:r>
              <a:rPr lang="en-US" sz="6600" dirty="0" smtClean="0"/>
              <a:t>THANK YOU</a:t>
            </a:r>
          </a:p>
          <a:p>
            <a:pPr algn="ctr">
              <a:buNone/>
            </a:pPr>
            <a:r>
              <a:rPr lang="en-US" sz="6600" dirty="0" smtClean="0"/>
              <a:t>ALL</a:t>
            </a:r>
          </a:p>
          <a:p>
            <a:pPr algn="ctr">
              <a:buNone/>
            </a:pPr>
            <a:r>
              <a:rPr lang="en-US" sz="6600" dirty="0" smtClean="0"/>
              <a:t>BE REMEMBERED </a:t>
            </a:r>
            <a:endParaRPr lang="en-US" sz="6600" dirty="0"/>
          </a:p>
        </p:txBody>
      </p:sp>
      <p:sp>
        <p:nvSpPr>
          <p:cNvPr id="3" name="Title 2"/>
          <p:cNvSpPr>
            <a:spLocks noGrp="1"/>
          </p:cNvSpPr>
          <p:nvPr>
            <p:ph type="title"/>
          </p:nvPr>
        </p:nvSpPr>
        <p:spPr/>
        <p:txBody>
          <a:bodyPr>
            <a:normAutofit/>
          </a:bodyPr>
          <a:lstStyle/>
          <a:p>
            <a:pPr algn="ctr"/>
            <a:r>
              <a:rPr lang="en-US" sz="6000" dirty="0" smtClean="0"/>
              <a:t>THE END</a:t>
            </a:r>
            <a:endParaRPr lang="en-US"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Map of Africa and Zimbabwe</a:t>
            </a:r>
            <a:endParaRPr lang="en-US" dirty="0"/>
          </a:p>
        </p:txBody>
      </p:sp>
      <p:pic>
        <p:nvPicPr>
          <p:cNvPr id="4" name="Content Placeholder 3" descr="Map of Zimbabwe Zambia and Malawi, formerly known as Central ..."/>
          <p:cNvPicPr>
            <a:picLocks noGrp="1"/>
          </p:cNvPicPr>
          <p:nvPr>
            <p:ph idx="1"/>
          </p:nvPr>
        </p:nvPicPr>
        <p:blipFill>
          <a:blip r:embed="rId2" cstate="print"/>
          <a:srcRect/>
          <a:stretch>
            <a:fillRect/>
          </a:stretch>
        </p:blipFill>
        <p:spPr bwMode="auto">
          <a:xfrm>
            <a:off x="1408293" y="1481138"/>
            <a:ext cx="6327414" cy="452596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Citizens evolved over time from Medieval Stone Age to Industrialization Age</a:t>
            </a:r>
          </a:p>
          <a:p>
            <a:r>
              <a:rPr lang="en-US" dirty="0" smtClean="0"/>
              <a:t>Enlightened citizens and put pressure for service delivery and accountability by Governments  (Depletion of Natural Resources)</a:t>
            </a:r>
          </a:p>
          <a:p>
            <a:r>
              <a:rPr lang="en-US" dirty="0" smtClean="0"/>
              <a:t>Hierarchy of Citizens and pressure organisations emerged to oversight their interests</a:t>
            </a:r>
          </a:p>
          <a:p>
            <a:r>
              <a:rPr lang="en-US" dirty="0" smtClean="0"/>
              <a:t>Birth of international, continental , regional and domestic institutions to address the citizen needs and wants</a:t>
            </a:r>
          </a:p>
          <a:p>
            <a:r>
              <a:rPr lang="en-US" dirty="0" smtClean="0"/>
              <a:t>Development Planning and Management of Development Results became a common agenda in public discourse</a:t>
            </a:r>
          </a:p>
          <a:p>
            <a:endParaRPr lang="en-US" dirty="0"/>
          </a:p>
        </p:txBody>
      </p:sp>
      <p:sp>
        <p:nvSpPr>
          <p:cNvPr id="3" name="Title 2"/>
          <p:cNvSpPr>
            <a:spLocks noGrp="1"/>
          </p:cNvSpPr>
          <p:nvPr>
            <p:ph type="title"/>
          </p:nvPr>
        </p:nvSpPr>
        <p:spPr/>
        <p:txBody>
          <a:bodyPr/>
          <a:lstStyle/>
          <a:p>
            <a:r>
              <a:rPr lang="en-US" dirty="0" smtClean="0"/>
              <a:t>The Citizen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Global, continental, regional and national development plans came into being</a:t>
            </a:r>
          </a:p>
          <a:p>
            <a:r>
              <a:rPr lang="en-US" dirty="0" smtClean="0"/>
              <a:t>Targets were set at each level to guide nations and create unity of direction for governments</a:t>
            </a:r>
          </a:p>
          <a:p>
            <a:r>
              <a:rPr lang="en-US" dirty="0" smtClean="0"/>
              <a:t>Development Results Frameworks at appropriate levels were crafted</a:t>
            </a:r>
          </a:p>
          <a:p>
            <a:r>
              <a:rPr lang="en-US" dirty="0" smtClean="0"/>
              <a:t>All efforts were unanimously agreed to be targeted at key fundamentals of life to the likes of  </a:t>
            </a:r>
            <a:endParaRPr lang="en-US" dirty="0"/>
          </a:p>
        </p:txBody>
      </p:sp>
      <p:sp>
        <p:nvSpPr>
          <p:cNvPr id="3" name="Title 2"/>
          <p:cNvSpPr>
            <a:spLocks noGrp="1"/>
          </p:cNvSpPr>
          <p:nvPr>
            <p:ph type="title"/>
          </p:nvPr>
        </p:nvSpPr>
        <p:spPr/>
        <p:txBody>
          <a:bodyPr/>
          <a:lstStyle/>
          <a:p>
            <a:r>
              <a:rPr lang="en-US" dirty="0" smtClean="0"/>
              <a:t>Development Agenda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Hunger and poverty eradication</a:t>
            </a:r>
          </a:p>
          <a:p>
            <a:r>
              <a:rPr lang="en-US" dirty="0" smtClean="0"/>
              <a:t>Peace and security</a:t>
            </a:r>
          </a:p>
          <a:p>
            <a:r>
              <a:rPr lang="en-US" dirty="0" smtClean="0"/>
              <a:t>Women, gender and children</a:t>
            </a:r>
          </a:p>
          <a:p>
            <a:r>
              <a:rPr lang="en-US" dirty="0" smtClean="0"/>
              <a:t>Food and nutritional security</a:t>
            </a:r>
          </a:p>
          <a:p>
            <a:r>
              <a:rPr lang="en-US" dirty="0" smtClean="0"/>
              <a:t>Governance</a:t>
            </a:r>
          </a:p>
          <a:p>
            <a:r>
              <a:rPr lang="en-US" dirty="0" smtClean="0"/>
              <a:t>Environment</a:t>
            </a:r>
          </a:p>
          <a:p>
            <a:r>
              <a:rPr lang="en-US" dirty="0" smtClean="0"/>
              <a:t>Education</a:t>
            </a:r>
          </a:p>
          <a:p>
            <a:r>
              <a:rPr lang="en-US" dirty="0" smtClean="0"/>
              <a:t>Health</a:t>
            </a:r>
          </a:p>
          <a:p>
            <a:r>
              <a:rPr lang="en-US" dirty="0" smtClean="0"/>
              <a:t>Climatic Change and Disasters etc</a:t>
            </a:r>
            <a:endParaRPr lang="en-US" dirty="0"/>
          </a:p>
        </p:txBody>
      </p:sp>
      <p:sp>
        <p:nvSpPr>
          <p:cNvPr id="3" name="Title 2"/>
          <p:cNvSpPr>
            <a:spLocks noGrp="1"/>
          </p:cNvSpPr>
          <p:nvPr>
            <p:ph type="title"/>
          </p:nvPr>
        </p:nvSpPr>
        <p:spPr/>
        <p:txBody>
          <a:bodyPr>
            <a:normAutofit fontScale="90000"/>
          </a:bodyPr>
          <a:lstStyle/>
          <a:p>
            <a:r>
              <a:rPr lang="en-US" dirty="0" smtClean="0"/>
              <a:t> Development Agenda continued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1. Economic Growth and Stability</a:t>
            </a:r>
          </a:p>
          <a:p>
            <a:r>
              <a:rPr lang="en-US" dirty="0" smtClean="0"/>
              <a:t>2. Food and Nutrition Security</a:t>
            </a:r>
          </a:p>
          <a:p>
            <a:r>
              <a:rPr lang="en-US" dirty="0" smtClean="0"/>
              <a:t>3. Moving up the value chain &amp; Economic Transformation</a:t>
            </a:r>
          </a:p>
          <a:p>
            <a:r>
              <a:rPr lang="en-US" dirty="0" smtClean="0"/>
              <a:t>4. Health and Wellbeing</a:t>
            </a:r>
          </a:p>
          <a:p>
            <a:r>
              <a:rPr lang="en-US" dirty="0" smtClean="0"/>
              <a:t>5. Infrastructure and utilities</a:t>
            </a:r>
          </a:p>
          <a:p>
            <a:r>
              <a:rPr lang="en-US" dirty="0" smtClean="0"/>
              <a:t>6. Housing Delivery</a:t>
            </a:r>
          </a:p>
          <a:p>
            <a:r>
              <a:rPr lang="en-US" dirty="0" smtClean="0"/>
              <a:t>7. Image Building &amp; International Engagement &amp; Re-engagement</a:t>
            </a:r>
          </a:p>
          <a:p>
            <a:r>
              <a:rPr lang="en-US" dirty="0" smtClean="0"/>
              <a:t>8. Governance</a:t>
            </a:r>
          </a:p>
          <a:p>
            <a:r>
              <a:rPr lang="en-US" dirty="0" smtClean="0"/>
              <a:t>9. Human Capital Development</a:t>
            </a:r>
          </a:p>
          <a:p>
            <a:r>
              <a:rPr lang="en-US" dirty="0" smtClean="0"/>
              <a:t>10. Environmental Protection, Climatic Resilience &amp; Natural Resource Mgt</a:t>
            </a:r>
          </a:p>
          <a:p>
            <a:r>
              <a:rPr lang="en-US" dirty="0" smtClean="0"/>
              <a:t>11. Social Protection</a:t>
            </a:r>
          </a:p>
          <a:p>
            <a:r>
              <a:rPr lang="en-US" dirty="0" smtClean="0"/>
              <a:t>12. Digital Economy</a:t>
            </a:r>
          </a:p>
          <a:p>
            <a:r>
              <a:rPr lang="en-US" dirty="0" smtClean="0"/>
              <a:t>13. Devolution</a:t>
            </a:r>
          </a:p>
          <a:p>
            <a:r>
              <a:rPr lang="en-US" dirty="0" smtClean="0"/>
              <a:t>14. Youth, Sport and Culture</a:t>
            </a:r>
            <a:endParaRPr lang="en-US" dirty="0"/>
          </a:p>
        </p:txBody>
      </p:sp>
      <p:sp>
        <p:nvSpPr>
          <p:cNvPr id="3" name="Title 2"/>
          <p:cNvSpPr>
            <a:spLocks noGrp="1"/>
          </p:cNvSpPr>
          <p:nvPr>
            <p:ph type="title"/>
          </p:nvPr>
        </p:nvSpPr>
        <p:spPr/>
        <p:txBody>
          <a:bodyPr>
            <a:normAutofit fontScale="90000"/>
          </a:bodyPr>
          <a:lstStyle/>
          <a:p>
            <a:r>
              <a:rPr lang="en-US" dirty="0" smtClean="0"/>
              <a:t>14 Grouping of Citizens Demands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Evaluation by simple definition is reflecting whether our performance is addressing the citizens’ felt state of deprivation or exposure</a:t>
            </a:r>
          </a:p>
          <a:p>
            <a:r>
              <a:rPr lang="en-US" dirty="0" smtClean="0"/>
              <a:t>The best OUT of evaluation can only be </a:t>
            </a:r>
            <a:r>
              <a:rPr lang="en-US" dirty="0" err="1" smtClean="0"/>
              <a:t>realised</a:t>
            </a:r>
            <a:r>
              <a:rPr lang="en-US" dirty="0" smtClean="0"/>
              <a:t> when its robust enough to bring the CITIZEN at the centre of development planning and provides feedback from the citizen comprehensively to guide planners, executors of policies, programmes and projects and the evidence-based decision makers  </a:t>
            </a:r>
            <a:endParaRPr lang="en-US" dirty="0"/>
          </a:p>
        </p:txBody>
      </p:sp>
      <p:sp>
        <p:nvSpPr>
          <p:cNvPr id="3" name="Title 2"/>
          <p:cNvSpPr>
            <a:spLocks noGrp="1"/>
          </p:cNvSpPr>
          <p:nvPr>
            <p:ph type="title"/>
          </p:nvPr>
        </p:nvSpPr>
        <p:spPr/>
        <p:txBody>
          <a:bodyPr>
            <a:normAutofit fontScale="90000"/>
          </a:bodyPr>
          <a:lstStyle/>
          <a:p>
            <a:r>
              <a:rPr lang="en-US" dirty="0" smtClean="0"/>
              <a:t>Building a Robust Evaluation Policy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A robust evaluation policy does not come by itself , there are key fundamentals to consider such as :</a:t>
            </a:r>
          </a:p>
          <a:p>
            <a:r>
              <a:rPr lang="en-US" dirty="0" smtClean="0"/>
              <a:t>a) </a:t>
            </a:r>
            <a:r>
              <a:rPr lang="en-US" b="1" dirty="0" smtClean="0">
                <a:solidFill>
                  <a:srgbClr val="00B050"/>
                </a:solidFill>
              </a:rPr>
              <a:t>Enabling Environment- </a:t>
            </a:r>
            <a:r>
              <a:rPr lang="en-US" dirty="0" smtClean="0"/>
              <a:t>There should be a political will at the highest levels to accept and embrace evaluations. Once evaluations are misconstrued and abused as instruments to pursue  and expose key politicians , resistance becomes natural</a:t>
            </a:r>
          </a:p>
          <a:p>
            <a:r>
              <a:rPr lang="en-US" dirty="0" smtClean="0"/>
              <a:t>There should be some guidelines to go with the evaluation policy spelling out the details of formats, procedures, reporting flow and dispensing of the evaluation</a:t>
            </a:r>
          </a:p>
          <a:p>
            <a:r>
              <a:rPr lang="en-US" dirty="0" smtClean="0"/>
              <a:t>There should a </a:t>
            </a:r>
            <a:r>
              <a:rPr lang="en-US" dirty="0" err="1" smtClean="0"/>
              <a:t>A</a:t>
            </a:r>
            <a:r>
              <a:rPr lang="en-US" dirty="0" smtClean="0"/>
              <a:t>  National Development Plan informed by International, Continental, Regional and  National Development Results Frameworks </a:t>
            </a:r>
          </a:p>
          <a:p>
            <a:endParaRPr lang="en-US" dirty="0" smtClean="0"/>
          </a:p>
          <a:p>
            <a:endParaRPr lang="en-US" dirty="0"/>
          </a:p>
        </p:txBody>
      </p:sp>
      <p:sp>
        <p:nvSpPr>
          <p:cNvPr id="3" name="Title 2"/>
          <p:cNvSpPr>
            <a:spLocks noGrp="1"/>
          </p:cNvSpPr>
          <p:nvPr>
            <p:ph type="title"/>
          </p:nvPr>
        </p:nvSpPr>
        <p:spPr/>
        <p:txBody>
          <a:bodyPr/>
          <a:lstStyle/>
          <a:p>
            <a:r>
              <a:rPr lang="en-US" dirty="0" smtClean="0"/>
              <a:t>Key Tenets to consider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1DA4F4A995BF479E9488C37B756B51" ma:contentTypeVersion="8" ma:contentTypeDescription="Create a new document." ma:contentTypeScope="" ma:versionID="79ce3b18eeea16c8e5bc0f660afbc086">
  <xsd:schema xmlns:xsd="http://www.w3.org/2001/XMLSchema" xmlns:xs="http://www.w3.org/2001/XMLSchema" xmlns:p="http://schemas.microsoft.com/office/2006/metadata/properties" xmlns:ns2="cd5ca57e-aeff-4ea7-957c-ee39e8386d27" xmlns:ns3="9d5e6f84-5843-49cc-89a8-d7ee1a915182" targetNamespace="http://schemas.microsoft.com/office/2006/metadata/properties" ma:root="true" ma:fieldsID="2c09d4a8c476afae1dfa51d3cac8b136" ns2:_="" ns3:_="">
    <xsd:import namespace="cd5ca57e-aeff-4ea7-957c-ee39e8386d27"/>
    <xsd:import namespace="9d5e6f84-5843-49cc-89a8-d7ee1a915182"/>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5ca57e-aeff-4ea7-957c-ee39e8386d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5e6f84-5843-49cc-89a8-d7ee1a91518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6228fd1-6eef-40f4-b049-6e671a314f8d}" ma:internalName="TaxCatchAll" ma:showField="CatchAllData" ma:web="9d5e6f84-5843-49cc-89a8-d7ee1a9151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d5ca57e-aeff-4ea7-957c-ee39e8386d27">
      <Terms xmlns="http://schemas.microsoft.com/office/infopath/2007/PartnerControls"/>
    </lcf76f155ced4ddcb4097134ff3c332f>
    <TaxCatchAll xmlns="9d5e6f84-5843-49cc-89a8-d7ee1a915182" xsi:nil="true"/>
  </documentManagement>
</p:properties>
</file>

<file path=customXml/itemProps1.xml><?xml version="1.0" encoding="utf-8"?>
<ds:datastoreItem xmlns:ds="http://schemas.openxmlformats.org/officeDocument/2006/customXml" ds:itemID="{10B0B27B-5955-468A-A1C9-C5A2DEDBAF67}"/>
</file>

<file path=customXml/itemProps2.xml><?xml version="1.0" encoding="utf-8"?>
<ds:datastoreItem xmlns:ds="http://schemas.openxmlformats.org/officeDocument/2006/customXml" ds:itemID="{84A1AD02-39FC-442E-A6AD-F58E97FEE557}"/>
</file>

<file path=customXml/itemProps3.xml><?xml version="1.0" encoding="utf-8"?>
<ds:datastoreItem xmlns:ds="http://schemas.openxmlformats.org/officeDocument/2006/customXml" ds:itemID="{9A1BC808-7C3C-4EA7-9C1A-9383D0E42C60}"/>
</file>

<file path=docProps/app.xml><?xml version="1.0" encoding="utf-8"?>
<Properties xmlns="http://schemas.openxmlformats.org/officeDocument/2006/extended-properties" xmlns:vt="http://schemas.openxmlformats.org/officeDocument/2006/docPropsVTypes">
  <Template>Concourse</Template>
  <TotalTime>7269</TotalTime>
  <Words>1667</Words>
  <Application>Microsoft Office PowerPoint</Application>
  <PresentationFormat>On-screen Show (4:3)</PresentationFormat>
  <Paragraphs>153</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Lucida Sans Unicode</vt:lpstr>
      <vt:lpstr>Verdana</vt:lpstr>
      <vt:lpstr>Wingdings 2</vt:lpstr>
      <vt:lpstr>Wingdings 3</vt:lpstr>
      <vt:lpstr>Concourse</vt:lpstr>
      <vt:lpstr>National Evaluation Capacities Conference  ( NEC) 25-28October, 2022 ITC ILO Turin , Italy</vt:lpstr>
      <vt:lpstr>BUILDING ROBUST EVALUATION POLICIES FOR NATIONAL EVALUATION SYSTEMS</vt:lpstr>
      <vt:lpstr>Map of Africa and Zimbabwe</vt:lpstr>
      <vt:lpstr>The Citizen</vt:lpstr>
      <vt:lpstr>Development Agenda</vt:lpstr>
      <vt:lpstr> Development Agenda continued</vt:lpstr>
      <vt:lpstr>14 Grouping of Citizens Demands</vt:lpstr>
      <vt:lpstr>Building a Robust Evaluation Policy</vt:lpstr>
      <vt:lpstr>Key Tenets to consider </vt:lpstr>
      <vt:lpstr>Enabling environment  continued…</vt:lpstr>
      <vt:lpstr>Continuation…..</vt:lpstr>
      <vt:lpstr>Continuation….</vt:lpstr>
      <vt:lpstr>Continuation….</vt:lpstr>
      <vt:lpstr>ZIMBABWE NATIONAL MONITORING &amp; EVALUATION POLICY</vt:lpstr>
      <vt:lpstr>Policy Continued….</vt:lpstr>
      <vt:lpstr>Evaluation Guides</vt:lpstr>
      <vt:lpstr>National Development Strategy 1</vt:lpstr>
      <vt:lpstr>Whole of Government Approach</vt:lpstr>
      <vt:lpstr>Continuation…</vt:lpstr>
      <vt:lpstr>Current Hurdles </vt:lpstr>
      <vt:lpstr>Continuation Current Hurdles…</vt:lpstr>
      <vt:lpstr>Battles that need to be fought</vt:lpstr>
      <vt:lpstr>Realized Evaluations Benefits</vt:lpstr>
      <vt:lpstr>Realized Evaluations Benefits</vt:lpstr>
      <vt:lpstr>Realized Evaluations Benefits….</vt:lpstr>
      <vt:lpstr>Conclusion</vt:lpstr>
      <vt:lpstr>Conclusion Continue…</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MDAs M&amp;E CAPACITY STRENTHENING WORKSHOP: KADOMA HOTEL AND CONFERENCE CENTRE</dc:title>
  <dc:creator>Admin</dc:creator>
  <cp:lastModifiedBy>Portable User</cp:lastModifiedBy>
  <cp:revision>92</cp:revision>
  <dcterms:created xsi:type="dcterms:W3CDTF">2022-09-28T12:32:43Z</dcterms:created>
  <dcterms:modified xsi:type="dcterms:W3CDTF">2022-10-24T12:22:40Z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0x010100DC1DA4F4A995BF479E9488C37B756B51</vt:lpwstr>
  </property>
</Properties>
</file>