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9" r:id="rId5"/>
    <p:sldId id="257" r:id="rId6"/>
    <p:sldId id="268" r:id="rId7"/>
    <p:sldId id="275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009193"/>
    <a:srgbClr val="0054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8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085" t="57282" r="21689"/>
          <a:stretch/>
        </p:blipFill>
        <p:spPr>
          <a:xfrm>
            <a:off x="3503234" y="5563052"/>
            <a:ext cx="5185531" cy="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1C4621CC-6DAE-C063-3E48-5BBAD34BA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A2090A4-04C3-0A21-81FB-858C3CB91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047561-8914-8C95-3371-FF408A7AF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38146653-6691-D093-1770-092058AE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BDE315B-9E75-4C43-2BB0-4E5E20C3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298F9EB-5120-AE27-DB64-EF955C04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3824DD81-A424-4362-F926-3D117857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3B1077-04BD-30EE-6ACA-9FE22E92FE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284A11-5CCA-B3D7-7EE0-3ACBCE76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244682A-A09B-EC75-3C1E-6E604D52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D860CB-D8DC-DBBA-C692-CA468DA3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05BB8F6-F53C-8AB9-6FA0-186A6477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14C1136-2082-9E1A-8076-7AF164D399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CE71D66-2C0E-7BD6-D908-5972EDDDB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4792E9F-EE8C-36A7-9177-2DDE8951A3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8157C65-7688-88F5-5169-6AFADB05683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4">
            <a:extLst>
              <a:ext uri="{FF2B5EF4-FFF2-40B4-BE49-F238E27FC236}">
                <a16:creationId xmlns:a16="http://schemas.microsoft.com/office/drawing/2014/main" id="{05B5BFC6-9BAA-3BA3-14A9-ADEE8989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A209831B-2070-163C-B0C5-B8F0C828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407F9EA1-6A24-FF5C-4BBA-9146376B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864A6B29-3D6A-29C8-6F05-1E93D49C5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6A97C60-B2CC-F6A2-3941-822A8058C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3FC954-370F-309A-8769-779BA1481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DB995C2-CD62-B439-C602-100E03AD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17688C-5EA5-57BF-624D-F162361505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7B6F288-414E-8F29-CE18-6DB2DF24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DF2FCD8-F6EF-304C-932A-9890B1E8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60E931-700B-FF46-A784-FC25B1FB9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F9D9F-62D0-1540-91A1-CB0FB9895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1390B-9D34-DB42-8C06-9D9240A8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1EB1-B389-CF49-82BA-8148988F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EA5DC-644C-1A4C-A310-B9B2A917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F3BD3716-CC4A-B947-9F3F-BDCDB4311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84E8B003-2DBB-E042-99A2-E67BB546F4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1927" y="-144870"/>
            <a:ext cx="3237397" cy="171885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FD482D7-8B1F-EA43-A56F-14E20CB822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2667" y="-8231"/>
            <a:ext cx="1313224" cy="125307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FB20C3-78A0-CC4B-A12E-3588270253F5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C681CC-EB36-7506-5B70-412A1199A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6F4FD22D-266C-6920-E2EF-2FE704A971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AD6507-1AEC-0337-4E3D-A1C09698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5F4D83-1D4B-5A72-F08B-C83A4D9F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62311C-13E9-1C2D-5430-19248412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ACBDFC-8078-76C7-5035-B133A9F26B8C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2047E35-78DD-80E6-674C-16A82839F8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8732F7-31C9-B71A-207D-00D92CF3F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7085" t="57282" r="21689"/>
          <a:stretch/>
        </p:blipFill>
        <p:spPr>
          <a:xfrm>
            <a:off x="3503234" y="5599791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DE941E4E-CA5F-1F82-EBE5-AA0864407E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9193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C681CC-EB36-7506-5B70-412A1199A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5762901D-894F-2724-DFA9-55C9E9605E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86B70-85B3-BCCF-EDFB-7ABF0FA5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9BBBD-4F80-0BC8-5BC0-241E83BD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8290C-5A8E-649A-D9CC-D95A83A8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13497D-833E-080A-D74C-138B468F652A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729DED-3A58-D5C5-ED72-E91BB7F9B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592FA2C-C178-0440-6831-01958213A3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6DEB8E-DF6D-AB42-29EA-FACABA050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635D07-84F7-846C-104E-D605DC54D7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889816-F6AB-B5AE-46A9-C591BB30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C354F4-6421-865D-1B75-9694C934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103AEA-C836-BB70-65E4-9FD4886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0AA9534C-8B93-8455-E0A8-B6D972A2FC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ADC6A7-5413-41D4-1870-B3CCFAC1B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193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0883C1-6F5D-CF2D-B9C6-54DCC541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10BFCD2-F8EA-EF92-6057-EDB6A0AF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EE65CE-EBF1-5E8A-D21E-6D4273B7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C6EF7F-EAE4-7D20-D0D7-FB53507D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7BB8C625-D69A-5E42-CFF0-7ED4D4BB0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096200-4DDB-1FC4-1DAD-5C296B26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358D52-2935-F906-0477-E0AB6EAEC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096295F-7499-B244-6FBA-597921C8FA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435A3CB-73E1-5C7D-F8AF-A96CE2CB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6F90FAF-A071-162C-3CE9-CE914A28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A22DE04-B4E9-D76B-921A-23F52BC2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CE394CBA-2848-40C8-BED7-0810754C9BA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363C5E02-7812-9674-F1E0-C97A931171E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65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316F04-B8A5-9F74-A6AA-2132F7FC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>
                <a:solidFill>
                  <a:srgbClr val="002060"/>
                </a:solidFill>
              </a:rPr>
              <a:t>10/26/22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CCF7B4-9781-87D2-A69B-65A3D5B4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9021E5-1E78-F8CA-4E32-7A5C0F79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>
                <a:solidFill>
                  <a:srgbClr val="002060"/>
                </a:solidFill>
              </a:rPr>
              <a:t>1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9FB025-5D87-9AE0-9E59-3D0777D912F7}"/>
              </a:ext>
            </a:extLst>
          </p:cNvPr>
          <p:cNvSpPr txBox="1">
            <a:spLocks/>
          </p:cNvSpPr>
          <p:nvPr/>
        </p:nvSpPr>
        <p:spPr>
          <a:xfrm>
            <a:off x="1791730" y="1952371"/>
            <a:ext cx="8229600" cy="1889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9193"/>
                </a:solidFill>
                <a:latin typeface="Tw Cen MT" panose="020B0602020104020603" pitchFamily="34" charset="0"/>
              </a:rPr>
              <a:t>Lessons from building evaluation capacities for Sectoral Evaluation: Lessons from the Indian State of Meghalaya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599BF0-FEC0-5158-8D50-F5AE9714BC45}"/>
              </a:ext>
            </a:extLst>
          </p:cNvPr>
          <p:cNvCxnSpPr/>
          <p:nvPr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C9CF3DE0-99AB-B65A-FCE9-B7B5A5CE26E2}"/>
              </a:ext>
            </a:extLst>
          </p:cNvPr>
          <p:cNvSpPr txBox="1">
            <a:spLocks/>
          </p:cNvSpPr>
          <p:nvPr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Sanjeev </a:t>
            </a:r>
            <a:r>
              <a:rPr lang="en-US" dirty="0" err="1">
                <a:solidFill>
                  <a:srgbClr val="002060"/>
                </a:solidFill>
              </a:rPr>
              <a:t>Sridharan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Bill and Melinda </a:t>
            </a:r>
            <a:r>
              <a:rPr lang="en-US">
                <a:solidFill>
                  <a:srgbClr val="002060"/>
                </a:solidFill>
              </a:rPr>
              <a:t>Gates Foundation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0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2"/>
            <a:ext cx="9543696" cy="10493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z="3600" dirty="0"/>
              <a:t>Some challenges of sectoral evaluation</a:t>
            </a:r>
            <a:endParaRPr lang="en-US" sz="3600" u="sng" dirty="0">
              <a:solidFill>
                <a:srgbClr val="FF0000"/>
              </a:solidFill>
              <a:latin typeface="Tw Cen MT" panose="020B0602020104020603" pitchFamily="34" charset="77"/>
              <a:cs typeface="Calibri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898712" y="2075519"/>
            <a:ext cx="10515600" cy="2014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140B39D-4E5B-1DF4-F90D-4DB7973641C2}"/>
              </a:ext>
            </a:extLst>
          </p:cNvPr>
          <p:cNvSpPr/>
          <p:nvPr/>
        </p:nvSpPr>
        <p:spPr>
          <a:xfrm>
            <a:off x="2647586" y="1742303"/>
            <a:ext cx="3043093" cy="19214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549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2060"/>
                </a:solidFill>
              </a:rPr>
              <a:t>Need to move away from a scorecard approach to sectoral evaluation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42EA44C-AB07-2DB7-74F7-50029168B1ED}"/>
              </a:ext>
            </a:extLst>
          </p:cNvPr>
          <p:cNvSpPr/>
          <p:nvPr/>
        </p:nvSpPr>
        <p:spPr>
          <a:xfrm>
            <a:off x="6383840" y="1742303"/>
            <a:ext cx="3043093" cy="19214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919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2060"/>
                </a:solidFill>
              </a:rPr>
              <a:t>Mixtures of evaluation purposes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3EEB24E-BD6A-9891-CA63-522719D302E0}"/>
              </a:ext>
            </a:extLst>
          </p:cNvPr>
          <p:cNvSpPr/>
          <p:nvPr/>
        </p:nvSpPr>
        <p:spPr>
          <a:xfrm>
            <a:off x="2647586" y="3932122"/>
            <a:ext cx="3043093" cy="19214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4165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2060"/>
                </a:solidFill>
              </a:rPr>
              <a:t>Lack of focus on building capacities—especially a focus on </a:t>
            </a:r>
            <a:r>
              <a:rPr lang="en-US" dirty="0">
                <a:solidFill>
                  <a:srgbClr val="002060"/>
                </a:solidFill>
              </a:rPr>
              <a:t>evaluation capacities to address </a:t>
            </a:r>
            <a:r>
              <a:rPr lang="en-US" sz="1800" dirty="0">
                <a:solidFill>
                  <a:srgbClr val="002060"/>
                </a:solidFill>
              </a:rPr>
              <a:t>inequities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86C0D1D-81DF-0785-A87D-ACC0F3D65C8E}"/>
              </a:ext>
            </a:extLst>
          </p:cNvPr>
          <p:cNvSpPr/>
          <p:nvPr/>
        </p:nvSpPr>
        <p:spPr>
          <a:xfrm>
            <a:off x="6383839" y="3978876"/>
            <a:ext cx="3043093" cy="19214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4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2060"/>
                </a:solidFill>
              </a:rPr>
              <a:t>The need to move away from project-level traps</a:t>
            </a:r>
          </a:p>
          <a:p>
            <a:pPr marL="0" indent="0" algn="ctr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002060"/>
                </a:solidFill>
              </a:rPr>
              <a:t>The need for iterative adaptive learning</a:t>
            </a:r>
          </a:p>
        </p:txBody>
      </p:sp>
    </p:spTree>
    <p:extLst>
      <p:ext uri="{BB962C8B-B14F-4D97-AF65-F5344CB8AC3E}">
        <p14:creationId xmlns:p14="http://schemas.microsoft.com/office/powerpoint/2010/main" val="246386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57" y="223393"/>
            <a:ext cx="9324254" cy="81588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Tw Cen MT" panose="020B0602020104020603" pitchFamily="34" charset="77"/>
              </a:rPr>
              <a:t>The Meghalaya Summer School as an experiment in State Policy Evaluation Capacity Building</a:t>
            </a:r>
            <a:endParaRPr lang="en-US" dirty="0">
              <a:solidFill>
                <a:srgbClr val="FF0000"/>
              </a:solidFill>
              <a:latin typeface="Tw Cen MT" panose="020B0602020104020603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178833C-615F-C595-93ED-74CDA0956D46}"/>
              </a:ext>
            </a:extLst>
          </p:cNvPr>
          <p:cNvSpPr/>
          <p:nvPr/>
        </p:nvSpPr>
        <p:spPr>
          <a:xfrm>
            <a:off x="6095997" y="1423295"/>
            <a:ext cx="5718632" cy="92057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2060"/>
                </a:solidFill>
              </a:rPr>
              <a:t>1. Movement away from an exclusive focus on National-level—Both the Central and State Governments were involved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B392C8B-F3D2-AC7F-C23E-7177A65BD258}"/>
              </a:ext>
            </a:extLst>
          </p:cNvPr>
          <p:cNvSpPr/>
          <p:nvPr/>
        </p:nvSpPr>
        <p:spPr>
          <a:xfrm>
            <a:off x="6095997" y="2500902"/>
            <a:ext cx="5718632" cy="92057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2060"/>
                </a:solidFill>
              </a:rPr>
              <a:t>2. Who was in the room?  </a:t>
            </a:r>
            <a:r>
              <a:rPr lang="en-US" sz="1800" b="1" dirty="0">
                <a:solidFill>
                  <a:srgbClr val="002060"/>
                </a:solidFill>
              </a:rPr>
              <a:t>Local leadership </a:t>
            </a:r>
            <a:r>
              <a:rPr lang="en-US" sz="1800" dirty="0">
                <a:solidFill>
                  <a:srgbClr val="002060"/>
                </a:solidFill>
              </a:rPr>
              <a:t>in health from </a:t>
            </a:r>
            <a:r>
              <a:rPr lang="en-US" sz="1800" b="1" dirty="0">
                <a:solidFill>
                  <a:srgbClr val="002060"/>
                </a:solidFill>
              </a:rPr>
              <a:t>all</a:t>
            </a:r>
            <a:r>
              <a:rPr lang="en-US" sz="1800" dirty="0">
                <a:solidFill>
                  <a:srgbClr val="002060"/>
                </a:solidFill>
              </a:rPr>
              <a:t> of Meghalaya’s districts. </a:t>
            </a:r>
            <a:r>
              <a:rPr lang="en-US" sz="1800" b="1" dirty="0">
                <a:solidFill>
                  <a:srgbClr val="002060"/>
                </a:solidFill>
              </a:rPr>
              <a:t>Principal Health Secretary </a:t>
            </a:r>
            <a:r>
              <a:rPr lang="en-US" sz="1800" dirty="0">
                <a:solidFill>
                  <a:srgbClr val="002060"/>
                </a:solidFill>
              </a:rPr>
              <a:t>and team, </a:t>
            </a:r>
            <a:r>
              <a:rPr lang="en-US" sz="1800" b="1" dirty="0">
                <a:solidFill>
                  <a:srgbClr val="002060"/>
                </a:solidFill>
              </a:rPr>
              <a:t>Development Monitoring Evaluation Office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A16FDCE-4DFA-E5C8-8A95-C79D399F17B8}"/>
              </a:ext>
            </a:extLst>
          </p:cNvPr>
          <p:cNvSpPr/>
          <p:nvPr/>
        </p:nvSpPr>
        <p:spPr>
          <a:xfrm>
            <a:off x="6095997" y="3541879"/>
            <a:ext cx="5718632" cy="92057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2060"/>
                </a:solidFill>
              </a:rPr>
              <a:t>3. Rethinking evaluation criteria: What do the participants see as progress in addressing problems?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2420E1A-C05F-B7E1-EF58-58EFD4B7F31B}"/>
              </a:ext>
            </a:extLst>
          </p:cNvPr>
          <p:cNvSpPr/>
          <p:nvPr/>
        </p:nvSpPr>
        <p:spPr>
          <a:xfrm>
            <a:off x="6095998" y="4647997"/>
            <a:ext cx="5718632" cy="92057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2060"/>
                </a:solidFill>
              </a:rPr>
              <a:t>4. Start with the problem-- move away from the intervention (solution) as the starting point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C7DCD6C-7FE3-826D-8C83-39D42ACF73C4}"/>
              </a:ext>
            </a:extLst>
          </p:cNvPr>
          <p:cNvSpPr/>
          <p:nvPr/>
        </p:nvSpPr>
        <p:spPr>
          <a:xfrm>
            <a:off x="6095999" y="5714029"/>
            <a:ext cx="5718630" cy="92057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2060"/>
                </a:solidFill>
              </a:rPr>
              <a:t>5. Problem driven iterative adaptation—towards heterogeneous theories of change and solutions—</a:t>
            </a:r>
          </a:p>
          <a:p>
            <a:r>
              <a:rPr lang="en-US" sz="1800" b="1" dirty="0">
                <a:solidFill>
                  <a:srgbClr val="002060"/>
                </a:solidFill>
              </a:rPr>
              <a:t>Michael Woolcock</a:t>
            </a:r>
            <a:r>
              <a:rPr lang="en-US" sz="1800" dirty="0">
                <a:solidFill>
                  <a:srgbClr val="002060"/>
                </a:solidFill>
              </a:rPr>
              <a:t> led these sessions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C09FBC-5F33-0D2C-4B26-07553EA781BA}"/>
              </a:ext>
            </a:extLst>
          </p:cNvPr>
          <p:cNvGrpSpPr/>
          <p:nvPr/>
        </p:nvGrpSpPr>
        <p:grpSpPr>
          <a:xfrm>
            <a:off x="377370" y="1376507"/>
            <a:ext cx="4912761" cy="5251321"/>
            <a:chOff x="248443" y="1606679"/>
            <a:chExt cx="4912761" cy="52513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F919D6-E67B-5D7B-52ED-11F1E59EC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7797"/>
            <a:stretch/>
          </p:blipFill>
          <p:spPr>
            <a:xfrm>
              <a:off x="255375" y="1606679"/>
              <a:ext cx="4905829" cy="16638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10D632-032C-0947-4B64-58299EA91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374" y="3192333"/>
              <a:ext cx="4905829" cy="15895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C144E1-5B86-48F5-2FD6-891A570DB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7719"/>
            <a:stretch/>
          </p:blipFill>
          <p:spPr>
            <a:xfrm>
              <a:off x="248443" y="4554860"/>
              <a:ext cx="4912760" cy="11869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03A8BA9-E29E-3E0A-2208-EE47A9575B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8717"/>
            <a:stretch/>
          </p:blipFill>
          <p:spPr>
            <a:xfrm>
              <a:off x="248443" y="5699051"/>
              <a:ext cx="4912760" cy="1158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966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9593378" cy="81588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Tw Cen MT" panose="020B0602020104020603" pitchFamily="34" charset="77"/>
              </a:rPr>
              <a:t>The Meghalaya Summer School as an experiment in State Policy Evaluation Capacity Building</a:t>
            </a:r>
            <a:endParaRPr lang="en-US" dirty="0">
              <a:solidFill>
                <a:srgbClr val="FF0000"/>
              </a:solidFill>
              <a:latin typeface="Tw Cen MT" panose="020B06020201040206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F4CA8-37D3-BB48-9884-74BCC14EEE4D}"/>
              </a:ext>
            </a:extLst>
          </p:cNvPr>
          <p:cNvSpPr txBox="1"/>
          <p:nvPr/>
        </p:nvSpPr>
        <p:spPr>
          <a:xfrm>
            <a:off x="898712" y="1378758"/>
            <a:ext cx="1039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193"/>
                </a:solidFill>
                <a:latin typeface="Tw Cen MT" panose="020B0602020104020603" pitchFamily="34" charset="77"/>
              </a:rPr>
              <a:t>Continued .. </a:t>
            </a:r>
            <a:endParaRPr lang="en-US" b="1" dirty="0">
              <a:solidFill>
                <a:srgbClr val="009193"/>
              </a:solidFill>
              <a:latin typeface="Tw Cen MT" panose="020B0602020104020603" pitchFamily="34" charset="77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8563229" y="2792625"/>
            <a:ext cx="2517447" cy="3535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2DB9B45-00E8-B9A3-0FD9-E6A3D79E6CA8}"/>
              </a:ext>
            </a:extLst>
          </p:cNvPr>
          <p:cNvSpPr/>
          <p:nvPr/>
        </p:nvSpPr>
        <p:spPr>
          <a:xfrm>
            <a:off x="997171" y="2273641"/>
            <a:ext cx="3928661" cy="4054360"/>
          </a:xfrm>
          <a:prstGeom prst="roundRect">
            <a:avLst>
              <a:gd name="adj" fmla="val 11294"/>
            </a:avLst>
          </a:prstGeom>
          <a:solidFill>
            <a:schemeClr val="accent2">
              <a:alpha val="50000"/>
            </a:schemeClr>
          </a:solidFill>
          <a:ln>
            <a:solidFill>
              <a:srgbClr val="94165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2060"/>
                </a:solidFill>
              </a:rPr>
              <a:t>6. Evaluation Approaches</a:t>
            </a:r>
          </a:p>
          <a:p>
            <a:pPr marL="714375" indent="-284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Theories of change</a:t>
            </a:r>
          </a:p>
          <a:p>
            <a:pPr marL="714375" indent="-284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What data matter</a:t>
            </a:r>
          </a:p>
          <a:p>
            <a:pPr marL="714375" indent="-284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Evaluation as navigation</a:t>
            </a:r>
          </a:p>
          <a:p>
            <a:pPr marL="1171575" lvl="1" indent="-284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060"/>
                </a:solidFill>
              </a:rPr>
              <a:t>Navigating towards solutions</a:t>
            </a:r>
          </a:p>
          <a:p>
            <a:pPr marL="714375" indent="-284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Ecologies of evidence</a:t>
            </a:r>
          </a:p>
          <a:p>
            <a:pPr marL="714375" indent="-284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Inequities</a:t>
            </a:r>
          </a:p>
          <a:p>
            <a:pPr marL="714375" indent="-2841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Sustainability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F64B931-3161-EC8A-6285-A388AE9F9899}"/>
              </a:ext>
            </a:extLst>
          </p:cNvPr>
          <p:cNvSpPr/>
          <p:nvPr/>
        </p:nvSpPr>
        <p:spPr>
          <a:xfrm>
            <a:off x="5251619" y="2273641"/>
            <a:ext cx="5828270" cy="92057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7. Performance Measurement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CD11A0-ECDE-033B-B0BC-01A7384A285D}"/>
              </a:ext>
            </a:extLst>
          </p:cNvPr>
          <p:cNvSpPr/>
          <p:nvPr/>
        </p:nvSpPr>
        <p:spPr>
          <a:xfrm>
            <a:off x="5251619" y="3330143"/>
            <a:ext cx="5828270" cy="92057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8. Learning from South Africa in Transforming Systems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6961A4D-D47C-1194-7AF1-FCB88ED81FD9}"/>
              </a:ext>
            </a:extLst>
          </p:cNvPr>
          <p:cNvSpPr/>
          <p:nvPr/>
        </p:nvSpPr>
        <p:spPr>
          <a:xfrm>
            <a:off x="5235143" y="4386646"/>
            <a:ext cx="5828270" cy="92057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9. Learning </a:t>
            </a:r>
            <a:r>
              <a:rPr lang="en-US" dirty="0">
                <a:solidFill>
                  <a:srgbClr val="002060"/>
                </a:solidFill>
              </a:rPr>
              <a:t>systems</a:t>
            </a:r>
            <a:r>
              <a:rPr lang="en-US" sz="1800" dirty="0">
                <a:solidFill>
                  <a:srgbClr val="002060"/>
                </a:solidFill>
              </a:rPr>
              <a:t> and learning processes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F2BBC3-0635-33C9-2382-7E2CD917FCB6}"/>
              </a:ext>
            </a:extLst>
          </p:cNvPr>
          <p:cNvSpPr/>
          <p:nvPr/>
        </p:nvSpPr>
        <p:spPr>
          <a:xfrm>
            <a:off x="5251619" y="5443148"/>
            <a:ext cx="5828270" cy="920578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10. What's next: </a:t>
            </a:r>
            <a:r>
              <a:rPr lang="en-US" sz="1800" i="1" dirty="0">
                <a:solidFill>
                  <a:srgbClr val="002060"/>
                </a:solidFill>
              </a:rPr>
              <a:t>Capacity building in a single district</a:t>
            </a:r>
          </a:p>
        </p:txBody>
      </p:sp>
    </p:spTree>
    <p:extLst>
      <p:ext uri="{BB962C8B-B14F-4D97-AF65-F5344CB8AC3E}">
        <p14:creationId xmlns:p14="http://schemas.microsoft.com/office/powerpoint/2010/main" val="27878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8FE89-7D52-4397-9AA0-0A804B0A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91" y="192427"/>
            <a:ext cx="9615637" cy="1325563"/>
          </a:xfrm>
        </p:spPr>
        <p:txBody>
          <a:bodyPr>
            <a:normAutofit/>
          </a:bodyPr>
          <a:lstStyle/>
          <a:p>
            <a:r>
              <a:rPr lang="en-GB" dirty="0"/>
              <a:t>Implications for evaluation capacities of a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7218-0EE1-4801-A188-DF8664F8C55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1825625"/>
            <a:ext cx="961563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LESSONS ABOUT CAPACITIES BUILDING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The need for creating </a:t>
            </a:r>
            <a:r>
              <a:rPr lang="en-GB" b="1" i="1" dirty="0"/>
              <a:t>spaces for cohesive solutions</a:t>
            </a:r>
            <a:r>
              <a:rPr lang="en-GB" dirty="0"/>
              <a:t>; cohesion as a dynamic problem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The importance of </a:t>
            </a:r>
            <a:r>
              <a:rPr lang="en-GB" b="1" i="1" dirty="0"/>
              <a:t>stewardship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Incorporating heterogeneities in contexts in policy evaluation</a:t>
            </a:r>
          </a:p>
          <a:p>
            <a:pPr lvl="1">
              <a:lnSpc>
                <a:spcPct val="150000"/>
              </a:lnSpc>
            </a:pPr>
            <a:r>
              <a:rPr lang="en-GB" b="1" i="1" dirty="0"/>
              <a:t>Capacity-building as a multilevel problem</a:t>
            </a:r>
          </a:p>
        </p:txBody>
      </p:sp>
    </p:spTree>
    <p:extLst>
      <p:ext uri="{BB962C8B-B14F-4D97-AF65-F5344CB8AC3E}">
        <p14:creationId xmlns:p14="http://schemas.microsoft.com/office/powerpoint/2010/main" val="19076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9958-CA46-4835-BF15-03CB552C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92" y="18255"/>
            <a:ext cx="6157608" cy="1325563"/>
          </a:xfrm>
        </p:spPr>
        <p:txBody>
          <a:bodyPr>
            <a:normAutofit/>
          </a:bodyPr>
          <a:lstStyle/>
          <a:p>
            <a:r>
              <a:rPr lang="en-GB" dirty="0"/>
              <a:t>Implications for the field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792FCB-3A65-6516-E468-76582B716634}"/>
              </a:ext>
            </a:extLst>
          </p:cNvPr>
          <p:cNvSpPr/>
          <p:nvPr/>
        </p:nvSpPr>
        <p:spPr>
          <a:xfrm>
            <a:off x="878189" y="1645784"/>
            <a:ext cx="2423886" cy="3603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Towards a realist evaluation approach to sectoral evaluation: Incorporating diversities of contexts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6F5E2C-CAE3-B359-FE98-4AFC9E429D5F}"/>
              </a:ext>
            </a:extLst>
          </p:cNvPr>
          <p:cNvSpPr/>
          <p:nvPr/>
        </p:nvSpPr>
        <p:spPr>
          <a:xfrm>
            <a:off x="3483427" y="1645784"/>
            <a:ext cx="2423886" cy="36036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Rethinking evaluation criteria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5AA8FC6-DE2C-0CD0-FBAE-683BF5E60BD8}"/>
              </a:ext>
            </a:extLst>
          </p:cNvPr>
          <p:cNvSpPr/>
          <p:nvPr/>
        </p:nvSpPr>
        <p:spPr>
          <a:xfrm>
            <a:off x="6096000" y="1645784"/>
            <a:ext cx="2423886" cy="36036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Collaborative spaces for iterative adaptations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42F9EBA-034B-C9DD-E1CC-797790FD938B}"/>
              </a:ext>
            </a:extLst>
          </p:cNvPr>
          <p:cNvSpPr/>
          <p:nvPr/>
        </p:nvSpPr>
        <p:spPr>
          <a:xfrm>
            <a:off x="8708573" y="1627187"/>
            <a:ext cx="2423886" cy="36036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Evaluation capacities </a:t>
            </a:r>
            <a:r>
              <a:rPr lang="en-GB" sz="2400"/>
              <a:t>for addressing </a:t>
            </a:r>
            <a:r>
              <a:rPr lang="en-GB" sz="2400" dirty="0"/>
              <a:t>Inequities and sustainability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0CF6E9-B484-E042-D1D3-67EB9F28534B}"/>
              </a:ext>
            </a:extLst>
          </p:cNvPr>
          <p:cNvSpPr txBox="1"/>
          <p:nvPr/>
        </p:nvSpPr>
        <p:spPr>
          <a:xfrm>
            <a:off x="1523999" y="6020191"/>
            <a:ext cx="8897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9193"/>
                </a:solidFill>
                <a:latin typeface="Monaco" pitchFamily="2" charset="77"/>
              </a:rPr>
              <a:t>https://</a:t>
            </a:r>
            <a:r>
              <a:rPr lang="en-US" sz="2800" b="1" dirty="0" err="1">
                <a:solidFill>
                  <a:srgbClr val="009193"/>
                </a:solidFill>
                <a:latin typeface="Monaco" pitchFamily="2" charset="77"/>
              </a:rPr>
              <a:t>meghalayaevaluationschool.com</a:t>
            </a:r>
            <a:endParaRPr lang="en-US" sz="2800" b="1" dirty="0">
              <a:solidFill>
                <a:srgbClr val="009193"/>
              </a:solidFill>
              <a:latin typeface="Monac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89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0BB25D-2FF7-4279-A760-140AD81464F0}">
  <ds:schemaRefs>
    <ds:schemaRef ds:uri="9d5e6f84-5843-49cc-89a8-d7ee1a915182"/>
    <ds:schemaRef ds:uri="d75abbe9-4b63-46ba-acaa-ae82d37ec5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5FFC00-3A7E-4A5B-8848-F034A425F5D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5685</TotalTime>
  <Words>336</Words>
  <Application>Microsoft Macintosh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Monaco</vt:lpstr>
      <vt:lpstr>Tw Cen MT</vt:lpstr>
      <vt:lpstr>Office Theme</vt:lpstr>
      <vt:lpstr>PowerPoint Presentation</vt:lpstr>
      <vt:lpstr>Some challenges of sectoral evaluation</vt:lpstr>
      <vt:lpstr>The Meghalaya Summer School as an experiment in State Policy Evaluation Capacity Building</vt:lpstr>
      <vt:lpstr>The Meghalaya Summer School as an experiment in State Policy Evaluation Capacity Building</vt:lpstr>
      <vt:lpstr>Implications for evaluation capacities of a Sector</vt:lpstr>
      <vt:lpstr>Implications for the field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Sanjeev Sridharan</cp:lastModifiedBy>
  <cp:revision>14</cp:revision>
  <dcterms:created xsi:type="dcterms:W3CDTF">2022-05-05T16:01:45Z</dcterms:created>
  <dcterms:modified xsi:type="dcterms:W3CDTF">2022-10-26T11:18:45Z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