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69" r:id="rId5"/>
    <p:sldId id="257" r:id="rId6"/>
    <p:sldId id="275" r:id="rId7"/>
    <p:sldId id="276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93"/>
    <a:srgbClr val="005493"/>
    <a:srgbClr val="FF40FF"/>
    <a:srgbClr val="941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1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01AA2-A43E-854C-944A-7F660BE93A70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C3332-DB63-2E49-95D0-46B9EBE4078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12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E3C314FA-EE57-6CD9-9738-A18584841A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C912447D-C764-BBC1-6537-153B24A4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CCAB875-D3E7-0E02-8A84-9C93DA57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‹Nº›</a:t>
            </a:fld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8C12748-6D43-107A-AFC5-86ABB08791C7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C141033-2E7C-6D7E-4A11-00DC9E97BD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7085" t="57282" r="21689"/>
          <a:stretch/>
        </p:blipFill>
        <p:spPr>
          <a:xfrm>
            <a:off x="3503234" y="5563052"/>
            <a:ext cx="5185531" cy="793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57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792E5C71-3B66-E24E-9046-DD3BBDFB43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9133" y="-61006"/>
            <a:ext cx="1240050" cy="1183254"/>
          </a:xfrm>
          <a:prstGeom prst="rect">
            <a:avLst/>
          </a:prstGeom>
        </p:spPr>
      </p:pic>
      <p:pic>
        <p:nvPicPr>
          <p:cNvPr id="3" name="Picture 2" descr="Shape, square&#10;&#10;Description automatically generated">
            <a:extLst>
              <a:ext uri="{FF2B5EF4-FFF2-40B4-BE49-F238E27FC236}">
                <a16:creationId xmlns:a16="http://schemas.microsoft.com/office/drawing/2014/main" id="{1C4621CC-6DAE-C063-3E48-5BBAD34BAC2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8A2090A4-04C3-0A21-81FB-858C3CB918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8985" y="-64347"/>
            <a:ext cx="6642371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193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4047561-8914-8C95-3371-FF408A7AF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38146653-6691-D093-1770-092058AE26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8BDE315B-9E75-4C43-2BB0-4E5E20C36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E298F9EB-5120-AE27-DB64-EF955C047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8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square&#10;&#10;Description automatically generated">
            <a:extLst>
              <a:ext uri="{FF2B5EF4-FFF2-40B4-BE49-F238E27FC236}">
                <a16:creationId xmlns:a16="http://schemas.microsoft.com/office/drawing/2014/main" id="{3824DD81-A424-4362-F926-3D117857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943B1077-04BD-30EE-6ACA-9FE22E92FE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8985" y="-64347"/>
            <a:ext cx="9184815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193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C284A11-5CCA-B3D7-7EE0-3ACBCE769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244682A-A09B-EC75-3C1E-6E604D5263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4D860CB-D8DC-DBBA-C692-CA468DA3D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05BB8F6-F53C-8AB9-6FA0-186A6477D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01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08A46273-E24F-EF4A-BE12-A0343F8ABC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8964" y="-58982"/>
            <a:ext cx="1389190" cy="1325563"/>
          </a:xfrm>
          <a:prstGeom prst="rect">
            <a:avLst/>
          </a:prstGeom>
        </p:spPr>
      </p:pic>
      <p:pic>
        <p:nvPicPr>
          <p:cNvPr id="3" name="Picture 2" descr="Shape, square&#10;&#10;Description automatically generated">
            <a:extLst>
              <a:ext uri="{FF2B5EF4-FFF2-40B4-BE49-F238E27FC236}">
                <a16:creationId xmlns:a16="http://schemas.microsoft.com/office/drawing/2014/main" id="{D14C1136-2082-9E1A-8076-7AF164D399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BCE71D66-2C0E-7BD6-D908-5972EDDDB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95792" y="18255"/>
            <a:ext cx="6157608" cy="1325563"/>
          </a:xfrm>
        </p:spPr>
        <p:txBody>
          <a:bodyPr/>
          <a:lstStyle>
            <a:lvl1pPr>
              <a:defRPr b="1"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4792E9F-EE8C-36A7-9177-2DDE8951A37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</a:t>
            </a:r>
            <a:r>
              <a:rPr lang="en-US" err="1"/>
              <a:t>leveldhfsjhgsd</a:t>
            </a:r>
            <a:endParaRPr lang="en-US"/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E8157C65-7688-88F5-5169-6AFADB05683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Date Placeholder 4">
            <a:extLst>
              <a:ext uri="{FF2B5EF4-FFF2-40B4-BE49-F238E27FC236}">
                <a16:creationId xmlns:a16="http://schemas.microsoft.com/office/drawing/2014/main" id="{05B5BFC6-9BAA-3BA3-14A9-ADEE8989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25" name="Footer Placeholder 5">
            <a:extLst>
              <a:ext uri="{FF2B5EF4-FFF2-40B4-BE49-F238E27FC236}">
                <a16:creationId xmlns:a16="http://schemas.microsoft.com/office/drawing/2014/main" id="{A209831B-2070-163C-B0C5-B8F0C8288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6" name="Slide Number Placeholder 6">
            <a:extLst>
              <a:ext uri="{FF2B5EF4-FFF2-40B4-BE49-F238E27FC236}">
                <a16:creationId xmlns:a16="http://schemas.microsoft.com/office/drawing/2014/main" id="{407F9EA1-6A24-FF5C-4BBA-9146376B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8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square&#10;&#10;Description automatically generated">
            <a:extLst>
              <a:ext uri="{FF2B5EF4-FFF2-40B4-BE49-F238E27FC236}">
                <a16:creationId xmlns:a16="http://schemas.microsoft.com/office/drawing/2014/main" id="{864A6B29-3D6A-29C8-6F05-1E93D49C5BA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96A97C60-B2CC-F6A2-3941-822A8058C6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Tw Cen MT" panose="020B0602020104020603" pitchFamily="34" charset="0"/>
              </a:defRPr>
            </a:lvl1pPr>
          </a:lstStyle>
          <a:p>
            <a:r>
              <a:rPr lang="en-US"/>
              <a:t>Side-Title…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AC3FC954-370F-309A-8769-779BA1481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0DB995C2-CD62-B439-C602-100E03ADD4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B17688C-5EA5-57BF-624D-F1623615051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009193"/>
                </a:solidFill>
                <a:latin typeface="Tw Cen MT" panose="020B0602020104020603" pitchFamily="34" charset="0"/>
              </a:defRPr>
            </a:lvl1pPr>
            <a:lvl2pPr marL="457200" indent="0">
              <a:buNone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TITLE…</a:t>
            </a:r>
          </a:p>
          <a:p>
            <a:pPr lvl="1"/>
            <a:r>
              <a:rPr lang="en-US"/>
              <a:t>Subtitle…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7B6F288-414E-8F29-CE18-6DB2DF244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FDF2FCD8-F6EF-304C-932A-9890B1E8A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92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60E931-700B-FF46-A784-FC25B1FB94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F9D9F-62D0-1540-91A1-CB0FB9895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1390B-9D34-DB42-8C06-9D9240A8DB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E1EB1-B389-CF49-82BA-8148988F1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EA5DC-644C-1A4C-A310-B9B2A9171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‹Nº›</a:t>
            </a:fld>
            <a:endParaRPr lang="en-US"/>
          </a:p>
        </p:txBody>
      </p:sp>
      <p:pic>
        <p:nvPicPr>
          <p:cNvPr id="7" name="Content Placeholder 4" descr="A picture containing chart&#10;&#10;Description automatically generated">
            <a:extLst>
              <a:ext uri="{FF2B5EF4-FFF2-40B4-BE49-F238E27FC236}">
                <a16:creationId xmlns:a16="http://schemas.microsoft.com/office/drawing/2014/main" id="{F3BD3716-CC4A-B947-9F3F-BDCDB43114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 descr="Text&#10;&#10;Description automatically generated with medium confidence">
            <a:extLst>
              <a:ext uri="{FF2B5EF4-FFF2-40B4-BE49-F238E27FC236}">
                <a16:creationId xmlns:a16="http://schemas.microsoft.com/office/drawing/2014/main" id="{84E8B003-2DBB-E042-99A2-E67BB546F47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11927" y="-144870"/>
            <a:ext cx="3237397" cy="1718854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1FD482D7-8B1F-EA43-A56F-14E20CB8220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602667" y="-8231"/>
            <a:ext cx="1313224" cy="1253076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1FB20C3-78A0-CC4B-A12E-3588270253F5}"/>
              </a:ext>
            </a:extLst>
          </p:cNvPr>
          <p:cNvSpPr txBox="1">
            <a:spLocks/>
          </p:cNvSpPr>
          <p:nvPr userDrawn="1"/>
        </p:nvSpPr>
        <p:spPr>
          <a:xfrm>
            <a:off x="3205226" y="2809692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rgbClr val="009193"/>
                </a:solidFill>
                <a:latin typeface="Tw Cen MT" panose="020B0602020104020603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93392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EDC681CC-EB36-7506-5B70-412A1199A0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6F4FD22D-266C-6920-E2EF-2FE704A971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0AD6507-1AEC-0337-4E3D-A1C09698D3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E5F4D83-1D4B-5A72-F08B-C83A4D9F3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B62311C-13E9-1C2D-5430-19248412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5ACBDFC-8078-76C7-5035-B133A9F26B8C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Text&#10;&#10;Description automatically generated with medium confidence">
            <a:extLst>
              <a:ext uri="{FF2B5EF4-FFF2-40B4-BE49-F238E27FC236}">
                <a16:creationId xmlns:a16="http://schemas.microsoft.com/office/drawing/2014/main" id="{32047E35-78DD-80E6-674C-16A82839F8B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84129" y="-210215"/>
            <a:ext cx="3237397" cy="1718854"/>
          </a:xfrm>
          <a:prstGeom prst="rect">
            <a:avLst/>
          </a:prstGeom>
        </p:spPr>
      </p:pic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DE8732F7-31C9-B71A-207D-00D92CF3F7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37085" t="57282" r="21689"/>
          <a:stretch/>
        </p:blipFill>
        <p:spPr>
          <a:xfrm>
            <a:off x="3503234" y="5599791"/>
            <a:ext cx="5185531" cy="793298"/>
          </a:xfrm>
          <a:prstGeom prst="rect">
            <a:avLst/>
          </a:prstGeom>
        </p:spPr>
      </p:pic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DE941E4E-CA5F-1F82-EBE5-AA0864407E3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68000" y="-5354"/>
            <a:ext cx="1313224" cy="125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84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E3C314FA-EE57-6CD9-9738-A18584841A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C912447D-C764-BBC1-6537-153B24A4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CCAB875-D3E7-0E02-8A84-9C93DA57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7FEB027A-B0FC-8535-7518-43C841A01172}"/>
              </a:ext>
            </a:extLst>
          </p:cNvPr>
          <p:cNvSpPr txBox="1">
            <a:spLocks/>
          </p:cNvSpPr>
          <p:nvPr userDrawn="1"/>
        </p:nvSpPr>
        <p:spPr>
          <a:xfrm>
            <a:off x="3385335" y="2603005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rgbClr val="009193"/>
                </a:solidFill>
                <a:latin typeface="Tw Cen MT" panose="020B0602020104020603" pitchFamily="34" charset="0"/>
              </a:rPr>
              <a:t>TITLE 3 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8C12748-6D43-107A-AFC5-86ABB08791C7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Text&#10;&#10;Description automatically generated with medium confidence">
            <a:extLst>
              <a:ext uri="{FF2B5EF4-FFF2-40B4-BE49-F238E27FC236}">
                <a16:creationId xmlns:a16="http://schemas.microsoft.com/office/drawing/2014/main" id="{EF250FCB-2F13-D971-DCC0-6C2E779F25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14680"/>
            <a:ext cx="3237397" cy="1718854"/>
          </a:xfrm>
          <a:prstGeom prst="rect">
            <a:avLst/>
          </a:prstGeom>
        </p:spPr>
      </p:pic>
      <p:sp>
        <p:nvSpPr>
          <p:cNvPr id="25" name="Subtitle 2">
            <a:extLst>
              <a:ext uri="{FF2B5EF4-FFF2-40B4-BE49-F238E27FC236}">
                <a16:creationId xmlns:a16="http://schemas.microsoft.com/office/drawing/2014/main" id="{46F5D62D-6E9E-7884-B2A5-073AE38C7C6A}"/>
              </a:ext>
            </a:extLst>
          </p:cNvPr>
          <p:cNvSpPr txBox="1">
            <a:spLocks/>
          </p:cNvSpPr>
          <p:nvPr userDrawn="1"/>
        </p:nvSpPr>
        <p:spPr>
          <a:xfrm>
            <a:off x="4125484" y="4192899"/>
            <a:ext cx="5514975" cy="624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rgbClr val="1CADE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Subtitle</a:t>
            </a:r>
          </a:p>
        </p:txBody>
      </p:sp>
      <p:pic>
        <p:nvPicPr>
          <p:cNvPr id="26" name="Picture 2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C141033-2E7C-6D7E-4A11-00DC9E97BD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7085" t="57282" r="21689"/>
          <a:stretch/>
        </p:blipFill>
        <p:spPr>
          <a:xfrm>
            <a:off x="3352269" y="6070056"/>
            <a:ext cx="5185531" cy="793298"/>
          </a:xfrm>
          <a:prstGeom prst="rect">
            <a:avLst/>
          </a:prstGeom>
        </p:spPr>
      </p:pic>
      <p:pic>
        <p:nvPicPr>
          <p:cNvPr id="27" name="Picture 26" descr="Text&#10;&#10;Description automatically generated">
            <a:extLst>
              <a:ext uri="{FF2B5EF4-FFF2-40B4-BE49-F238E27FC236}">
                <a16:creationId xmlns:a16="http://schemas.microsoft.com/office/drawing/2014/main" id="{DBC87122-DBB3-DF8A-8F77-04757603F7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24788" y="136525"/>
            <a:ext cx="1313224" cy="125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49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EDC681CC-EB36-7506-5B70-412A1199A0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 descr="Shape, square&#10;&#10;Description automatically generated">
            <a:extLst>
              <a:ext uri="{FF2B5EF4-FFF2-40B4-BE49-F238E27FC236}">
                <a16:creationId xmlns:a16="http://schemas.microsoft.com/office/drawing/2014/main" id="{5762901D-894F-2724-DFA9-55C9E9605E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86B70-85B3-BCCF-EDFB-7ABF0FA57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9BBBD-4F80-0BC8-5BC0-241E83BD0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8290C-5A8E-649A-D9CC-D95A83A82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113497D-833E-080A-D74C-138B468F652A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1729DED-3A58-D5C5-ED72-E91BB7F9B4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37085" t="57282" r="21689"/>
          <a:stretch/>
        </p:blipFill>
        <p:spPr>
          <a:xfrm>
            <a:off x="3352269" y="6070056"/>
            <a:ext cx="5185531" cy="793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379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01D34FED-6882-FC40-B529-F584321E60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9133" y="-61006"/>
            <a:ext cx="1240050" cy="1183254"/>
          </a:xfrm>
          <a:prstGeom prst="rect">
            <a:avLst/>
          </a:prstGeom>
        </p:spPr>
      </p:pic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830D95E5-BAE6-77BC-3C1B-6DEFD9CEAAF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Picture 12" descr="Shape&#10;&#10;Description automatically generated">
            <a:extLst>
              <a:ext uri="{FF2B5EF4-FFF2-40B4-BE49-F238E27FC236}">
                <a16:creationId xmlns:a16="http://schemas.microsoft.com/office/drawing/2014/main" id="{472E721D-0408-B337-3AAF-A39ED19072B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 descr="Shape, square&#10;&#10;Description automatically generated">
            <a:extLst>
              <a:ext uri="{FF2B5EF4-FFF2-40B4-BE49-F238E27FC236}">
                <a16:creationId xmlns:a16="http://schemas.microsoft.com/office/drawing/2014/main" id="{D592FA2C-C178-0440-6831-01958213A39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F6DEB8E-DF6D-AB42-29EA-FACABA0502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Tw Cen MT" panose="020B0602020104020603" pitchFamily="34" charset="0"/>
              </a:defRPr>
            </a:lvl1pPr>
          </a:lstStyle>
          <a:p>
            <a:r>
              <a:rPr lang="en-US"/>
              <a:t>TITLE 5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4635D07-84F7-846C-104E-D605DC54D7C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Text…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3889816-F6AB-B5AE-46A9-C591BB306C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8C354F4-6421-865D-1B75-9694C9344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2103AEA-C836-BB70-65E4-9FD48868C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1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E891626-B5B4-2C88-AE25-F2123CE547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48373"/>
            <a:ext cx="9798114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193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51C6435-F65D-F48F-F83E-714453ACC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AF1ED15-D78C-3100-631E-237B97DCE9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6E4EBCE2-FFCB-5B64-00EE-C0513FEAF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64DEF3E-9B1C-1E86-408F-8BC5DBD40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3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E5A6E-AB09-46B5-90C9-B5434B8D6B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2615" y="240307"/>
            <a:ext cx="10515600" cy="1325563"/>
          </a:xfrm>
        </p:spPr>
        <p:txBody>
          <a:bodyPr/>
          <a:lstStyle>
            <a:lvl1pPr>
              <a:defRPr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8CF4B5-D781-420A-9FE4-77F957207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96DF-513F-5E44-9E83-2557597DE907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018388-3E4F-4CD5-A7FF-ECA8F4C65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A76298-BBA0-4815-AED8-AE104DDD9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67BC-DD03-FF45-A387-D007E712BE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square&#10;&#10;Description automatically generated">
            <a:extLst>
              <a:ext uri="{FF2B5EF4-FFF2-40B4-BE49-F238E27FC236}">
                <a16:creationId xmlns:a16="http://schemas.microsoft.com/office/drawing/2014/main" id="{0AA9534C-8B93-8455-E0A8-B6D972A2FC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D4ADC6A7-5413-41D4-1870-B3CCFAC1B8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53575" y="136525"/>
            <a:ext cx="9798114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193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60883C1-6F5D-CF2D-B9C6-54DCC541A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10BFCD2-F8EA-EF92-6057-EDB6A0AF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CEE65CE-EBF1-5E8A-D21E-6D4273B71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D8C6EF7F-EAE4-7D20-D0D7-FB53507D1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3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square&#10;&#10;Description automatically generated">
            <a:extLst>
              <a:ext uri="{FF2B5EF4-FFF2-40B4-BE49-F238E27FC236}">
                <a16:creationId xmlns:a16="http://schemas.microsoft.com/office/drawing/2014/main" id="{7BB8C625-D69A-5E42-CFF0-7ED4D4BB08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6F096200-4DDB-1FC4-1DAD-5C296B267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95792" y="18255"/>
            <a:ext cx="6157608" cy="1325563"/>
          </a:xfrm>
        </p:spPr>
        <p:txBody>
          <a:bodyPr/>
          <a:lstStyle>
            <a:lvl1pPr>
              <a:defRPr b="1"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6358D52-2935-F906-0477-E0AB6EAEC4B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</a:t>
            </a:r>
            <a:r>
              <a:rPr lang="en-US" err="1"/>
              <a:t>leveldhfsjhgsd</a:t>
            </a:r>
            <a:endParaRPr lang="en-US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8096295F-7499-B244-6FBA-597921C8FAB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7435A3CB-73E1-5C7D-F8AF-A96CE2CBDF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B6F90FAF-A071-162C-3CE9-CE914A288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AA22DE04-B4E9-D76B-921A-23F52BC29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7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16F326-490A-5841-8742-5FB15826D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85933D-6CD3-A14F-A0A7-D4663CEBD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07E6E-57AE-EA4C-967E-119F5AA37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96DF-513F-5E44-9E83-2557597DE907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FEC00-6437-774F-AD44-A4F06042DD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B6F4D-9188-9540-8287-CED16E2E3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A67BC-DD03-FF45-A387-D007E712BE67}" type="slidenum">
              <a:rPr lang="en-US" smtClean="0"/>
              <a:t>‹Nº›</a:t>
            </a:fld>
            <a:endParaRPr lang="en-US"/>
          </a:p>
        </p:txBody>
      </p:sp>
      <p:pic>
        <p:nvPicPr>
          <p:cNvPr id="7" name="Picture 6" descr="Chart&#10;&#10;Description automatically generated with low confidence">
            <a:extLst>
              <a:ext uri="{FF2B5EF4-FFF2-40B4-BE49-F238E27FC236}">
                <a16:creationId xmlns:a16="http://schemas.microsoft.com/office/drawing/2014/main" id="{CE394CBA-2848-40C8-BED7-0810754C9BAF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 descr="A picture containing chart&#10;&#10;Description automatically generated">
            <a:extLst>
              <a:ext uri="{FF2B5EF4-FFF2-40B4-BE49-F238E27FC236}">
                <a16:creationId xmlns:a16="http://schemas.microsoft.com/office/drawing/2014/main" id="{363C5E02-7812-9674-F1E0-C97A931171EA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72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67" r:id="rId3"/>
    <p:sldLayoutId id="2147483665" r:id="rId4"/>
    <p:sldLayoutId id="2147483651" r:id="rId5"/>
    <p:sldLayoutId id="2147483666" r:id="rId6"/>
    <p:sldLayoutId id="2147483660" r:id="rId7"/>
    <p:sldLayoutId id="2147483650" r:id="rId8"/>
    <p:sldLayoutId id="2147483652" r:id="rId9"/>
    <p:sldLayoutId id="2147483662" r:id="rId10"/>
    <p:sldLayoutId id="2147483663" r:id="rId11"/>
    <p:sldLayoutId id="2147483664" r:id="rId12"/>
    <p:sldLayoutId id="2147483656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919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D316F04-B8A5-9F74-A6AA-2132F7FC7B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>
                <a:solidFill>
                  <a:srgbClr val="002060"/>
                </a:solidFill>
              </a:rPr>
              <a:t>10/22/2022</a:t>
            </a:fld>
            <a:endParaRPr lang="en-US">
              <a:solidFill>
                <a:srgbClr val="002060"/>
              </a:solidFill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6CCF7B4-9781-87D2-A69B-65A3D5B4E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19021E5-1E78-F8CA-4E32-7A5C0F796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>
                <a:solidFill>
                  <a:srgbClr val="002060"/>
                </a:solidFill>
              </a:rPr>
              <a:t>1</a:t>
            </a:fld>
            <a:endParaRPr lang="en-US">
              <a:solidFill>
                <a:srgbClr val="00206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B9FB025-5D87-9AE0-9E59-3D0777D912F7}"/>
              </a:ext>
            </a:extLst>
          </p:cNvPr>
          <p:cNvSpPr txBox="1">
            <a:spLocks/>
          </p:cNvSpPr>
          <p:nvPr/>
        </p:nvSpPr>
        <p:spPr>
          <a:xfrm>
            <a:off x="396607" y="645404"/>
            <a:ext cx="8703326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solidFill>
                  <a:srgbClr val="009193"/>
                </a:solidFill>
                <a:latin typeface="Tw Cen MT" panose="020B0602020104020603" pitchFamily="34" charset="0"/>
              </a:rPr>
              <a:t>Building robust Evaluation Policies for National Evaluation Systems. What hurdles lie ahead, and battles need to be fought?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9CF3DE0-99AB-B65A-FCE9-B7B5A5CE26E2}"/>
              </a:ext>
            </a:extLst>
          </p:cNvPr>
          <p:cNvSpPr txBox="1">
            <a:spLocks/>
          </p:cNvSpPr>
          <p:nvPr/>
        </p:nvSpPr>
        <p:spPr>
          <a:xfrm>
            <a:off x="1222871" y="2723370"/>
            <a:ext cx="8340469" cy="6248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rgbClr val="1CADE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000" b="1" dirty="0">
                <a:solidFill>
                  <a:srgbClr val="002060"/>
                </a:solidFill>
              </a:rPr>
              <a:t>ARGENTINEAN EXPERIENCE IN INSTITUTIONALIZING M&amp;E </a:t>
            </a: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37CCB228-CDE9-498E-AEDE-1DF70E6C7BC7}"/>
              </a:ext>
            </a:extLst>
          </p:cNvPr>
          <p:cNvSpPr txBox="1"/>
          <p:nvPr/>
        </p:nvSpPr>
        <p:spPr>
          <a:xfrm>
            <a:off x="1542361" y="4187560"/>
            <a:ext cx="80982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>
                <a:solidFill>
                  <a:srgbClr val="009193"/>
                </a:solidFill>
                <a:latin typeface="Tw Cen MT" panose="020B0602020104020603" pitchFamily="34" charset="77"/>
              </a:rPr>
              <a:t>Pablo Rodríguez Bilella</a:t>
            </a:r>
          </a:p>
          <a:p>
            <a:pPr algn="r"/>
            <a:r>
              <a:rPr lang="en-US" sz="2000" i="1" dirty="0">
                <a:solidFill>
                  <a:srgbClr val="009193"/>
                </a:solidFill>
                <a:latin typeface="Tw Cen MT" panose="020B0602020104020603" pitchFamily="34" charset="77"/>
              </a:rPr>
              <a:t>Esteban Tapella</a:t>
            </a:r>
          </a:p>
          <a:p>
            <a:pPr algn="r"/>
            <a:r>
              <a:rPr lang="en-US" sz="1600" dirty="0">
                <a:solidFill>
                  <a:srgbClr val="009193"/>
                </a:solidFill>
                <a:latin typeface="Tw Cen MT" panose="020B0602020104020603" pitchFamily="34" charset="77"/>
              </a:rPr>
              <a:t>Universidad Nacional de San Juan, Argentina</a:t>
            </a:r>
            <a:endParaRPr lang="en-US" sz="1600" dirty="0">
              <a:solidFill>
                <a:srgbClr val="0091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906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E1860AA-24CC-5740-B772-E6463C8EB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5541" y="223393"/>
            <a:ext cx="9543696" cy="81588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>
                <a:latin typeface="Tw Cen MT" panose="020B0602020104020603" pitchFamily="34" charset="77"/>
                <a:cs typeface="Calibri"/>
              </a:rPr>
              <a:t>MAIN PROGRESS IN ARGENTINA IN LAST DECADE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6F4CA8-37D3-BB48-9884-74BCC14EEE4D}"/>
              </a:ext>
            </a:extLst>
          </p:cNvPr>
          <p:cNvSpPr txBox="1"/>
          <p:nvPr/>
        </p:nvSpPr>
        <p:spPr>
          <a:xfrm>
            <a:off x="3404211" y="1121412"/>
            <a:ext cx="80982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i="1" dirty="0">
                <a:solidFill>
                  <a:srgbClr val="009193"/>
                </a:solidFill>
                <a:latin typeface="Tw Cen MT" panose="020B0602020104020603" pitchFamily="34" charset="77"/>
              </a:rPr>
              <a:t>In Argentina there is no a governing body of the evaluation function responsible for M&amp;E system</a:t>
            </a:r>
            <a:r>
              <a:rPr lang="en-US" i="1" dirty="0">
                <a:solidFill>
                  <a:srgbClr val="009193"/>
                </a:solidFill>
              </a:rPr>
              <a:t> 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69554F78-2B34-DCE6-9D60-2C6F45050AFE}"/>
              </a:ext>
            </a:extLst>
          </p:cNvPr>
          <p:cNvSpPr txBox="1">
            <a:spLocks/>
          </p:cNvSpPr>
          <p:nvPr/>
        </p:nvSpPr>
        <p:spPr>
          <a:xfrm>
            <a:off x="722442" y="2461108"/>
            <a:ext cx="10515600" cy="383892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rgbClr val="002060"/>
                </a:solidFill>
              </a:rPr>
              <a:t>However, it is possible to mention four initiatives:</a:t>
            </a:r>
          </a:p>
          <a:p>
            <a:pPr marL="0" indent="0">
              <a:buNone/>
            </a:pPr>
            <a:endParaRPr lang="en-US" sz="22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rgbClr val="002060"/>
                </a:solidFill>
              </a:rPr>
              <a:t> 2013. Creation of PUBLIC POLICY EVALUATION PROGRAM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rgbClr val="002060"/>
                </a:solidFill>
              </a:rPr>
              <a:t>2015-2019 action to ‘REGULATE’ EVALUATION</a:t>
            </a:r>
          </a:p>
          <a:p>
            <a:pPr marL="1884363"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2060"/>
                </a:solidFill>
              </a:rPr>
              <a:t> Law such as the Access to Public Information</a:t>
            </a:r>
          </a:p>
          <a:p>
            <a:pPr marL="1884363"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2060"/>
                </a:solidFill>
              </a:rPr>
              <a:t>Creation of a creation of a public BUDGET OFFICE at the congress.</a:t>
            </a:r>
          </a:p>
          <a:p>
            <a:pPr marL="1884363"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2060"/>
                </a:solidFill>
              </a:rPr>
              <a:t> Law proposal to create an Annual Monitoring and Evaluation Plan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rgbClr val="002060"/>
                </a:solidFill>
              </a:rPr>
              <a:t>2020. The National Institute of Public Administration (INAP) launched a program in M&amp;E tools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rgbClr val="002060"/>
                </a:solidFill>
              </a:rPr>
              <a:t>2020. President announced the creation of a Federal Agency for the Evaluation of the Impact of Public Policies</a:t>
            </a:r>
          </a:p>
        </p:txBody>
      </p:sp>
    </p:spTree>
    <p:extLst>
      <p:ext uri="{BB962C8B-B14F-4D97-AF65-F5344CB8AC3E}">
        <p14:creationId xmlns:p14="http://schemas.microsoft.com/office/powerpoint/2010/main" val="2463864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66F4CA8-37D3-BB48-9884-74BCC14EEE4D}"/>
              </a:ext>
            </a:extLst>
          </p:cNvPr>
          <p:cNvSpPr txBox="1"/>
          <p:nvPr/>
        </p:nvSpPr>
        <p:spPr>
          <a:xfrm>
            <a:off x="2897436" y="702771"/>
            <a:ext cx="86490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i="1" dirty="0">
                <a:solidFill>
                  <a:srgbClr val="009193"/>
                </a:solidFill>
                <a:latin typeface="Tw Cen MT" panose="020B0602020104020603" pitchFamily="34" charset="77"/>
              </a:rPr>
              <a:t>Although to date the Agency has not been created, certain progress has been observed in terms of M&amp;E</a:t>
            </a:r>
            <a:endParaRPr lang="en-US" i="1" dirty="0">
              <a:solidFill>
                <a:srgbClr val="009193"/>
              </a:solidFill>
            </a:endParaRP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69554F78-2B34-DCE6-9D60-2C6F45050AFE}"/>
              </a:ext>
            </a:extLst>
          </p:cNvPr>
          <p:cNvSpPr txBox="1">
            <a:spLocks/>
          </p:cNvSpPr>
          <p:nvPr/>
        </p:nvSpPr>
        <p:spPr>
          <a:xfrm>
            <a:off x="968107" y="2151050"/>
            <a:ext cx="10255786" cy="38389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rgbClr val="002060"/>
                </a:solidFill>
              </a:rPr>
              <a:t>Innovations in evaluations practices:</a:t>
            </a:r>
          </a:p>
          <a:p>
            <a:pPr marL="0" indent="0">
              <a:buNone/>
            </a:pPr>
            <a:endParaRPr lang="en-US" sz="22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rgbClr val="002060"/>
                </a:solidFill>
              </a:rPr>
              <a:t>SIEMPRO (social plans and programs) innovated through greater federal participation and the design of tools to evaluate the pandemic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rgbClr val="002060"/>
                </a:solidFill>
              </a:rPr>
              <a:t>Specialization of the functions of management and monitoring of plans and programs were increased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rgbClr val="002060"/>
                </a:solidFill>
              </a:rPr>
              <a:t>Improvements in M&amp;E of programs with international financial support, particularly those connected to SDGs monitoring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rgbClr val="002060"/>
                </a:solidFill>
              </a:rPr>
              <a:t>Improvements (context of health crisis), using novel systems to monitor COVID19 situation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rgbClr val="002060"/>
                </a:solidFill>
              </a:rPr>
              <a:t>Increase accessibility to the results of policy evaluations.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2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997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66F4CA8-37D3-BB48-9884-74BCC14EEE4D}"/>
              </a:ext>
            </a:extLst>
          </p:cNvPr>
          <p:cNvSpPr txBox="1"/>
          <p:nvPr/>
        </p:nvSpPr>
        <p:spPr>
          <a:xfrm>
            <a:off x="2897436" y="702771"/>
            <a:ext cx="86490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i="1" dirty="0">
                <a:solidFill>
                  <a:srgbClr val="009193"/>
                </a:solidFill>
                <a:latin typeface="Tw Cen MT" panose="020B0602020104020603" pitchFamily="34" charset="77"/>
              </a:rPr>
              <a:t>Although there are important achievements, it is clear that difficulties persist in Argentina when carrying out evaluations.</a:t>
            </a:r>
            <a:endParaRPr lang="en-US" i="1" dirty="0">
              <a:solidFill>
                <a:srgbClr val="009193"/>
              </a:solidFill>
            </a:endParaRP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69554F78-2B34-DCE6-9D60-2C6F45050AFE}"/>
              </a:ext>
            </a:extLst>
          </p:cNvPr>
          <p:cNvSpPr txBox="1">
            <a:spLocks/>
          </p:cNvSpPr>
          <p:nvPr/>
        </p:nvSpPr>
        <p:spPr>
          <a:xfrm>
            <a:off x="968107" y="2151050"/>
            <a:ext cx="10255786" cy="38389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rgbClr val="002060"/>
                </a:solidFill>
              </a:rPr>
              <a:t>Challenge to achieve a COMPREHENSIVE AND NATIONAL SYSTEM for planning and evaluating public policies and programs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rgbClr val="002060"/>
                </a:solidFill>
              </a:rPr>
              <a:t>BUDGETS FOR M&amp;E are still very limited to perform this function in a comprehensive manner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rgbClr val="002060"/>
                </a:solidFill>
              </a:rPr>
              <a:t>The use of EVALUATION RESULTS is one of the aspects with less progress in Argentina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rgbClr val="002060"/>
                </a:solidFill>
              </a:rPr>
              <a:t>We need to do much more in order to STRENGTHENING EVALUATION CULTURE AND INSTITUTIONALIZE EVALUATION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2060"/>
                </a:solidFill>
              </a:rPr>
              <a:t>evaluability parameters for policies, programs and plans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2060"/>
                </a:solidFill>
              </a:rPr>
              <a:t>training programs to ensure capacity and quality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2060"/>
                </a:solidFill>
              </a:rPr>
              <a:t>effective communication system to inform and use evaluation results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14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2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47513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69F69-C310-C949-852E-BFC47B959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985" y="-64347"/>
            <a:ext cx="6642371" cy="1325563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chart&#10;&#10;Description automatically generated">
            <a:extLst>
              <a:ext uri="{FF2B5EF4-FFF2-40B4-BE49-F238E27FC236}">
                <a16:creationId xmlns:a16="http://schemas.microsoft.com/office/drawing/2014/main" id="{1117329F-223E-5F47-B66B-F4FF66645AB6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Picture 5" descr="Text&#10;&#10;Description automatically generated with medium confidence">
            <a:extLst>
              <a:ext uri="{FF2B5EF4-FFF2-40B4-BE49-F238E27FC236}">
                <a16:creationId xmlns:a16="http://schemas.microsoft.com/office/drawing/2014/main" id="{78B46E94-3437-8C4E-B621-B61FF4A573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2336" y="-233645"/>
            <a:ext cx="3740464" cy="1985183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910D71B8-5A42-B746-8508-8A7077FB96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6239" y="6565"/>
            <a:ext cx="1276233" cy="1245677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6E4115FA-30E0-F54C-A058-5A9C700380BB}"/>
              </a:ext>
            </a:extLst>
          </p:cNvPr>
          <p:cNvSpPr txBox="1">
            <a:spLocks/>
          </p:cNvSpPr>
          <p:nvPr/>
        </p:nvSpPr>
        <p:spPr>
          <a:xfrm>
            <a:off x="3205226" y="2809692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rgbClr val="009193"/>
                </a:solidFill>
                <a:latin typeface="Tw Cen MT" panose="020B0602020104020603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232802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d5e6f84-5843-49cc-89a8-d7ee1a915182" xsi:nil="true"/>
    <lcf76f155ced4ddcb4097134ff3c332f xmlns="cd5ca57e-aeff-4ea7-957c-ee39e8386d27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1DA4F4A995BF479E9488C37B756B51" ma:contentTypeVersion="8" ma:contentTypeDescription="Create a new document." ma:contentTypeScope="" ma:versionID="79ce3b18eeea16c8e5bc0f660afbc086">
  <xsd:schema xmlns:xsd="http://www.w3.org/2001/XMLSchema" xmlns:xs="http://www.w3.org/2001/XMLSchema" xmlns:p="http://schemas.microsoft.com/office/2006/metadata/properties" xmlns:ns2="cd5ca57e-aeff-4ea7-957c-ee39e8386d27" xmlns:ns3="9d5e6f84-5843-49cc-89a8-d7ee1a915182" targetNamespace="http://schemas.microsoft.com/office/2006/metadata/properties" ma:root="true" ma:fieldsID="2c09d4a8c476afae1dfa51d3cac8b136" ns2:_="" ns3:_="">
    <xsd:import namespace="cd5ca57e-aeff-4ea7-957c-ee39e8386d27"/>
    <xsd:import namespace="9d5e6f84-5843-49cc-89a8-d7ee1a9151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5ca57e-aeff-4ea7-957c-ee39e8386d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f8ebb0a5-c57d-4c3a-bec7-8a38252dd0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e6f84-5843-49cc-89a8-d7ee1a91518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6228fd1-6eef-40f4-b049-6e671a314f8d}" ma:internalName="TaxCatchAll" ma:showField="CatchAllData" ma:web="9d5e6f84-5843-49cc-89a8-d7ee1a9151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0BB25D-2FF7-4279-A760-140AD81464F0}">
  <ds:schemaRefs>
    <ds:schemaRef ds:uri="9d5e6f84-5843-49cc-89a8-d7ee1a915182"/>
    <ds:schemaRef ds:uri="d75abbe9-4b63-46ba-acaa-ae82d37ec5f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175A588-840E-40F7-BDF4-A725A7196DFC}"/>
</file>

<file path=customXml/itemProps3.xml><?xml version="1.0" encoding="utf-8"?>
<ds:datastoreItem xmlns:ds="http://schemas.openxmlformats.org/officeDocument/2006/customXml" ds:itemID="{66320B34-3B3D-467F-B50E-DA7CAE26A8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374</Words>
  <Application>Microsoft Office PowerPoint</Application>
  <PresentationFormat>Panorámica</PresentationFormat>
  <Paragraphs>37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Tw Cen MT</vt:lpstr>
      <vt:lpstr>Wingdings</vt:lpstr>
      <vt:lpstr>Office Theme</vt:lpstr>
      <vt:lpstr>Presentación de PowerPoint</vt:lpstr>
      <vt:lpstr>MAIN PROGRESS IN ARGENTINA IN LAST DECADE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Yang Cheng</dc:creator>
  <cp:lastModifiedBy>Esteban Tapella</cp:lastModifiedBy>
  <cp:revision>6</cp:revision>
  <dcterms:created xsi:type="dcterms:W3CDTF">2022-05-05T16:01:45Z</dcterms:created>
  <dcterms:modified xsi:type="dcterms:W3CDTF">2022-10-22T14:54:37Z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0x010100DC1DA4F4A995BF479E9488C37B756B51</vt:lpwstr>
  </property>
  <property fmtid="{D5CDD505-2E9C-101B-9397-08002B2CF9AE}" pid="3" name="MediaServiceImageTags">
    <vt:lpwstr/>
  </property>
</Properties>
</file>