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8"/>
  </p:notesMasterIdLst>
  <p:sldIdLst>
    <p:sldId id="2839" r:id="rId5"/>
    <p:sldId id="2928" r:id="rId6"/>
    <p:sldId id="2831" r:id="rId7"/>
    <p:sldId id="2914" r:id="rId8"/>
    <p:sldId id="2874" r:id="rId9"/>
    <p:sldId id="2929" r:id="rId10"/>
    <p:sldId id="2868" r:id="rId11"/>
    <p:sldId id="2931" r:id="rId12"/>
    <p:sldId id="2870" r:id="rId13"/>
    <p:sldId id="2872" r:id="rId14"/>
    <p:sldId id="2936" r:id="rId15"/>
    <p:sldId id="2832" r:id="rId16"/>
    <p:sldId id="28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958DDD-3502-E43C-71C5-62F995DB790E}" name="Anish Pradhan" initials="AP" userId="S::anish.pradhan@undp.org::ba3b8dec-ff94-48bd-919d-41c51c8b4d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35616-83A9-438A-8821-75A27BB7E94C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AC4CD8-33C7-4B88-8CBE-68FEACFA6DD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/>
            <a:t>Evaluation Planning</a:t>
          </a:r>
        </a:p>
      </dgm:t>
    </dgm:pt>
    <dgm:pt modelId="{BE04EBEE-C619-49D4-A0CA-6780E2F6D2CB}" type="parTrans" cxnId="{36CB7237-3E59-4BC7-A2B7-F3724FB942FF}">
      <dgm:prSet/>
      <dgm:spPr/>
      <dgm:t>
        <a:bodyPr/>
        <a:lstStyle/>
        <a:p>
          <a:endParaRPr lang="en-US"/>
        </a:p>
      </dgm:t>
    </dgm:pt>
    <dgm:pt modelId="{E2A51020-9478-4834-9F66-E5021052F2BC}" type="sibTrans" cxnId="{36CB7237-3E59-4BC7-A2B7-F3724FB942FF}">
      <dgm:prSet/>
      <dgm:spPr>
        <a:ln>
          <a:solidFill>
            <a:srgbClr val="47356F"/>
          </a:solidFill>
        </a:ln>
      </dgm:spPr>
      <dgm:t>
        <a:bodyPr/>
        <a:lstStyle/>
        <a:p>
          <a:endParaRPr lang="en-US"/>
        </a:p>
      </dgm:t>
    </dgm:pt>
    <dgm:pt modelId="{06F45F22-9440-42DC-8CF7-0FD18B18EF2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100" b="1" dirty="0"/>
            <a:t>Report Upload</a:t>
          </a:r>
        </a:p>
      </dgm:t>
    </dgm:pt>
    <dgm:pt modelId="{B1E2EC39-8BED-4272-B78A-C903F1123308}" type="parTrans" cxnId="{C55B0CFA-A832-4CBB-9A8A-EFF0C2CE6CF7}">
      <dgm:prSet/>
      <dgm:spPr/>
      <dgm:t>
        <a:bodyPr/>
        <a:lstStyle/>
        <a:p>
          <a:endParaRPr lang="en-US"/>
        </a:p>
      </dgm:t>
    </dgm:pt>
    <dgm:pt modelId="{95117D1C-0E06-4363-A267-1CF41E386FE3}" type="sibTrans" cxnId="{C55B0CFA-A832-4CBB-9A8A-EFF0C2CE6CF7}">
      <dgm:prSet/>
      <dgm:spPr/>
      <dgm:t>
        <a:bodyPr/>
        <a:lstStyle/>
        <a:p>
          <a:endParaRPr lang="en-US"/>
        </a:p>
      </dgm:t>
    </dgm:pt>
    <dgm:pt modelId="{BB3E4FB3-167B-45BC-A633-AFE4E0E5F8B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000" b="1" dirty="0"/>
            <a:t>Track Management response</a:t>
          </a:r>
        </a:p>
      </dgm:t>
    </dgm:pt>
    <dgm:pt modelId="{79D9E519-EEAA-4E58-9F3E-4AD72D148D20}" type="parTrans" cxnId="{2E027F01-B3E4-4672-8A2C-C34261996804}">
      <dgm:prSet/>
      <dgm:spPr/>
      <dgm:t>
        <a:bodyPr/>
        <a:lstStyle/>
        <a:p>
          <a:endParaRPr lang="en-US"/>
        </a:p>
      </dgm:t>
    </dgm:pt>
    <dgm:pt modelId="{713CD838-4355-4A0E-8908-99332BADFE2E}" type="sibTrans" cxnId="{2E027F01-B3E4-4672-8A2C-C34261996804}">
      <dgm:prSet/>
      <dgm:spPr/>
      <dgm:t>
        <a:bodyPr/>
        <a:lstStyle/>
        <a:p>
          <a:endParaRPr lang="en-US"/>
        </a:p>
      </dgm:t>
    </dgm:pt>
    <dgm:pt modelId="{9007A0BD-4DEA-4E69-A580-D4959A725822}" type="pres">
      <dgm:prSet presAssocID="{1DC35616-83A9-438A-8821-75A27BB7E9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F7FAA-6162-4CC0-BE17-8B8DC3AA4D6D}" type="pres">
      <dgm:prSet presAssocID="{96AC4CD8-33C7-4B88-8CBE-68FEACFA6DD6}" presName="node" presStyleLbl="node1" presStyleIdx="0" presStyleCnt="3" custScaleX="69550" custScaleY="62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0E2B-5976-43C7-B1CF-24808B6D06D1}" type="pres">
      <dgm:prSet presAssocID="{96AC4CD8-33C7-4B88-8CBE-68FEACFA6DD6}" presName="spNode" presStyleCnt="0"/>
      <dgm:spPr/>
    </dgm:pt>
    <dgm:pt modelId="{EA1464CC-6D57-4690-88DC-4CC0920BFA3F}" type="pres">
      <dgm:prSet presAssocID="{E2A51020-9478-4834-9F66-E5021052F2B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452B1007-ED81-4C28-AEC0-F655127FC273}" type="pres">
      <dgm:prSet presAssocID="{06F45F22-9440-42DC-8CF7-0FD18B18EF24}" presName="node" presStyleLbl="node1" presStyleIdx="1" presStyleCnt="3" custScaleX="64516" custScaleY="64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BBD80-8C78-4117-9C17-5CAA26DA5864}" type="pres">
      <dgm:prSet presAssocID="{06F45F22-9440-42DC-8CF7-0FD18B18EF24}" presName="spNode" presStyleCnt="0"/>
      <dgm:spPr/>
    </dgm:pt>
    <dgm:pt modelId="{73FDE06B-F054-4BBB-B876-ED5046FBC16D}" type="pres">
      <dgm:prSet presAssocID="{95117D1C-0E06-4363-A267-1CF41E386FE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74FD66C7-58DE-49AC-B695-2E1A38C5A418}" type="pres">
      <dgm:prSet presAssocID="{BB3E4FB3-167B-45BC-A633-AFE4E0E5F8B0}" presName="node" presStyleLbl="node1" presStyleIdx="2" presStyleCnt="3" custScaleX="65673" custScaleY="65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B3C2-ABF1-4300-9A58-221EF83035E0}" type="pres">
      <dgm:prSet presAssocID="{BB3E4FB3-167B-45BC-A633-AFE4E0E5F8B0}" presName="spNode" presStyleCnt="0"/>
      <dgm:spPr/>
    </dgm:pt>
    <dgm:pt modelId="{2E2E1231-10A7-4CCC-8CBD-6B44289F6259}" type="pres">
      <dgm:prSet presAssocID="{713CD838-4355-4A0E-8908-99332BADFE2E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7D143637-2146-4AAD-83C8-A99B6EE7D26F}" type="presOf" srcId="{BB3E4FB3-167B-45BC-A633-AFE4E0E5F8B0}" destId="{74FD66C7-58DE-49AC-B695-2E1A38C5A418}" srcOrd="0" destOrd="0" presId="urn:microsoft.com/office/officeart/2005/8/layout/cycle6"/>
    <dgm:cxn modelId="{61F5D1CC-8C35-4FDC-A9CA-9F2D72C1405A}" type="presOf" srcId="{713CD838-4355-4A0E-8908-99332BADFE2E}" destId="{2E2E1231-10A7-4CCC-8CBD-6B44289F6259}" srcOrd="0" destOrd="0" presId="urn:microsoft.com/office/officeart/2005/8/layout/cycle6"/>
    <dgm:cxn modelId="{06D7D3CE-234B-4DE3-849C-CFA6CD73CDF0}" type="presOf" srcId="{06F45F22-9440-42DC-8CF7-0FD18B18EF24}" destId="{452B1007-ED81-4C28-AEC0-F655127FC273}" srcOrd="0" destOrd="0" presId="urn:microsoft.com/office/officeart/2005/8/layout/cycle6"/>
    <dgm:cxn modelId="{36CB7237-3E59-4BC7-A2B7-F3724FB942FF}" srcId="{1DC35616-83A9-438A-8821-75A27BB7E94C}" destId="{96AC4CD8-33C7-4B88-8CBE-68FEACFA6DD6}" srcOrd="0" destOrd="0" parTransId="{BE04EBEE-C619-49D4-A0CA-6780E2F6D2CB}" sibTransId="{E2A51020-9478-4834-9F66-E5021052F2BC}"/>
    <dgm:cxn modelId="{4C7A64EF-DCB5-46E5-843C-C76289BE5110}" type="presOf" srcId="{96AC4CD8-33C7-4B88-8CBE-68FEACFA6DD6}" destId="{871F7FAA-6162-4CC0-BE17-8B8DC3AA4D6D}" srcOrd="0" destOrd="0" presId="urn:microsoft.com/office/officeart/2005/8/layout/cycle6"/>
    <dgm:cxn modelId="{70EB76B1-823D-41A8-9FD3-1FF7D80A17B5}" type="presOf" srcId="{E2A51020-9478-4834-9F66-E5021052F2BC}" destId="{EA1464CC-6D57-4690-88DC-4CC0920BFA3F}" srcOrd="0" destOrd="0" presId="urn:microsoft.com/office/officeart/2005/8/layout/cycle6"/>
    <dgm:cxn modelId="{F649BBD2-7756-471E-AAED-5F06938C90ED}" type="presOf" srcId="{95117D1C-0E06-4363-A267-1CF41E386FE3}" destId="{73FDE06B-F054-4BBB-B876-ED5046FBC16D}" srcOrd="0" destOrd="0" presId="urn:microsoft.com/office/officeart/2005/8/layout/cycle6"/>
    <dgm:cxn modelId="{2E027F01-B3E4-4672-8A2C-C34261996804}" srcId="{1DC35616-83A9-438A-8821-75A27BB7E94C}" destId="{BB3E4FB3-167B-45BC-A633-AFE4E0E5F8B0}" srcOrd="2" destOrd="0" parTransId="{79D9E519-EEAA-4E58-9F3E-4AD72D148D20}" sibTransId="{713CD838-4355-4A0E-8908-99332BADFE2E}"/>
    <dgm:cxn modelId="{4C24AE42-A0A0-4504-A528-05AE3AFB8EB9}" type="presOf" srcId="{1DC35616-83A9-438A-8821-75A27BB7E94C}" destId="{9007A0BD-4DEA-4E69-A580-D4959A725822}" srcOrd="0" destOrd="0" presId="urn:microsoft.com/office/officeart/2005/8/layout/cycle6"/>
    <dgm:cxn modelId="{C55B0CFA-A832-4CBB-9A8A-EFF0C2CE6CF7}" srcId="{1DC35616-83A9-438A-8821-75A27BB7E94C}" destId="{06F45F22-9440-42DC-8CF7-0FD18B18EF24}" srcOrd="1" destOrd="0" parTransId="{B1E2EC39-8BED-4272-B78A-C903F1123308}" sibTransId="{95117D1C-0E06-4363-A267-1CF41E386FE3}"/>
    <dgm:cxn modelId="{1546A79E-3093-4021-81C8-14392D4BAF18}" type="presParOf" srcId="{9007A0BD-4DEA-4E69-A580-D4959A725822}" destId="{871F7FAA-6162-4CC0-BE17-8B8DC3AA4D6D}" srcOrd="0" destOrd="0" presId="urn:microsoft.com/office/officeart/2005/8/layout/cycle6"/>
    <dgm:cxn modelId="{A469E97D-324E-4902-A79B-FACAE9298FE6}" type="presParOf" srcId="{9007A0BD-4DEA-4E69-A580-D4959A725822}" destId="{CB230E2B-5976-43C7-B1CF-24808B6D06D1}" srcOrd="1" destOrd="0" presId="urn:microsoft.com/office/officeart/2005/8/layout/cycle6"/>
    <dgm:cxn modelId="{27A56CF0-9DC1-4996-8EAD-34E3F430E206}" type="presParOf" srcId="{9007A0BD-4DEA-4E69-A580-D4959A725822}" destId="{EA1464CC-6D57-4690-88DC-4CC0920BFA3F}" srcOrd="2" destOrd="0" presId="urn:microsoft.com/office/officeart/2005/8/layout/cycle6"/>
    <dgm:cxn modelId="{C6747D5E-7B9A-437E-BE8A-DE11626E580A}" type="presParOf" srcId="{9007A0BD-4DEA-4E69-A580-D4959A725822}" destId="{452B1007-ED81-4C28-AEC0-F655127FC273}" srcOrd="3" destOrd="0" presId="urn:microsoft.com/office/officeart/2005/8/layout/cycle6"/>
    <dgm:cxn modelId="{D295543B-FB31-4A44-8301-79F9B63CA3B9}" type="presParOf" srcId="{9007A0BD-4DEA-4E69-A580-D4959A725822}" destId="{F95BBD80-8C78-4117-9C17-5CAA26DA5864}" srcOrd="4" destOrd="0" presId="urn:microsoft.com/office/officeart/2005/8/layout/cycle6"/>
    <dgm:cxn modelId="{6EF72464-BCC9-4AD8-9363-74A771663AA1}" type="presParOf" srcId="{9007A0BD-4DEA-4E69-A580-D4959A725822}" destId="{73FDE06B-F054-4BBB-B876-ED5046FBC16D}" srcOrd="5" destOrd="0" presId="urn:microsoft.com/office/officeart/2005/8/layout/cycle6"/>
    <dgm:cxn modelId="{C17C15E9-7A85-461D-AAF8-23DC5D8FC7C4}" type="presParOf" srcId="{9007A0BD-4DEA-4E69-A580-D4959A725822}" destId="{74FD66C7-58DE-49AC-B695-2E1A38C5A418}" srcOrd="6" destOrd="0" presId="urn:microsoft.com/office/officeart/2005/8/layout/cycle6"/>
    <dgm:cxn modelId="{6817D5C5-13B4-4D26-9DB1-1111D29DE5AE}" type="presParOf" srcId="{9007A0BD-4DEA-4E69-A580-D4959A725822}" destId="{202DB3C2-ABF1-4300-9A58-221EF83035E0}" srcOrd="7" destOrd="0" presId="urn:microsoft.com/office/officeart/2005/8/layout/cycle6"/>
    <dgm:cxn modelId="{14D8827A-0D8B-4212-985E-0013872FD799}" type="presParOf" srcId="{9007A0BD-4DEA-4E69-A580-D4959A725822}" destId="{2E2E1231-10A7-4CCC-8CBD-6B44289F6259}" srcOrd="8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F7FAA-6162-4CC0-BE17-8B8DC3AA4D6D}">
      <dsp:nvSpPr>
        <dsp:cNvPr id="0" name=""/>
        <dsp:cNvSpPr/>
      </dsp:nvSpPr>
      <dsp:spPr>
        <a:xfrm>
          <a:off x="2090401" y="98972"/>
          <a:ext cx="1114852" cy="652803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Evaluation Planning</a:t>
          </a:r>
        </a:p>
      </dsp:txBody>
      <dsp:txXfrm>
        <a:off x="2122268" y="130839"/>
        <a:ext cx="1051118" cy="589069"/>
      </dsp:txXfrm>
    </dsp:sp>
    <dsp:sp modelId="{EA1464CC-6D57-4690-88DC-4CC0920BFA3F}">
      <dsp:nvSpPr>
        <dsp:cNvPr id="0" name=""/>
        <dsp:cNvSpPr/>
      </dsp:nvSpPr>
      <dsp:spPr>
        <a:xfrm>
          <a:off x="1258180" y="425373"/>
          <a:ext cx="2779292" cy="2779292"/>
        </a:xfrm>
        <a:custGeom>
          <a:avLst/>
          <a:gdLst/>
          <a:ahLst/>
          <a:cxnLst/>
          <a:rect l="0" t="0" r="0" b="0"/>
          <a:pathLst>
            <a:path>
              <a:moveTo>
                <a:pt x="1963611" y="124070"/>
              </a:moveTo>
              <a:arcTo wR="1389646" hR="1389646" stAng="17663718" swAng="4789080"/>
            </a:path>
          </a:pathLst>
        </a:custGeom>
        <a:noFill/>
        <a:ln w="9525" cap="flat" cmpd="sng" algn="ctr">
          <a:solidFill>
            <a:srgbClr val="47356F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B1007-ED81-4C28-AEC0-F655127FC273}">
      <dsp:nvSpPr>
        <dsp:cNvPr id="0" name=""/>
        <dsp:cNvSpPr/>
      </dsp:nvSpPr>
      <dsp:spPr>
        <a:xfrm>
          <a:off x="3334216" y="2173746"/>
          <a:ext cx="1034159" cy="672193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Report Upload</a:t>
          </a:r>
        </a:p>
      </dsp:txBody>
      <dsp:txXfrm>
        <a:off x="3367030" y="2206560"/>
        <a:ext cx="968531" cy="606565"/>
      </dsp:txXfrm>
    </dsp:sp>
    <dsp:sp modelId="{73FDE06B-F054-4BBB-B876-ED5046FBC16D}">
      <dsp:nvSpPr>
        <dsp:cNvPr id="0" name=""/>
        <dsp:cNvSpPr/>
      </dsp:nvSpPr>
      <dsp:spPr>
        <a:xfrm>
          <a:off x="1258180" y="425373"/>
          <a:ext cx="2779292" cy="2779292"/>
        </a:xfrm>
        <a:custGeom>
          <a:avLst/>
          <a:gdLst/>
          <a:ahLst/>
          <a:cxnLst/>
          <a:rect l="0" t="0" r="0" b="0"/>
          <a:pathLst>
            <a:path>
              <a:moveTo>
                <a:pt x="2307624" y="2432925"/>
              </a:moveTo>
              <a:arcTo wR="1389646" hR="1389646" stAng="2919333" swAng="4938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D66C7-58DE-49AC-B695-2E1A38C5A418}">
      <dsp:nvSpPr>
        <dsp:cNvPr id="0" name=""/>
        <dsp:cNvSpPr/>
      </dsp:nvSpPr>
      <dsp:spPr>
        <a:xfrm>
          <a:off x="918005" y="2167713"/>
          <a:ext cx="1052705" cy="684258"/>
        </a:xfrm>
        <a:prstGeom prst="round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Track Management response</a:t>
          </a:r>
        </a:p>
      </dsp:txBody>
      <dsp:txXfrm>
        <a:off x="951408" y="2201116"/>
        <a:ext cx="985899" cy="617452"/>
      </dsp:txXfrm>
    </dsp:sp>
    <dsp:sp modelId="{2E2E1231-10A7-4CCC-8CBD-6B44289F6259}">
      <dsp:nvSpPr>
        <dsp:cNvPr id="0" name=""/>
        <dsp:cNvSpPr/>
      </dsp:nvSpPr>
      <dsp:spPr>
        <a:xfrm>
          <a:off x="1258180" y="425373"/>
          <a:ext cx="2779292" cy="2779292"/>
        </a:xfrm>
        <a:custGeom>
          <a:avLst/>
          <a:gdLst/>
          <a:ahLst/>
          <a:cxnLst/>
          <a:rect l="0" t="0" r="0" b="0"/>
          <a:pathLst>
            <a:path>
              <a:moveTo>
                <a:pt x="41031" y="1724841"/>
              </a:moveTo>
              <a:arcTo wR="1389646" hR="1389646" stAng="9962524" swAng="4773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96B3-8AF0-4123-BC9F-0981A4EF7609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5A148-A95B-4FEF-98D6-6E67BB9AE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C1F18826-1696-4153-B9CA-A9D8B0258F70}" type="slidenum">
              <a:rPr lang="en-NL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5</a:t>
            </a:fld>
            <a:endParaRPr lang="en-NL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173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6511" y="2697480"/>
            <a:ext cx="5514975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000" spc="2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6510" y="4484372"/>
            <a:ext cx="5514975" cy="6248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CADE4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6FE2B-F160-4469-B597-5E70FC385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 rot="10800000">
            <a:off x="0" y="-1039634"/>
            <a:ext cx="12192000" cy="7987085"/>
          </a:xfrm>
          <a:prstGeom prst="rect">
            <a:avLst/>
          </a:prstGeom>
          <a:solidFill>
            <a:srgbClr val="2683C6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9DD6BC-0EF4-49C1-90EB-B4B88EEF0B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989077"/>
            <a:ext cx="3221484" cy="9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6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7" y="1427118"/>
            <a:ext cx="11085443" cy="457995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3766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53796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001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98298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2F8E-FAA5-408F-9835-14CA3039752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219F4-00D2-4EA9-8B1F-930EF6B56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92000" cy="1028297"/>
          </a:xfrm>
          <a:prstGeom prst="rect">
            <a:avLst/>
          </a:prstGeom>
          <a:solidFill>
            <a:srgbClr val="2683C6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8755C4-F146-4A95-9A54-A84137607385}"/>
              </a:ext>
            </a:extLst>
          </p:cNvPr>
          <p:cNvSpPr/>
          <p:nvPr/>
        </p:nvSpPr>
        <p:spPr>
          <a:xfrm>
            <a:off x="0" y="-2"/>
            <a:ext cx="12192000" cy="1028299"/>
          </a:xfrm>
          <a:prstGeom prst="rect">
            <a:avLst/>
          </a:prstGeom>
          <a:solidFill>
            <a:srgbClr val="0A2B46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17" y="106204"/>
            <a:ext cx="9944362" cy="815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A1E0D6B-B8DE-484D-8965-A60A7214C5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691" y="-291736"/>
            <a:ext cx="3237397" cy="17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6511" y="2697480"/>
            <a:ext cx="5514975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000" spc="2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6510" y="4484372"/>
            <a:ext cx="5514975" cy="6248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1CADE4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6FE2B-F160-4469-B597-5E70FC385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962081"/>
          </a:xfrm>
          <a:prstGeom prst="rect">
            <a:avLst/>
          </a:prstGeom>
          <a:solidFill>
            <a:srgbClr val="2683C6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4471BB-CD34-4A06-8040-8999307AB8F4}"/>
              </a:ext>
            </a:extLst>
          </p:cNvPr>
          <p:cNvSpPr/>
          <p:nvPr/>
        </p:nvSpPr>
        <p:spPr>
          <a:xfrm>
            <a:off x="1203856" y="2519374"/>
            <a:ext cx="3816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GB" sz="5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10709-14CD-4DD4-8553-333A7A35D5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42" y="5713371"/>
            <a:ext cx="10872335" cy="12910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3A2202-6127-4941-B4D9-993AD37B68E2}"/>
              </a:ext>
            </a:extLst>
          </p:cNvPr>
          <p:cNvGrpSpPr/>
          <p:nvPr/>
        </p:nvGrpSpPr>
        <p:grpSpPr>
          <a:xfrm>
            <a:off x="1" y="6776085"/>
            <a:ext cx="12192000" cy="91440"/>
            <a:chOff x="1" y="6464983"/>
            <a:chExt cx="12192000" cy="3930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21F879-C76A-410C-A8C0-C7D92AFFCAB5}"/>
                </a:ext>
              </a:extLst>
            </p:cNvPr>
            <p:cNvSpPr/>
            <p:nvPr/>
          </p:nvSpPr>
          <p:spPr>
            <a:xfrm>
              <a:off x="1" y="6464983"/>
              <a:ext cx="717177" cy="393017"/>
            </a:xfrm>
            <a:prstGeom prst="rect">
              <a:avLst/>
            </a:prstGeom>
            <a:solidFill>
              <a:srgbClr val="E5233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2E0FC4-73D4-49EE-A525-3F3BEB0BAF64}"/>
                </a:ext>
              </a:extLst>
            </p:cNvPr>
            <p:cNvSpPr/>
            <p:nvPr/>
          </p:nvSpPr>
          <p:spPr>
            <a:xfrm>
              <a:off x="717178" y="6464983"/>
              <a:ext cx="717177" cy="393017"/>
            </a:xfrm>
            <a:prstGeom prst="rect">
              <a:avLst/>
            </a:prstGeom>
            <a:solidFill>
              <a:srgbClr val="DCA63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6C15C4-6508-430F-8052-B7CF890655DD}"/>
                </a:ext>
              </a:extLst>
            </p:cNvPr>
            <p:cNvSpPr/>
            <p:nvPr/>
          </p:nvSpPr>
          <p:spPr>
            <a:xfrm>
              <a:off x="1434354" y="6464983"/>
              <a:ext cx="717177" cy="393017"/>
            </a:xfrm>
            <a:prstGeom prst="rect">
              <a:avLst/>
            </a:prstGeom>
            <a:solidFill>
              <a:srgbClr val="4C9E3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1C024A-D830-4E38-92D5-B8BC46FE5636}"/>
                </a:ext>
              </a:extLst>
            </p:cNvPr>
            <p:cNvSpPr/>
            <p:nvPr/>
          </p:nvSpPr>
          <p:spPr>
            <a:xfrm>
              <a:off x="2151531" y="6464983"/>
              <a:ext cx="717177" cy="393017"/>
            </a:xfrm>
            <a:prstGeom prst="rect">
              <a:avLst/>
            </a:prstGeom>
            <a:solidFill>
              <a:srgbClr val="C51A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6D3326-443D-490C-B51C-B1FDA3DAB831}"/>
                </a:ext>
              </a:extLst>
            </p:cNvPr>
            <p:cNvSpPr/>
            <p:nvPr/>
          </p:nvSpPr>
          <p:spPr>
            <a:xfrm>
              <a:off x="2868707" y="6464983"/>
              <a:ext cx="717177" cy="393017"/>
            </a:xfrm>
            <a:prstGeom prst="rect">
              <a:avLst/>
            </a:prstGeom>
            <a:solidFill>
              <a:srgbClr val="FF3A2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D92754-231B-42EC-927D-D310D4BDE7CE}"/>
                </a:ext>
              </a:extLst>
            </p:cNvPr>
            <p:cNvSpPr/>
            <p:nvPr/>
          </p:nvSpPr>
          <p:spPr>
            <a:xfrm>
              <a:off x="3585884" y="6464983"/>
              <a:ext cx="717177" cy="393017"/>
            </a:xfrm>
            <a:prstGeom prst="rect">
              <a:avLst/>
            </a:prstGeom>
            <a:solidFill>
              <a:srgbClr val="25BDE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DB41F5-7509-4B5A-972B-5B1649DDE130}"/>
                </a:ext>
              </a:extLst>
            </p:cNvPr>
            <p:cNvSpPr/>
            <p:nvPr/>
          </p:nvSpPr>
          <p:spPr>
            <a:xfrm>
              <a:off x="4303061" y="6464983"/>
              <a:ext cx="717177" cy="393017"/>
            </a:xfrm>
            <a:prstGeom prst="rect">
              <a:avLst/>
            </a:prstGeom>
            <a:solidFill>
              <a:srgbClr val="FBC30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8F6F73-E6EB-4F66-9E0D-DF824F7DC6A0}"/>
                </a:ext>
              </a:extLst>
            </p:cNvPr>
            <p:cNvSpPr/>
            <p:nvPr/>
          </p:nvSpPr>
          <p:spPr>
            <a:xfrm>
              <a:off x="5020237" y="6464983"/>
              <a:ext cx="717177" cy="393017"/>
            </a:xfrm>
            <a:prstGeom prst="rect">
              <a:avLst/>
            </a:prstGeom>
            <a:solidFill>
              <a:srgbClr val="A21A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B58A02-59BC-4DF9-9EB3-9B0390E8C15B}"/>
                </a:ext>
              </a:extLst>
            </p:cNvPr>
            <p:cNvSpPr/>
            <p:nvPr/>
          </p:nvSpPr>
          <p:spPr>
            <a:xfrm>
              <a:off x="5737414" y="6464983"/>
              <a:ext cx="717177" cy="393017"/>
            </a:xfrm>
            <a:prstGeom prst="rect">
              <a:avLst/>
            </a:prstGeom>
            <a:solidFill>
              <a:srgbClr val="FD682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5E978C-82A9-4892-BDB4-739E53D14ED9}"/>
                </a:ext>
              </a:extLst>
            </p:cNvPr>
            <p:cNvSpPr/>
            <p:nvPr/>
          </p:nvSpPr>
          <p:spPr>
            <a:xfrm>
              <a:off x="6454590" y="6464983"/>
              <a:ext cx="717177" cy="393017"/>
            </a:xfrm>
            <a:prstGeom prst="rect">
              <a:avLst/>
            </a:prstGeom>
            <a:solidFill>
              <a:srgbClr val="DD1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63700CB-F56B-4729-A00C-E074DD50333B}"/>
                </a:ext>
              </a:extLst>
            </p:cNvPr>
            <p:cNvSpPr/>
            <p:nvPr/>
          </p:nvSpPr>
          <p:spPr>
            <a:xfrm>
              <a:off x="7171767" y="6464983"/>
              <a:ext cx="717177" cy="393017"/>
            </a:xfrm>
            <a:prstGeom prst="rect">
              <a:avLst/>
            </a:prstGeom>
            <a:solidFill>
              <a:srgbClr val="FD9D2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C9309F-AEA5-4548-BB05-30549F7F3644}"/>
                </a:ext>
              </a:extLst>
            </p:cNvPr>
            <p:cNvSpPr/>
            <p:nvPr/>
          </p:nvSpPr>
          <p:spPr>
            <a:xfrm>
              <a:off x="7888942" y="6464983"/>
              <a:ext cx="717177" cy="393017"/>
            </a:xfrm>
            <a:prstGeom prst="rect">
              <a:avLst/>
            </a:prstGeom>
            <a:solidFill>
              <a:srgbClr val="C08B2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5DDAA5-6FDC-4762-8F09-85258BDDBE86}"/>
                </a:ext>
              </a:extLst>
            </p:cNvPr>
            <p:cNvSpPr/>
            <p:nvPr/>
          </p:nvSpPr>
          <p:spPr>
            <a:xfrm>
              <a:off x="8606118" y="6464983"/>
              <a:ext cx="717177" cy="393017"/>
            </a:xfrm>
            <a:prstGeom prst="rect">
              <a:avLst/>
            </a:prstGeom>
            <a:solidFill>
              <a:srgbClr val="3F7E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94FA6B-E528-4BD6-9B6A-3716E4933863}"/>
                </a:ext>
              </a:extLst>
            </p:cNvPr>
            <p:cNvSpPr/>
            <p:nvPr/>
          </p:nvSpPr>
          <p:spPr>
            <a:xfrm>
              <a:off x="9323295" y="6464983"/>
              <a:ext cx="717177" cy="393017"/>
            </a:xfrm>
            <a:prstGeom prst="rect">
              <a:avLst/>
            </a:prstGeom>
            <a:solidFill>
              <a:srgbClr val="0997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D0C1DE-BF5A-4D8F-8CB4-B94F6FDC2C40}"/>
                </a:ext>
              </a:extLst>
            </p:cNvPr>
            <p:cNvSpPr/>
            <p:nvPr/>
          </p:nvSpPr>
          <p:spPr>
            <a:xfrm>
              <a:off x="10040471" y="6464983"/>
              <a:ext cx="717177" cy="393017"/>
            </a:xfrm>
            <a:prstGeom prst="rect">
              <a:avLst/>
            </a:prstGeom>
            <a:solidFill>
              <a:srgbClr val="56C02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53B6D-C526-41A0-B21B-85DF6842E5BB}"/>
                </a:ext>
              </a:extLst>
            </p:cNvPr>
            <p:cNvSpPr/>
            <p:nvPr/>
          </p:nvSpPr>
          <p:spPr>
            <a:xfrm>
              <a:off x="10757648" y="6464983"/>
              <a:ext cx="717177" cy="393017"/>
            </a:xfrm>
            <a:prstGeom prst="rect">
              <a:avLst/>
            </a:prstGeom>
            <a:solidFill>
              <a:srgbClr val="00689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2C89DF-5F63-45B1-88E8-00ED32EC1C64}"/>
                </a:ext>
              </a:extLst>
            </p:cNvPr>
            <p:cNvSpPr/>
            <p:nvPr/>
          </p:nvSpPr>
          <p:spPr>
            <a:xfrm>
              <a:off x="11474824" y="6464983"/>
              <a:ext cx="717177" cy="393017"/>
            </a:xfrm>
            <a:prstGeom prst="rect">
              <a:avLst/>
            </a:prstGeom>
            <a:solidFill>
              <a:srgbClr val="1A486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9439882D-E2F8-449A-B122-32B20E2C0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691" y="-291736"/>
            <a:ext cx="3237397" cy="17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hot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C3E90B-7995-2EAB-38D2-625CA4A3E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10800000" flipH="1">
            <a:off x="0" y="0"/>
            <a:ext cx="12192000" cy="7987085"/>
          </a:xfrm>
          <a:prstGeom prst="rect">
            <a:avLst/>
          </a:prstGeom>
          <a:solidFill>
            <a:srgbClr val="2683C6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D23BDE-5506-4801-A652-CFA803616865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3" tIns="22856" rIns="45713" bIns="22856" spcCol="0" rtlCol="0" anchor="ctr"/>
          <a:lstStyle/>
          <a:p>
            <a:pPr algn="ctr"/>
            <a:endParaRPr lang="en-US" sz="900" dirty="0">
              <a:latin typeface="Lato Light" charset="0"/>
              <a:cs typeface="Lato Light" charset="0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44AE761-43D3-43BB-83EB-47ECB736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824" y="6337947"/>
            <a:ext cx="615079" cy="2433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AA2F8E-FAA5-408F-9835-14CA303975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5112B6-FF09-45A7-9C77-C8D6FAA04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20" y="3465944"/>
            <a:ext cx="10149824" cy="25062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 b="1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8BAD2F47-CB1C-702F-729E-097C8CDD6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28" y="-141117"/>
            <a:ext cx="3237397" cy="171885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4CB93D-4E5C-4407-FF85-873B550EB87B}"/>
              </a:ext>
            </a:extLst>
          </p:cNvPr>
          <p:cNvCxnSpPr>
            <a:cxnSpLocks/>
          </p:cNvCxnSpPr>
          <p:nvPr userDrawn="1"/>
        </p:nvCxnSpPr>
        <p:spPr>
          <a:xfrm>
            <a:off x="1073120" y="3324827"/>
            <a:ext cx="177425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9371542-F49D-844D-2A7B-3FDC1CC02E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8395" y="1378658"/>
            <a:ext cx="1994171" cy="1909763"/>
          </a:xfrm>
        </p:spPr>
        <p:txBody>
          <a:bodyPr>
            <a:no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+mj-lt"/>
              </a:defRPr>
            </a:lvl1pPr>
            <a:lvl3pPr>
              <a:defRPr/>
            </a:lvl3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678715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A642BD-B88E-4545-9C2A-ABE95D350390}"/>
              </a:ext>
            </a:extLst>
          </p:cNvPr>
          <p:cNvSpPr/>
          <p:nvPr/>
        </p:nvSpPr>
        <p:spPr>
          <a:xfrm>
            <a:off x="0" y="0"/>
            <a:ext cx="5287618" cy="6778487"/>
          </a:xfrm>
          <a:prstGeom prst="rect">
            <a:avLst/>
          </a:prstGeom>
          <a:gradFill flip="none" rotWithShape="1">
            <a:gsLst>
              <a:gs pos="0">
                <a:srgbClr val="0A2B46"/>
              </a:gs>
              <a:gs pos="23000">
                <a:srgbClr val="1F4761"/>
              </a:gs>
              <a:gs pos="69000">
                <a:srgbClr val="174C74"/>
              </a:gs>
              <a:gs pos="97000">
                <a:srgbClr val="205F8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035" y="2677999"/>
            <a:ext cx="2796623" cy="1502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2F8E-FAA5-408F-9835-14CA303975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009506-0B33-451D-9DC2-F22B2D8AA0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586410"/>
            <a:ext cx="5188227" cy="563548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3766" indent="-285750">
              <a:lnSpc>
                <a:spcPct val="100000"/>
              </a:lnSpc>
              <a:buClr>
                <a:srgbClr val="205F8B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53796" indent="-342900">
              <a:lnSpc>
                <a:spcPct val="100000"/>
              </a:lnSpc>
              <a:buSzPct val="84000"/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00100" indent="-342900">
              <a:lnSpc>
                <a:spcPct val="100000"/>
              </a:lnSpc>
              <a:buSzPct val="84000"/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982980" indent="-342900">
              <a:lnSpc>
                <a:spcPct val="100000"/>
              </a:lnSpc>
              <a:buSzPct val="84000"/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9BCCF005-78E1-496C-A8EA-B3532798C6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200" y="-191984"/>
            <a:ext cx="3237397" cy="17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8155" y="721197"/>
            <a:ext cx="10435689" cy="551918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4824" y="6405892"/>
            <a:ext cx="615079" cy="24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A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AA2F8E-FAA5-408F-9835-14CA3039752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4511A-3EDD-42A7-8427-E5339E973214}"/>
              </a:ext>
            </a:extLst>
          </p:cNvPr>
          <p:cNvGrpSpPr/>
          <p:nvPr/>
        </p:nvGrpSpPr>
        <p:grpSpPr>
          <a:xfrm>
            <a:off x="1" y="6776085"/>
            <a:ext cx="12192000" cy="91440"/>
            <a:chOff x="1" y="6464983"/>
            <a:chExt cx="12192000" cy="3930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25B383-4EDF-42FA-9749-A05AF7C8A71D}"/>
                </a:ext>
              </a:extLst>
            </p:cNvPr>
            <p:cNvSpPr/>
            <p:nvPr/>
          </p:nvSpPr>
          <p:spPr>
            <a:xfrm>
              <a:off x="1" y="6464983"/>
              <a:ext cx="717177" cy="393017"/>
            </a:xfrm>
            <a:prstGeom prst="rect">
              <a:avLst/>
            </a:prstGeom>
            <a:solidFill>
              <a:srgbClr val="E5233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AC216-2C2B-4349-BF00-4EDC640EB8E0}"/>
                </a:ext>
              </a:extLst>
            </p:cNvPr>
            <p:cNvSpPr/>
            <p:nvPr/>
          </p:nvSpPr>
          <p:spPr>
            <a:xfrm>
              <a:off x="717178" y="6464983"/>
              <a:ext cx="717177" cy="393017"/>
            </a:xfrm>
            <a:prstGeom prst="rect">
              <a:avLst/>
            </a:prstGeom>
            <a:solidFill>
              <a:srgbClr val="DCA63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41FF2F-F4D2-489D-9C79-7D5CFDCD9DAE}"/>
                </a:ext>
              </a:extLst>
            </p:cNvPr>
            <p:cNvSpPr/>
            <p:nvPr/>
          </p:nvSpPr>
          <p:spPr>
            <a:xfrm>
              <a:off x="1434354" y="6464983"/>
              <a:ext cx="717177" cy="393017"/>
            </a:xfrm>
            <a:prstGeom prst="rect">
              <a:avLst/>
            </a:prstGeom>
            <a:solidFill>
              <a:srgbClr val="4C9E3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3DC0AA-44EE-448F-9E62-602D6F8AAD1A}"/>
                </a:ext>
              </a:extLst>
            </p:cNvPr>
            <p:cNvSpPr/>
            <p:nvPr/>
          </p:nvSpPr>
          <p:spPr>
            <a:xfrm>
              <a:off x="2151531" y="6464983"/>
              <a:ext cx="717177" cy="393017"/>
            </a:xfrm>
            <a:prstGeom prst="rect">
              <a:avLst/>
            </a:prstGeom>
            <a:solidFill>
              <a:srgbClr val="C51A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FF6D25-8BDF-4044-B6BF-AF7D6E48AD11}"/>
                </a:ext>
              </a:extLst>
            </p:cNvPr>
            <p:cNvSpPr/>
            <p:nvPr/>
          </p:nvSpPr>
          <p:spPr>
            <a:xfrm>
              <a:off x="2868707" y="6464983"/>
              <a:ext cx="717177" cy="393017"/>
            </a:xfrm>
            <a:prstGeom prst="rect">
              <a:avLst/>
            </a:prstGeom>
            <a:solidFill>
              <a:srgbClr val="FF3A2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BE2B23-35C4-4C9F-B1A3-C3B56B85B756}"/>
                </a:ext>
              </a:extLst>
            </p:cNvPr>
            <p:cNvSpPr/>
            <p:nvPr/>
          </p:nvSpPr>
          <p:spPr>
            <a:xfrm>
              <a:off x="3585884" y="6464983"/>
              <a:ext cx="717177" cy="393017"/>
            </a:xfrm>
            <a:prstGeom prst="rect">
              <a:avLst/>
            </a:prstGeom>
            <a:solidFill>
              <a:srgbClr val="25BDE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6485E6-8652-480B-B8C5-BCF52EA46944}"/>
                </a:ext>
              </a:extLst>
            </p:cNvPr>
            <p:cNvSpPr/>
            <p:nvPr/>
          </p:nvSpPr>
          <p:spPr>
            <a:xfrm>
              <a:off x="4303061" y="6464983"/>
              <a:ext cx="717177" cy="393017"/>
            </a:xfrm>
            <a:prstGeom prst="rect">
              <a:avLst/>
            </a:prstGeom>
            <a:solidFill>
              <a:srgbClr val="FBC30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601199-0C80-49FF-B61E-49E4CC9E258F}"/>
                </a:ext>
              </a:extLst>
            </p:cNvPr>
            <p:cNvSpPr/>
            <p:nvPr/>
          </p:nvSpPr>
          <p:spPr>
            <a:xfrm>
              <a:off x="5020237" y="6464983"/>
              <a:ext cx="717177" cy="393017"/>
            </a:xfrm>
            <a:prstGeom prst="rect">
              <a:avLst/>
            </a:prstGeom>
            <a:solidFill>
              <a:srgbClr val="A21A4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E0C47E-21D9-4CC1-856F-8356590654F2}"/>
                </a:ext>
              </a:extLst>
            </p:cNvPr>
            <p:cNvSpPr/>
            <p:nvPr/>
          </p:nvSpPr>
          <p:spPr>
            <a:xfrm>
              <a:off x="5737414" y="6464983"/>
              <a:ext cx="717177" cy="393017"/>
            </a:xfrm>
            <a:prstGeom prst="rect">
              <a:avLst/>
            </a:prstGeom>
            <a:solidFill>
              <a:srgbClr val="FD682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5E722D-B733-4689-8555-E50A87241E3A}"/>
                </a:ext>
              </a:extLst>
            </p:cNvPr>
            <p:cNvSpPr/>
            <p:nvPr/>
          </p:nvSpPr>
          <p:spPr>
            <a:xfrm>
              <a:off x="6454590" y="6464983"/>
              <a:ext cx="717177" cy="393017"/>
            </a:xfrm>
            <a:prstGeom prst="rect">
              <a:avLst/>
            </a:prstGeom>
            <a:solidFill>
              <a:srgbClr val="DD1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195AB2-001F-42D8-8DCE-A73C05E21CBF}"/>
                </a:ext>
              </a:extLst>
            </p:cNvPr>
            <p:cNvSpPr/>
            <p:nvPr/>
          </p:nvSpPr>
          <p:spPr>
            <a:xfrm>
              <a:off x="7171767" y="6464983"/>
              <a:ext cx="717177" cy="393017"/>
            </a:xfrm>
            <a:prstGeom prst="rect">
              <a:avLst/>
            </a:prstGeom>
            <a:solidFill>
              <a:srgbClr val="FD9D2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D7994A-A2EC-45DD-9BDD-B20E5635FB62}"/>
                </a:ext>
              </a:extLst>
            </p:cNvPr>
            <p:cNvSpPr/>
            <p:nvPr/>
          </p:nvSpPr>
          <p:spPr>
            <a:xfrm>
              <a:off x="7888942" y="6464983"/>
              <a:ext cx="717177" cy="393017"/>
            </a:xfrm>
            <a:prstGeom prst="rect">
              <a:avLst/>
            </a:prstGeom>
            <a:solidFill>
              <a:srgbClr val="C08B2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311C8D-512F-4E53-A446-830BE29BB8E3}"/>
                </a:ext>
              </a:extLst>
            </p:cNvPr>
            <p:cNvSpPr/>
            <p:nvPr/>
          </p:nvSpPr>
          <p:spPr>
            <a:xfrm>
              <a:off x="8606118" y="6464983"/>
              <a:ext cx="717177" cy="393017"/>
            </a:xfrm>
            <a:prstGeom prst="rect">
              <a:avLst/>
            </a:prstGeom>
            <a:solidFill>
              <a:srgbClr val="3F7E4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39168E-5641-482C-BBA5-23CEA73DCB22}"/>
                </a:ext>
              </a:extLst>
            </p:cNvPr>
            <p:cNvSpPr/>
            <p:nvPr/>
          </p:nvSpPr>
          <p:spPr>
            <a:xfrm>
              <a:off x="9323295" y="6464983"/>
              <a:ext cx="717177" cy="393017"/>
            </a:xfrm>
            <a:prstGeom prst="rect">
              <a:avLst/>
            </a:prstGeom>
            <a:solidFill>
              <a:srgbClr val="0997D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472E2-8D89-43AC-B30F-6A04432903D0}"/>
                </a:ext>
              </a:extLst>
            </p:cNvPr>
            <p:cNvSpPr/>
            <p:nvPr/>
          </p:nvSpPr>
          <p:spPr>
            <a:xfrm>
              <a:off x="10040471" y="6464983"/>
              <a:ext cx="717177" cy="393017"/>
            </a:xfrm>
            <a:prstGeom prst="rect">
              <a:avLst/>
            </a:prstGeom>
            <a:solidFill>
              <a:srgbClr val="56C02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E58A64-AB68-4DA9-9947-60AB7D2DED2B}"/>
                </a:ext>
              </a:extLst>
            </p:cNvPr>
            <p:cNvSpPr/>
            <p:nvPr/>
          </p:nvSpPr>
          <p:spPr>
            <a:xfrm>
              <a:off x="10757648" y="6464983"/>
              <a:ext cx="717177" cy="393017"/>
            </a:xfrm>
            <a:prstGeom prst="rect">
              <a:avLst/>
            </a:prstGeom>
            <a:solidFill>
              <a:srgbClr val="00689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3E217D-0EC1-44C9-9DFB-EA5C11A54E0A}"/>
                </a:ext>
              </a:extLst>
            </p:cNvPr>
            <p:cNvSpPr/>
            <p:nvPr/>
          </p:nvSpPr>
          <p:spPr>
            <a:xfrm>
              <a:off x="11474824" y="6464983"/>
              <a:ext cx="717177" cy="393017"/>
            </a:xfrm>
            <a:prstGeom prst="rect">
              <a:avLst/>
            </a:prstGeom>
            <a:solidFill>
              <a:srgbClr val="1A486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2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1" r:id="rId3"/>
    <p:sldLayoutId id="2147483702" r:id="rId4"/>
    <p:sldLayoutId id="2147483703" r:id="rId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800" kern="1200" cap="all" spc="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205F8B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205F8B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205F8B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205F8B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205F8B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ida.undp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6A81-30C6-407C-8CFB-D4B179567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578" y="2574133"/>
            <a:ext cx="6697188" cy="1463040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Aida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Artificial intelligence for development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A43F2-AC76-4095-A9F0-06E664AE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578" y="4216148"/>
            <a:ext cx="6697187" cy="624840"/>
          </a:xfrm>
        </p:spPr>
        <p:txBody>
          <a:bodyPr/>
          <a:lstStyle/>
          <a:p>
            <a:r>
              <a:rPr lang="en-US" dirty="0"/>
              <a:t>27 Oct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F6A5E-DBBF-89DC-E644-1022BEC00C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79" y="2658469"/>
            <a:ext cx="4088545" cy="206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404CB-F94D-4ED6-8900-3CA48FE2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348"/>
            <a:ext cx="12192000" cy="15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1" descr="Text&#10;&#10;Description automatically generated">
            <a:extLst>
              <a:ext uri="{FF2B5EF4-FFF2-40B4-BE49-F238E27FC236}">
                <a16:creationId xmlns:a16="http://schemas.microsoft.com/office/drawing/2014/main" id="{A3D1AD26-31AA-0C73-CB1E-D6F1737B5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75" y="5925019"/>
            <a:ext cx="3063414" cy="7794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181DB5-6536-2B59-8F6C-F8AAD0ED9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6" y="5227149"/>
            <a:ext cx="1018713" cy="146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1EDAB8-0D9E-44BC-B3FA-D93FCD3C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1" y="153519"/>
            <a:ext cx="10515600" cy="1034706"/>
          </a:xfrm>
        </p:spPr>
        <p:txBody>
          <a:bodyPr lIns="91440" tIns="45720" rIns="91440" bIns="45720" anchor="t"/>
          <a:lstStyle/>
          <a:p>
            <a:r>
              <a:rPr lang="en-GB" sz="2800" dirty="0"/>
              <a:t>Making innovation work for M&amp;E</a:t>
            </a:r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54FD26-4C62-424A-B880-3DA050C7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64" y="1334814"/>
            <a:ext cx="3634549" cy="4910559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cs typeface="Calibri"/>
              </a:rPr>
              <a:t>AIDA helps project and programme managers, and evaluators </a:t>
            </a:r>
            <a:r>
              <a:rPr lang="en-US" sz="1800" b="1" dirty="0">
                <a:latin typeface="+mn-lt"/>
                <a:cs typeface="Calibri"/>
              </a:rPr>
              <a:t>expand their evidence base </a:t>
            </a:r>
            <a:r>
              <a:rPr lang="en-US" sz="1800" dirty="0">
                <a:latin typeface="+mn-lt"/>
                <a:cs typeface="Calibri"/>
              </a:rPr>
              <a:t>by searching existing data in a </a:t>
            </a:r>
            <a:r>
              <a:rPr lang="en-US" sz="1800" b="1" dirty="0">
                <a:latin typeface="+mn-lt"/>
                <a:cs typeface="Calibri"/>
              </a:rPr>
              <a:t>smarter</a:t>
            </a:r>
            <a:r>
              <a:rPr lang="en-US" sz="1800" dirty="0">
                <a:latin typeface="+mn-lt"/>
                <a:cs typeface="Calibri"/>
              </a:rPr>
              <a:t>, more </a:t>
            </a:r>
            <a:r>
              <a:rPr lang="en-US" sz="1800" b="1" dirty="0">
                <a:latin typeface="+mn-lt"/>
                <a:cs typeface="Calibri"/>
              </a:rPr>
              <a:t>efficient</a:t>
            </a:r>
            <a:r>
              <a:rPr lang="en-US" sz="1800" dirty="0">
                <a:latin typeface="+mn-lt"/>
                <a:cs typeface="Calibri"/>
              </a:rPr>
              <a:t> and </a:t>
            </a:r>
            <a:r>
              <a:rPr lang="en-US" sz="1800" b="1" dirty="0">
                <a:latin typeface="+mn-lt"/>
                <a:cs typeface="Calibri"/>
              </a:rPr>
              <a:t>innovative</a:t>
            </a:r>
            <a:r>
              <a:rPr lang="en-US" sz="1800" dirty="0">
                <a:latin typeface="+mn-lt"/>
                <a:cs typeface="Calibri"/>
              </a:rPr>
              <a:t> way. </a:t>
            </a: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  <a:cs typeface="Calibri"/>
              </a:rPr>
              <a:t>By searching on the </a:t>
            </a:r>
            <a:r>
              <a:rPr lang="en-US" sz="1800" b="1" dirty="0">
                <a:latin typeface="+mn-lt"/>
                <a:cs typeface="Calibri"/>
              </a:rPr>
              <a:t>granular level of paragraphs</a:t>
            </a:r>
            <a:r>
              <a:rPr lang="en-US" sz="1800" dirty="0">
                <a:latin typeface="+mn-lt"/>
                <a:cs typeface="Calibri"/>
              </a:rPr>
              <a:t>, AIDA finds pieces of evidence that would not be found using conventional desk research.</a:t>
            </a:r>
          </a:p>
          <a:p>
            <a:pPr marL="0" indent="0">
              <a:buNone/>
            </a:pPr>
            <a:endParaRPr lang="en-US" sz="18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AIDA enables evaluators to </a:t>
            </a:r>
            <a:r>
              <a:rPr lang="en-GB" sz="1800" b="1" dirty="0">
                <a:latin typeface="+mn-lt"/>
              </a:rPr>
              <a:t>manage and </a:t>
            </a:r>
            <a:r>
              <a:rPr lang="en-GB" sz="1800" b="1" dirty="0" err="1">
                <a:latin typeface="+mn-lt"/>
              </a:rPr>
              <a:t>analyze</a:t>
            </a:r>
            <a:r>
              <a:rPr lang="en-GB" sz="1800" b="1" dirty="0">
                <a:latin typeface="+mn-lt"/>
              </a:rPr>
              <a:t> data more accurately, faster and smartly.</a:t>
            </a:r>
            <a:endParaRPr lang="en-US" sz="1800" b="1" dirty="0">
              <a:latin typeface="+mn-lt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1723D8-C2D7-4A32-ADDB-D6260B5C6053}"/>
              </a:ext>
            </a:extLst>
          </p:cNvPr>
          <p:cNvGrpSpPr/>
          <p:nvPr/>
        </p:nvGrpSpPr>
        <p:grpSpPr>
          <a:xfrm>
            <a:off x="4127321" y="706602"/>
            <a:ext cx="3852640" cy="1751882"/>
            <a:chOff x="241782" y="2553059"/>
            <a:chExt cx="3852640" cy="175188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AAE0C2-C5C2-4B94-BF60-7BFC7454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82" y="2553059"/>
              <a:ext cx="3852640" cy="17518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F23CC1-6D23-41BD-9E2A-A0CA5F339027}"/>
                </a:ext>
              </a:extLst>
            </p:cNvPr>
            <p:cNvSpPr/>
            <p:nvPr/>
          </p:nvSpPr>
          <p:spPr>
            <a:xfrm>
              <a:off x="796502" y="3692611"/>
              <a:ext cx="2609850" cy="114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8417C11B-91C7-4A86-9413-EB3636B4AEE3}"/>
                </a:ext>
              </a:extLst>
            </p:cNvPr>
            <p:cNvSpPr txBox="1"/>
            <p:nvPr/>
          </p:nvSpPr>
          <p:spPr>
            <a:xfrm>
              <a:off x="558919" y="3653698"/>
              <a:ext cx="316456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youth employment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E7C417-29F0-439A-BD84-3EB7EC123E42}"/>
              </a:ext>
            </a:extLst>
          </p:cNvPr>
          <p:cNvGrpSpPr/>
          <p:nvPr/>
        </p:nvGrpSpPr>
        <p:grpSpPr>
          <a:xfrm>
            <a:off x="9540683" y="1126673"/>
            <a:ext cx="2042917" cy="2418791"/>
            <a:chOff x="3926775" y="1389195"/>
            <a:chExt cx="4495800" cy="5318343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95E7BD6-6385-49C7-BE03-D200BDB8E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775" y="1389195"/>
              <a:ext cx="4495800" cy="49366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2F8F89-36A7-41C3-899E-48CD4BCD3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1598" y="5550477"/>
              <a:ext cx="796261" cy="1157061"/>
            </a:xfrm>
            <a:prstGeom prst="rect">
              <a:avLst/>
            </a:prstGeom>
          </p:spPr>
        </p:pic>
      </p:grpSp>
      <p:pic>
        <p:nvPicPr>
          <p:cNvPr id="27" name="Picture 27">
            <a:extLst>
              <a:ext uri="{FF2B5EF4-FFF2-40B4-BE49-F238E27FC236}">
                <a16:creationId xmlns:a16="http://schemas.microsoft.com/office/drawing/2014/main" id="{3237B8AA-3F8F-45C9-BC1D-3EAA4D4182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010" y="1951305"/>
            <a:ext cx="1169292" cy="1163643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B55CB6D8-242D-40B9-B9CB-54579EA8E1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714" y="1471236"/>
            <a:ext cx="1783772" cy="17837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88F5000-3C19-3880-F0B4-F3C522933532}"/>
              </a:ext>
            </a:extLst>
          </p:cNvPr>
          <p:cNvGrpSpPr/>
          <p:nvPr/>
        </p:nvGrpSpPr>
        <p:grpSpPr>
          <a:xfrm>
            <a:off x="4313512" y="5049802"/>
            <a:ext cx="3370195" cy="1463819"/>
            <a:chOff x="233348" y="3610176"/>
            <a:chExt cx="5497601" cy="26677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FDF24B-F03F-CB9B-9030-B17822BFC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348" y="3610176"/>
              <a:ext cx="5497601" cy="26677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10">
              <a:extLst>
                <a:ext uri="{FF2B5EF4-FFF2-40B4-BE49-F238E27FC236}">
                  <a16:creationId xmlns:a16="http://schemas.microsoft.com/office/drawing/2014/main" id="{27BA688A-0BDF-1D7E-041C-D97DB51A4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85" y="4726436"/>
              <a:ext cx="468127" cy="43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0">
            <a:extLst>
              <a:ext uri="{FF2B5EF4-FFF2-40B4-BE49-F238E27FC236}">
                <a16:creationId xmlns:a16="http://schemas.microsoft.com/office/drawing/2014/main" id="{C4554B0A-E0D0-E769-3EFA-2977F4236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3586040" y="3669805"/>
            <a:ext cx="2058996" cy="2098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94723FB-F435-45A7-9ED9-1B6238CC1553}"/>
              </a:ext>
            </a:extLst>
          </p:cNvPr>
          <p:cNvGrpSpPr/>
          <p:nvPr/>
        </p:nvGrpSpPr>
        <p:grpSpPr>
          <a:xfrm>
            <a:off x="5433091" y="2493955"/>
            <a:ext cx="3576588" cy="2126408"/>
            <a:chOff x="3764129" y="3428968"/>
            <a:chExt cx="5510095" cy="3275945"/>
          </a:xfrm>
        </p:grpSpPr>
        <p:pic>
          <p:nvPicPr>
            <p:cNvPr id="6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3EC0346-036C-4B88-8A9C-0A8A8D723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4129" y="3428968"/>
              <a:ext cx="3539836" cy="2195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99C24E7-34D2-4F6E-8B8C-C576974C2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5465" y="4801400"/>
              <a:ext cx="3568759" cy="1903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" name="Picture 30">
            <a:extLst>
              <a:ext uri="{FF2B5EF4-FFF2-40B4-BE49-F238E27FC236}">
                <a16:creationId xmlns:a16="http://schemas.microsoft.com/office/drawing/2014/main" id="{50E62038-5832-4E56-AA15-898C1793EE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158" y="1522488"/>
            <a:ext cx="2297698" cy="2548396"/>
          </a:xfrm>
          <a:prstGeom prst="rect">
            <a:avLst/>
          </a:prstGeom>
        </p:spPr>
      </p:pic>
      <p:pic>
        <p:nvPicPr>
          <p:cNvPr id="36" name="Picture 13" descr="Text&#10;&#10;Description automatically generated">
            <a:extLst>
              <a:ext uri="{FF2B5EF4-FFF2-40B4-BE49-F238E27FC236}">
                <a16:creationId xmlns:a16="http://schemas.microsoft.com/office/drawing/2014/main" id="{3C4C43BC-796F-A489-D7CC-DF455F4AF4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081" y="4861066"/>
            <a:ext cx="3063414" cy="737752"/>
          </a:xfrm>
          <a:prstGeom prst="rect">
            <a:avLst/>
          </a:prstGeom>
        </p:spPr>
      </p:pic>
      <p:pic>
        <p:nvPicPr>
          <p:cNvPr id="37" name="Picture 16" descr="Text&#10;&#10;Description automatically generated">
            <a:extLst>
              <a:ext uri="{FF2B5EF4-FFF2-40B4-BE49-F238E27FC236}">
                <a16:creationId xmlns:a16="http://schemas.microsoft.com/office/drawing/2014/main" id="{AB77FFCC-88B8-101C-4194-4FECCB9450C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670" y="4850930"/>
            <a:ext cx="1018713" cy="146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14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E420-1507-F5C3-4F45-CFC54EEC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79E93-D342-830C-5746-B6E4CF4F2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395" y="1378658"/>
            <a:ext cx="3059780" cy="1909763"/>
          </a:xfrm>
        </p:spPr>
        <p:txBody>
          <a:bodyPr/>
          <a:lstStyle/>
          <a:p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071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CEB1B627-BD1E-4B74-B7F0-DC9FE1936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44" t="17496" r="10540" b="13013"/>
          <a:stretch/>
        </p:blipFill>
        <p:spPr bwMode="auto">
          <a:xfrm rot="10800000">
            <a:off x="7182183" y="2789056"/>
            <a:ext cx="2743091" cy="19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9609A-08A9-49EB-BD7B-422770D97C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169" y="4806629"/>
            <a:ext cx="2715674" cy="101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5E737-09C7-40D8-A581-BEF3AE49D5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089" y="1157969"/>
            <a:ext cx="3062044" cy="11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D7707A-311D-47B7-89EA-D44A1BFA2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415" y="3829110"/>
            <a:ext cx="2330949" cy="245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305830-20A0-4C49-9A1A-9D3DA5F8D443}"/>
              </a:ext>
            </a:extLst>
          </p:cNvPr>
          <p:cNvCxnSpPr>
            <a:cxnSpLocks/>
            <a:stCxn id="15" idx="6"/>
            <a:endCxn id="16" idx="3"/>
          </p:cNvCxnSpPr>
          <p:nvPr/>
        </p:nvCxnSpPr>
        <p:spPr>
          <a:xfrm>
            <a:off x="7731024" y="5237718"/>
            <a:ext cx="2530435" cy="468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A641046-81D2-436C-A114-6A20D83EFA84}"/>
              </a:ext>
            </a:extLst>
          </p:cNvPr>
          <p:cNvSpPr/>
          <p:nvPr/>
        </p:nvSpPr>
        <p:spPr>
          <a:xfrm>
            <a:off x="8503206" y="1023743"/>
            <a:ext cx="1726814" cy="17793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2D4A66-7E56-4F09-B12A-CD18688A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AI/ML models to create insights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B3A3D2-DF41-4E04-8FE1-854E542A0E12}"/>
              </a:ext>
            </a:extLst>
          </p:cNvPr>
          <p:cNvGrpSpPr/>
          <p:nvPr/>
        </p:nvGrpSpPr>
        <p:grpSpPr>
          <a:xfrm>
            <a:off x="6123646" y="4903371"/>
            <a:ext cx="1382720" cy="815760"/>
            <a:chOff x="8408125" y="5415631"/>
            <a:chExt cx="686782" cy="6539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5FCA6C-8DB6-4E8C-B7E3-7F2BCC010E23}"/>
                </a:ext>
              </a:extLst>
            </p:cNvPr>
            <p:cNvSpPr/>
            <p:nvPr/>
          </p:nvSpPr>
          <p:spPr>
            <a:xfrm>
              <a:off x="8408125" y="5415631"/>
              <a:ext cx="686782" cy="653946"/>
            </a:xfrm>
            <a:prstGeom prst="rect">
              <a:avLst/>
            </a:prstGeom>
            <a:gradFill flip="none" rotWithShape="1">
              <a:gsLst>
                <a:gs pos="0">
                  <a:srgbClr val="4325A9"/>
                </a:gs>
                <a:gs pos="100000">
                  <a:srgbClr val="8537A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99B514-05DF-4694-BEAD-C6EA6A149356}"/>
                </a:ext>
              </a:extLst>
            </p:cNvPr>
            <p:cNvSpPr txBox="1"/>
            <p:nvPr/>
          </p:nvSpPr>
          <p:spPr>
            <a:xfrm>
              <a:off x="8442260" y="5555852"/>
              <a:ext cx="618512" cy="38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AIDA</a:t>
              </a:r>
              <a:endPara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1 output</a:t>
              </a:r>
              <a:endParaRPr lang="en-N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UNdata">
            <a:extLst>
              <a:ext uri="{FF2B5EF4-FFF2-40B4-BE49-F238E27FC236}">
                <a16:creationId xmlns:a16="http://schemas.microsoft.com/office/drawing/2014/main" id="{2E705B9E-79F1-4544-9105-E22BCB9D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6352" y="5226407"/>
            <a:ext cx="1081417" cy="41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2EEFAF5-2501-41E5-AA14-2689A72603B3}"/>
              </a:ext>
            </a:extLst>
          </p:cNvPr>
          <p:cNvSpPr/>
          <p:nvPr/>
        </p:nvSpPr>
        <p:spPr>
          <a:xfrm>
            <a:off x="6004210" y="4348045"/>
            <a:ext cx="1726814" cy="17793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D46ED3-C0EB-4778-B0AD-26A6BBE90C4F}"/>
              </a:ext>
            </a:extLst>
          </p:cNvPr>
          <p:cNvSpPr/>
          <p:nvPr/>
        </p:nvSpPr>
        <p:spPr>
          <a:xfrm>
            <a:off x="10008573" y="4187102"/>
            <a:ext cx="1726814" cy="17793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1F981C-BED2-4AB1-A7C2-A721812AEE3C}"/>
              </a:ext>
            </a:extLst>
          </p:cNvPr>
          <p:cNvCxnSpPr>
            <a:cxnSpLocks/>
            <a:endCxn id="14" idx="3"/>
          </p:cNvCxnSpPr>
          <p:nvPr/>
        </p:nvCxnSpPr>
        <p:spPr>
          <a:xfrm flipV="1">
            <a:off x="7437641" y="2542509"/>
            <a:ext cx="1318451" cy="20139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B5787D-06C7-4622-ADEC-9E38DC2BD223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9977134" y="2542509"/>
            <a:ext cx="929926" cy="16621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EE46C5-DCC4-4822-A878-B1FBDAF6D8F8}"/>
              </a:ext>
            </a:extLst>
          </p:cNvPr>
          <p:cNvSpPr txBox="1">
            <a:spLocks/>
          </p:cNvSpPr>
          <p:nvPr/>
        </p:nvSpPr>
        <p:spPr>
          <a:xfrm>
            <a:off x="299411" y="2985132"/>
            <a:ext cx="4615407" cy="376666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3766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53796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8298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AIDA’s insights will shed light on: </a:t>
            </a:r>
          </a:p>
          <a:p>
            <a:r>
              <a:rPr lang="en-US" sz="1600" b="1" u="sng" dirty="0">
                <a:solidFill>
                  <a:schemeClr val="accent1"/>
                </a:solidFill>
              </a:rPr>
              <a:t>what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programmes</a:t>
            </a:r>
            <a:r>
              <a:rPr lang="en-US" sz="1600" b="1" dirty="0">
                <a:solidFill>
                  <a:schemeClr val="accent1"/>
                </a:solidFill>
              </a:rPr>
              <a:t> work </a:t>
            </a:r>
            <a:r>
              <a:rPr lang="en-US" sz="1600" dirty="0">
                <a:solidFill>
                  <a:schemeClr val="accent1"/>
                </a:solidFill>
              </a:rPr>
              <a:t>(or don’t),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600" b="1" u="sng" dirty="0">
                <a:solidFill>
                  <a:schemeClr val="accent1"/>
                </a:solidFill>
              </a:rPr>
              <a:t>where</a:t>
            </a:r>
            <a:r>
              <a:rPr lang="en-US" sz="1600" b="1" dirty="0">
                <a:solidFill>
                  <a:schemeClr val="accent1"/>
                </a:solidFill>
              </a:rPr>
              <a:t> and in </a:t>
            </a:r>
            <a:r>
              <a:rPr lang="en-US" sz="1600" b="1" u="sng" dirty="0">
                <a:solidFill>
                  <a:schemeClr val="accent1"/>
                </a:solidFill>
              </a:rPr>
              <a:t>which</a:t>
            </a:r>
            <a:r>
              <a:rPr lang="en-US" sz="1600" b="1" dirty="0">
                <a:solidFill>
                  <a:schemeClr val="accent1"/>
                </a:solidFill>
              </a:rPr>
              <a:t> specific contexts, and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through </a:t>
            </a:r>
            <a:r>
              <a:rPr lang="en-US" sz="1600" b="1" u="sng" dirty="0">
                <a:solidFill>
                  <a:schemeClr val="accent1"/>
                </a:solidFill>
              </a:rPr>
              <a:t>what</a:t>
            </a:r>
            <a:r>
              <a:rPr lang="en-US" sz="1600" b="1" dirty="0">
                <a:solidFill>
                  <a:schemeClr val="accent1"/>
                </a:solidFill>
              </a:rPr>
              <a:t> approach                                         </a:t>
            </a:r>
            <a:r>
              <a:rPr lang="en-US" sz="1600" dirty="0">
                <a:solidFill>
                  <a:schemeClr val="accent1"/>
                </a:solidFill>
              </a:rPr>
              <a:t>(e.g. direct vs. national implementation modality).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This will allow development professionals to investigate and understand why and how development works – enabling informed policy decision-making for effective human development.</a:t>
            </a:r>
            <a:endParaRPr lang="en-MX" sz="1800" b="1" u="sng" dirty="0">
              <a:solidFill>
                <a:schemeClr val="accent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9680D-5DC6-454E-8AAD-2E59867486DF}"/>
              </a:ext>
            </a:extLst>
          </p:cNvPr>
          <p:cNvGrpSpPr/>
          <p:nvPr/>
        </p:nvGrpSpPr>
        <p:grpSpPr>
          <a:xfrm>
            <a:off x="8700751" y="1324753"/>
            <a:ext cx="1390719" cy="1140982"/>
            <a:chOff x="2732749" y="1390934"/>
            <a:chExt cx="1390719" cy="1140982"/>
          </a:xfrm>
        </p:grpSpPr>
        <p:pic>
          <p:nvPicPr>
            <p:cNvPr id="5" name="Picture 12" descr="DataHub: A generalized metadata search &amp; discovery tool | LinkedIn  Engineering">
              <a:extLst>
                <a:ext uri="{FF2B5EF4-FFF2-40B4-BE49-F238E27FC236}">
                  <a16:creationId xmlns:a16="http://schemas.microsoft.com/office/drawing/2014/main" id="{608AFF86-2168-4A32-84B4-4D0E47A0E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749" y="1390934"/>
              <a:ext cx="1193646" cy="108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26FCF54C-4FD6-49BE-BD2F-9482991D55A0}"/>
                </a:ext>
              </a:extLst>
            </p:cNvPr>
            <p:cNvSpPr txBox="1">
              <a:spLocks/>
            </p:cNvSpPr>
            <p:nvPr/>
          </p:nvSpPr>
          <p:spPr>
            <a:xfrm>
              <a:off x="3361689" y="2149630"/>
              <a:ext cx="761779" cy="382286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/>
            </a:bodyPr>
            <a:lstStyle>
              <a:lvl1pPr marL="342900" indent="-342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05F8B"/>
                </a:buClr>
                <a:buSzPct val="100000"/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13766" indent="-28575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05F8B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653796" indent="-342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05F8B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800100" indent="-342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05F8B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982980" indent="-342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05F8B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05F8B"/>
                </a:buClr>
                <a:buFont typeface="Wingdings 3" pitchFamily="18" charset="2"/>
                <a:buChar char="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UNDP</a:t>
              </a:r>
              <a:endParaRPr lang="en-MX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8B0105-CBDB-4FA1-92E5-9EB189F73D47}"/>
              </a:ext>
            </a:extLst>
          </p:cNvPr>
          <p:cNvSpPr txBox="1">
            <a:spLocks/>
          </p:cNvSpPr>
          <p:nvPr/>
        </p:nvSpPr>
        <p:spPr>
          <a:xfrm>
            <a:off x="10156770" y="2325072"/>
            <a:ext cx="1735820" cy="82897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3766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53796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8298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u="sng" dirty="0">
                <a:solidFill>
                  <a:schemeClr val="accent1"/>
                </a:solidFill>
              </a:rPr>
              <a:t>Internal secondary data: </a:t>
            </a:r>
            <a:r>
              <a:rPr lang="en-US" sz="1200" u="sng" dirty="0">
                <a:solidFill>
                  <a:schemeClr val="accent1"/>
                </a:solidFill>
              </a:rPr>
              <a:t>UNDP programme data</a:t>
            </a:r>
            <a:endParaRPr lang="en-MX" sz="1200" u="sng" dirty="0">
              <a:solidFill>
                <a:schemeClr val="accent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2954C56-2CCA-463F-A0C2-2B4B03FCD05F}"/>
              </a:ext>
            </a:extLst>
          </p:cNvPr>
          <p:cNvSpPr txBox="1">
            <a:spLocks/>
          </p:cNvSpPr>
          <p:nvPr/>
        </p:nvSpPr>
        <p:spPr>
          <a:xfrm>
            <a:off x="10230020" y="6271527"/>
            <a:ext cx="1576752" cy="54037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3766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53796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8298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u="sng" dirty="0">
                <a:solidFill>
                  <a:schemeClr val="accent1"/>
                </a:solidFill>
              </a:rPr>
              <a:t>External secondary data: </a:t>
            </a:r>
            <a:r>
              <a:rPr lang="en-US" sz="1200" u="sng" dirty="0">
                <a:solidFill>
                  <a:schemeClr val="accent1"/>
                </a:solidFill>
              </a:rPr>
              <a:t>Country context data</a:t>
            </a:r>
            <a:endParaRPr lang="en-MX" sz="1200" u="sng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794B448-5057-44A0-9BA9-5BAFBA3FD534}"/>
              </a:ext>
            </a:extLst>
          </p:cNvPr>
          <p:cNvSpPr txBox="1">
            <a:spLocks/>
          </p:cNvSpPr>
          <p:nvPr/>
        </p:nvSpPr>
        <p:spPr>
          <a:xfrm>
            <a:off x="5580714" y="6155687"/>
            <a:ext cx="2715674" cy="38228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13766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53796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01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8298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05F8B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u="sng" dirty="0">
                <a:solidFill>
                  <a:schemeClr val="accent1"/>
                </a:solidFill>
              </a:rPr>
              <a:t>Primary data: </a:t>
            </a:r>
            <a:r>
              <a:rPr lang="en-US" sz="1200" u="sng" dirty="0">
                <a:solidFill>
                  <a:schemeClr val="accent1"/>
                </a:solidFill>
              </a:rPr>
              <a:t>UNDP Evaluation evidence</a:t>
            </a:r>
            <a:endParaRPr lang="en-MX" sz="1200" u="sng" dirty="0">
              <a:solidFill>
                <a:schemeClr val="accent1"/>
              </a:solidFill>
            </a:endParaRPr>
          </a:p>
        </p:txBody>
      </p:sp>
      <p:pic>
        <p:nvPicPr>
          <p:cNvPr id="29" name="Picture 2" descr="Sustainable Development Goals home page">
            <a:extLst>
              <a:ext uri="{FF2B5EF4-FFF2-40B4-BE49-F238E27FC236}">
                <a16:creationId xmlns:a16="http://schemas.microsoft.com/office/drawing/2014/main" id="{08BE57D5-E9CF-42BE-860C-E939600A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291" y="4900981"/>
            <a:ext cx="1683684" cy="3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3FD845E-B222-497A-816A-0D081384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767" y="4422981"/>
            <a:ext cx="900426" cy="50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60C4C01-CFDA-75E3-EC90-4201196779B2}"/>
              </a:ext>
            </a:extLst>
          </p:cNvPr>
          <p:cNvSpPr txBox="1"/>
          <p:nvPr/>
        </p:nvSpPr>
        <p:spPr>
          <a:xfrm>
            <a:off x="299411" y="1374451"/>
            <a:ext cx="7138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AIDA phase 2 aims to create insights by combining: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P</a:t>
            </a:r>
            <a:r>
              <a:rPr lang="en-US" sz="1800" b="1" dirty="0">
                <a:solidFill>
                  <a:schemeClr val="accent1"/>
                </a:solidFill>
              </a:rPr>
              <a:t>rimary data</a:t>
            </a:r>
            <a:r>
              <a:rPr lang="en-US" sz="1800" dirty="0">
                <a:solidFill>
                  <a:schemeClr val="accent1"/>
                </a:solidFill>
              </a:rPr>
              <a:t> (evaluation evidence) with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</a:rPr>
              <a:t>Internal secondary data </a:t>
            </a:r>
            <a:r>
              <a:rPr lang="en-US" sz="1800" dirty="0">
                <a:solidFill>
                  <a:schemeClr val="accent1"/>
                </a:solidFill>
              </a:rPr>
              <a:t>(UNDP programme data),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</a:rPr>
              <a:t>External secondary data </a:t>
            </a:r>
            <a:r>
              <a:rPr lang="en-US" sz="1800" dirty="0">
                <a:solidFill>
                  <a:schemeClr val="accent1"/>
                </a:solidFill>
              </a:rPr>
              <a:t>(country context indicators)</a:t>
            </a:r>
          </a:p>
        </p:txBody>
      </p:sp>
    </p:spTree>
    <p:extLst>
      <p:ext uri="{BB962C8B-B14F-4D97-AF65-F5344CB8AC3E}">
        <p14:creationId xmlns:p14="http://schemas.microsoft.com/office/powerpoint/2010/main" val="13243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BA8692-28EC-4DC5-A866-3E9369C07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0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6B3F-B8C3-3D73-A5FD-5F9B76C8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 ORIGINS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2400" i="0" dirty="0">
                <a:solidFill>
                  <a:srgbClr val="FFFFFF"/>
                </a:solidFill>
                <a:effectLst/>
              </a:rPr>
              <a:t>how the journey into artificial intelligence for development began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B6899-3608-0D75-C0C6-8B3B68819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395" y="1378658"/>
            <a:ext cx="3404132" cy="1909763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2934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CB09B3-27D5-47E2-AD62-25601B45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7" y="227867"/>
            <a:ext cx="9944362" cy="815886"/>
          </a:xfrm>
        </p:spPr>
        <p:txBody>
          <a:bodyPr/>
          <a:lstStyle/>
          <a:p>
            <a:r>
              <a:rPr lang="fr-FR" dirty="0">
                <a:latin typeface="DM Sans Medium"/>
              </a:rPr>
              <a:t>UNDP - EVALUATION RESOURCE CENTRE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570C15-C485-4F6B-9C66-B58D6308ED2B}"/>
              </a:ext>
            </a:extLst>
          </p:cNvPr>
          <p:cNvGraphicFramePr/>
          <p:nvPr/>
        </p:nvGraphicFramePr>
        <p:xfrm>
          <a:off x="1960550" y="1158398"/>
          <a:ext cx="5286381" cy="349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F29D31-3AE8-40A1-B0A3-F9A4A0AA9AE8}"/>
              </a:ext>
            </a:extLst>
          </p:cNvPr>
          <p:cNvSpPr/>
          <p:nvPr/>
        </p:nvSpPr>
        <p:spPr>
          <a:xfrm>
            <a:off x="8459249" y="5233403"/>
            <a:ext cx="3125947" cy="1220751"/>
          </a:xfrm>
          <a:prstGeom prst="wedgeRoundRectCallout">
            <a:avLst/>
          </a:prstGeom>
          <a:solidFill>
            <a:schemeClr val="accent4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2F061A-F268-49E0-B405-16E0AA396326}"/>
              </a:ext>
            </a:extLst>
          </p:cNvPr>
          <p:cNvSpPr/>
          <p:nvPr/>
        </p:nvSpPr>
        <p:spPr>
          <a:xfrm>
            <a:off x="4621249" y="5246098"/>
            <a:ext cx="2888029" cy="132343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7E0983D-FC89-4E0C-8EBF-3D391F0F5BF8}"/>
              </a:ext>
            </a:extLst>
          </p:cNvPr>
          <p:cNvSpPr/>
          <p:nvPr/>
        </p:nvSpPr>
        <p:spPr>
          <a:xfrm>
            <a:off x="741900" y="5233403"/>
            <a:ext cx="3005784" cy="1294751"/>
          </a:xfrm>
          <a:prstGeom prst="wedgeRoundRectCallou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A1DC2A-0BFF-4AEE-BF0F-BE2801ABF0B0}"/>
              </a:ext>
            </a:extLst>
          </p:cNvPr>
          <p:cNvCxnSpPr>
            <a:cxnSpLocks/>
          </p:cNvCxnSpPr>
          <p:nvPr/>
        </p:nvCxnSpPr>
        <p:spPr>
          <a:xfrm>
            <a:off x="6428382" y="4065190"/>
            <a:ext cx="738335" cy="458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F999C4-522F-46EE-AFC2-ECA92750F2A9}"/>
              </a:ext>
            </a:extLst>
          </p:cNvPr>
          <p:cNvCxnSpPr>
            <a:cxnSpLocks/>
          </p:cNvCxnSpPr>
          <p:nvPr/>
        </p:nvCxnSpPr>
        <p:spPr>
          <a:xfrm>
            <a:off x="6297388" y="3306767"/>
            <a:ext cx="1211890" cy="228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BABCC-6DA1-466E-A4B0-4026B5DD7F15}"/>
              </a:ext>
            </a:extLst>
          </p:cNvPr>
          <p:cNvCxnSpPr>
            <a:cxnSpLocks/>
          </p:cNvCxnSpPr>
          <p:nvPr/>
        </p:nvCxnSpPr>
        <p:spPr>
          <a:xfrm flipV="1">
            <a:off x="6306512" y="2689648"/>
            <a:ext cx="1006576" cy="19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9633A9-A06B-48F2-A0F4-ADD314285F16}"/>
              </a:ext>
            </a:extLst>
          </p:cNvPr>
          <p:cNvCxnSpPr>
            <a:cxnSpLocks/>
          </p:cNvCxnSpPr>
          <p:nvPr/>
        </p:nvCxnSpPr>
        <p:spPr>
          <a:xfrm flipV="1">
            <a:off x="5951217" y="1664326"/>
            <a:ext cx="954330" cy="537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2436086-51BD-439A-AE22-DD2A0C0F2D03}"/>
              </a:ext>
            </a:extLst>
          </p:cNvPr>
          <p:cNvSpPr/>
          <p:nvPr/>
        </p:nvSpPr>
        <p:spPr>
          <a:xfrm>
            <a:off x="2328636" y="2479496"/>
            <a:ext cx="599640" cy="1061829"/>
          </a:xfrm>
          <a:prstGeom prst="rightArrow">
            <a:avLst>
              <a:gd name="adj1" fmla="val 44259"/>
              <a:gd name="adj2" fmla="val 694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0B913-39DC-431C-805B-35BD9FE81EC3}"/>
              </a:ext>
            </a:extLst>
          </p:cNvPr>
          <p:cNvSpPr txBox="1"/>
          <p:nvPr/>
        </p:nvSpPr>
        <p:spPr>
          <a:xfrm>
            <a:off x="73540" y="2288229"/>
            <a:ext cx="204651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UNDP Country Offices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Headquarter Units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Funds and Programmes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2EB91B-9F4F-418D-A012-88462D5EA8FC}"/>
              </a:ext>
            </a:extLst>
          </p:cNvPr>
          <p:cNvSpPr/>
          <p:nvPr/>
        </p:nvSpPr>
        <p:spPr>
          <a:xfrm>
            <a:off x="6633354" y="1111477"/>
            <a:ext cx="939567" cy="9395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6D9CE2-7CDE-4575-8C92-A3A5ECF9E3CC}"/>
              </a:ext>
            </a:extLst>
          </p:cNvPr>
          <p:cNvSpPr/>
          <p:nvPr/>
        </p:nvSpPr>
        <p:spPr>
          <a:xfrm>
            <a:off x="7065814" y="4202924"/>
            <a:ext cx="939567" cy="9395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62B71F-83D6-4DB9-B7E4-90CBE64B87F9}"/>
              </a:ext>
            </a:extLst>
          </p:cNvPr>
          <p:cNvSpPr/>
          <p:nvPr/>
        </p:nvSpPr>
        <p:spPr>
          <a:xfrm>
            <a:off x="7519682" y="3195633"/>
            <a:ext cx="939567" cy="9395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7D220-0581-41D3-A7F8-72F4BB97343F}"/>
              </a:ext>
            </a:extLst>
          </p:cNvPr>
          <p:cNvSpPr/>
          <p:nvPr/>
        </p:nvSpPr>
        <p:spPr>
          <a:xfrm>
            <a:off x="7313089" y="2035030"/>
            <a:ext cx="939567" cy="9395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059A0-C3F9-442E-A1D7-16D6E6E5CE25}"/>
              </a:ext>
            </a:extLst>
          </p:cNvPr>
          <p:cNvSpPr txBox="1"/>
          <p:nvPr/>
        </p:nvSpPr>
        <p:spPr>
          <a:xfrm>
            <a:off x="6644013" y="1314277"/>
            <a:ext cx="89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Evaluation Quality Assessment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D2146-7367-43AC-84DE-7948552AA875}"/>
              </a:ext>
            </a:extLst>
          </p:cNvPr>
          <p:cNvSpPr txBox="1"/>
          <p:nvPr/>
        </p:nvSpPr>
        <p:spPr>
          <a:xfrm>
            <a:off x="7133714" y="4460930"/>
            <a:ext cx="897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Oversight Dashboard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0491D-F3B6-443F-81E6-134314A9C829}"/>
              </a:ext>
            </a:extLst>
          </p:cNvPr>
          <p:cNvSpPr txBox="1"/>
          <p:nvPr/>
        </p:nvSpPr>
        <p:spPr>
          <a:xfrm>
            <a:off x="7614723" y="3424954"/>
            <a:ext cx="8037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Report and Data Extraction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5EF4D0-38A7-47BE-A7CF-66B3272532AE}"/>
              </a:ext>
            </a:extLst>
          </p:cNvPr>
          <p:cNvSpPr txBox="1"/>
          <p:nvPr/>
        </p:nvSpPr>
        <p:spPr>
          <a:xfrm>
            <a:off x="7380990" y="2298538"/>
            <a:ext cx="80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Search Interface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E41A63-4256-4D01-8253-7741CCAB6F8C}"/>
              </a:ext>
            </a:extLst>
          </p:cNvPr>
          <p:cNvSpPr/>
          <p:nvPr/>
        </p:nvSpPr>
        <p:spPr>
          <a:xfrm>
            <a:off x="4816242" y="5446152"/>
            <a:ext cx="2619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300 to 400 new evaluation reports added annually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1955EC-8441-4EB7-8A09-A0B276C307F6}"/>
              </a:ext>
            </a:extLst>
          </p:cNvPr>
          <p:cNvSpPr/>
          <p:nvPr/>
        </p:nvSpPr>
        <p:spPr>
          <a:xfrm>
            <a:off x="923710" y="5419113"/>
            <a:ext cx="264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Database with more than </a:t>
            </a:r>
            <a:r>
              <a:rPr lang="en-US" b="1" dirty="0">
                <a:solidFill>
                  <a:schemeClr val="bg1"/>
                </a:solidFill>
              </a:rPr>
              <a:t>6000 </a:t>
            </a:r>
            <a:r>
              <a:rPr lang="en-US" dirty="0">
                <a:solidFill>
                  <a:schemeClr val="bg1"/>
                </a:solidFill>
              </a:rPr>
              <a:t>evaluations reports since 2002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D18A76-FE1A-4228-B7C7-269D80CE3762}"/>
              </a:ext>
            </a:extLst>
          </p:cNvPr>
          <p:cNvSpPr/>
          <p:nvPr/>
        </p:nvSpPr>
        <p:spPr>
          <a:xfrm>
            <a:off x="8644879" y="5302706"/>
            <a:ext cx="2813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Key functionalities: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Evaluation Planning,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Report Upload and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Track Management Response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F826C1-DE82-4C42-B8E8-797B931983AA}"/>
              </a:ext>
            </a:extLst>
          </p:cNvPr>
          <p:cNvSpPr txBox="1"/>
          <p:nvPr/>
        </p:nvSpPr>
        <p:spPr>
          <a:xfrm>
            <a:off x="9562533" y="2141956"/>
            <a:ext cx="24970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Publicly &amp; globally accessible system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Connected to Corporate systems for data exchange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Primary source for IEO  AI Platform for Lessons generation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F95246-E903-4D22-931B-480CE637FEFF}"/>
              </a:ext>
            </a:extLst>
          </p:cNvPr>
          <p:cNvCxnSpPr>
            <a:cxnSpLocks/>
          </p:cNvCxnSpPr>
          <p:nvPr/>
        </p:nvCxnSpPr>
        <p:spPr>
          <a:xfrm>
            <a:off x="339405" y="146538"/>
            <a:ext cx="0" cy="762728"/>
          </a:xfrm>
          <a:prstGeom prst="line">
            <a:avLst/>
          </a:prstGeom>
          <a:ln>
            <a:solidFill>
              <a:srgbClr val="503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6673F08-B3ED-4E9E-8BD7-00E0993F1D43}"/>
              </a:ext>
            </a:extLst>
          </p:cNvPr>
          <p:cNvSpPr/>
          <p:nvPr/>
        </p:nvSpPr>
        <p:spPr>
          <a:xfrm>
            <a:off x="3438152" y="2411826"/>
            <a:ext cx="223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/>
              <a:t>ERC </a:t>
            </a:r>
          </a:p>
          <a:p>
            <a:pPr lvl="0" algn="ctr"/>
            <a:r>
              <a:rPr lang="en-GB" sz="2400" b="1" dirty="0"/>
              <a:t>ECOSYSTEM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5616699-A585-4E52-8776-AE75E6FB1CAC}"/>
              </a:ext>
            </a:extLst>
          </p:cNvPr>
          <p:cNvSpPr/>
          <p:nvPr/>
        </p:nvSpPr>
        <p:spPr>
          <a:xfrm>
            <a:off x="8754310" y="2636946"/>
            <a:ext cx="599640" cy="1061829"/>
          </a:xfrm>
          <a:prstGeom prst="rightArrow">
            <a:avLst>
              <a:gd name="adj1" fmla="val 38518"/>
              <a:gd name="adj2" fmla="val 694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2558D6-B251-4E9E-A497-AFF699F3BCD5}"/>
              </a:ext>
            </a:extLst>
          </p:cNvPr>
          <p:cNvGrpSpPr/>
          <p:nvPr/>
        </p:nvGrpSpPr>
        <p:grpSpPr>
          <a:xfrm>
            <a:off x="9791118" y="2128068"/>
            <a:ext cx="1396412" cy="236473"/>
            <a:chOff x="1910081" y="4885944"/>
            <a:chExt cx="1117599" cy="189258"/>
          </a:xfrm>
          <a:solidFill>
            <a:srgbClr val="503C7C"/>
          </a:solidFill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204717BC-35AE-4CDD-9CF4-B6A1E437EC2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0081" y="4894072"/>
              <a:ext cx="1099311" cy="181130"/>
            </a:xfrm>
            <a:prstGeom prst="bentConnector3">
              <a:avLst>
                <a:gd name="adj1" fmla="val 98983"/>
              </a:avLst>
            </a:prstGeom>
            <a:grpFill/>
            <a:ln>
              <a:solidFill>
                <a:srgbClr val="503C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9A9699-C848-4A79-9473-3A49B07BDFE9}"/>
                </a:ext>
              </a:extLst>
            </p:cNvPr>
            <p:cNvSpPr/>
            <p:nvPr/>
          </p:nvSpPr>
          <p:spPr>
            <a:xfrm rot="10800000">
              <a:off x="2991104" y="4885944"/>
              <a:ext cx="36576" cy="36576"/>
            </a:xfrm>
            <a:prstGeom prst="ellipse">
              <a:avLst/>
            </a:prstGeom>
            <a:grpFill/>
            <a:ln>
              <a:solidFill>
                <a:srgbClr val="503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4C8E61A0-55A0-4937-956D-0EE108C5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43" y="2730512"/>
            <a:ext cx="4271182" cy="1347281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+mn-lt"/>
                <a:cs typeface="Calibri"/>
              </a:rPr>
              <a:t>Reflections – Lessons from Evaluations in 2020</a:t>
            </a:r>
            <a:r>
              <a:rPr lang="en-US" sz="2400" dirty="0">
                <a:latin typeface="+mn-lt"/>
                <a:cs typeface="Calibri"/>
              </a:rPr>
              <a:t> supporting the recovery from COVID-19</a:t>
            </a:r>
            <a:endParaRPr lang="en-US" sz="24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Content Placeholder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0067B0E-F93C-4FE8-9205-F251BA73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85" y="883803"/>
            <a:ext cx="4052581" cy="5437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2FA1FD-BC4F-4228-8838-2FAE8D52F770}"/>
              </a:ext>
            </a:extLst>
          </p:cNvPr>
          <p:cNvSpPr/>
          <p:nvPr/>
        </p:nvSpPr>
        <p:spPr>
          <a:xfrm>
            <a:off x="10282638" y="2364541"/>
            <a:ext cx="2013007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Extract lessons learned from past evaluations in response to previous crises </a:t>
            </a:r>
          </a:p>
        </p:txBody>
      </p:sp>
    </p:spTree>
    <p:extLst>
      <p:ext uri="{BB962C8B-B14F-4D97-AF65-F5344CB8AC3E}">
        <p14:creationId xmlns:p14="http://schemas.microsoft.com/office/powerpoint/2010/main" val="281983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1221EE-D2AE-431D-81D9-1388114D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09E77A6-6640-47A4-B714-C9C9E51E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635466"/>
            <a:ext cx="13321717" cy="74934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B3D33-21BF-4F90-8684-DE528D3837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6050" y="6405563"/>
            <a:ext cx="615950" cy="24447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A2B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A2B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7FE4AF-3A38-4D61-835B-CF552703E81C}"/>
              </a:ext>
            </a:extLst>
          </p:cNvPr>
          <p:cNvGrpSpPr/>
          <p:nvPr/>
        </p:nvGrpSpPr>
        <p:grpSpPr>
          <a:xfrm>
            <a:off x="992904" y="1810482"/>
            <a:ext cx="5626372" cy="2420615"/>
            <a:chOff x="2147096" y="1923106"/>
            <a:chExt cx="5626372" cy="24206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5CA2DB-8C30-41C8-B526-57A2050CC2CE}"/>
                </a:ext>
              </a:extLst>
            </p:cNvPr>
            <p:cNvSpPr/>
            <p:nvPr/>
          </p:nvSpPr>
          <p:spPr>
            <a:xfrm>
              <a:off x="2918313" y="2823419"/>
              <a:ext cx="4855155" cy="15203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A431E7-D37E-4779-8E00-39C098B15C78}"/>
                </a:ext>
              </a:extLst>
            </p:cNvPr>
            <p:cNvSpPr txBox="1"/>
            <p:nvPr/>
          </p:nvSpPr>
          <p:spPr>
            <a:xfrm>
              <a:off x="2147096" y="1923106"/>
              <a:ext cx="4855155" cy="1520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0" numCol="1" spcCol="1270" anchor="t" anchorCtr="1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174C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Phase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D8453B-61C0-4F51-935C-C161F6515909}"/>
              </a:ext>
            </a:extLst>
          </p:cNvPr>
          <p:cNvGrpSpPr/>
          <p:nvPr/>
        </p:nvGrpSpPr>
        <p:grpSpPr>
          <a:xfrm>
            <a:off x="2511850" y="4316520"/>
            <a:ext cx="5123879" cy="1796758"/>
            <a:chOff x="2649589" y="2546963"/>
            <a:chExt cx="5123879" cy="17967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E2F352-A90B-47B0-9BBC-55B509374DA3}"/>
                </a:ext>
              </a:extLst>
            </p:cNvPr>
            <p:cNvSpPr/>
            <p:nvPr/>
          </p:nvSpPr>
          <p:spPr>
            <a:xfrm>
              <a:off x="2918313" y="2823419"/>
              <a:ext cx="4855155" cy="15203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40C71-2DE4-4D19-A820-85E3D5CBEF15}"/>
                </a:ext>
              </a:extLst>
            </p:cNvPr>
            <p:cNvSpPr txBox="1"/>
            <p:nvPr/>
          </p:nvSpPr>
          <p:spPr>
            <a:xfrm>
              <a:off x="2649589" y="2546963"/>
              <a:ext cx="4855155" cy="1520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6680" rIns="0" bIns="0" numCol="1" spcCol="1270" anchor="t" anchorCtr="1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74C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Phase 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653EC0A-C92B-4919-A9D8-16201E7F2BE6}"/>
              </a:ext>
            </a:extLst>
          </p:cNvPr>
          <p:cNvSpPr txBox="1"/>
          <p:nvPr/>
        </p:nvSpPr>
        <p:spPr>
          <a:xfrm>
            <a:off x="2998114" y="2072893"/>
            <a:ext cx="4855155" cy="12578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0" bIns="0" numCol="1" spcCol="1270" anchor="t" anchorCtr="1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Create an AI-powered platform for automated extraction, labelling and search functionalities.</a:t>
            </a:r>
          </a:p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7AB21E-AE23-4EB4-B78D-A557E0B354AF}"/>
              </a:ext>
            </a:extLst>
          </p:cNvPr>
          <p:cNvSpPr txBox="1"/>
          <p:nvPr/>
        </p:nvSpPr>
        <p:spPr>
          <a:xfrm>
            <a:off x="4530069" y="4597048"/>
            <a:ext cx="4855155" cy="15203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6680" rIns="0" bIns="0" numCol="1" spcCol="1270" anchor="t" anchorCtr="1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 analytical capabilities to perform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sentiment analysis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evaluation evidence and use secondary data for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insight generation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3C44B6-105B-4261-9DD0-9802117B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B21C17E3-146B-4407-972B-7B009FB88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500" y="4063192"/>
            <a:ext cx="2955275" cy="1955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EDE66-7F71-4FF9-89F8-DB60A3C74F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925" y="4316520"/>
            <a:ext cx="2136775" cy="13271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2F0929E-3874-414E-9C54-8D60B064E591}"/>
              </a:ext>
            </a:extLst>
          </p:cNvPr>
          <p:cNvGrpSpPr/>
          <p:nvPr/>
        </p:nvGrpSpPr>
        <p:grpSpPr>
          <a:xfrm>
            <a:off x="7749023" y="1515523"/>
            <a:ext cx="2955275" cy="1955423"/>
            <a:chOff x="7749023" y="1515523"/>
            <a:chExt cx="2955275" cy="1955423"/>
          </a:xfrm>
        </p:grpSpPr>
        <p:pic>
          <p:nvPicPr>
            <p:cNvPr id="17" name="Picture 16" descr="A picture containing text, monitor, electronics, screenshot&#10;&#10;Description automatically generated">
              <a:extLst>
                <a:ext uri="{FF2B5EF4-FFF2-40B4-BE49-F238E27FC236}">
                  <a16:creationId xmlns:a16="http://schemas.microsoft.com/office/drawing/2014/main" id="{FF4EACF7-FB4A-4CBB-9E01-B61EFDA60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9023" y="1515523"/>
              <a:ext cx="2955275" cy="195542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E40906-A5F4-4526-8267-608F6D4DBB1B}"/>
                </a:ext>
              </a:extLst>
            </p:cNvPr>
            <p:cNvGrpSpPr/>
            <p:nvPr/>
          </p:nvGrpSpPr>
          <p:grpSpPr>
            <a:xfrm>
              <a:off x="8196659" y="1765299"/>
              <a:ext cx="2127250" cy="1346201"/>
              <a:chOff x="8196659" y="1765299"/>
              <a:chExt cx="2127250" cy="134620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91D2875-AF06-4865-9579-7911FF51F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96659" y="1765299"/>
                <a:ext cx="2127250" cy="134620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A0C9518-4A81-4F60-8DDD-3A005934A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96659" y="1765299"/>
                <a:ext cx="2127250" cy="1355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0247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577B-3673-FF01-58CB-5A137858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AIDA and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7F1E1-CEDA-5EDD-B075-0D8C2F0A19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5245" y="1378658"/>
            <a:ext cx="3055049" cy="1909763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863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838F28-79AD-8C45-8A89-86F82081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476" y="2102957"/>
            <a:ext cx="2493480" cy="28044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D4C3B3-8C9F-4F8F-9A15-F535E9C4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simplified pipeline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13C57F-55DB-47F1-8922-8E5856D92152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336" y="4492050"/>
            <a:ext cx="540000" cy="5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C9C5DB-209E-450A-9DCE-4E19FA1825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675" y="4492050"/>
            <a:ext cx="540000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5FB217-DEE7-4D17-A263-A676F2B6C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15" y="4509576"/>
            <a:ext cx="488660" cy="5049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0A2B4A3-11F7-473F-A6E2-871F321A09EF}"/>
              </a:ext>
            </a:extLst>
          </p:cNvPr>
          <p:cNvSpPr txBox="1"/>
          <p:nvPr/>
        </p:nvSpPr>
        <p:spPr>
          <a:xfrm>
            <a:off x="0" y="4998577"/>
            <a:ext cx="22250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acquisition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Ingestion of more than 5,000 evaluation reports from existing </a:t>
            </a:r>
            <a:r>
              <a:rPr lang="en-US" sz="1400" b="1" dirty="0">
                <a:solidFill>
                  <a:srgbClr val="174C74"/>
                </a:solidFill>
                <a:latin typeface="Tw Cen MT" panose="020B0602020104020603"/>
              </a:rPr>
              <a:t>database from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ERC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D6566B-A10F-43A8-B4DF-8F5376DD2408}"/>
              </a:ext>
            </a:extLst>
          </p:cNvPr>
          <p:cNvSpPr txBox="1"/>
          <p:nvPr/>
        </p:nvSpPr>
        <p:spPr>
          <a:xfrm>
            <a:off x="2723768" y="4998577"/>
            <a:ext cx="22250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Text extraction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lt"/>
                <a:cs typeface="+mn-lt"/>
              </a:rPr>
              <a:t>AI driven extraction of key sections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76EC92-1598-4B86-AF63-D778A512780C}"/>
              </a:ext>
            </a:extLst>
          </p:cNvPr>
          <p:cNvSpPr txBox="1"/>
          <p:nvPr/>
        </p:nvSpPr>
        <p:spPr>
          <a:xfrm>
            <a:off x="5803933" y="4998577"/>
            <a:ext cx="25740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Comprehension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Accurate labelling and categorization of extracted data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Human-in-the-loop feedback system to retrain the machine learning 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50207F-53EB-4C2D-A3BF-8656B83A42F1}"/>
              </a:ext>
            </a:extLst>
          </p:cNvPr>
          <p:cNvSpPr txBox="1"/>
          <p:nvPr/>
        </p:nvSpPr>
        <p:spPr>
          <a:xfrm>
            <a:off x="9564988" y="4998577"/>
            <a:ext cx="241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Search engine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ML driven search engine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Human-in-the-loop feedback system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74C7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Output filtering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174C74"/>
                </a:solidFill>
                <a:latin typeface="Tw Cen MT" panose="020B0602020104020603"/>
              </a:rPr>
              <a:t>Easy export to XLS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74C74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93FAA18-3083-49B4-ADF9-28B5850AA75B}"/>
              </a:ext>
            </a:extLst>
          </p:cNvPr>
          <p:cNvSpPr/>
          <p:nvPr/>
        </p:nvSpPr>
        <p:spPr>
          <a:xfrm>
            <a:off x="2159397" y="3361050"/>
            <a:ext cx="343187" cy="28941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B84B9D9-6439-40F1-9317-A9E602475CF2}"/>
              </a:ext>
            </a:extLst>
          </p:cNvPr>
          <p:cNvSpPr/>
          <p:nvPr/>
        </p:nvSpPr>
        <p:spPr>
          <a:xfrm>
            <a:off x="4865122" y="3361050"/>
            <a:ext cx="343187" cy="28941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CF91EA61-2E84-4112-AE23-EBC9C06A362E}"/>
              </a:ext>
            </a:extLst>
          </p:cNvPr>
          <p:cNvSpPr/>
          <p:nvPr/>
        </p:nvSpPr>
        <p:spPr>
          <a:xfrm>
            <a:off x="8671022" y="3361050"/>
            <a:ext cx="343187" cy="28941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270B4-BB34-43FA-8833-EBC1415B4A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009" y="2617423"/>
            <a:ext cx="1247272" cy="177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CCD42-0FE4-4745-A123-C97ADEBD01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7351" y="2762802"/>
            <a:ext cx="2974649" cy="158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EAEE497-FD09-D645-642B-910900763DE6}"/>
              </a:ext>
            </a:extLst>
          </p:cNvPr>
          <p:cNvGrpSpPr/>
          <p:nvPr/>
        </p:nvGrpSpPr>
        <p:grpSpPr>
          <a:xfrm>
            <a:off x="5851613" y="2512859"/>
            <a:ext cx="2347447" cy="1985796"/>
            <a:chOff x="6532116" y="1428136"/>
            <a:chExt cx="2347447" cy="19857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F367F0-3E48-42AC-ACA0-534C0FFEB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29592" y="2032621"/>
              <a:ext cx="1549971" cy="13813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EF7FFD-EA5B-AD6B-0CB0-C8AB504D5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2116" y="1428136"/>
              <a:ext cx="1940111" cy="1380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27">
            <a:extLst>
              <a:ext uri="{FF2B5EF4-FFF2-40B4-BE49-F238E27FC236}">
                <a16:creationId xmlns:a16="http://schemas.microsoft.com/office/drawing/2014/main" id="{F3C9570E-ADBC-91A7-A59A-A78B1B1BBDE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0" y="4401195"/>
            <a:ext cx="725214" cy="7217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D347C3-371F-B21E-8F9A-901B9F22B73F}"/>
              </a:ext>
            </a:extLst>
          </p:cNvPr>
          <p:cNvSpPr txBox="1"/>
          <p:nvPr/>
        </p:nvSpPr>
        <p:spPr>
          <a:xfrm>
            <a:off x="326976" y="1128961"/>
            <a:ext cx="1285672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rgbClr val="174C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AIDA Phase 1 objective:</a:t>
            </a:r>
          </a:p>
          <a:p>
            <a:pPr marL="0"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rgbClr val="174C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an AI powered platform for automated extraction, labelling and searching functionalities.</a:t>
            </a:r>
          </a:p>
        </p:txBody>
      </p:sp>
    </p:spTree>
    <p:extLst>
      <p:ext uri="{BB962C8B-B14F-4D97-AF65-F5344CB8AC3E}">
        <p14:creationId xmlns:p14="http://schemas.microsoft.com/office/powerpoint/2010/main" val="387997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7239-03D1-97D4-444E-CBD7C480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AIDA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711DA-3578-69C1-942E-C6ABB5E38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395" y="1378658"/>
            <a:ext cx="3282752" cy="1909763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7463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0C0239-4A2A-4CD9-9031-D4A7D4199186}"/>
              </a:ext>
            </a:extLst>
          </p:cNvPr>
          <p:cNvSpPr/>
          <p:nvPr/>
        </p:nvSpPr>
        <p:spPr>
          <a:xfrm>
            <a:off x="1731" y="1274618"/>
            <a:ext cx="12191999" cy="5576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DFC52-4E73-4352-853C-211900C4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hlinkClick r:id="rId2"/>
              </a:rPr>
              <a:t>aida.undp.org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22F811-9832-4676-95C3-43017FAA5D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373" y="1718232"/>
            <a:ext cx="8346761" cy="422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35B072-D8E9-429A-98C7-BFDDCFC7389E}"/>
              </a:ext>
            </a:extLst>
          </p:cNvPr>
          <p:cNvSpPr txBox="1"/>
          <p:nvPr/>
        </p:nvSpPr>
        <p:spPr>
          <a:xfrm>
            <a:off x="10603923" y="6577445"/>
            <a:ext cx="1600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2"/>
              </a:rPr>
              <a:t>https://aida.undp.org/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24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DP_IEO_Theme3">
  <a:themeElements>
    <a:clrScheme name="Custom 1">
      <a:dk1>
        <a:srgbClr val="174C74"/>
      </a:dk1>
      <a:lt1>
        <a:srgbClr val="FFFFFF"/>
      </a:lt1>
      <a:dk2>
        <a:srgbClr val="1F4761"/>
      </a:dk2>
      <a:lt2>
        <a:srgbClr val="FFFFFF"/>
      </a:lt2>
      <a:accent1>
        <a:srgbClr val="174C74"/>
      </a:accent1>
      <a:accent2>
        <a:srgbClr val="1F4761"/>
      </a:accent2>
      <a:accent3>
        <a:srgbClr val="205F8B"/>
      </a:accent3>
      <a:accent4>
        <a:srgbClr val="2683C6"/>
      </a:accent4>
      <a:accent5>
        <a:srgbClr val="A5A5A5"/>
      </a:accent5>
      <a:accent6>
        <a:srgbClr val="FFFFFF"/>
      </a:accent6>
      <a:hlink>
        <a:srgbClr val="1354FF"/>
      </a:hlink>
      <a:folHlink>
        <a:srgbClr val="1354F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DP_IEO_Theme3" id="{20B1A819-9971-450B-9CE2-1D4F4A91E14E}" vid="{1A923E45-53E9-47DF-BDBC-40B36891E4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8E61E0-F4BC-411B-A1F5-1655D892566B}"/>
</file>

<file path=customXml/itemProps2.xml><?xml version="1.0" encoding="utf-8"?>
<ds:datastoreItem xmlns:ds="http://schemas.openxmlformats.org/officeDocument/2006/customXml" ds:itemID="{9CDB0275-9875-4B37-91E1-74DE84AABA58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9d5e6f84-5843-49cc-89a8-d7ee1a915182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30ead8d-01cf-4a92-824d-f763633e4522"/>
  </ds:schemaRefs>
</ds:datastoreItem>
</file>

<file path=customXml/itemProps3.xml><?xml version="1.0" encoding="utf-8"?>
<ds:datastoreItem xmlns:ds="http://schemas.openxmlformats.org/officeDocument/2006/customXml" ds:itemID="{FC3D0BF9-15FA-47F3-9885-5369DC8390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UNDP_IEO_Theme3</Template>
  <TotalTime>560</TotalTime>
  <Words>473</Words>
  <Application>Microsoft Office PowerPoint</Application>
  <PresentationFormat>Widescreen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DM Sans Medium</vt:lpstr>
      <vt:lpstr>Lato Light</vt:lpstr>
      <vt:lpstr>Tw Cen MT</vt:lpstr>
      <vt:lpstr>Tw Cen MT Condensed</vt:lpstr>
      <vt:lpstr>Wingdings</vt:lpstr>
      <vt:lpstr>Wingdings 3</vt:lpstr>
      <vt:lpstr>UNDP_IEO_Theme3</vt:lpstr>
      <vt:lpstr>Aida Artificial intelligence for development analytics</vt:lpstr>
      <vt:lpstr>AIDA ORIGINS how the journey into artificial intelligence for development began</vt:lpstr>
      <vt:lpstr>UNDP - EVALUATION RESOURCE CENTRE</vt:lpstr>
      <vt:lpstr>Reflections – Lessons from Evaluations in 2020 supporting the recovery from COVID-19</vt:lpstr>
      <vt:lpstr>VISION</vt:lpstr>
      <vt:lpstr>What is AIDA and  how does it work?</vt:lpstr>
      <vt:lpstr>Phase 1 – simplified pipeline</vt:lpstr>
      <vt:lpstr>AIDA in practice</vt:lpstr>
      <vt:lpstr>aida.undp.org</vt:lpstr>
      <vt:lpstr>Making innovation work for M&amp;E</vt:lpstr>
      <vt:lpstr>Further development</vt:lpstr>
      <vt:lpstr>Combining AI/ML models to create insights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MSFT: UNDP Bi- Weekly Cadence (AIDA) Cognitive Svs / AI</dc:title>
  <dc:creator>Boaz Liesdek;Gonzalo GOMEZ</dc:creator>
  <cp:lastModifiedBy>Portable User</cp:lastModifiedBy>
  <cp:revision>26</cp:revision>
  <dcterms:created xsi:type="dcterms:W3CDTF">2022-02-21T10:39:26Z</dcterms:created>
  <dcterms:modified xsi:type="dcterms:W3CDTF">2022-10-27T11:01:30Z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