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0"/>
  </p:notesMasterIdLst>
  <p:handoutMasterIdLst>
    <p:handoutMasterId r:id="rId21"/>
  </p:handoutMasterIdLst>
  <p:sldIdLst>
    <p:sldId id="256" r:id="rId2"/>
    <p:sldId id="257" r:id="rId3"/>
    <p:sldId id="263" r:id="rId4"/>
    <p:sldId id="297" r:id="rId5"/>
    <p:sldId id="314" r:id="rId6"/>
    <p:sldId id="313" r:id="rId7"/>
    <p:sldId id="298" r:id="rId8"/>
    <p:sldId id="294" r:id="rId9"/>
    <p:sldId id="310" r:id="rId10"/>
    <p:sldId id="300" r:id="rId11"/>
    <p:sldId id="302" r:id="rId12"/>
    <p:sldId id="304" r:id="rId13"/>
    <p:sldId id="279" r:id="rId14"/>
    <p:sldId id="282" r:id="rId15"/>
    <p:sldId id="280" r:id="rId16"/>
    <p:sldId id="288" r:id="rId17"/>
    <p:sldId id="286" r:id="rId18"/>
    <p:sldId id="258" r:id="rId19"/>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p:scale>
          <a:sx n="70" d="100"/>
          <a:sy n="70" d="100"/>
        </p:scale>
        <p:origin x="-1176" y="-168"/>
      </p:cViewPr>
      <p:guideLst>
        <p:guide orient="horz" pos="2160"/>
        <p:guide pos="2880"/>
      </p:guideLst>
    </p:cSldViewPr>
  </p:slideViewPr>
  <p:notesTextViewPr>
    <p:cViewPr>
      <p:scale>
        <a:sx n="1" d="1"/>
        <a:sy n="1" d="1"/>
      </p:scale>
      <p:origin x="0" y="0"/>
    </p:cViewPr>
  </p:notesTextViewPr>
  <p:sorterViewPr>
    <p:cViewPr>
      <p:scale>
        <a:sx n="96" d="100"/>
        <a:sy n="9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49688" y="0"/>
            <a:ext cx="2946400" cy="496412"/>
          </a:xfrm>
          <a:prstGeom prst="rect">
            <a:avLst/>
          </a:prstGeom>
        </p:spPr>
        <p:txBody>
          <a:bodyPr vert="horz" lIns="91440" tIns="45720" rIns="91440" bIns="45720" rtlCol="0"/>
          <a:lstStyle>
            <a:lvl1pPr algn="r">
              <a:defRPr sz="1200"/>
            </a:lvl1pPr>
          </a:lstStyle>
          <a:p>
            <a:fld id="{0F5267A8-FFEF-46B7-802B-B6A96546D35C}" type="datetimeFigureOut">
              <a:rPr lang="fr-FR" smtClean="0"/>
              <a:pPr/>
              <a:t>06/09/2011</a:t>
            </a:fld>
            <a:endParaRPr lang="fr-FR" dirty="0"/>
          </a:p>
        </p:txBody>
      </p:sp>
      <p:sp>
        <p:nvSpPr>
          <p:cNvPr id="4" name="Espace réservé du pied de page 3"/>
          <p:cNvSpPr>
            <a:spLocks noGrp="1"/>
          </p:cNvSpPr>
          <p:nvPr>
            <p:ph type="ftr" sz="quarter" idx="2"/>
          </p:nvPr>
        </p:nvSpPr>
        <p:spPr>
          <a:xfrm>
            <a:off x="0" y="9430218"/>
            <a:ext cx="2946400" cy="496412"/>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49688" y="9430218"/>
            <a:ext cx="2946400" cy="496412"/>
          </a:xfrm>
          <a:prstGeom prst="rect">
            <a:avLst/>
          </a:prstGeom>
        </p:spPr>
        <p:txBody>
          <a:bodyPr vert="horz" lIns="91440" tIns="45720" rIns="91440" bIns="45720" rtlCol="0" anchor="b"/>
          <a:lstStyle>
            <a:lvl1pPr algn="r">
              <a:defRPr sz="1200"/>
            </a:lvl1pPr>
          </a:lstStyle>
          <a:p>
            <a:fld id="{77B721CC-E971-4AD9-A6CC-3F5BC1781A7D}" type="slidenum">
              <a:rPr lang="fr-FR" smtClean="0"/>
              <a:pPr/>
              <a:t>‹#›</a:t>
            </a:fld>
            <a:endParaRPr lang="fr-FR" dirty="0"/>
          </a:p>
        </p:txBody>
      </p:sp>
    </p:spTree>
    <p:extLst>
      <p:ext uri="{BB962C8B-B14F-4D97-AF65-F5344CB8AC3E}">
        <p14:creationId xmlns:p14="http://schemas.microsoft.com/office/powerpoint/2010/main" val="1904414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412"/>
          </a:xfrm>
          <a:prstGeom prst="rect">
            <a:avLst/>
          </a:prstGeom>
        </p:spPr>
        <p:txBody>
          <a:bodyPr vert="horz" lIns="91440" tIns="45720" rIns="91440" bIns="45720" rtlCol="0"/>
          <a:lstStyle>
            <a:lvl1pPr algn="l">
              <a:defRPr sz="1200"/>
            </a:lvl1pPr>
          </a:lstStyle>
          <a:p>
            <a:endParaRPr lang="fr-FR" dirty="0"/>
          </a:p>
        </p:txBody>
      </p:sp>
      <p:sp>
        <p:nvSpPr>
          <p:cNvPr id="3" name="Date Placeholder 2"/>
          <p:cNvSpPr>
            <a:spLocks noGrp="1"/>
          </p:cNvSpPr>
          <p:nvPr>
            <p:ph type="dt" idx="1"/>
          </p:nvPr>
        </p:nvSpPr>
        <p:spPr>
          <a:xfrm>
            <a:off x="3850444" y="0"/>
            <a:ext cx="2945659" cy="496412"/>
          </a:xfrm>
          <a:prstGeom prst="rect">
            <a:avLst/>
          </a:prstGeom>
        </p:spPr>
        <p:txBody>
          <a:bodyPr vert="horz" lIns="91440" tIns="45720" rIns="91440" bIns="45720" rtlCol="0"/>
          <a:lstStyle>
            <a:lvl1pPr algn="r">
              <a:defRPr sz="1200"/>
            </a:lvl1pPr>
          </a:lstStyle>
          <a:p>
            <a:fld id="{71C3CAB4-78DE-453E-BE07-2950C94C4926}" type="datetimeFigureOut">
              <a:rPr lang="fr-FR" smtClean="0"/>
              <a:pPr/>
              <a:t>06/09/2011</a:t>
            </a:fld>
            <a:endParaRPr lang="fr-FR" dirty="0"/>
          </a:p>
        </p:txBody>
      </p:sp>
      <p:sp>
        <p:nvSpPr>
          <p:cNvPr id="4" name="Slide Image Placeholder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Notes Placeholder 4"/>
          <p:cNvSpPr>
            <a:spLocks noGrp="1"/>
          </p:cNvSpPr>
          <p:nvPr>
            <p:ph type="body" sz="quarter" idx="3"/>
          </p:nvPr>
        </p:nvSpPr>
        <p:spPr>
          <a:xfrm>
            <a:off x="679768" y="4715908"/>
            <a:ext cx="5438140" cy="446770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1" y="9430091"/>
            <a:ext cx="2945659" cy="496412"/>
          </a:xfrm>
          <a:prstGeom prst="rect">
            <a:avLst/>
          </a:prstGeom>
        </p:spPr>
        <p:txBody>
          <a:bodyPr vert="horz" lIns="91440" tIns="45720" rIns="91440" bIns="45720" rtlCol="0" anchor="b"/>
          <a:lstStyle>
            <a:lvl1pPr algn="l">
              <a:defRPr sz="1200"/>
            </a:lvl1pPr>
          </a:lstStyle>
          <a:p>
            <a:endParaRPr lang="fr-FR" dirty="0"/>
          </a:p>
        </p:txBody>
      </p:sp>
      <p:sp>
        <p:nvSpPr>
          <p:cNvPr id="7" name="Slide Number Placeholder 6"/>
          <p:cNvSpPr>
            <a:spLocks noGrp="1"/>
          </p:cNvSpPr>
          <p:nvPr>
            <p:ph type="sldNum" sz="quarter" idx="5"/>
          </p:nvPr>
        </p:nvSpPr>
        <p:spPr>
          <a:xfrm>
            <a:off x="3850444" y="9430091"/>
            <a:ext cx="2945659" cy="496412"/>
          </a:xfrm>
          <a:prstGeom prst="rect">
            <a:avLst/>
          </a:prstGeom>
        </p:spPr>
        <p:txBody>
          <a:bodyPr vert="horz" lIns="91440" tIns="45720" rIns="91440" bIns="45720" rtlCol="0" anchor="b"/>
          <a:lstStyle>
            <a:lvl1pPr algn="r">
              <a:defRPr sz="1200"/>
            </a:lvl1pPr>
          </a:lstStyle>
          <a:p>
            <a:fld id="{13DF4D83-0FA2-4044-AA75-1A80A418DBBE}" type="slidenum">
              <a:rPr lang="fr-FR" smtClean="0"/>
              <a:pPr/>
              <a:t>‹#›</a:t>
            </a:fld>
            <a:endParaRPr lang="fr-FR" dirty="0"/>
          </a:p>
        </p:txBody>
      </p:sp>
    </p:spTree>
    <p:extLst>
      <p:ext uri="{BB962C8B-B14F-4D97-AF65-F5344CB8AC3E}">
        <p14:creationId xmlns:p14="http://schemas.microsoft.com/office/powerpoint/2010/main" val="3999438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3DF4D83-0FA2-4044-AA75-1A80A418DBBE}" type="slidenum">
              <a:rPr lang="fr-FR" smtClean="0"/>
              <a:pPr/>
              <a:t>2</a:t>
            </a:fld>
            <a:endParaRPr lang="fr-FR" dirty="0"/>
          </a:p>
        </p:txBody>
      </p:sp>
    </p:spTree>
    <p:extLst>
      <p:ext uri="{BB962C8B-B14F-4D97-AF65-F5344CB8AC3E}">
        <p14:creationId xmlns:p14="http://schemas.microsoft.com/office/powerpoint/2010/main" val="8217133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3DF4D83-0FA2-4044-AA75-1A80A418DBBE}" type="slidenum">
              <a:rPr lang="fr-FR" smtClean="0"/>
              <a:pPr/>
              <a:t>12</a:t>
            </a:fld>
            <a:endParaRPr lang="fr-FR" dirty="0"/>
          </a:p>
        </p:txBody>
      </p:sp>
    </p:spTree>
    <p:extLst>
      <p:ext uri="{BB962C8B-B14F-4D97-AF65-F5344CB8AC3E}">
        <p14:creationId xmlns:p14="http://schemas.microsoft.com/office/powerpoint/2010/main" val="821713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10"/>
          </p:nvPr>
        </p:nvSpPr>
        <p:spPr/>
        <p:txBody>
          <a:bodyPr/>
          <a:lstStyle/>
          <a:p>
            <a:fld id="{13DF4D83-0FA2-4044-AA75-1A80A418DBBE}" type="slidenum">
              <a:rPr lang="fr-FR" smtClean="0"/>
              <a:pPr/>
              <a:t>13</a:t>
            </a:fld>
            <a:endParaRPr lang="fr-FR"/>
          </a:p>
        </p:txBody>
      </p:sp>
    </p:spTree>
    <p:extLst>
      <p:ext uri="{BB962C8B-B14F-4D97-AF65-F5344CB8AC3E}">
        <p14:creationId xmlns:p14="http://schemas.microsoft.com/office/powerpoint/2010/main" val="8217133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10"/>
          </p:nvPr>
        </p:nvSpPr>
        <p:spPr/>
        <p:txBody>
          <a:bodyPr/>
          <a:lstStyle/>
          <a:p>
            <a:fld id="{13DF4D83-0FA2-4044-AA75-1A80A418DBBE}" type="slidenum">
              <a:rPr lang="fr-FR" smtClean="0"/>
              <a:pPr/>
              <a:t>14</a:t>
            </a:fld>
            <a:endParaRPr lang="fr-FR"/>
          </a:p>
        </p:txBody>
      </p:sp>
    </p:spTree>
    <p:extLst>
      <p:ext uri="{BB962C8B-B14F-4D97-AF65-F5344CB8AC3E}">
        <p14:creationId xmlns:p14="http://schemas.microsoft.com/office/powerpoint/2010/main" val="8217133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10"/>
          </p:nvPr>
        </p:nvSpPr>
        <p:spPr/>
        <p:txBody>
          <a:bodyPr/>
          <a:lstStyle/>
          <a:p>
            <a:fld id="{13DF4D83-0FA2-4044-AA75-1A80A418DBBE}" type="slidenum">
              <a:rPr lang="fr-FR" smtClean="0"/>
              <a:pPr/>
              <a:t>15</a:t>
            </a:fld>
            <a:endParaRPr lang="fr-FR"/>
          </a:p>
        </p:txBody>
      </p:sp>
    </p:spTree>
    <p:extLst>
      <p:ext uri="{BB962C8B-B14F-4D97-AF65-F5344CB8AC3E}">
        <p14:creationId xmlns:p14="http://schemas.microsoft.com/office/powerpoint/2010/main" val="8217133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3DF4D83-0FA2-4044-AA75-1A80A418DBBE}" type="slidenum">
              <a:rPr lang="fr-FR" smtClean="0"/>
              <a:pPr/>
              <a:t>16</a:t>
            </a:fld>
            <a:endParaRPr lang="fr-FR" dirty="0"/>
          </a:p>
        </p:txBody>
      </p:sp>
    </p:spTree>
    <p:extLst>
      <p:ext uri="{BB962C8B-B14F-4D97-AF65-F5344CB8AC3E}">
        <p14:creationId xmlns:p14="http://schemas.microsoft.com/office/powerpoint/2010/main" val="8217133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3DF4D83-0FA2-4044-AA75-1A80A418DBBE}" type="slidenum">
              <a:rPr lang="fr-FR" smtClean="0"/>
              <a:pPr/>
              <a:t>17</a:t>
            </a:fld>
            <a:endParaRPr lang="fr-FR" dirty="0"/>
          </a:p>
        </p:txBody>
      </p:sp>
    </p:spTree>
    <p:extLst>
      <p:ext uri="{BB962C8B-B14F-4D97-AF65-F5344CB8AC3E}">
        <p14:creationId xmlns:p14="http://schemas.microsoft.com/office/powerpoint/2010/main" val="8217133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3DF4D83-0FA2-4044-AA75-1A80A418DBBE}" type="slidenum">
              <a:rPr lang="fr-FR" smtClean="0"/>
              <a:pPr/>
              <a:t>18</a:t>
            </a:fld>
            <a:endParaRPr lang="fr-FR" dirty="0"/>
          </a:p>
        </p:txBody>
      </p:sp>
    </p:spTree>
    <p:extLst>
      <p:ext uri="{BB962C8B-B14F-4D97-AF65-F5344CB8AC3E}">
        <p14:creationId xmlns:p14="http://schemas.microsoft.com/office/powerpoint/2010/main" val="821713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3DF4D83-0FA2-4044-AA75-1A80A418DBBE}" type="slidenum">
              <a:rPr lang="fr-FR" smtClean="0"/>
              <a:pPr/>
              <a:t>3</a:t>
            </a:fld>
            <a:endParaRPr lang="fr-FR"/>
          </a:p>
        </p:txBody>
      </p:sp>
    </p:spTree>
    <p:extLst>
      <p:ext uri="{BB962C8B-B14F-4D97-AF65-F5344CB8AC3E}">
        <p14:creationId xmlns:p14="http://schemas.microsoft.com/office/powerpoint/2010/main" val="821713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10"/>
          </p:nvPr>
        </p:nvSpPr>
        <p:spPr/>
        <p:txBody>
          <a:bodyPr/>
          <a:lstStyle/>
          <a:p>
            <a:fld id="{13DF4D83-0FA2-4044-AA75-1A80A418DBBE}" type="slidenum">
              <a:rPr lang="fr-FR" smtClean="0"/>
              <a:pPr/>
              <a:t>4</a:t>
            </a:fld>
            <a:endParaRPr lang="fr-FR"/>
          </a:p>
        </p:txBody>
      </p:sp>
    </p:spTree>
    <p:extLst>
      <p:ext uri="{BB962C8B-B14F-4D97-AF65-F5344CB8AC3E}">
        <p14:creationId xmlns:p14="http://schemas.microsoft.com/office/powerpoint/2010/main" val="821713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10"/>
          </p:nvPr>
        </p:nvSpPr>
        <p:spPr/>
        <p:txBody>
          <a:bodyPr/>
          <a:lstStyle/>
          <a:p>
            <a:fld id="{13DF4D83-0FA2-4044-AA75-1A80A418DBBE}" type="slidenum">
              <a:rPr lang="fr-FR" smtClean="0"/>
              <a:pPr/>
              <a:t>5</a:t>
            </a:fld>
            <a:endParaRPr lang="fr-FR"/>
          </a:p>
        </p:txBody>
      </p:sp>
    </p:spTree>
    <p:extLst>
      <p:ext uri="{BB962C8B-B14F-4D97-AF65-F5344CB8AC3E}">
        <p14:creationId xmlns:p14="http://schemas.microsoft.com/office/powerpoint/2010/main" val="821713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3DF4D83-0FA2-4044-AA75-1A80A418DBBE}" type="slidenum">
              <a:rPr lang="fr-FR" smtClean="0"/>
              <a:pPr/>
              <a:t>7</a:t>
            </a:fld>
            <a:endParaRPr lang="fr-FR" dirty="0"/>
          </a:p>
        </p:txBody>
      </p:sp>
    </p:spTree>
    <p:extLst>
      <p:ext uri="{BB962C8B-B14F-4D97-AF65-F5344CB8AC3E}">
        <p14:creationId xmlns:p14="http://schemas.microsoft.com/office/powerpoint/2010/main" val="821713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3DF4D83-0FA2-4044-AA75-1A80A418DBBE}" type="slidenum">
              <a:rPr lang="fr-FR" smtClean="0"/>
              <a:pPr/>
              <a:t>8</a:t>
            </a:fld>
            <a:endParaRPr lang="fr-FR" dirty="0"/>
          </a:p>
        </p:txBody>
      </p:sp>
    </p:spTree>
    <p:extLst>
      <p:ext uri="{BB962C8B-B14F-4D97-AF65-F5344CB8AC3E}">
        <p14:creationId xmlns:p14="http://schemas.microsoft.com/office/powerpoint/2010/main" val="821713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3DF4D83-0FA2-4044-AA75-1A80A418DBBE}" type="slidenum">
              <a:rPr lang="fr-FR" smtClean="0"/>
              <a:pPr/>
              <a:t>9</a:t>
            </a:fld>
            <a:endParaRPr lang="fr-FR" dirty="0"/>
          </a:p>
        </p:txBody>
      </p:sp>
    </p:spTree>
    <p:extLst>
      <p:ext uri="{BB962C8B-B14F-4D97-AF65-F5344CB8AC3E}">
        <p14:creationId xmlns:p14="http://schemas.microsoft.com/office/powerpoint/2010/main" val="8217133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3DF4D83-0FA2-4044-AA75-1A80A418DBBE}" type="slidenum">
              <a:rPr lang="fr-FR" smtClean="0"/>
              <a:pPr/>
              <a:t>10</a:t>
            </a:fld>
            <a:endParaRPr lang="fr-FR" dirty="0"/>
          </a:p>
        </p:txBody>
      </p:sp>
    </p:spTree>
    <p:extLst>
      <p:ext uri="{BB962C8B-B14F-4D97-AF65-F5344CB8AC3E}">
        <p14:creationId xmlns:p14="http://schemas.microsoft.com/office/powerpoint/2010/main" val="821713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3DF4D83-0FA2-4044-AA75-1A80A418DBBE}" type="slidenum">
              <a:rPr lang="fr-FR" smtClean="0"/>
              <a:pPr/>
              <a:t>11</a:t>
            </a:fld>
            <a:endParaRPr lang="fr-FR" dirty="0"/>
          </a:p>
        </p:txBody>
      </p:sp>
    </p:spTree>
    <p:extLst>
      <p:ext uri="{BB962C8B-B14F-4D97-AF65-F5344CB8AC3E}">
        <p14:creationId xmlns:p14="http://schemas.microsoft.com/office/powerpoint/2010/main" val="821713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123C999-7590-4135-97EA-7AE78F5E053D}" type="datetime1">
              <a:rPr lang="fr-FR" smtClean="0"/>
              <a:pPr/>
              <a:t>06/09/2011</a:t>
            </a:fld>
            <a:endParaRPr lang="fr-FR" dirty="0"/>
          </a:p>
        </p:txBody>
      </p:sp>
      <p:sp>
        <p:nvSpPr>
          <p:cNvPr id="8" name="Slide Number Placeholder 7"/>
          <p:cNvSpPr>
            <a:spLocks noGrp="1"/>
          </p:cNvSpPr>
          <p:nvPr>
            <p:ph type="sldNum" sz="quarter" idx="11"/>
          </p:nvPr>
        </p:nvSpPr>
        <p:spPr/>
        <p:txBody>
          <a:bodyPr/>
          <a:lstStyle/>
          <a:p>
            <a:fld id="{691793A5-A532-4727-8421-344059F90F0A}" type="slidenum">
              <a:rPr lang="fr-FR" smtClean="0"/>
              <a:pPr/>
              <a:t>‹#›</a:t>
            </a:fld>
            <a:endParaRPr lang="fr-FR" dirty="0"/>
          </a:p>
        </p:txBody>
      </p:sp>
      <p:sp>
        <p:nvSpPr>
          <p:cNvPr id="9" name="Footer Placeholder 8"/>
          <p:cNvSpPr>
            <a:spLocks noGrp="1"/>
          </p:cNvSpPr>
          <p:nvPr>
            <p:ph type="ftr" sz="quarter" idx="12"/>
          </p:nvPr>
        </p:nvSpPr>
        <p:spPr/>
        <p:txBody>
          <a:bodyPr/>
          <a:lstStyle/>
          <a:p>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D4E85F-9729-49DD-8CEB-0A03EADB01DD}" type="datetime1">
              <a:rPr lang="fr-FR" smtClean="0"/>
              <a:pPr/>
              <a:t>06/09/2011</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691793A5-A532-4727-8421-344059F90F0A}" type="slidenum">
              <a:rPr lang="fr-FR" smtClean="0"/>
              <a:pPr/>
              <a:t>‹#›</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858A6D-FF3A-4BF6-8958-900628C37917}" type="datetime1">
              <a:rPr lang="fr-FR" smtClean="0"/>
              <a:pPr/>
              <a:t>06/09/2011</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691793A5-A532-4727-8421-344059F90F0A}" type="slidenum">
              <a:rPr lang="fr-FR" smtClean="0"/>
              <a:pPr/>
              <a:t>‹#›</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3F8CA751-7602-433A-AF36-CACEC3FCE144}" type="datetime1">
              <a:rPr lang="fr-FR" smtClean="0"/>
              <a:pPr/>
              <a:t>06/09/2011</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691793A5-A532-4727-8421-344059F90F0A}" type="slidenum">
              <a:rPr lang="fr-FR" smtClean="0"/>
              <a:pPr/>
              <a:t>‹#›</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867978-E1B3-4F70-89F8-9C56FB153574}" type="datetime1">
              <a:rPr lang="fr-FR" smtClean="0"/>
              <a:pPr/>
              <a:t>06/09/2011</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691793A5-A532-4727-8421-344059F90F0A}" type="slidenum">
              <a:rPr lang="fr-FR" smtClean="0"/>
              <a:pPr/>
              <a:t>‹#›</a:t>
            </a:fld>
            <a:endParaRPr lang="fr-FR"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A56B5887-55AB-4C81-910E-E2E16CDB1F8D}" type="datetime1">
              <a:rPr lang="fr-FR" smtClean="0"/>
              <a:pPr/>
              <a:t>06/09/2011</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691793A5-A532-4727-8421-344059F90F0A}" type="slidenum">
              <a:rPr lang="fr-FR" smtClean="0"/>
              <a:pPr/>
              <a:t>‹#›</a:t>
            </a:fld>
            <a:endParaRPr lang="fr-FR" dirty="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F8B9DCD-1722-4FC5-9FB6-8CC36A7817FC}" type="datetime1">
              <a:rPr lang="fr-FR" smtClean="0"/>
              <a:pPr/>
              <a:t>06/09/2011</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691793A5-A532-4727-8421-344059F90F0A}" type="slidenum">
              <a:rPr lang="fr-FR" smtClean="0"/>
              <a:pPr/>
              <a:t>‹#›</a:t>
            </a:fld>
            <a:endParaRPr lang="fr-FR" dirty="0"/>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BF17024-7459-45B6-A477-4AFF4C110397}" type="datetime1">
              <a:rPr lang="fr-FR" smtClean="0"/>
              <a:pPr/>
              <a:t>06/09/2011</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691793A5-A532-4727-8421-344059F90F0A}" type="slidenum">
              <a:rPr lang="fr-FR" smtClean="0"/>
              <a:pPr/>
              <a:t>‹#›</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7A6E96-3D54-4B63-AF47-97CFB3AA6389}" type="datetime1">
              <a:rPr lang="fr-FR" smtClean="0"/>
              <a:pPr/>
              <a:t>06/09/2011</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691793A5-A532-4727-8421-344059F90F0A}" type="slidenum">
              <a:rPr lang="fr-FR" smtClean="0"/>
              <a:pPr/>
              <a:t>‹#›</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CCB80F-6B6B-4DE4-AF4F-2F848C58ED3D}" type="datetime1">
              <a:rPr lang="fr-FR" smtClean="0"/>
              <a:pPr/>
              <a:t>06/09/2011</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691793A5-A532-4727-8421-344059F90F0A}" type="slidenum">
              <a:rPr lang="fr-FR" smtClean="0"/>
              <a:pPr/>
              <a:t>‹#›</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15F0A3-B41A-4259-9187-4C183090E2BD}" type="datetime1">
              <a:rPr lang="fr-FR" smtClean="0"/>
              <a:pPr/>
              <a:t>06/09/2011</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691793A5-A532-4727-8421-344059F90F0A}" type="slidenum">
              <a:rPr lang="fr-FR" smtClean="0"/>
              <a:pPr/>
              <a:t>‹#›</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A6ECF1A9-9C82-416E-8F05-4E7BC989ED99}" type="datetime1">
              <a:rPr lang="fr-FR" smtClean="0"/>
              <a:pPr/>
              <a:t>06/09/2011</a:t>
            </a:fld>
            <a:endParaRPr lang="fr-FR"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fr-FR"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691793A5-A532-4727-8421-344059F90F0A}" type="slidenum">
              <a:rPr lang="fr-FR" smtClean="0"/>
              <a:pPr/>
              <a:t>‹#›</a:t>
            </a:fld>
            <a:endParaRPr lang="fr-FR"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4357694"/>
            <a:ext cx="8286808" cy="785818"/>
          </a:xfrm>
        </p:spPr>
        <p:txBody>
          <a:bodyPr>
            <a:noAutofit/>
          </a:bodyPr>
          <a:lstStyle/>
          <a:p>
            <a:r>
              <a:rPr lang="fr-FR" sz="2000" b="1" dirty="0" smtClean="0">
                <a:latin typeface="Trebuchet MS" pitchFamily="34" charset="0"/>
              </a:rPr>
              <a:t>PRATIQUE ET UTILISATION DE L’EVALUATION </a:t>
            </a:r>
            <a:br>
              <a:rPr lang="fr-FR" sz="2000" b="1" dirty="0" smtClean="0">
                <a:latin typeface="Trebuchet MS" pitchFamily="34" charset="0"/>
              </a:rPr>
            </a:br>
            <a:r>
              <a:rPr lang="fr-FR" sz="2000" b="1" dirty="0" smtClean="0">
                <a:latin typeface="Trebuchet MS" pitchFamily="34" charset="0"/>
              </a:rPr>
              <a:t>DES POLITIQUES PUBLIQUES AU BENIN</a:t>
            </a:r>
            <a:endParaRPr lang="fr-FR" sz="2000" b="1" dirty="0">
              <a:latin typeface="Trebuchet MS" pitchFamily="34" charset="0"/>
            </a:endParaRPr>
          </a:p>
        </p:txBody>
      </p:sp>
      <p:sp>
        <p:nvSpPr>
          <p:cNvPr id="3" name="Subtitle 2"/>
          <p:cNvSpPr>
            <a:spLocks noGrp="1"/>
          </p:cNvSpPr>
          <p:nvPr>
            <p:ph type="subTitle" idx="1"/>
          </p:nvPr>
        </p:nvSpPr>
        <p:spPr>
          <a:xfrm>
            <a:off x="500034" y="5357826"/>
            <a:ext cx="8304999" cy="857256"/>
          </a:xfrm>
        </p:spPr>
        <p:txBody>
          <a:bodyPr/>
          <a:lstStyle/>
          <a:p>
            <a:r>
              <a:rPr lang="fr-FR" sz="2000" dirty="0" smtClean="0">
                <a:solidFill>
                  <a:schemeClr val="tx1"/>
                </a:solidFill>
                <a:latin typeface="Trebuchet MS" pitchFamily="34" charset="0"/>
              </a:rPr>
              <a:t>Présenté par M. </a:t>
            </a:r>
            <a:r>
              <a:rPr lang="fr-FR" sz="2000" b="1" i="1" dirty="0" smtClean="0">
                <a:solidFill>
                  <a:schemeClr val="tx1"/>
                </a:solidFill>
                <a:latin typeface="Trebuchet MS" pitchFamily="34" charset="0"/>
              </a:rPr>
              <a:t>Aristide N. DJIDJOHO</a:t>
            </a:r>
          </a:p>
          <a:p>
            <a:r>
              <a:rPr lang="fr-FR" sz="2000" i="1" dirty="0" smtClean="0">
                <a:solidFill>
                  <a:schemeClr val="tx1"/>
                </a:solidFill>
                <a:latin typeface="Trebuchet MS" pitchFamily="34" charset="0"/>
              </a:rPr>
              <a:t>Coordonnateur du Bureau d’Evaluation des Politiques Publiques</a:t>
            </a:r>
          </a:p>
          <a:p>
            <a:endParaRPr lang="fr-FR" sz="2000" i="1" dirty="0">
              <a:solidFill>
                <a:schemeClr val="tx1"/>
              </a:solidFill>
            </a:endParaRPr>
          </a:p>
        </p:txBody>
      </p:sp>
      <p:sp>
        <p:nvSpPr>
          <p:cNvPr id="4" name="TextBox 3"/>
          <p:cNvSpPr txBox="1"/>
          <p:nvPr/>
        </p:nvSpPr>
        <p:spPr>
          <a:xfrm>
            <a:off x="2987824" y="204406"/>
            <a:ext cx="3312368" cy="400110"/>
          </a:xfrm>
          <a:prstGeom prst="rect">
            <a:avLst/>
          </a:prstGeom>
          <a:noFill/>
        </p:spPr>
        <p:txBody>
          <a:bodyPr wrap="square" rtlCol="0">
            <a:spAutoFit/>
          </a:bodyPr>
          <a:lstStyle/>
          <a:p>
            <a:pPr algn="ctr"/>
            <a:r>
              <a:rPr lang="fr-FR" sz="2000" dirty="0">
                <a:solidFill>
                  <a:schemeClr val="tx2"/>
                </a:solidFill>
                <a:effectLst>
                  <a:outerShdw blurRad="63500" dist="38100" dir="5400000" algn="t" rotWithShape="0">
                    <a:prstClr val="black">
                      <a:alpha val="25000"/>
                    </a:prstClr>
                  </a:outerShdw>
                </a:effectLst>
                <a:ea typeface="+mj-ea"/>
                <a:cs typeface="+mj-cs"/>
              </a:rPr>
              <a:t>REPUBLIQUE DU BENIN</a:t>
            </a:r>
          </a:p>
        </p:txBody>
      </p:sp>
      <p:grpSp>
        <p:nvGrpSpPr>
          <p:cNvPr id="6" name="Groupe 7"/>
          <p:cNvGrpSpPr>
            <a:grpSpLocks/>
          </p:cNvGrpSpPr>
          <p:nvPr/>
        </p:nvGrpSpPr>
        <p:grpSpPr bwMode="auto">
          <a:xfrm>
            <a:off x="7143768" y="285728"/>
            <a:ext cx="1571636" cy="1488145"/>
            <a:chOff x="7380312" y="260648"/>
            <a:chExt cx="1512168" cy="1440160"/>
          </a:xfrm>
          <a:effectLst>
            <a:glow rad="101600">
              <a:schemeClr val="accent1">
                <a:satMod val="175000"/>
                <a:alpha val="40000"/>
              </a:schemeClr>
            </a:glow>
          </a:effectLst>
          <a:scene3d>
            <a:camera prst="orthographicFront">
              <a:rot lat="0" lon="0" rev="0"/>
            </a:camera>
            <a:lightRig rig="brightRoom" dir="t">
              <a:rot lat="0" lon="0" rev="600000"/>
            </a:lightRig>
          </a:scene3d>
        </p:grpSpPr>
        <p:sp>
          <p:nvSpPr>
            <p:cNvPr id="7" name="Oval 10"/>
            <p:cNvSpPr>
              <a:spLocks noChangeArrowheads="1"/>
            </p:cNvSpPr>
            <p:nvPr/>
          </p:nvSpPr>
          <p:spPr bwMode="auto">
            <a:xfrm>
              <a:off x="7380312" y="260648"/>
              <a:ext cx="1512168" cy="1440160"/>
            </a:xfrm>
            <a:prstGeom prst="ellipse">
              <a:avLst/>
            </a:prstGeom>
            <a:solidFill>
              <a:srgbClr val="FFFFFF"/>
            </a:solidFill>
            <a:ln w="63500" cmpd="thickThin">
              <a:noFill/>
              <a:round/>
              <a:headEnd/>
              <a:tailEnd/>
            </a:ln>
            <a:effectLst>
              <a:outerShdw blurRad="57785" dist="33020" dir="3180000" algn="ctr">
                <a:srgbClr val="000000">
                  <a:alpha val="30000"/>
                </a:srgbClr>
              </a:outerShdw>
            </a:effectLst>
            <a:sp3d prstMaterial="metal">
              <a:bevelT w="38100" h="57150" prst="angle"/>
            </a:sp3d>
          </p:spPr>
          <p:txBody>
            <a:bodyPr/>
            <a:lstStyle/>
            <a:p>
              <a:endParaRPr lang="fr-FR" dirty="0"/>
            </a:p>
          </p:txBody>
        </p:sp>
        <p:sp>
          <p:nvSpPr>
            <p:cNvPr id="8" name="WordArt 11"/>
            <p:cNvSpPr>
              <a:spLocks noChangeArrowheads="1" noChangeShapeType="1" noTextEdit="1"/>
            </p:cNvSpPr>
            <p:nvPr/>
          </p:nvSpPr>
          <p:spPr bwMode="auto">
            <a:xfrm>
              <a:off x="7524328" y="404664"/>
              <a:ext cx="1224135" cy="1152127"/>
            </a:xfrm>
            <a:prstGeom prst="rect">
              <a:avLst/>
            </a:prstGeom>
            <a:ln>
              <a:noFill/>
            </a:ln>
            <a:effectLst>
              <a:outerShdw blurRad="57785" dist="33020" dir="3180000" algn="ctr">
                <a:srgbClr val="000000">
                  <a:alpha val="30000"/>
                </a:srgbClr>
              </a:outerShdw>
            </a:effectLst>
            <a:sp3d prstMaterial="metal">
              <a:bevelT w="38100" h="57150" prst="angle"/>
            </a:sp3d>
          </p:spPr>
          <p:txBody>
            <a:bodyPr spcFirstLastPara="1" wrap="none" fromWordArt="1">
              <a:prstTxWarp prst="textCircle">
                <a:avLst>
                  <a:gd name="adj" fmla="val 10964332"/>
                </a:avLst>
              </a:prstTxWarp>
            </a:bodyPr>
            <a:lstStyle/>
            <a:p>
              <a:pPr algn="ctr"/>
              <a:r>
                <a:rPr lang="fr-FR" sz="2800" kern="10" dirty="0">
                  <a:ln w="9525" algn="ctr">
                    <a:solidFill>
                      <a:srgbClr val="4F81BD"/>
                    </a:solidFill>
                    <a:round/>
                    <a:headEnd/>
                    <a:tailEnd/>
                  </a:ln>
                  <a:solidFill>
                    <a:srgbClr val="4F81BD"/>
                  </a:solidFill>
                  <a:latin typeface="Times New Roman"/>
                  <a:cs typeface="Times New Roman"/>
                </a:rPr>
                <a:t>BUREAU D'EVALUATION DES POLITIQUES PUBLIQUES</a:t>
              </a:r>
            </a:p>
          </p:txBody>
        </p:sp>
        <p:pic>
          <p:nvPicPr>
            <p:cNvPr id="9" name="Image 10" descr="Untitled.png"/>
            <p:cNvPicPr>
              <a:picLocks noChangeAspect="1" noChangeArrowheads="1"/>
            </p:cNvPicPr>
            <p:nvPr/>
          </p:nvPicPr>
          <p:blipFill>
            <a:blip r:embed="rId2" cstate="print"/>
            <a:srcRect/>
            <a:stretch>
              <a:fillRect/>
            </a:stretch>
          </p:blipFill>
          <p:spPr bwMode="auto">
            <a:xfrm>
              <a:off x="7775977" y="560555"/>
              <a:ext cx="720080" cy="864096"/>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pic>
      </p:grpSp>
      <p:grpSp>
        <p:nvGrpSpPr>
          <p:cNvPr id="13" name="Group 12"/>
          <p:cNvGrpSpPr/>
          <p:nvPr/>
        </p:nvGrpSpPr>
        <p:grpSpPr>
          <a:xfrm>
            <a:off x="285720" y="285728"/>
            <a:ext cx="2071702" cy="1357322"/>
            <a:chOff x="395536" y="1222384"/>
            <a:chExt cx="2376264" cy="1386787"/>
          </a:xfrm>
          <a:scene3d>
            <a:camera prst="orthographicFront">
              <a:rot lat="0" lon="0" rev="0"/>
            </a:camera>
            <a:lightRig rig="balanced" dir="t">
              <a:rot lat="0" lon="0" rev="8700000"/>
            </a:lightRig>
          </a:scene3d>
        </p:grpSpPr>
        <p:sp>
          <p:nvSpPr>
            <p:cNvPr id="10" name="Rectangle 9"/>
            <p:cNvSpPr/>
            <p:nvPr/>
          </p:nvSpPr>
          <p:spPr>
            <a:xfrm>
              <a:off x="395536" y="1222385"/>
              <a:ext cx="864096" cy="1386786"/>
            </a:xfrm>
            <a:prstGeom prst="rect">
              <a:avLst/>
            </a:prstGeom>
            <a:solidFill>
              <a:srgbClr val="00B050"/>
            </a:solidFill>
            <a:ln>
              <a:noFill/>
            </a:ln>
            <a:effectLst>
              <a:outerShdw blurRad="44450" dist="27940" dir="5400000" algn="ctr">
                <a:srgbClr val="000000">
                  <a:alpha val="32000"/>
                </a:srgbClr>
              </a:outerShdw>
            </a:effectLst>
            <a:sp3d>
              <a:bevelT w="190500" h="38100"/>
            </a:sp3d>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dirty="0"/>
            </a:p>
          </p:txBody>
        </p:sp>
        <p:sp>
          <p:nvSpPr>
            <p:cNvPr id="11" name="Rectangle 10"/>
            <p:cNvSpPr/>
            <p:nvPr/>
          </p:nvSpPr>
          <p:spPr>
            <a:xfrm>
              <a:off x="1259632" y="1222384"/>
              <a:ext cx="1512168" cy="706911"/>
            </a:xfrm>
            <a:prstGeom prst="rect">
              <a:avLst/>
            </a:prstGeom>
            <a:solidFill>
              <a:srgbClr val="FFFF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Rectangle 11"/>
            <p:cNvSpPr/>
            <p:nvPr/>
          </p:nvSpPr>
          <p:spPr>
            <a:xfrm>
              <a:off x="1259632" y="1916832"/>
              <a:ext cx="1512168" cy="692338"/>
            </a:xfrm>
            <a:prstGeom prst="rect">
              <a:avLst/>
            </a:prstGeom>
            <a:solidFill>
              <a:srgbClr val="FF000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5" name="ZoneTexte 14"/>
          <p:cNvSpPr txBox="1"/>
          <p:nvPr/>
        </p:nvSpPr>
        <p:spPr>
          <a:xfrm>
            <a:off x="1500166" y="1637402"/>
            <a:ext cx="6429420" cy="1077218"/>
          </a:xfrm>
          <a:prstGeom prst="rect">
            <a:avLst/>
          </a:prstGeom>
          <a:noFill/>
        </p:spPr>
        <p:txBody>
          <a:bodyPr wrap="square" rtlCol="0">
            <a:spAutoFit/>
          </a:bodyPr>
          <a:lstStyle/>
          <a:p>
            <a:pPr algn="ctr"/>
            <a:r>
              <a:rPr lang="fr-FR" sz="2000" b="1" i="1" dirty="0" smtClean="0"/>
              <a:t>Bureau d’Evaluation des Politiques Publiques</a:t>
            </a:r>
          </a:p>
          <a:p>
            <a:pPr algn="ctr"/>
            <a:r>
              <a:rPr lang="fr-FR" sz="2000" b="1" i="1" dirty="0" smtClean="0"/>
              <a:t>---------</a:t>
            </a:r>
          </a:p>
          <a:p>
            <a:pPr algn="ctr"/>
            <a:r>
              <a:rPr lang="fr-FR" sz="2000" b="1" i="1" dirty="0" smtClean="0"/>
              <a:t>Observatoire du Changement </a:t>
            </a:r>
            <a:r>
              <a:rPr lang="fr-FR" sz="2400" b="1" i="1" dirty="0" smtClean="0"/>
              <a:t>Social</a:t>
            </a:r>
            <a:endParaRPr lang="fr-FR" sz="2400" b="1" i="1" dirty="0"/>
          </a:p>
        </p:txBody>
      </p:sp>
      <p:sp>
        <p:nvSpPr>
          <p:cNvPr id="14" name="ZoneTexte 13"/>
          <p:cNvSpPr txBox="1"/>
          <p:nvPr/>
        </p:nvSpPr>
        <p:spPr>
          <a:xfrm>
            <a:off x="642910" y="3214687"/>
            <a:ext cx="7786742" cy="1200329"/>
          </a:xfrm>
          <a:prstGeom prst="rect">
            <a:avLst/>
          </a:prstGeom>
          <a:noFill/>
        </p:spPr>
        <p:txBody>
          <a:bodyPr wrap="square" rtlCol="0">
            <a:spAutoFit/>
          </a:bodyPr>
          <a:lstStyle/>
          <a:p>
            <a:pPr algn="ctr"/>
            <a:r>
              <a:rPr lang="fr-FR" sz="2400" b="1" i="1" dirty="0" smtClean="0">
                <a:latin typeface="Trebuchet MS" pitchFamily="34" charset="0"/>
              </a:rPr>
              <a:t>Panel Session No. 1 « </a:t>
            </a:r>
            <a:r>
              <a:rPr lang="fr-FR" sz="2400" b="1" i="1" dirty="0" err="1" smtClean="0">
                <a:latin typeface="Trebuchet MS" pitchFamily="34" charset="0"/>
              </a:rPr>
              <a:t>Systemic</a:t>
            </a:r>
            <a:r>
              <a:rPr lang="fr-FR" sz="2400" b="1" i="1" dirty="0" smtClean="0">
                <a:latin typeface="Trebuchet MS" pitchFamily="34" charset="0"/>
              </a:rPr>
              <a:t> </a:t>
            </a:r>
            <a:r>
              <a:rPr lang="fr-FR" sz="2400" b="1" i="1" dirty="0" err="1" smtClean="0">
                <a:latin typeface="Trebuchet MS" pitchFamily="34" charset="0"/>
              </a:rPr>
              <a:t>factors</a:t>
            </a:r>
            <a:r>
              <a:rPr lang="fr-FR" sz="2400" b="1" i="1" dirty="0" smtClean="0">
                <a:latin typeface="Trebuchet MS" pitchFamily="34" charset="0"/>
              </a:rPr>
              <a:t> </a:t>
            </a:r>
            <a:r>
              <a:rPr lang="fr-FR" sz="2400" b="1" i="1" dirty="0" err="1" smtClean="0">
                <a:latin typeface="Trebuchet MS" pitchFamily="34" charset="0"/>
              </a:rPr>
              <a:t>contributing</a:t>
            </a:r>
            <a:r>
              <a:rPr lang="fr-FR" sz="2400" b="1" i="1" dirty="0" smtClean="0">
                <a:latin typeface="Trebuchet MS" pitchFamily="34" charset="0"/>
              </a:rPr>
              <a:t> to use of </a:t>
            </a:r>
            <a:r>
              <a:rPr lang="fr-FR" sz="2400" b="1" i="1" dirty="0" err="1" smtClean="0">
                <a:latin typeface="Trebuchet MS" pitchFamily="34" charset="0"/>
              </a:rPr>
              <a:t>evaluation</a:t>
            </a:r>
            <a:r>
              <a:rPr lang="fr-FR" sz="2400" b="1" i="1" dirty="0" smtClean="0">
                <a:latin typeface="Trebuchet MS" pitchFamily="34" charset="0"/>
              </a:rPr>
              <a:t> »</a:t>
            </a:r>
          </a:p>
          <a:p>
            <a:pPr algn="ctr"/>
            <a:r>
              <a:rPr lang="fr-FR" sz="2400" b="1" i="1" dirty="0" smtClean="0">
                <a:latin typeface="Trebuchet MS" pitchFamily="34" charset="0"/>
              </a:rPr>
              <a:t>--------------------</a:t>
            </a:r>
            <a:endParaRPr lang="fr-FR" sz="2400" b="1" i="1" dirty="0">
              <a:latin typeface="Trebuchet MS" pitchFamily="34" charset="0"/>
            </a:endParaRPr>
          </a:p>
        </p:txBody>
      </p:sp>
    </p:spTree>
    <p:extLst>
      <p:ext uri="{BB962C8B-B14F-4D97-AF65-F5344CB8AC3E}">
        <p14:creationId xmlns:p14="http://schemas.microsoft.com/office/powerpoint/2010/main" val="1821529444"/>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691793A5-A532-4727-8421-344059F90F0A}" type="slidenum">
              <a:rPr lang="fr-FR" smtClean="0"/>
              <a:pPr/>
              <a:t>10</a:t>
            </a:fld>
            <a:endParaRPr lang="fr-FR" dirty="0"/>
          </a:p>
        </p:txBody>
      </p:sp>
      <p:sp>
        <p:nvSpPr>
          <p:cNvPr id="11" name="Title 1"/>
          <p:cNvSpPr>
            <a:spLocks noGrp="1"/>
          </p:cNvSpPr>
          <p:nvPr>
            <p:ph type="title"/>
          </p:nvPr>
        </p:nvSpPr>
        <p:spPr>
          <a:xfrm>
            <a:off x="457200" y="0"/>
            <a:ext cx="8229600" cy="785794"/>
          </a:xfrm>
        </p:spPr>
        <p:txBody>
          <a:bodyPr anchor="t"/>
          <a:lstStyle/>
          <a:p>
            <a:pPr marL="514350" indent="-514350"/>
            <a:r>
              <a:rPr lang="fr-FR" sz="3200" dirty="0" smtClean="0"/>
              <a:t>II. 2 - Evaluation de la SCRP  1/3</a:t>
            </a:r>
            <a:endParaRPr lang="fr-FR" sz="3200" baseline="30000" dirty="0"/>
          </a:p>
        </p:txBody>
      </p:sp>
      <p:sp>
        <p:nvSpPr>
          <p:cNvPr id="7" name="Espace réservé du contenu 6"/>
          <p:cNvSpPr>
            <a:spLocks noGrp="1"/>
          </p:cNvSpPr>
          <p:nvPr>
            <p:ph idx="1"/>
          </p:nvPr>
        </p:nvSpPr>
        <p:spPr>
          <a:xfrm>
            <a:off x="457200" y="1000108"/>
            <a:ext cx="8229600" cy="5500726"/>
          </a:xfrm>
        </p:spPr>
        <p:txBody>
          <a:bodyPr>
            <a:noAutofit/>
          </a:bodyPr>
          <a:lstStyle/>
          <a:p>
            <a:pPr marL="457200" indent="-457200" algn="just">
              <a:lnSpc>
                <a:spcPct val="110000"/>
              </a:lnSpc>
              <a:buFont typeface="+mj-lt"/>
              <a:buAutoNum type="arabicPeriod"/>
            </a:pPr>
            <a:r>
              <a:rPr lang="fr-FR" sz="2100" dirty="0" smtClean="0">
                <a:solidFill>
                  <a:schemeClr val="tx1"/>
                </a:solidFill>
                <a:latin typeface="Trebuchet MS" pitchFamily="34" charset="0"/>
              </a:rPr>
              <a:t>Le suivi technique de la mise en œuvre de la Stratégie de Croissance pour la réduction de la Pauvreté 2007-2009 (SCRP) a été assuré par l’OCS qui se charge également de l’étude d’impact des stratégies sur la pauvreté et le social.</a:t>
            </a:r>
          </a:p>
          <a:p>
            <a:pPr marL="457200" indent="-457200" algn="just">
              <a:lnSpc>
                <a:spcPct val="110000"/>
              </a:lnSpc>
              <a:buFont typeface="+mj-lt"/>
              <a:buAutoNum type="arabicPeriod"/>
            </a:pPr>
            <a:r>
              <a:rPr lang="fr-FR" sz="2100" dirty="0" smtClean="0">
                <a:solidFill>
                  <a:schemeClr val="tx1"/>
                </a:solidFill>
                <a:latin typeface="Trebuchet MS" pitchFamily="34" charset="0"/>
              </a:rPr>
              <a:t>L’évaluation périodique de mise en œuvre des SCRP antérieures a souffert des </a:t>
            </a:r>
            <a:r>
              <a:rPr lang="fr-FR" sz="2100" b="1" dirty="0" smtClean="0">
                <a:solidFill>
                  <a:schemeClr val="tx1"/>
                </a:solidFill>
                <a:latin typeface="Trebuchet MS" pitchFamily="34" charset="0"/>
              </a:rPr>
              <a:t>faiblesses du système </a:t>
            </a:r>
            <a:r>
              <a:rPr lang="fr-FR" sz="2100" dirty="0" smtClean="0">
                <a:solidFill>
                  <a:schemeClr val="tx1"/>
                </a:solidFill>
                <a:latin typeface="Trebuchet MS" pitchFamily="34" charset="0"/>
              </a:rPr>
              <a:t>de collecte d’information et du </a:t>
            </a:r>
            <a:r>
              <a:rPr lang="fr-FR" sz="2100" b="1" dirty="0" smtClean="0">
                <a:solidFill>
                  <a:schemeClr val="tx1"/>
                </a:solidFill>
                <a:latin typeface="Trebuchet MS" pitchFamily="34" charset="0"/>
              </a:rPr>
              <a:t>faible engagement </a:t>
            </a:r>
            <a:r>
              <a:rPr lang="fr-FR" sz="2100" dirty="0" smtClean="0">
                <a:solidFill>
                  <a:schemeClr val="tx1"/>
                </a:solidFill>
                <a:latin typeface="Trebuchet MS" pitchFamily="34" charset="0"/>
              </a:rPr>
              <a:t>des acteurs à la base. </a:t>
            </a:r>
          </a:p>
          <a:p>
            <a:pPr marL="457200" indent="-457200" algn="just">
              <a:lnSpc>
                <a:spcPct val="110000"/>
              </a:lnSpc>
              <a:buFont typeface="+mj-lt"/>
              <a:buAutoNum type="arabicPeriod"/>
            </a:pPr>
            <a:r>
              <a:rPr lang="fr-FR" sz="2100" dirty="0" smtClean="0">
                <a:solidFill>
                  <a:schemeClr val="tx1"/>
                </a:solidFill>
                <a:latin typeface="Trebuchet MS" pitchFamily="34" charset="0"/>
              </a:rPr>
              <a:t>La plupart des évaluations ont été initiées ou impulsées par l’administration centrale pour répondre aux engagements pris devant les Partenaires techniques et financiers. </a:t>
            </a:r>
          </a:p>
          <a:p>
            <a:pPr marL="457200" indent="-457200" algn="just">
              <a:lnSpc>
                <a:spcPct val="110000"/>
              </a:lnSpc>
              <a:buFont typeface="+mj-lt"/>
              <a:buAutoNum type="arabicPeriod"/>
            </a:pPr>
            <a:r>
              <a:rPr lang="fr-FR" sz="2100" dirty="0" smtClean="0">
                <a:solidFill>
                  <a:schemeClr val="tx1"/>
                </a:solidFill>
                <a:latin typeface="Trebuchet MS" pitchFamily="34" charset="0"/>
              </a:rPr>
              <a:t>Pour corriger ces dysfonctionnements, lors de l’élaboration de la troisième génération de la SRP, le dispositif de la SCRP 2011-2015 a été renforcé pour permettre une </a:t>
            </a:r>
            <a:r>
              <a:rPr lang="fr-FR" sz="2100" b="1" dirty="0" smtClean="0">
                <a:solidFill>
                  <a:schemeClr val="tx1"/>
                </a:solidFill>
                <a:latin typeface="Trebuchet MS" pitchFamily="34" charset="0"/>
              </a:rPr>
              <a:t>plus large participation et une meilleure utilisation des résultats</a:t>
            </a:r>
            <a:r>
              <a:rPr lang="fr-FR" sz="2100" dirty="0" smtClean="0">
                <a:solidFill>
                  <a:schemeClr val="tx1"/>
                </a:solidFill>
                <a:latin typeface="Trebuchet MS" pitchFamily="34" charset="0"/>
              </a:rPr>
              <a:t>.</a:t>
            </a:r>
          </a:p>
        </p:txBody>
      </p:sp>
    </p:spTree>
    <p:extLst>
      <p:ext uri="{BB962C8B-B14F-4D97-AF65-F5344CB8AC3E}">
        <p14:creationId xmlns:p14="http://schemas.microsoft.com/office/powerpoint/2010/main" val="20258926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691793A5-A532-4727-8421-344059F90F0A}" type="slidenum">
              <a:rPr lang="fr-FR" smtClean="0"/>
              <a:pPr/>
              <a:t>11</a:t>
            </a:fld>
            <a:endParaRPr lang="fr-FR" dirty="0"/>
          </a:p>
        </p:txBody>
      </p:sp>
      <p:sp>
        <p:nvSpPr>
          <p:cNvPr id="11" name="Title 1"/>
          <p:cNvSpPr>
            <a:spLocks noGrp="1"/>
          </p:cNvSpPr>
          <p:nvPr>
            <p:ph type="title"/>
          </p:nvPr>
        </p:nvSpPr>
        <p:spPr>
          <a:xfrm>
            <a:off x="457200" y="0"/>
            <a:ext cx="8229600" cy="928670"/>
          </a:xfrm>
        </p:spPr>
        <p:txBody>
          <a:bodyPr anchor="t"/>
          <a:lstStyle/>
          <a:p>
            <a:pPr marL="514350" indent="-514350"/>
            <a:r>
              <a:rPr lang="fr-FR" sz="3200" dirty="0" smtClean="0"/>
              <a:t>II.2 - Evaluation de la SCRP  2/3</a:t>
            </a:r>
            <a:endParaRPr lang="fr-FR" sz="3200" baseline="30000" dirty="0"/>
          </a:p>
        </p:txBody>
      </p:sp>
      <p:sp>
        <p:nvSpPr>
          <p:cNvPr id="5" name="Espace réservé du contenu 4"/>
          <p:cNvSpPr>
            <a:spLocks noGrp="1"/>
          </p:cNvSpPr>
          <p:nvPr>
            <p:ph idx="1"/>
          </p:nvPr>
        </p:nvSpPr>
        <p:spPr>
          <a:xfrm>
            <a:off x="457200" y="785794"/>
            <a:ext cx="8229600" cy="5857892"/>
          </a:xfrm>
        </p:spPr>
        <p:txBody>
          <a:bodyPr>
            <a:noAutofit/>
          </a:bodyPr>
          <a:lstStyle/>
          <a:p>
            <a:pPr algn="just">
              <a:buNone/>
            </a:pPr>
            <a:r>
              <a:rPr lang="fr-FR" sz="2000" b="1" dirty="0" smtClean="0">
                <a:solidFill>
                  <a:schemeClr val="tx1"/>
                </a:solidFill>
                <a:latin typeface="Trebuchet MS" pitchFamily="34" charset="0"/>
              </a:rPr>
              <a:t>          Un cas pratique de l’utilisation d’une évaluation de stratégie sous la SCRP 2007-2009 est présenté ici.</a:t>
            </a:r>
          </a:p>
          <a:p>
            <a:pPr marL="457200" indent="-457200" algn="just">
              <a:buFont typeface="+mj-lt"/>
              <a:buAutoNum type="arabicPeriod"/>
            </a:pPr>
            <a:r>
              <a:rPr lang="fr-FR" sz="2000" dirty="0" smtClean="0">
                <a:solidFill>
                  <a:schemeClr val="tx1"/>
                </a:solidFill>
                <a:latin typeface="Trebuchet MS" pitchFamily="34" charset="0"/>
              </a:rPr>
              <a:t>Evaluation ex ante sur « </a:t>
            </a:r>
            <a:r>
              <a:rPr lang="fr-FR" sz="2000" i="1" dirty="0" smtClean="0">
                <a:solidFill>
                  <a:schemeClr val="tx1"/>
                </a:solidFill>
                <a:latin typeface="Trebuchet MS" pitchFamily="34" charset="0"/>
              </a:rPr>
              <a:t>l’Impact de l'introduction de la Taxe de Développement Local (TDL) dans le dispositif fiscal des communes sur la pauvreté et le social ».</a:t>
            </a:r>
          </a:p>
          <a:p>
            <a:pPr marL="457200" indent="-457200" algn="just">
              <a:defRPr/>
            </a:pPr>
            <a:r>
              <a:rPr lang="fr-FR" sz="2000" b="1" dirty="0" smtClean="0">
                <a:solidFill>
                  <a:schemeClr val="tx1"/>
                </a:solidFill>
                <a:latin typeface="Trebuchet MS" pitchFamily="34" charset="0"/>
              </a:rPr>
              <a:t>Au titre des résultats : </a:t>
            </a:r>
          </a:p>
          <a:p>
            <a:pPr marL="457200" indent="-457200" algn="just">
              <a:buFont typeface="+mj-lt"/>
              <a:buAutoNum type="arabicPeriod"/>
              <a:defRPr/>
            </a:pPr>
            <a:r>
              <a:rPr lang="fr-FR" sz="2000" dirty="0" smtClean="0">
                <a:solidFill>
                  <a:schemeClr val="tx1"/>
                </a:solidFill>
                <a:latin typeface="Trebuchet MS" pitchFamily="34" charset="0"/>
              </a:rPr>
              <a:t>L’étude a permis de constater  que l’impact du prélèvement de la TDL sur la pression fiscale est peu significatif. Les communes mobilisent moins de 1% du revenu national ce qui est bien loin des niveaux atteints par les pays du Nord où les finances locales représentent 10% du PIB et 40% du budget de l’Etat. </a:t>
            </a:r>
          </a:p>
          <a:p>
            <a:pPr algn="just"/>
            <a:r>
              <a:rPr lang="fr-FR" sz="2000" b="1" dirty="0" smtClean="0">
                <a:solidFill>
                  <a:schemeClr val="tx1"/>
                </a:solidFill>
                <a:latin typeface="Trebuchet MS" pitchFamily="34" charset="0"/>
              </a:rPr>
              <a:t>L’étude a réalisé des simulations qui révèlent que </a:t>
            </a:r>
            <a:r>
              <a:rPr lang="fr-FR" sz="2000" dirty="0" smtClean="0">
                <a:solidFill>
                  <a:schemeClr val="tx1"/>
                </a:solidFill>
                <a:latin typeface="Trebuchet MS" pitchFamily="34" charset="0"/>
              </a:rPr>
              <a:t>:</a:t>
            </a:r>
          </a:p>
          <a:p>
            <a:pPr marL="457200" indent="-457200" algn="just">
              <a:buFont typeface="+mj-lt"/>
              <a:buAutoNum type="arabicPeriod"/>
            </a:pPr>
            <a:r>
              <a:rPr lang="fr-FR" sz="2000" dirty="0" smtClean="0">
                <a:solidFill>
                  <a:schemeClr val="tx1"/>
                </a:solidFill>
                <a:latin typeface="Trebuchet MS" pitchFamily="34" charset="0"/>
              </a:rPr>
              <a:t>L’introduction de la TDL va induire une amélioration des indicateurs sociaux (augmentation du taux de scolarisation de 0,4 point et la baisse du taux de mortalité de 1 point) ; </a:t>
            </a:r>
          </a:p>
          <a:p>
            <a:pPr marL="457200" indent="-457200" algn="just">
              <a:buFont typeface="+mj-lt"/>
              <a:buAutoNum type="arabicPeriod"/>
            </a:pPr>
            <a:r>
              <a:rPr lang="fr-FR" sz="2000" dirty="0" smtClean="0">
                <a:solidFill>
                  <a:schemeClr val="tx1"/>
                </a:solidFill>
                <a:latin typeface="Trebuchet MS" pitchFamily="34" charset="0"/>
              </a:rPr>
              <a:t>l’effet de la TDL sur la croissance est relativement faible avec une augmentation de 0,1 point. Par contre, l’impact sur l’inflation est de 0,4 point.</a:t>
            </a:r>
          </a:p>
        </p:txBody>
      </p:sp>
      <p:sp>
        <p:nvSpPr>
          <p:cNvPr id="6" name="Flèche droite 5"/>
          <p:cNvSpPr/>
          <p:nvPr/>
        </p:nvSpPr>
        <p:spPr>
          <a:xfrm>
            <a:off x="571472" y="1000108"/>
            <a:ext cx="571504"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58926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691793A5-A532-4727-8421-344059F90F0A}" type="slidenum">
              <a:rPr lang="fr-FR" smtClean="0"/>
              <a:pPr/>
              <a:t>12</a:t>
            </a:fld>
            <a:endParaRPr lang="fr-FR" dirty="0"/>
          </a:p>
        </p:txBody>
      </p:sp>
      <p:sp>
        <p:nvSpPr>
          <p:cNvPr id="11" name="Title 1"/>
          <p:cNvSpPr>
            <a:spLocks noGrp="1"/>
          </p:cNvSpPr>
          <p:nvPr>
            <p:ph type="title"/>
          </p:nvPr>
        </p:nvSpPr>
        <p:spPr>
          <a:xfrm>
            <a:off x="457200" y="0"/>
            <a:ext cx="8229600" cy="928670"/>
          </a:xfrm>
        </p:spPr>
        <p:txBody>
          <a:bodyPr anchor="t"/>
          <a:lstStyle/>
          <a:p>
            <a:pPr marL="514350" indent="-514350"/>
            <a:r>
              <a:rPr lang="fr-FR" sz="3200" dirty="0" smtClean="0"/>
              <a:t>II.2 - Evaluation de la SCRP  3/3</a:t>
            </a:r>
            <a:endParaRPr lang="fr-FR" sz="3200" baseline="30000" dirty="0"/>
          </a:p>
        </p:txBody>
      </p:sp>
      <p:sp>
        <p:nvSpPr>
          <p:cNvPr id="5" name="Espace réservé du contenu 4"/>
          <p:cNvSpPr>
            <a:spLocks noGrp="1"/>
          </p:cNvSpPr>
          <p:nvPr>
            <p:ph idx="1"/>
          </p:nvPr>
        </p:nvSpPr>
        <p:spPr>
          <a:xfrm>
            <a:off x="357158" y="714356"/>
            <a:ext cx="8329642" cy="5929354"/>
          </a:xfrm>
        </p:spPr>
        <p:txBody>
          <a:bodyPr>
            <a:noAutofit/>
          </a:bodyPr>
          <a:lstStyle/>
          <a:p>
            <a:pPr marL="360363" indent="-360363" algn="just">
              <a:buNone/>
              <a:defRPr/>
            </a:pPr>
            <a:r>
              <a:rPr lang="fr-FR" sz="2000" b="1" dirty="0" smtClean="0">
                <a:solidFill>
                  <a:schemeClr val="tx1"/>
                </a:solidFill>
                <a:latin typeface="Trebuchet MS" pitchFamily="34" charset="0"/>
              </a:rPr>
              <a:t>          Les recommandations ci-après ont été formulées à l’attention de chaque groupe d’acteurs partie prenante à l’étude :</a:t>
            </a:r>
          </a:p>
          <a:p>
            <a:pPr marL="457200" indent="-457200" algn="just">
              <a:buFont typeface="+mj-lt"/>
              <a:buAutoNum type="arabicPeriod"/>
              <a:defRPr/>
            </a:pPr>
            <a:r>
              <a:rPr lang="fr-FR" sz="2000" dirty="0" smtClean="0">
                <a:solidFill>
                  <a:schemeClr val="tx1"/>
                </a:solidFill>
                <a:latin typeface="Trebuchet MS" pitchFamily="34" charset="0"/>
              </a:rPr>
              <a:t>A l’Etat, d’améliorer la réforme sur la TDL et de renforcer la capacité de gestion de planification des communes ;</a:t>
            </a:r>
          </a:p>
          <a:p>
            <a:pPr marL="457200" indent="-457200" algn="just">
              <a:buFont typeface="+mj-lt"/>
              <a:buAutoNum type="arabicPeriod"/>
              <a:defRPr/>
            </a:pPr>
            <a:r>
              <a:rPr lang="fr-FR" sz="2000" dirty="0" smtClean="0">
                <a:solidFill>
                  <a:schemeClr val="tx1"/>
                </a:solidFill>
                <a:latin typeface="Trebuchet MS" pitchFamily="34" charset="0"/>
              </a:rPr>
              <a:t>Aux PTF, d’appuyer les Communes dans l’instauration de la TDL ;</a:t>
            </a:r>
          </a:p>
          <a:p>
            <a:pPr marL="457200" indent="-457200" algn="just">
              <a:buFont typeface="+mj-lt"/>
              <a:buAutoNum type="arabicPeriod"/>
              <a:defRPr/>
            </a:pPr>
            <a:r>
              <a:rPr lang="fr-FR" sz="2000" dirty="0" smtClean="0">
                <a:solidFill>
                  <a:schemeClr val="tx1"/>
                </a:solidFill>
                <a:latin typeface="Trebuchet MS" pitchFamily="34" charset="0"/>
              </a:rPr>
              <a:t>Aux organisations de la société civile (OSC), d’accompagner les Collectivités Locales par la sensibilisation et la formation des populations ;</a:t>
            </a:r>
          </a:p>
          <a:p>
            <a:pPr marL="457200" indent="-457200" algn="just">
              <a:buFont typeface="+mj-lt"/>
              <a:buAutoNum type="arabicPeriod"/>
              <a:defRPr/>
            </a:pPr>
            <a:r>
              <a:rPr lang="fr-FR" sz="2000" dirty="0" smtClean="0">
                <a:solidFill>
                  <a:schemeClr val="tx1"/>
                </a:solidFill>
                <a:latin typeface="Trebuchet MS" pitchFamily="34" charset="0"/>
              </a:rPr>
              <a:t>Aux communes, de mettre en place un mécanisme efficace de collecte des taxes et impôts.</a:t>
            </a:r>
          </a:p>
          <a:p>
            <a:pPr marL="360363" indent="-360363" algn="just">
              <a:defRPr/>
            </a:pPr>
            <a:r>
              <a:rPr lang="fr-FR" sz="2000" b="1" dirty="0" smtClean="0">
                <a:solidFill>
                  <a:schemeClr val="tx1"/>
                </a:solidFill>
                <a:latin typeface="Trebuchet MS" pitchFamily="34" charset="0"/>
              </a:rPr>
              <a:t>En terme d’utilisation des résultats de l’évaluation :</a:t>
            </a:r>
          </a:p>
          <a:p>
            <a:pPr marL="457200" indent="-457200" algn="just">
              <a:buFont typeface="+mj-lt"/>
              <a:buAutoNum type="arabicPeriod"/>
              <a:defRPr/>
            </a:pPr>
            <a:r>
              <a:rPr lang="fr-FR" sz="2000" dirty="0" smtClean="0">
                <a:solidFill>
                  <a:schemeClr val="tx1"/>
                </a:solidFill>
                <a:latin typeface="Trebuchet MS" pitchFamily="34" charset="0"/>
              </a:rPr>
              <a:t>Pour l’Etat, prise en compte des recommandations de l’évaluation dans l’élaboration de la Loi de Finances pour l’exercice 2011 ;</a:t>
            </a:r>
          </a:p>
          <a:p>
            <a:pPr marL="457200" indent="-457200" algn="just">
              <a:buFont typeface="+mj-lt"/>
              <a:buAutoNum type="arabicPeriod"/>
              <a:defRPr/>
            </a:pPr>
            <a:r>
              <a:rPr lang="fr-FR" sz="2000" dirty="0" smtClean="0">
                <a:solidFill>
                  <a:schemeClr val="tx1"/>
                </a:solidFill>
                <a:latin typeface="Trebuchet MS" pitchFamily="34" charset="0"/>
              </a:rPr>
              <a:t>Pour les PTF, engagement à initier des actions dans le sens du renforcement des capacités des communes ;</a:t>
            </a:r>
          </a:p>
          <a:p>
            <a:pPr marL="457200" indent="-457200" algn="just">
              <a:buFont typeface="+mj-lt"/>
              <a:buAutoNum type="arabicPeriod"/>
              <a:defRPr/>
            </a:pPr>
            <a:r>
              <a:rPr lang="fr-FR" sz="2000" dirty="0" smtClean="0">
                <a:solidFill>
                  <a:schemeClr val="tx1"/>
                </a:solidFill>
                <a:latin typeface="Trebuchet MS" pitchFamily="34" charset="0"/>
              </a:rPr>
              <a:t>Pour les OSC et les communes, préparation des activités de sensibilisation des populations.</a:t>
            </a:r>
          </a:p>
        </p:txBody>
      </p:sp>
      <p:sp>
        <p:nvSpPr>
          <p:cNvPr id="6" name="Flèche droite 5"/>
          <p:cNvSpPr/>
          <p:nvPr/>
        </p:nvSpPr>
        <p:spPr>
          <a:xfrm>
            <a:off x="357158" y="857232"/>
            <a:ext cx="642942"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58926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643602"/>
          </a:xfrm>
        </p:spPr>
        <p:txBody>
          <a:bodyPr>
            <a:noAutofit/>
          </a:bodyPr>
          <a:lstStyle/>
          <a:p>
            <a:pPr marL="457200" lvl="0" indent="-457200" algn="just">
              <a:buFont typeface="+mj-lt"/>
              <a:buAutoNum type="alphaUcPeriod"/>
            </a:pPr>
            <a:r>
              <a:rPr lang="fr-FR" sz="2100" b="1" dirty="0" smtClean="0">
                <a:solidFill>
                  <a:schemeClr val="tx1"/>
                </a:solidFill>
                <a:latin typeface="Trebuchet MS" pitchFamily="34" charset="0"/>
              </a:rPr>
              <a:t>Pourquoi une politique nationale d’évaluation ?</a:t>
            </a:r>
          </a:p>
          <a:p>
            <a:pPr marL="457200" lvl="0" indent="-457200" algn="just">
              <a:buFont typeface="+mj-lt"/>
              <a:buAutoNum type="arabicPeriod"/>
            </a:pPr>
            <a:r>
              <a:rPr lang="fr-FR" sz="2100" dirty="0" smtClean="0">
                <a:solidFill>
                  <a:schemeClr val="tx1"/>
                </a:solidFill>
                <a:latin typeface="Trebuchet MS" pitchFamily="34" charset="0"/>
              </a:rPr>
              <a:t>La </a:t>
            </a:r>
            <a:r>
              <a:rPr lang="fr-FR" sz="2100" dirty="0">
                <a:solidFill>
                  <a:schemeClr val="tx1"/>
                </a:solidFill>
                <a:latin typeface="Trebuchet MS" pitchFamily="34" charset="0"/>
              </a:rPr>
              <a:t>pratique évaluative au Bénin </a:t>
            </a:r>
            <a:r>
              <a:rPr lang="fr-FR" sz="2100" dirty="0" smtClean="0">
                <a:solidFill>
                  <a:schemeClr val="tx1"/>
                </a:solidFill>
                <a:latin typeface="Trebuchet MS" pitchFamily="34" charset="0"/>
              </a:rPr>
              <a:t>a </a:t>
            </a:r>
            <a:r>
              <a:rPr lang="fr-FR" sz="2100" dirty="0">
                <a:solidFill>
                  <a:schemeClr val="tx1"/>
                </a:solidFill>
                <a:latin typeface="Trebuchet MS" pitchFamily="34" charset="0"/>
              </a:rPr>
              <a:t>été </a:t>
            </a:r>
            <a:r>
              <a:rPr lang="fr-FR" sz="2100" dirty="0" smtClean="0">
                <a:solidFill>
                  <a:schemeClr val="tx1"/>
                </a:solidFill>
                <a:latin typeface="Trebuchet MS" pitchFamily="34" charset="0"/>
              </a:rPr>
              <a:t>reconnue </a:t>
            </a:r>
            <a:r>
              <a:rPr lang="fr-FR" sz="2100" dirty="0">
                <a:solidFill>
                  <a:schemeClr val="tx1"/>
                </a:solidFill>
                <a:latin typeface="Trebuchet MS" pitchFamily="34" charset="0"/>
              </a:rPr>
              <a:t>comme une </a:t>
            </a:r>
            <a:r>
              <a:rPr lang="fr-FR" sz="2100" dirty="0" smtClean="0">
                <a:solidFill>
                  <a:schemeClr val="tx1"/>
                </a:solidFill>
                <a:latin typeface="Trebuchet MS" pitchFamily="34" charset="0"/>
              </a:rPr>
              <a:t>nécessité pour </a:t>
            </a:r>
            <a:r>
              <a:rPr lang="fr-FR" sz="2100" b="1" dirty="0" smtClean="0">
                <a:solidFill>
                  <a:schemeClr val="tx1"/>
                </a:solidFill>
                <a:latin typeface="Trebuchet MS" pitchFamily="34" charset="0"/>
              </a:rPr>
              <a:t>améliorer l’utilité des évaluations </a:t>
            </a:r>
            <a:r>
              <a:rPr lang="fr-FR" sz="2100" dirty="0" smtClean="0">
                <a:solidFill>
                  <a:schemeClr val="tx1"/>
                </a:solidFill>
                <a:latin typeface="Trebuchet MS" pitchFamily="34" charset="0"/>
              </a:rPr>
              <a:t>.</a:t>
            </a:r>
          </a:p>
          <a:p>
            <a:pPr marL="457200" lvl="0" indent="-457200" algn="just">
              <a:buFont typeface="+mj-lt"/>
              <a:buAutoNum type="arabicPeriod" startAt="2"/>
            </a:pPr>
            <a:r>
              <a:rPr lang="fr-FR" sz="2100" dirty="0" smtClean="0">
                <a:solidFill>
                  <a:schemeClr val="tx1"/>
                </a:solidFill>
                <a:latin typeface="Trebuchet MS" pitchFamily="34" charset="0"/>
              </a:rPr>
              <a:t>A cet égard, une </a:t>
            </a:r>
            <a:r>
              <a:rPr lang="fr-FR" sz="2100" b="1" dirty="0" smtClean="0">
                <a:solidFill>
                  <a:schemeClr val="tx1"/>
                </a:solidFill>
                <a:latin typeface="Trebuchet MS" pitchFamily="34" charset="0"/>
              </a:rPr>
              <a:t>Politique Nationale d’Evaluation </a:t>
            </a:r>
            <a:r>
              <a:rPr lang="fr-FR" sz="2100" dirty="0" smtClean="0">
                <a:solidFill>
                  <a:schemeClr val="tx1"/>
                </a:solidFill>
                <a:latin typeface="Trebuchet MS" pitchFamily="34" charset="0"/>
              </a:rPr>
              <a:t>a été conçue pour servir </a:t>
            </a:r>
            <a:r>
              <a:rPr lang="fr-FR" sz="2100" b="1" dirty="0" smtClean="0">
                <a:solidFill>
                  <a:schemeClr val="tx1"/>
                </a:solidFill>
                <a:latin typeface="Trebuchet MS" pitchFamily="34" charset="0"/>
              </a:rPr>
              <a:t>d’outil fédérateur</a:t>
            </a:r>
            <a:r>
              <a:rPr lang="fr-FR" sz="2100" dirty="0" smtClean="0">
                <a:solidFill>
                  <a:schemeClr val="tx1"/>
                </a:solidFill>
                <a:latin typeface="Trebuchet MS" pitchFamily="34" charset="0"/>
              </a:rPr>
              <a:t>.</a:t>
            </a:r>
          </a:p>
          <a:p>
            <a:pPr marL="457200" indent="-457200" algn="just">
              <a:buFont typeface="+mj-lt"/>
              <a:buAutoNum type="alphaUcPeriod" startAt="2"/>
            </a:pPr>
            <a:r>
              <a:rPr lang="fr-FR" sz="2100" b="1" dirty="0" smtClean="0">
                <a:solidFill>
                  <a:schemeClr val="tx1"/>
                </a:solidFill>
                <a:latin typeface="Trebuchet MS" pitchFamily="34" charset="0"/>
              </a:rPr>
              <a:t>Objectifs de la Politique Nationale d’Evaluation</a:t>
            </a:r>
          </a:p>
          <a:p>
            <a:pPr marL="457200" lvl="0" indent="-457200" algn="just">
              <a:buFont typeface="+mj-lt"/>
              <a:buAutoNum type="arabicPeriod"/>
            </a:pPr>
            <a:r>
              <a:rPr lang="fr-FR" sz="2100" dirty="0" smtClean="0">
                <a:solidFill>
                  <a:schemeClr val="tx1"/>
                </a:solidFill>
                <a:latin typeface="Trebuchet MS" pitchFamily="34" charset="0"/>
              </a:rPr>
              <a:t>La Politique Nationale d’Evaluation  (PNE) vise à : </a:t>
            </a:r>
          </a:p>
          <a:p>
            <a:pPr marL="857250" lvl="1" indent="-457200" algn="just">
              <a:buFont typeface="Arial" pitchFamily="34" charset="0"/>
              <a:buChar char="•"/>
            </a:pPr>
            <a:r>
              <a:rPr lang="fr-FR" sz="2100" dirty="0" smtClean="0">
                <a:solidFill>
                  <a:schemeClr val="tx1"/>
                </a:solidFill>
                <a:latin typeface="Trebuchet MS" pitchFamily="34" charset="0"/>
              </a:rPr>
              <a:t>utiliser l’évaluation pour </a:t>
            </a:r>
            <a:r>
              <a:rPr lang="fr-FR" sz="2100" b="1" dirty="0" smtClean="0">
                <a:solidFill>
                  <a:schemeClr val="tx1"/>
                </a:solidFill>
                <a:latin typeface="Trebuchet MS" pitchFamily="34" charset="0"/>
              </a:rPr>
              <a:t>accroître l’efficacité des politiques publiques</a:t>
            </a:r>
            <a:r>
              <a:rPr lang="fr-FR" sz="2100" dirty="0" smtClean="0">
                <a:solidFill>
                  <a:schemeClr val="tx1"/>
                </a:solidFill>
                <a:latin typeface="Trebuchet MS" pitchFamily="34" charset="0"/>
              </a:rPr>
              <a:t> ;</a:t>
            </a:r>
          </a:p>
          <a:p>
            <a:pPr marL="857250" lvl="1" indent="-457200" algn="just">
              <a:buFont typeface="Arial" pitchFamily="34" charset="0"/>
              <a:buChar char="•"/>
            </a:pPr>
            <a:r>
              <a:rPr lang="fr-FR" sz="2100" dirty="0" smtClean="0">
                <a:solidFill>
                  <a:schemeClr val="tx1"/>
                </a:solidFill>
                <a:latin typeface="Trebuchet MS" pitchFamily="34" charset="0"/>
              </a:rPr>
              <a:t>faire de l’évaluation des politiques publiques un </a:t>
            </a:r>
            <a:r>
              <a:rPr lang="fr-FR" sz="2100" b="1" dirty="0" smtClean="0">
                <a:solidFill>
                  <a:schemeClr val="tx1"/>
                </a:solidFill>
                <a:latin typeface="Trebuchet MS" pitchFamily="34" charset="0"/>
              </a:rPr>
              <a:t>outil d’aide à la prise de décision</a:t>
            </a:r>
            <a:r>
              <a:rPr lang="fr-FR" sz="2100" dirty="0" smtClean="0">
                <a:solidFill>
                  <a:schemeClr val="tx1"/>
                </a:solidFill>
                <a:latin typeface="Trebuchet MS" pitchFamily="34" charset="0"/>
              </a:rPr>
              <a:t>. </a:t>
            </a:r>
          </a:p>
          <a:p>
            <a:pPr marL="457200" lvl="0" indent="-457200" algn="just">
              <a:buFont typeface="+mj-lt"/>
              <a:buAutoNum type="arabicPeriod"/>
            </a:pPr>
            <a:r>
              <a:rPr lang="fr-FR" sz="2100" dirty="0" smtClean="0">
                <a:solidFill>
                  <a:schemeClr val="tx1"/>
                </a:solidFill>
                <a:latin typeface="Trebuchet MS" pitchFamily="34" charset="0"/>
              </a:rPr>
              <a:t>La PNE </a:t>
            </a:r>
            <a:r>
              <a:rPr lang="fr-FR" sz="2100" b="1" dirty="0" smtClean="0">
                <a:solidFill>
                  <a:schemeClr val="tx1"/>
                </a:solidFill>
                <a:latin typeface="Trebuchet MS" pitchFamily="34" charset="0"/>
              </a:rPr>
              <a:t>clarifie et organise le rôle de l'évaluation </a:t>
            </a:r>
            <a:r>
              <a:rPr lang="fr-FR" sz="2100" dirty="0" smtClean="0">
                <a:solidFill>
                  <a:schemeClr val="tx1"/>
                </a:solidFill>
                <a:latin typeface="Trebuchet MS" pitchFamily="34" charset="0"/>
              </a:rPr>
              <a:t>au sein du cadre de gestion de l’Administration publique. </a:t>
            </a:r>
          </a:p>
          <a:p>
            <a:pPr marL="457200" lvl="0" indent="-457200" algn="just">
              <a:buFont typeface="+mj-lt"/>
              <a:buAutoNum type="arabicPeriod"/>
            </a:pPr>
            <a:r>
              <a:rPr lang="fr-FR" sz="2100" dirty="0" smtClean="0">
                <a:solidFill>
                  <a:schemeClr val="tx1"/>
                </a:solidFill>
                <a:latin typeface="Trebuchet MS" pitchFamily="34" charset="0"/>
              </a:rPr>
              <a:t>La PNE permet de </a:t>
            </a:r>
            <a:r>
              <a:rPr lang="fr-FR" sz="2100" b="1" dirty="0" smtClean="0">
                <a:solidFill>
                  <a:schemeClr val="tx1"/>
                </a:solidFill>
                <a:latin typeface="Trebuchet MS" pitchFamily="34" charset="0"/>
              </a:rPr>
              <a:t>diffuser la culture et la pratique de l’évaluation</a:t>
            </a:r>
            <a:r>
              <a:rPr lang="fr-FR" sz="2100" dirty="0" smtClean="0">
                <a:solidFill>
                  <a:schemeClr val="tx1"/>
                </a:solidFill>
                <a:latin typeface="Trebuchet MS" pitchFamily="34" charset="0"/>
              </a:rPr>
              <a:t>, maillon important pour la gestion axée sur les résultats.</a:t>
            </a:r>
          </a:p>
        </p:txBody>
      </p:sp>
      <p:sp>
        <p:nvSpPr>
          <p:cNvPr id="8" name="Slide Number Placeholder 7"/>
          <p:cNvSpPr>
            <a:spLocks noGrp="1"/>
          </p:cNvSpPr>
          <p:nvPr>
            <p:ph type="sldNum" sz="quarter" idx="12"/>
          </p:nvPr>
        </p:nvSpPr>
        <p:spPr/>
        <p:txBody>
          <a:bodyPr/>
          <a:lstStyle/>
          <a:p>
            <a:fld id="{691793A5-A532-4727-8421-344059F90F0A}" type="slidenum">
              <a:rPr lang="fr-FR" smtClean="0"/>
              <a:pPr/>
              <a:t>13</a:t>
            </a:fld>
            <a:endParaRPr lang="fr-FR"/>
          </a:p>
        </p:txBody>
      </p:sp>
      <p:sp>
        <p:nvSpPr>
          <p:cNvPr id="12" name="Title 1"/>
          <p:cNvSpPr>
            <a:spLocks noGrp="1"/>
          </p:cNvSpPr>
          <p:nvPr>
            <p:ph type="title"/>
          </p:nvPr>
        </p:nvSpPr>
        <p:spPr>
          <a:xfrm>
            <a:off x="357158" y="0"/>
            <a:ext cx="8358246" cy="928670"/>
          </a:xfrm>
        </p:spPr>
        <p:txBody>
          <a:bodyPr anchor="t"/>
          <a:lstStyle/>
          <a:p>
            <a:pPr marL="571500" lvl="0" indent="-571500">
              <a:lnSpc>
                <a:spcPct val="100000"/>
              </a:lnSpc>
              <a:buFont typeface="+mj-lt"/>
              <a:buAutoNum type="romanUcPeriod" startAt="3"/>
            </a:pPr>
            <a:r>
              <a:rPr lang="fr-FR" sz="3200" dirty="0" smtClean="0"/>
              <a:t>Perspectives : nécessité d’une Politique Nationale d’Evaluation  1/3</a:t>
            </a:r>
            <a:endParaRPr lang="fr-FR" sz="3200" dirty="0"/>
          </a:p>
        </p:txBody>
      </p:sp>
    </p:spTree>
    <p:extLst>
      <p:ext uri="{BB962C8B-B14F-4D97-AF65-F5344CB8AC3E}">
        <p14:creationId xmlns:p14="http://schemas.microsoft.com/office/powerpoint/2010/main" val="5717882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928670"/>
            <a:ext cx="8643998" cy="5643602"/>
          </a:xfrm>
        </p:spPr>
        <p:txBody>
          <a:bodyPr>
            <a:noAutofit/>
          </a:bodyPr>
          <a:lstStyle/>
          <a:p>
            <a:pPr marL="514350" lvl="0" indent="-514350" algn="just">
              <a:buFont typeface="+mj-lt"/>
              <a:buAutoNum type="alphaUcPeriod" startAt="3"/>
            </a:pPr>
            <a:r>
              <a:rPr lang="fr-FR" sz="2100" b="1" dirty="0" smtClean="0">
                <a:solidFill>
                  <a:schemeClr val="tx1"/>
                </a:solidFill>
                <a:latin typeface="Trebuchet MS" pitchFamily="34" charset="0"/>
              </a:rPr>
              <a:t>Les grandes actions retenues au titre de la PNE</a:t>
            </a:r>
          </a:p>
          <a:p>
            <a:pPr marL="457200" lvl="0" indent="-457200" algn="just">
              <a:buFont typeface="+mj-lt"/>
              <a:buAutoNum type="arabicPeriod"/>
            </a:pPr>
            <a:r>
              <a:rPr lang="fr-FR" sz="2100" dirty="0" smtClean="0">
                <a:solidFill>
                  <a:schemeClr val="tx1"/>
                </a:solidFill>
                <a:latin typeface="Trebuchet MS" pitchFamily="34" charset="0"/>
              </a:rPr>
              <a:t>la </a:t>
            </a:r>
            <a:r>
              <a:rPr lang="fr-FR" sz="2100" b="1" dirty="0">
                <a:solidFill>
                  <a:schemeClr val="tx1"/>
                </a:solidFill>
                <a:latin typeface="Trebuchet MS" pitchFamily="34" charset="0"/>
              </a:rPr>
              <a:t>professionnalisation de la fonction </a:t>
            </a:r>
            <a:r>
              <a:rPr lang="fr-FR" sz="2100" b="1" dirty="0" smtClean="0">
                <a:solidFill>
                  <a:schemeClr val="tx1"/>
                </a:solidFill>
                <a:latin typeface="Trebuchet MS" pitchFamily="34" charset="0"/>
              </a:rPr>
              <a:t>évaluative</a:t>
            </a:r>
            <a:r>
              <a:rPr lang="fr-FR" sz="2100" dirty="0" smtClean="0">
                <a:solidFill>
                  <a:schemeClr val="tx1"/>
                </a:solidFill>
                <a:latin typeface="Trebuchet MS" pitchFamily="34" charset="0"/>
              </a:rPr>
              <a:t> ;</a:t>
            </a:r>
            <a:endParaRPr lang="fr-FR" sz="2100" dirty="0">
              <a:solidFill>
                <a:schemeClr val="tx1"/>
              </a:solidFill>
              <a:latin typeface="Trebuchet MS" pitchFamily="34" charset="0"/>
            </a:endParaRPr>
          </a:p>
          <a:p>
            <a:pPr marL="457200" lvl="0" indent="-457200" algn="just">
              <a:buFont typeface="+mj-lt"/>
              <a:buAutoNum type="arabicPeriod"/>
            </a:pPr>
            <a:r>
              <a:rPr lang="fr-FR" sz="2100" dirty="0" smtClean="0">
                <a:solidFill>
                  <a:schemeClr val="tx1"/>
                </a:solidFill>
                <a:latin typeface="Trebuchet MS" pitchFamily="34" charset="0"/>
              </a:rPr>
              <a:t>la </a:t>
            </a:r>
            <a:r>
              <a:rPr lang="fr-FR" sz="2100" dirty="0">
                <a:solidFill>
                  <a:schemeClr val="tx1"/>
                </a:solidFill>
                <a:latin typeface="Trebuchet MS" pitchFamily="34" charset="0"/>
              </a:rPr>
              <a:t>création au sein de chaque ministère, d’une </a:t>
            </a:r>
            <a:r>
              <a:rPr lang="fr-FR" sz="2100" b="1" dirty="0">
                <a:solidFill>
                  <a:schemeClr val="tx1"/>
                </a:solidFill>
                <a:latin typeface="Trebuchet MS" pitchFamily="34" charset="0"/>
              </a:rPr>
              <a:t>Cellule d’Evaluation des Politiques </a:t>
            </a:r>
            <a:r>
              <a:rPr lang="fr-FR" sz="2100" b="1" dirty="0" smtClean="0">
                <a:solidFill>
                  <a:schemeClr val="tx1"/>
                </a:solidFill>
                <a:latin typeface="Trebuchet MS" pitchFamily="34" charset="0"/>
              </a:rPr>
              <a:t>Sectorielles</a:t>
            </a:r>
            <a:r>
              <a:rPr lang="fr-FR" sz="2100" dirty="0" smtClean="0">
                <a:solidFill>
                  <a:schemeClr val="tx1"/>
                </a:solidFill>
                <a:latin typeface="Trebuchet MS" pitchFamily="34" charset="0"/>
              </a:rPr>
              <a:t> ;</a:t>
            </a:r>
          </a:p>
          <a:p>
            <a:pPr marL="457200" lvl="0" indent="-457200" algn="just">
              <a:buFont typeface="+mj-lt"/>
              <a:buAutoNum type="arabicPeriod"/>
            </a:pPr>
            <a:r>
              <a:rPr lang="fr-FR" sz="2100" dirty="0" smtClean="0">
                <a:solidFill>
                  <a:schemeClr val="tx1"/>
                </a:solidFill>
                <a:latin typeface="Trebuchet MS" pitchFamily="34" charset="0"/>
              </a:rPr>
              <a:t>la </a:t>
            </a:r>
            <a:r>
              <a:rPr lang="fr-FR" sz="2100" dirty="0">
                <a:solidFill>
                  <a:schemeClr val="tx1"/>
                </a:solidFill>
                <a:latin typeface="Trebuchet MS" pitchFamily="34" charset="0"/>
              </a:rPr>
              <a:t>création d’un </a:t>
            </a:r>
            <a:r>
              <a:rPr lang="fr-FR" sz="2100" b="1" dirty="0">
                <a:solidFill>
                  <a:schemeClr val="tx1"/>
                </a:solidFill>
                <a:latin typeface="Trebuchet MS" pitchFamily="34" charset="0"/>
              </a:rPr>
              <a:t>Fonds National de Développement de l’Evaluation</a:t>
            </a:r>
            <a:r>
              <a:rPr lang="fr-FR" sz="2100" dirty="0">
                <a:solidFill>
                  <a:schemeClr val="tx1"/>
                </a:solidFill>
                <a:latin typeface="Trebuchet MS" pitchFamily="34" charset="0"/>
              </a:rPr>
              <a:t> </a:t>
            </a:r>
            <a:r>
              <a:rPr lang="fr-FR" sz="2100" dirty="0" smtClean="0">
                <a:solidFill>
                  <a:schemeClr val="tx1"/>
                </a:solidFill>
                <a:latin typeface="Trebuchet MS" pitchFamily="34" charset="0"/>
              </a:rPr>
              <a:t>;</a:t>
            </a:r>
          </a:p>
          <a:p>
            <a:pPr marL="457200" lvl="0" indent="-457200" algn="just">
              <a:buFont typeface="+mj-lt"/>
              <a:buAutoNum type="arabicPeriod"/>
            </a:pPr>
            <a:r>
              <a:rPr lang="fr-FR" sz="2100" dirty="0" smtClean="0">
                <a:solidFill>
                  <a:schemeClr val="tx1"/>
                </a:solidFill>
                <a:latin typeface="Trebuchet MS" pitchFamily="34" charset="0"/>
              </a:rPr>
              <a:t>la </a:t>
            </a:r>
            <a:r>
              <a:rPr lang="fr-FR" sz="2100" dirty="0">
                <a:solidFill>
                  <a:schemeClr val="tx1"/>
                </a:solidFill>
                <a:latin typeface="Trebuchet MS" pitchFamily="34" charset="0"/>
              </a:rPr>
              <a:t>création d’un </a:t>
            </a:r>
            <a:r>
              <a:rPr lang="fr-FR" sz="2100" b="1" dirty="0">
                <a:solidFill>
                  <a:schemeClr val="tx1"/>
                </a:solidFill>
                <a:latin typeface="Trebuchet MS" pitchFamily="34" charset="0"/>
              </a:rPr>
              <a:t>Conseil Scientifique de l’Evaluation</a:t>
            </a:r>
            <a:r>
              <a:rPr lang="fr-FR" sz="2100" dirty="0">
                <a:solidFill>
                  <a:schemeClr val="tx1"/>
                </a:solidFill>
                <a:latin typeface="Trebuchet MS" pitchFamily="34" charset="0"/>
              </a:rPr>
              <a:t> </a:t>
            </a:r>
            <a:r>
              <a:rPr lang="fr-FR" sz="2100" dirty="0" smtClean="0">
                <a:solidFill>
                  <a:schemeClr val="tx1"/>
                </a:solidFill>
                <a:latin typeface="Trebuchet MS" pitchFamily="34" charset="0"/>
              </a:rPr>
              <a:t>pour encadrer et développer la </a:t>
            </a:r>
            <a:r>
              <a:rPr lang="fr-FR" sz="2100" dirty="0">
                <a:solidFill>
                  <a:schemeClr val="tx1"/>
                </a:solidFill>
                <a:latin typeface="Trebuchet MS" pitchFamily="34" charset="0"/>
              </a:rPr>
              <a:t>pratique </a:t>
            </a:r>
            <a:r>
              <a:rPr lang="fr-FR" sz="2100" dirty="0" smtClean="0">
                <a:solidFill>
                  <a:schemeClr val="tx1"/>
                </a:solidFill>
                <a:latin typeface="Trebuchet MS" pitchFamily="34" charset="0"/>
              </a:rPr>
              <a:t>évaluative ;</a:t>
            </a:r>
            <a:endParaRPr lang="fr-FR" sz="2100" dirty="0">
              <a:solidFill>
                <a:schemeClr val="tx1"/>
              </a:solidFill>
              <a:latin typeface="Trebuchet MS" pitchFamily="34" charset="0"/>
            </a:endParaRPr>
          </a:p>
          <a:p>
            <a:pPr marL="457200" lvl="0" indent="-457200" algn="just">
              <a:buFont typeface="+mj-lt"/>
              <a:buAutoNum type="arabicPeriod"/>
            </a:pPr>
            <a:r>
              <a:rPr lang="fr-FR" sz="2100" dirty="0">
                <a:solidFill>
                  <a:schemeClr val="tx1"/>
                </a:solidFill>
                <a:latin typeface="Trebuchet MS" pitchFamily="34" charset="0"/>
              </a:rPr>
              <a:t>la mise en place d’un </a:t>
            </a:r>
            <a:r>
              <a:rPr lang="fr-FR" sz="2100" b="1" dirty="0">
                <a:solidFill>
                  <a:schemeClr val="tx1"/>
                </a:solidFill>
                <a:latin typeface="Trebuchet MS" pitchFamily="34" charset="0"/>
              </a:rPr>
              <a:t>cadre réglementaire </a:t>
            </a:r>
            <a:r>
              <a:rPr lang="fr-FR" sz="2100" dirty="0">
                <a:solidFill>
                  <a:schemeClr val="tx1"/>
                </a:solidFill>
                <a:latin typeface="Trebuchet MS" pitchFamily="34" charset="0"/>
              </a:rPr>
              <a:t>fixant les dispositions d’exercice par les diverses structures chargées de </a:t>
            </a:r>
            <a:r>
              <a:rPr lang="fr-FR" sz="2100" dirty="0" smtClean="0">
                <a:solidFill>
                  <a:schemeClr val="tx1"/>
                </a:solidFill>
                <a:latin typeface="Trebuchet MS" pitchFamily="34" charset="0"/>
              </a:rPr>
              <a:t>l’évaluation ;</a:t>
            </a:r>
            <a:endParaRPr lang="fr-FR" sz="2100" dirty="0">
              <a:solidFill>
                <a:schemeClr val="tx1"/>
              </a:solidFill>
              <a:latin typeface="Trebuchet MS" pitchFamily="34" charset="0"/>
            </a:endParaRPr>
          </a:p>
          <a:p>
            <a:pPr marL="457200" lvl="0" indent="-457200" algn="just">
              <a:buFont typeface="+mj-lt"/>
              <a:buAutoNum type="arabicPeriod"/>
            </a:pPr>
            <a:r>
              <a:rPr lang="fr-FR" sz="2100" dirty="0">
                <a:solidFill>
                  <a:schemeClr val="tx1"/>
                </a:solidFill>
                <a:latin typeface="Trebuchet MS" pitchFamily="34" charset="0"/>
              </a:rPr>
              <a:t>l’élaboration et la mise en œuvre d’un </a:t>
            </a:r>
            <a:r>
              <a:rPr lang="fr-FR" sz="2100" b="1" dirty="0">
                <a:solidFill>
                  <a:schemeClr val="tx1"/>
                </a:solidFill>
                <a:latin typeface="Trebuchet MS" pitchFamily="34" charset="0"/>
              </a:rPr>
              <a:t>programme de renforcement des capacités nationales en </a:t>
            </a:r>
            <a:r>
              <a:rPr lang="fr-FR" sz="2100" b="1" dirty="0" smtClean="0">
                <a:solidFill>
                  <a:schemeClr val="tx1"/>
                </a:solidFill>
                <a:latin typeface="Trebuchet MS" pitchFamily="34" charset="0"/>
              </a:rPr>
              <a:t>évaluation</a:t>
            </a:r>
            <a:r>
              <a:rPr lang="fr-FR" sz="2100" dirty="0" smtClean="0">
                <a:solidFill>
                  <a:schemeClr val="tx1"/>
                </a:solidFill>
                <a:latin typeface="Trebuchet MS" pitchFamily="34" charset="0"/>
              </a:rPr>
              <a:t> ;</a:t>
            </a:r>
            <a:endParaRPr lang="fr-FR" sz="2100" dirty="0">
              <a:solidFill>
                <a:schemeClr val="tx1"/>
              </a:solidFill>
              <a:latin typeface="Trebuchet MS" pitchFamily="34" charset="0"/>
            </a:endParaRPr>
          </a:p>
          <a:p>
            <a:pPr marL="457200" lvl="0" indent="-457200" algn="just">
              <a:buFont typeface="+mj-lt"/>
              <a:buAutoNum type="arabicPeriod"/>
            </a:pPr>
            <a:r>
              <a:rPr lang="fr-FR" sz="2100" b="1" dirty="0">
                <a:solidFill>
                  <a:schemeClr val="tx1"/>
                </a:solidFill>
                <a:latin typeface="Trebuchet MS" pitchFamily="34" charset="0"/>
              </a:rPr>
              <a:t>l’assistance du </a:t>
            </a:r>
            <a:r>
              <a:rPr lang="fr-FR" sz="2100" b="1" dirty="0" smtClean="0">
                <a:solidFill>
                  <a:schemeClr val="tx1"/>
                </a:solidFill>
                <a:latin typeface="Trebuchet MS" pitchFamily="34" charset="0"/>
              </a:rPr>
              <a:t>BEPP </a:t>
            </a:r>
            <a:r>
              <a:rPr lang="fr-FR" sz="2100" dirty="0" smtClean="0">
                <a:solidFill>
                  <a:schemeClr val="tx1"/>
                </a:solidFill>
                <a:latin typeface="Trebuchet MS" pitchFamily="34" charset="0"/>
              </a:rPr>
              <a:t>aux </a:t>
            </a:r>
            <a:r>
              <a:rPr lang="fr-FR" sz="2100" dirty="0">
                <a:solidFill>
                  <a:schemeClr val="tx1"/>
                </a:solidFill>
                <a:latin typeface="Trebuchet MS" pitchFamily="34" charset="0"/>
              </a:rPr>
              <a:t>Administrations locales désireuses de développer </a:t>
            </a:r>
            <a:r>
              <a:rPr lang="fr-FR" sz="2100" dirty="0" smtClean="0">
                <a:solidFill>
                  <a:schemeClr val="tx1"/>
                </a:solidFill>
                <a:latin typeface="Trebuchet MS" pitchFamily="34" charset="0"/>
              </a:rPr>
              <a:t>leurs capacités en évaluation ;</a:t>
            </a:r>
            <a:endParaRPr lang="fr-FR" sz="2100" dirty="0">
              <a:solidFill>
                <a:schemeClr val="tx1"/>
              </a:solidFill>
              <a:latin typeface="Trebuchet MS" pitchFamily="34" charset="0"/>
            </a:endParaRPr>
          </a:p>
          <a:p>
            <a:pPr marL="457200" indent="-457200" algn="just">
              <a:buFont typeface="+mj-lt"/>
              <a:buAutoNum type="arabicPeriod"/>
            </a:pPr>
            <a:r>
              <a:rPr lang="fr-FR" sz="2100" dirty="0">
                <a:solidFill>
                  <a:schemeClr val="tx1"/>
                </a:solidFill>
                <a:latin typeface="Trebuchet MS" pitchFamily="34" charset="0"/>
              </a:rPr>
              <a:t>la </a:t>
            </a:r>
            <a:r>
              <a:rPr lang="fr-FR" sz="2100" b="1" dirty="0">
                <a:solidFill>
                  <a:schemeClr val="tx1"/>
                </a:solidFill>
                <a:latin typeface="Trebuchet MS" pitchFamily="34" charset="0"/>
              </a:rPr>
              <a:t>mise à contribution des instituts de formation et universités nationales</a:t>
            </a:r>
            <a:r>
              <a:rPr lang="fr-FR" sz="2100" dirty="0">
                <a:solidFill>
                  <a:schemeClr val="tx1"/>
                </a:solidFill>
                <a:latin typeface="Trebuchet MS" pitchFamily="34" charset="0"/>
              </a:rPr>
              <a:t> pour proposer des </a:t>
            </a:r>
            <a:r>
              <a:rPr lang="fr-FR" sz="2100" b="1" u="sng" dirty="0">
                <a:solidFill>
                  <a:schemeClr val="tx1"/>
                </a:solidFill>
                <a:latin typeface="Trebuchet MS" pitchFamily="34" charset="0"/>
              </a:rPr>
              <a:t>cycles de </a:t>
            </a:r>
            <a:r>
              <a:rPr lang="fr-FR" sz="2100" b="1" u="sng" dirty="0" smtClean="0">
                <a:solidFill>
                  <a:schemeClr val="tx1"/>
                </a:solidFill>
                <a:latin typeface="Trebuchet MS" pitchFamily="34" charset="0"/>
              </a:rPr>
              <a:t>formation</a:t>
            </a:r>
            <a:r>
              <a:rPr lang="fr-FR" sz="2100" b="1" dirty="0" smtClean="0">
                <a:solidFill>
                  <a:schemeClr val="tx1"/>
                </a:solidFill>
                <a:latin typeface="Trebuchet MS" pitchFamily="34" charset="0"/>
              </a:rPr>
              <a:t> </a:t>
            </a:r>
            <a:r>
              <a:rPr lang="fr-FR" sz="2100" dirty="0" smtClean="0">
                <a:solidFill>
                  <a:schemeClr val="tx1"/>
                </a:solidFill>
                <a:latin typeface="Trebuchet MS" pitchFamily="34" charset="0"/>
              </a:rPr>
              <a:t>en évaluation.</a:t>
            </a:r>
            <a:endParaRPr lang="fr-FR" sz="2100" dirty="0">
              <a:solidFill>
                <a:schemeClr val="tx1"/>
              </a:solidFill>
              <a:latin typeface="Trebuchet MS" pitchFamily="34" charset="0"/>
            </a:endParaRPr>
          </a:p>
        </p:txBody>
      </p:sp>
      <p:sp>
        <p:nvSpPr>
          <p:cNvPr id="8" name="Slide Number Placeholder 7"/>
          <p:cNvSpPr>
            <a:spLocks noGrp="1"/>
          </p:cNvSpPr>
          <p:nvPr>
            <p:ph type="sldNum" sz="quarter" idx="12"/>
          </p:nvPr>
        </p:nvSpPr>
        <p:spPr/>
        <p:txBody>
          <a:bodyPr/>
          <a:lstStyle/>
          <a:p>
            <a:fld id="{691793A5-A532-4727-8421-344059F90F0A}" type="slidenum">
              <a:rPr lang="fr-FR" smtClean="0"/>
              <a:pPr/>
              <a:t>14</a:t>
            </a:fld>
            <a:endParaRPr lang="fr-FR"/>
          </a:p>
        </p:txBody>
      </p:sp>
      <p:sp>
        <p:nvSpPr>
          <p:cNvPr id="10" name="Title 1"/>
          <p:cNvSpPr>
            <a:spLocks noGrp="1"/>
          </p:cNvSpPr>
          <p:nvPr>
            <p:ph type="title"/>
          </p:nvPr>
        </p:nvSpPr>
        <p:spPr>
          <a:xfrm>
            <a:off x="285720" y="-71462"/>
            <a:ext cx="8358246" cy="928670"/>
          </a:xfrm>
        </p:spPr>
        <p:txBody>
          <a:bodyPr anchor="t"/>
          <a:lstStyle/>
          <a:p>
            <a:pPr marL="571500" indent="-571500">
              <a:lnSpc>
                <a:spcPct val="100000"/>
              </a:lnSpc>
              <a:buFont typeface="+mj-lt"/>
              <a:buAutoNum type="romanUcPeriod" startAt="3"/>
            </a:pPr>
            <a:r>
              <a:rPr lang="fr-FR" sz="3200" dirty="0" smtClean="0">
                <a:solidFill>
                  <a:srgbClr val="2F5897"/>
                </a:solidFill>
              </a:rPr>
              <a:t>Perspectives : nécessité d’une Politique Nationale d’Evaluation  2/3</a:t>
            </a:r>
            <a:endParaRPr lang="fr-FR" sz="3200" dirty="0"/>
          </a:p>
        </p:txBody>
      </p:sp>
    </p:spTree>
    <p:extLst>
      <p:ext uri="{BB962C8B-B14F-4D97-AF65-F5344CB8AC3E}">
        <p14:creationId xmlns:p14="http://schemas.microsoft.com/office/powerpoint/2010/main" val="3907631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2406172468"/>
              </p:ext>
            </p:extLst>
          </p:nvPr>
        </p:nvGraphicFramePr>
        <p:xfrm>
          <a:off x="428596" y="1000108"/>
          <a:ext cx="8229600" cy="5717331"/>
        </p:xfrm>
        <a:graphic>
          <a:graphicData uri="http://schemas.openxmlformats.org/drawingml/2006/table">
            <a:tbl>
              <a:tblPr firstRow="1" bandRow="1">
                <a:tableStyleId>{5C22544A-7EE6-4342-B048-85BDC9FD1C3A}</a:tableStyleId>
              </a:tblPr>
              <a:tblGrid>
                <a:gridCol w="4114800"/>
                <a:gridCol w="4114800"/>
              </a:tblGrid>
              <a:tr h="370840">
                <a:tc gridSpan="2">
                  <a:txBody>
                    <a:bodyPr/>
                    <a:lstStyle/>
                    <a:p>
                      <a:pPr algn="ctr"/>
                      <a:r>
                        <a:rPr lang="fr-FR" dirty="0" smtClean="0"/>
                        <a:t>Tableau</a:t>
                      </a:r>
                      <a:r>
                        <a:rPr lang="fr-FR" baseline="0" dirty="0" smtClean="0"/>
                        <a:t> des avantages d’une politique d’évaluation</a:t>
                      </a:r>
                      <a:endParaRPr lang="fr-FR" dirty="0"/>
                    </a:p>
                  </a:txBody>
                  <a:tcPr/>
                </a:tc>
                <a:tc hMerge="1">
                  <a:txBody>
                    <a:bodyPr/>
                    <a:lstStyle/>
                    <a:p>
                      <a:endParaRPr lang="fr-FR" dirty="0"/>
                    </a:p>
                  </a:txBody>
                  <a:tcPr/>
                </a:tc>
              </a:tr>
              <a:tr h="370840">
                <a:tc>
                  <a:txBody>
                    <a:bodyPr/>
                    <a:lstStyle/>
                    <a:p>
                      <a:pPr algn="ctr"/>
                      <a:r>
                        <a:rPr lang="fr-FR" i="1" dirty="0" smtClean="0"/>
                        <a:t>Court</a:t>
                      </a:r>
                      <a:r>
                        <a:rPr lang="fr-FR" i="1" baseline="0" dirty="0" smtClean="0"/>
                        <a:t> terme</a:t>
                      </a:r>
                      <a:endParaRPr lang="fr-FR" i="1" dirty="0"/>
                    </a:p>
                  </a:txBody>
                  <a:tcPr/>
                </a:tc>
                <a:tc>
                  <a:txBody>
                    <a:bodyPr/>
                    <a:lstStyle/>
                    <a:p>
                      <a:pPr algn="ctr"/>
                      <a:r>
                        <a:rPr lang="fr-FR" i="1" dirty="0" smtClean="0"/>
                        <a:t>Moyen et long terme</a:t>
                      </a:r>
                      <a:endParaRPr lang="fr-FR" i="1" dirty="0"/>
                    </a:p>
                  </a:txBody>
                  <a:tcPr/>
                </a:tc>
              </a:tr>
              <a:tr h="914603">
                <a:tc>
                  <a:txBody>
                    <a:bodyPr/>
                    <a:lstStyle/>
                    <a:p>
                      <a:pPr marL="342900" indent="-342900" algn="just">
                        <a:buFont typeface="+mj-lt"/>
                        <a:buAutoNum type="arabicPeriod"/>
                      </a:pPr>
                      <a:r>
                        <a:rPr lang="fr-FR" sz="1800" b="1" dirty="0" smtClean="0"/>
                        <a:t>Financement</a:t>
                      </a:r>
                      <a:r>
                        <a:rPr lang="fr-FR" sz="1800" dirty="0" smtClean="0"/>
                        <a:t> de l’évaluation assuré grâce à des mécanismes </a:t>
                      </a:r>
                      <a:r>
                        <a:rPr lang="fr-FR" sz="1800" baseline="0" dirty="0" smtClean="0"/>
                        <a:t> de budgétisation existants</a:t>
                      </a:r>
                      <a:endParaRPr lang="fr-FR" dirty="0"/>
                    </a:p>
                  </a:txBody>
                  <a:tcPr/>
                </a:tc>
                <a:tc>
                  <a:txBody>
                    <a:bodyPr/>
                    <a:lstStyle/>
                    <a:p>
                      <a:pPr marL="342900" marR="0" indent="-342900" algn="just" defTabSz="914400" rtl="0" eaLnBrk="1" fontAlgn="auto" latinLnBrk="0" hangingPunct="1">
                        <a:lnSpc>
                          <a:spcPct val="100000"/>
                        </a:lnSpc>
                        <a:spcBef>
                          <a:spcPts val="0"/>
                        </a:spcBef>
                        <a:spcAft>
                          <a:spcPts val="0"/>
                        </a:spcAft>
                        <a:buClrTx/>
                        <a:buSzTx/>
                        <a:buFont typeface="+mj-lt"/>
                        <a:buAutoNum type="arabicPeriod" startAt="7"/>
                        <a:tabLst/>
                        <a:defRPr/>
                      </a:pPr>
                      <a:r>
                        <a:rPr lang="fr-FR" sz="1800" dirty="0" smtClean="0"/>
                        <a:t>Développement progressif de la </a:t>
                      </a:r>
                      <a:r>
                        <a:rPr lang="fr-FR" sz="1800" b="1" dirty="0" smtClean="0"/>
                        <a:t>culture</a:t>
                      </a:r>
                      <a:r>
                        <a:rPr lang="fr-FR" sz="1800" b="1" baseline="0" dirty="0" smtClean="0"/>
                        <a:t> d’évaluation</a:t>
                      </a:r>
                      <a:endParaRPr lang="fr-FR" sz="1800" b="1" dirty="0" smtClean="0"/>
                    </a:p>
                    <a:p>
                      <a:pPr marL="342900" indent="-342900" algn="just">
                        <a:buFont typeface="+mj-lt"/>
                        <a:buAutoNum type="arabicPeriod" startAt="7"/>
                      </a:pPr>
                      <a:endParaRPr lang="fr-FR" dirty="0"/>
                    </a:p>
                  </a:txBody>
                  <a:tcPr/>
                </a:tc>
              </a:tr>
              <a:tr h="370840">
                <a:tc>
                  <a:txBody>
                    <a:bodyPr/>
                    <a:lstStyle/>
                    <a:p>
                      <a:pPr marL="342900" indent="-342900" algn="just">
                        <a:buFont typeface="+mj-lt"/>
                        <a:buAutoNum type="arabicPeriod" startAt="2"/>
                      </a:pPr>
                      <a:r>
                        <a:rPr lang="fr-FR" sz="1800" b="1" dirty="0" smtClean="0"/>
                        <a:t>Institutionnalisation</a:t>
                      </a:r>
                      <a:r>
                        <a:rPr lang="fr-FR" sz="1800" dirty="0" smtClean="0"/>
                        <a:t> par la mise en</a:t>
                      </a:r>
                      <a:r>
                        <a:rPr lang="fr-FR" sz="1800" baseline="0" dirty="0" smtClean="0"/>
                        <a:t> place de </a:t>
                      </a:r>
                      <a:r>
                        <a:rPr lang="fr-FR" sz="1800" b="1" baseline="0" dirty="0" smtClean="0"/>
                        <a:t>structures pérennes</a:t>
                      </a:r>
                      <a:endParaRPr lang="fr-FR" b="1" dirty="0"/>
                    </a:p>
                  </a:txBody>
                  <a:tcPr/>
                </a:tc>
                <a:tc>
                  <a:txBody>
                    <a:bodyPr/>
                    <a:lstStyle/>
                    <a:p>
                      <a:pPr marL="342900" indent="-342900" algn="just">
                        <a:buFont typeface="+mj-lt"/>
                        <a:buAutoNum type="arabicPeriod" startAt="8"/>
                      </a:pPr>
                      <a:r>
                        <a:rPr lang="fr-FR" sz="1800" b="1" dirty="0" smtClean="0"/>
                        <a:t>Systématisation  de l’évaluation </a:t>
                      </a:r>
                      <a:r>
                        <a:rPr lang="fr-FR" sz="1800" dirty="0" smtClean="0"/>
                        <a:t>dans</a:t>
                      </a:r>
                      <a:r>
                        <a:rPr lang="fr-FR" sz="1800" baseline="0" dirty="0" smtClean="0"/>
                        <a:t> la gestion</a:t>
                      </a:r>
                      <a:endParaRPr lang="fr-FR" dirty="0"/>
                    </a:p>
                  </a:txBody>
                  <a:tcPr/>
                </a:tc>
              </a:tr>
              <a:tr h="370840">
                <a:tc>
                  <a:txBody>
                    <a:bodyPr/>
                    <a:lstStyle/>
                    <a:p>
                      <a:pPr marL="342900" marR="0" indent="-342900" algn="just" defTabSz="914400" rtl="0" eaLnBrk="1" fontAlgn="auto" latinLnBrk="0" hangingPunct="1">
                        <a:lnSpc>
                          <a:spcPct val="100000"/>
                        </a:lnSpc>
                        <a:spcBef>
                          <a:spcPts val="0"/>
                        </a:spcBef>
                        <a:spcAft>
                          <a:spcPts val="0"/>
                        </a:spcAft>
                        <a:buClrTx/>
                        <a:buSzTx/>
                        <a:buFont typeface="+mj-lt"/>
                        <a:buAutoNum type="arabicPeriod" startAt="3"/>
                        <a:tabLst/>
                        <a:defRPr/>
                      </a:pPr>
                      <a:r>
                        <a:rPr lang="fr-FR" sz="1800" b="1" kern="1200" dirty="0" smtClean="0">
                          <a:solidFill>
                            <a:schemeClr val="dk1"/>
                          </a:solidFill>
                          <a:latin typeface="+mn-lt"/>
                          <a:ea typeface="+mn-ea"/>
                          <a:cs typeface="+mn-cs"/>
                        </a:rPr>
                        <a:t>Mise</a:t>
                      </a:r>
                      <a:r>
                        <a:rPr lang="fr-FR" sz="1800" b="1" dirty="0" smtClean="0"/>
                        <a:t> en œuvre diligente des recommandations</a:t>
                      </a:r>
                      <a:r>
                        <a:rPr lang="fr-FR" sz="1800" dirty="0" smtClean="0"/>
                        <a:t> issues des évaluations/ utilisation</a:t>
                      </a:r>
                      <a:endParaRPr lang="fr-FR" dirty="0"/>
                    </a:p>
                  </a:txBody>
                  <a:tcPr/>
                </a:tc>
                <a:tc>
                  <a:txBody>
                    <a:bodyPr/>
                    <a:lstStyle/>
                    <a:p>
                      <a:pPr marL="342900" marR="0" indent="-342900" algn="just" defTabSz="914400" rtl="0" eaLnBrk="1" fontAlgn="auto" latinLnBrk="0" hangingPunct="1">
                        <a:lnSpc>
                          <a:spcPct val="100000"/>
                        </a:lnSpc>
                        <a:spcBef>
                          <a:spcPts val="0"/>
                        </a:spcBef>
                        <a:spcAft>
                          <a:spcPts val="0"/>
                        </a:spcAft>
                        <a:buClrTx/>
                        <a:buSzTx/>
                        <a:buFont typeface="+mj-lt"/>
                        <a:buAutoNum type="arabicPeriod" startAt="9"/>
                        <a:tabLst/>
                        <a:defRPr/>
                      </a:pPr>
                      <a:r>
                        <a:rPr lang="fr-FR" sz="1800" b="1" dirty="0" smtClean="0"/>
                        <a:t>Développement des capacités nationales </a:t>
                      </a:r>
                      <a:r>
                        <a:rPr lang="fr-FR" sz="1800" dirty="0" smtClean="0"/>
                        <a:t>au sein </a:t>
                      </a:r>
                      <a:r>
                        <a:rPr lang="fr-FR" sz="1800" dirty="0" smtClean="0">
                          <a:solidFill>
                            <a:schemeClr val="tx1"/>
                          </a:solidFill>
                        </a:rPr>
                        <a:t>et </a:t>
                      </a:r>
                      <a:r>
                        <a:rPr lang="fr-FR" sz="1800" dirty="0" smtClean="0"/>
                        <a:t>en dehors</a:t>
                      </a:r>
                      <a:r>
                        <a:rPr lang="fr-FR" sz="1800" baseline="0" dirty="0" smtClean="0"/>
                        <a:t> de l’Administration publique</a:t>
                      </a:r>
                      <a:endParaRPr lang="fr-FR" sz="1800" dirty="0" smtClean="0"/>
                    </a:p>
                  </a:txBody>
                  <a:tcPr/>
                </a:tc>
              </a:tr>
              <a:tr h="677768">
                <a:tc>
                  <a:txBody>
                    <a:bodyPr/>
                    <a:lstStyle/>
                    <a:p>
                      <a:pPr marL="342900" marR="0" indent="-342900" algn="just" defTabSz="914400" rtl="0" eaLnBrk="1" fontAlgn="auto" latinLnBrk="0" hangingPunct="1">
                        <a:lnSpc>
                          <a:spcPct val="100000"/>
                        </a:lnSpc>
                        <a:spcBef>
                          <a:spcPts val="0"/>
                        </a:spcBef>
                        <a:spcAft>
                          <a:spcPts val="0"/>
                        </a:spcAft>
                        <a:buClrTx/>
                        <a:buSzTx/>
                        <a:buFont typeface="+mj-lt"/>
                        <a:buAutoNum type="arabicPeriod" startAt="4"/>
                        <a:tabLst/>
                        <a:defRPr/>
                      </a:pPr>
                      <a:r>
                        <a:rPr lang="fr-FR" sz="1800" b="1" dirty="0" smtClean="0"/>
                        <a:t>Renforcement</a:t>
                      </a:r>
                      <a:r>
                        <a:rPr lang="fr-FR" sz="1800" b="1" baseline="0" dirty="0" smtClean="0"/>
                        <a:t> de l’exécution et du suivi</a:t>
                      </a:r>
                      <a:r>
                        <a:rPr lang="fr-FR" sz="1800" baseline="0" dirty="0" smtClean="0"/>
                        <a:t> des projets et programmes </a:t>
                      </a:r>
                      <a:endParaRPr lang="fr-FR" dirty="0"/>
                    </a:p>
                  </a:txBody>
                  <a:tcPr/>
                </a:tc>
                <a:tc>
                  <a:txBody>
                    <a:bodyPr/>
                    <a:lstStyle/>
                    <a:p>
                      <a:pPr marL="342900" marR="0" indent="-342900" algn="just" defTabSz="914400" rtl="0" eaLnBrk="1" fontAlgn="auto" latinLnBrk="0" hangingPunct="1">
                        <a:lnSpc>
                          <a:spcPct val="100000"/>
                        </a:lnSpc>
                        <a:spcBef>
                          <a:spcPts val="0"/>
                        </a:spcBef>
                        <a:spcAft>
                          <a:spcPts val="0"/>
                        </a:spcAft>
                        <a:buClrTx/>
                        <a:buSzTx/>
                        <a:buFont typeface="+mj-lt"/>
                        <a:buAutoNum type="arabicPeriod" startAt="10"/>
                        <a:tabLst/>
                        <a:defRPr/>
                      </a:pPr>
                      <a:r>
                        <a:rPr lang="fr-FR" sz="1800" dirty="0" smtClean="0"/>
                        <a:t>Amélioration</a:t>
                      </a:r>
                      <a:r>
                        <a:rPr lang="fr-FR" sz="1800" baseline="0" dirty="0" smtClean="0"/>
                        <a:t> de la planification et de la cohérence des interventions</a:t>
                      </a:r>
                      <a:endParaRPr lang="fr-FR" sz="1800" dirty="0" smtClean="0"/>
                    </a:p>
                  </a:txBody>
                  <a:tcPr/>
                </a:tc>
              </a:tr>
              <a:tr h="370840">
                <a:tc>
                  <a:txBody>
                    <a:bodyPr/>
                    <a:lstStyle/>
                    <a:p>
                      <a:pPr marL="342900" marR="0" indent="-342900" algn="just" defTabSz="914400" rtl="0" eaLnBrk="1" fontAlgn="auto" latinLnBrk="0" hangingPunct="1">
                        <a:lnSpc>
                          <a:spcPct val="100000"/>
                        </a:lnSpc>
                        <a:spcBef>
                          <a:spcPts val="0"/>
                        </a:spcBef>
                        <a:spcAft>
                          <a:spcPts val="0"/>
                        </a:spcAft>
                        <a:buClrTx/>
                        <a:buSzTx/>
                        <a:buFont typeface="+mj-lt"/>
                        <a:buAutoNum type="arabicPeriod" startAt="5"/>
                        <a:tabLst/>
                        <a:defRPr/>
                      </a:pPr>
                      <a:r>
                        <a:rPr lang="fr-FR" sz="1800" dirty="0" smtClean="0"/>
                        <a:t>Amélioration </a:t>
                      </a:r>
                      <a:r>
                        <a:rPr lang="fr-FR" sz="1800" dirty="0" smtClean="0">
                          <a:solidFill>
                            <a:schemeClr val="tx1"/>
                          </a:solidFill>
                        </a:rPr>
                        <a:t>de l’application de </a:t>
                      </a:r>
                      <a:r>
                        <a:rPr lang="fr-FR" sz="1800" dirty="0" smtClean="0"/>
                        <a:t>la</a:t>
                      </a:r>
                      <a:r>
                        <a:rPr lang="fr-FR" sz="1800" baseline="0" dirty="0" smtClean="0"/>
                        <a:t> </a:t>
                      </a:r>
                      <a:r>
                        <a:rPr lang="fr-FR" sz="1800" b="1" baseline="0" dirty="0" smtClean="0"/>
                        <a:t>GAR</a:t>
                      </a:r>
                      <a:endParaRPr lang="fr-FR" b="1" dirty="0"/>
                    </a:p>
                  </a:txBody>
                  <a:tcPr/>
                </a:tc>
                <a:tc>
                  <a:txBody>
                    <a:bodyPr/>
                    <a:lstStyle/>
                    <a:p>
                      <a:pPr marL="342900" marR="0" indent="-342900" algn="just" defTabSz="914400" rtl="0" eaLnBrk="1" fontAlgn="auto" latinLnBrk="0" hangingPunct="1">
                        <a:lnSpc>
                          <a:spcPct val="100000"/>
                        </a:lnSpc>
                        <a:spcBef>
                          <a:spcPts val="0"/>
                        </a:spcBef>
                        <a:spcAft>
                          <a:spcPts val="0"/>
                        </a:spcAft>
                        <a:buClrTx/>
                        <a:buSzTx/>
                        <a:buFont typeface="+mj-lt"/>
                        <a:buAutoNum type="arabicPeriod" startAt="11"/>
                        <a:tabLst/>
                        <a:defRPr/>
                      </a:pPr>
                      <a:r>
                        <a:rPr lang="fr-FR" sz="1800" b="1" dirty="0" smtClean="0"/>
                        <a:t>Production statistique améliorée</a:t>
                      </a:r>
                    </a:p>
                  </a:txBody>
                  <a:tcPr/>
                </a:tc>
              </a:tr>
              <a:tr h="370840">
                <a:tc>
                  <a:txBody>
                    <a:bodyPr/>
                    <a:lstStyle/>
                    <a:p>
                      <a:pPr marL="342900" indent="-342900" algn="just">
                        <a:buFont typeface="+mj-lt"/>
                        <a:buAutoNum type="arabicPeriod" startAt="6"/>
                      </a:pPr>
                      <a:r>
                        <a:rPr lang="fr-FR" dirty="0" smtClean="0"/>
                        <a:t>Meilleure </a:t>
                      </a:r>
                      <a:r>
                        <a:rPr lang="fr-FR" b="1" dirty="0" smtClean="0"/>
                        <a:t>gestion</a:t>
                      </a:r>
                      <a:r>
                        <a:rPr lang="fr-FR" b="1" baseline="0" dirty="0" smtClean="0"/>
                        <a:t> de l’information et de la mobilisation </a:t>
                      </a:r>
                      <a:r>
                        <a:rPr lang="fr-FR" baseline="0" dirty="0" smtClean="0"/>
                        <a:t>des parties prenantes (</a:t>
                      </a:r>
                      <a:r>
                        <a:rPr lang="fr-FR" b="0" i="1" baseline="0" dirty="0" smtClean="0"/>
                        <a:t>dont le plaidoyer auprès des PTF</a:t>
                      </a:r>
                      <a:r>
                        <a:rPr lang="fr-FR" b="0" baseline="0" dirty="0" smtClean="0"/>
                        <a:t>)</a:t>
                      </a:r>
                      <a:endParaRPr lang="fr-FR" b="0" dirty="0"/>
                    </a:p>
                  </a:txBody>
                  <a:tcPr/>
                </a:tc>
                <a:tc>
                  <a:txBody>
                    <a:bodyPr/>
                    <a:lstStyle/>
                    <a:p>
                      <a:pPr marL="342900" marR="0" indent="-342900" algn="just" defTabSz="914400" rtl="0" eaLnBrk="1" fontAlgn="auto" latinLnBrk="0" hangingPunct="1">
                        <a:lnSpc>
                          <a:spcPct val="100000"/>
                        </a:lnSpc>
                        <a:spcBef>
                          <a:spcPts val="0"/>
                        </a:spcBef>
                        <a:spcAft>
                          <a:spcPts val="0"/>
                        </a:spcAft>
                        <a:buClrTx/>
                        <a:buSzTx/>
                        <a:buFont typeface="+mj-lt"/>
                        <a:buAutoNum type="arabicPeriod" startAt="12"/>
                        <a:tabLst/>
                        <a:defRPr/>
                      </a:pPr>
                      <a:r>
                        <a:rPr lang="fr-FR" sz="1800" b="1" dirty="0" smtClean="0"/>
                        <a:t>Capitalisation des acquis et des connaissances</a:t>
                      </a:r>
                      <a:r>
                        <a:rPr lang="fr-FR" sz="1800" dirty="0" smtClean="0"/>
                        <a:t> sur</a:t>
                      </a:r>
                      <a:r>
                        <a:rPr lang="fr-FR" sz="1800" baseline="0" dirty="0" smtClean="0"/>
                        <a:t> les politiques publiques</a:t>
                      </a:r>
                      <a:endParaRPr lang="fr-FR" sz="1800" dirty="0" smtClean="0"/>
                    </a:p>
                  </a:txBody>
                  <a:tcPr/>
                </a:tc>
              </a:tr>
            </a:tbl>
          </a:graphicData>
        </a:graphic>
      </p:graphicFrame>
      <p:sp>
        <p:nvSpPr>
          <p:cNvPr id="8" name="Slide Number Placeholder 7"/>
          <p:cNvSpPr>
            <a:spLocks noGrp="1"/>
          </p:cNvSpPr>
          <p:nvPr>
            <p:ph type="sldNum" sz="quarter" idx="12"/>
          </p:nvPr>
        </p:nvSpPr>
        <p:spPr/>
        <p:txBody>
          <a:bodyPr/>
          <a:lstStyle/>
          <a:p>
            <a:fld id="{691793A5-A532-4727-8421-344059F90F0A}" type="slidenum">
              <a:rPr lang="fr-FR" smtClean="0"/>
              <a:pPr/>
              <a:t>15</a:t>
            </a:fld>
            <a:endParaRPr lang="fr-FR"/>
          </a:p>
        </p:txBody>
      </p:sp>
      <p:sp>
        <p:nvSpPr>
          <p:cNvPr id="11" name="Title 1"/>
          <p:cNvSpPr>
            <a:spLocks noGrp="1"/>
          </p:cNvSpPr>
          <p:nvPr>
            <p:ph type="title"/>
          </p:nvPr>
        </p:nvSpPr>
        <p:spPr>
          <a:xfrm>
            <a:off x="357158" y="0"/>
            <a:ext cx="8429684" cy="1000108"/>
          </a:xfrm>
        </p:spPr>
        <p:txBody>
          <a:bodyPr anchor="t"/>
          <a:lstStyle/>
          <a:p>
            <a:pPr marL="571500" indent="-571500">
              <a:lnSpc>
                <a:spcPct val="100000"/>
              </a:lnSpc>
              <a:buFont typeface="+mj-lt"/>
              <a:buAutoNum type="romanUcPeriod" startAt="3"/>
            </a:pPr>
            <a:r>
              <a:rPr lang="fr-FR" sz="3200" dirty="0" smtClean="0">
                <a:solidFill>
                  <a:srgbClr val="2F5897"/>
                </a:solidFill>
              </a:rPr>
              <a:t>Perspectives : nécessité d’une Politique Nationale d’Evaluation  3/3</a:t>
            </a:r>
            <a:endParaRPr lang="fr-FR" sz="3200" dirty="0"/>
          </a:p>
        </p:txBody>
      </p:sp>
    </p:spTree>
    <p:extLst>
      <p:ext uri="{BB962C8B-B14F-4D97-AF65-F5344CB8AC3E}">
        <p14:creationId xmlns:p14="http://schemas.microsoft.com/office/powerpoint/2010/main" val="20258926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00108"/>
          </a:xfrm>
        </p:spPr>
        <p:txBody>
          <a:bodyPr anchor="t"/>
          <a:lstStyle/>
          <a:p>
            <a:pPr marL="857250" indent="-857250"/>
            <a:r>
              <a:rPr lang="fr-FR" sz="3200" dirty="0" smtClean="0"/>
              <a:t>Conclusion 1/2</a:t>
            </a:r>
            <a:endParaRPr lang="fr-FR" sz="3200" dirty="0"/>
          </a:p>
        </p:txBody>
      </p:sp>
      <p:sp>
        <p:nvSpPr>
          <p:cNvPr id="3" name="Content Placeholder 2"/>
          <p:cNvSpPr>
            <a:spLocks noGrp="1"/>
          </p:cNvSpPr>
          <p:nvPr>
            <p:ph idx="1"/>
          </p:nvPr>
        </p:nvSpPr>
        <p:spPr>
          <a:xfrm>
            <a:off x="428596" y="785794"/>
            <a:ext cx="8229600" cy="5857916"/>
          </a:xfrm>
        </p:spPr>
        <p:txBody>
          <a:bodyPr>
            <a:noAutofit/>
          </a:bodyPr>
          <a:lstStyle/>
          <a:p>
            <a:pPr algn="just">
              <a:lnSpc>
                <a:spcPct val="130000"/>
              </a:lnSpc>
              <a:buNone/>
            </a:pPr>
            <a:r>
              <a:rPr lang="fr-FR" sz="2100" b="1" dirty="0" smtClean="0">
                <a:solidFill>
                  <a:schemeClr val="tx1"/>
                </a:solidFill>
                <a:latin typeface="Trebuchet MS" pitchFamily="34" charset="0"/>
              </a:rPr>
              <a:t>          </a:t>
            </a:r>
            <a:r>
              <a:rPr lang="fr-FR" sz="2100" b="1" i="1" dirty="0" smtClean="0">
                <a:solidFill>
                  <a:schemeClr val="tx1"/>
                </a:solidFill>
                <a:latin typeface="Trebuchet MS" pitchFamily="34" charset="0"/>
              </a:rPr>
              <a:t>Pour la politique nationale d’évaluation :</a:t>
            </a:r>
          </a:p>
          <a:p>
            <a:pPr marL="457200" indent="-457200" algn="just">
              <a:lnSpc>
                <a:spcPct val="130000"/>
              </a:lnSpc>
              <a:buFont typeface="+mj-lt"/>
              <a:buAutoNum type="arabicPeriod"/>
            </a:pPr>
            <a:r>
              <a:rPr lang="fr-FR" sz="2100" dirty="0" smtClean="0">
                <a:solidFill>
                  <a:schemeClr val="tx1"/>
                </a:solidFill>
                <a:latin typeface="Trebuchet MS" pitchFamily="34" charset="0"/>
              </a:rPr>
              <a:t>Un document de politique adopté par le Gouvernement et mis en œuvre est un </a:t>
            </a:r>
            <a:r>
              <a:rPr lang="fr-FR" sz="2100" b="1" dirty="0" smtClean="0">
                <a:solidFill>
                  <a:schemeClr val="tx1"/>
                </a:solidFill>
                <a:latin typeface="Trebuchet MS" pitchFamily="34" charset="0"/>
              </a:rPr>
              <a:t>outil puissant pour le développement de l’évaluation</a:t>
            </a:r>
            <a:r>
              <a:rPr lang="fr-FR" sz="2100" dirty="0" smtClean="0">
                <a:solidFill>
                  <a:schemeClr val="tx1"/>
                </a:solidFill>
                <a:latin typeface="Trebuchet MS" pitchFamily="34" charset="0"/>
              </a:rPr>
              <a:t>. Il montre la volonté politique d’aller vers une </a:t>
            </a:r>
            <a:r>
              <a:rPr lang="fr-FR" sz="2100" b="1" dirty="0" smtClean="0">
                <a:solidFill>
                  <a:schemeClr val="tx1"/>
                </a:solidFill>
                <a:latin typeface="Trebuchet MS" pitchFamily="34" charset="0"/>
              </a:rPr>
              <a:t>Administration publique performante et apprenante</a:t>
            </a:r>
            <a:r>
              <a:rPr lang="fr-FR" sz="2100" dirty="0" smtClean="0">
                <a:solidFill>
                  <a:schemeClr val="tx1"/>
                </a:solidFill>
                <a:latin typeface="Trebuchet MS" pitchFamily="34" charset="0"/>
              </a:rPr>
              <a:t>. </a:t>
            </a:r>
            <a:r>
              <a:rPr lang="fr-FR" sz="2100" i="1" dirty="0" smtClean="0">
                <a:solidFill>
                  <a:schemeClr val="tx1"/>
                </a:solidFill>
                <a:latin typeface="Trebuchet MS" pitchFamily="34" charset="0"/>
              </a:rPr>
              <a:t>Le processus d’adoption de la politique nationale d’évaluation est en cours.</a:t>
            </a:r>
          </a:p>
          <a:p>
            <a:pPr marL="457200" indent="-457200" algn="just">
              <a:lnSpc>
                <a:spcPct val="130000"/>
              </a:lnSpc>
              <a:buFont typeface="+mj-lt"/>
              <a:buAutoNum type="arabicPeriod"/>
            </a:pPr>
            <a:r>
              <a:rPr lang="fr-FR" sz="2100" dirty="0" smtClean="0">
                <a:solidFill>
                  <a:schemeClr val="tx1"/>
                </a:solidFill>
                <a:latin typeface="Trebuchet MS" pitchFamily="34" charset="0"/>
              </a:rPr>
              <a:t>Le document de politique assure autant </a:t>
            </a:r>
            <a:r>
              <a:rPr lang="fr-FR" sz="2100" b="1" dirty="0" smtClean="0">
                <a:solidFill>
                  <a:schemeClr val="tx1"/>
                </a:solidFill>
                <a:latin typeface="Trebuchet MS" pitchFamily="34" charset="0"/>
              </a:rPr>
              <a:t>la pérennité de l’effort pour le développement de l’évaluation </a:t>
            </a:r>
            <a:r>
              <a:rPr lang="fr-FR" sz="2100" dirty="0" smtClean="0">
                <a:solidFill>
                  <a:schemeClr val="tx1"/>
                </a:solidFill>
                <a:latin typeface="Trebuchet MS" pitchFamily="34" charset="0"/>
              </a:rPr>
              <a:t>que des structures qui sont mises en place à cet effet. </a:t>
            </a:r>
          </a:p>
          <a:p>
            <a:pPr marL="457200" indent="-457200" algn="just">
              <a:lnSpc>
                <a:spcPct val="130000"/>
              </a:lnSpc>
              <a:buFont typeface="+mj-lt"/>
              <a:buAutoNum type="arabicPeriod"/>
            </a:pPr>
            <a:r>
              <a:rPr lang="fr-FR" sz="2100" dirty="0" smtClean="0">
                <a:solidFill>
                  <a:schemeClr val="tx1"/>
                </a:solidFill>
                <a:latin typeface="Trebuchet MS" pitchFamily="34" charset="0"/>
              </a:rPr>
              <a:t>La Politique Nationale d’Evaluation constitue </a:t>
            </a:r>
            <a:r>
              <a:rPr lang="fr-FR" sz="2100" b="1" dirty="0" smtClean="0">
                <a:solidFill>
                  <a:schemeClr val="tx1"/>
                </a:solidFill>
                <a:latin typeface="Trebuchet MS" pitchFamily="34" charset="0"/>
              </a:rPr>
              <a:t>une bonne garantie pour la professionnalisation et le financement stable des activités d’évaluation par l’Etat</a:t>
            </a:r>
            <a:r>
              <a:rPr lang="fr-FR" sz="2100" dirty="0" smtClean="0">
                <a:solidFill>
                  <a:schemeClr val="tx1"/>
                </a:solidFill>
                <a:latin typeface="Trebuchet MS" pitchFamily="34" charset="0"/>
              </a:rPr>
              <a:t>.</a:t>
            </a:r>
            <a:endParaRPr lang="fr-FR" sz="2100" dirty="0">
              <a:solidFill>
                <a:schemeClr val="tx1"/>
              </a:solidFill>
              <a:latin typeface="Trebuchet MS" pitchFamily="34" charset="0"/>
            </a:endParaRPr>
          </a:p>
        </p:txBody>
      </p:sp>
      <p:sp>
        <p:nvSpPr>
          <p:cNvPr id="8" name="Slide Number Placeholder 7"/>
          <p:cNvSpPr>
            <a:spLocks noGrp="1"/>
          </p:cNvSpPr>
          <p:nvPr>
            <p:ph type="sldNum" sz="quarter" idx="12"/>
          </p:nvPr>
        </p:nvSpPr>
        <p:spPr/>
        <p:txBody>
          <a:bodyPr/>
          <a:lstStyle/>
          <a:p>
            <a:fld id="{691793A5-A532-4727-8421-344059F90F0A}" type="slidenum">
              <a:rPr lang="fr-FR" smtClean="0"/>
              <a:pPr/>
              <a:t>16</a:t>
            </a:fld>
            <a:endParaRPr lang="fr-FR" dirty="0"/>
          </a:p>
        </p:txBody>
      </p:sp>
      <p:sp>
        <p:nvSpPr>
          <p:cNvPr id="5" name="Flèche droite 4"/>
          <p:cNvSpPr/>
          <p:nvPr/>
        </p:nvSpPr>
        <p:spPr>
          <a:xfrm>
            <a:off x="500034" y="1071546"/>
            <a:ext cx="642942"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9364218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28670"/>
          </a:xfrm>
        </p:spPr>
        <p:txBody>
          <a:bodyPr anchor="t"/>
          <a:lstStyle/>
          <a:p>
            <a:r>
              <a:rPr lang="fr-FR" sz="3200" dirty="0" smtClean="0"/>
              <a:t>Conclusion 2/2</a:t>
            </a:r>
            <a:endParaRPr lang="fr-FR" sz="3200" dirty="0"/>
          </a:p>
        </p:txBody>
      </p:sp>
      <p:sp>
        <p:nvSpPr>
          <p:cNvPr id="3" name="Content Placeholder 2"/>
          <p:cNvSpPr>
            <a:spLocks noGrp="1"/>
          </p:cNvSpPr>
          <p:nvPr>
            <p:ph idx="1"/>
          </p:nvPr>
        </p:nvSpPr>
        <p:spPr>
          <a:xfrm>
            <a:off x="428596" y="785794"/>
            <a:ext cx="8229600" cy="5500726"/>
          </a:xfrm>
        </p:spPr>
        <p:txBody>
          <a:bodyPr>
            <a:noAutofit/>
          </a:bodyPr>
          <a:lstStyle/>
          <a:p>
            <a:pPr algn="just">
              <a:lnSpc>
                <a:spcPct val="130000"/>
              </a:lnSpc>
              <a:buNone/>
            </a:pPr>
            <a:r>
              <a:rPr lang="fr-FR" sz="2100" b="1" dirty="0" smtClean="0">
                <a:solidFill>
                  <a:schemeClr val="tx1"/>
                </a:solidFill>
                <a:latin typeface="Trebuchet MS" pitchFamily="34" charset="0"/>
              </a:rPr>
              <a:t>          </a:t>
            </a:r>
            <a:r>
              <a:rPr lang="fr-FR" sz="2100" b="1" i="1" dirty="0" smtClean="0">
                <a:solidFill>
                  <a:schemeClr val="tx1"/>
                </a:solidFill>
                <a:latin typeface="Trebuchet MS" pitchFamily="34" charset="0"/>
              </a:rPr>
              <a:t>Pour l’utilisation de l’évaluation :</a:t>
            </a:r>
          </a:p>
          <a:p>
            <a:pPr marL="457200" indent="-457200" algn="just">
              <a:lnSpc>
                <a:spcPct val="130000"/>
              </a:lnSpc>
              <a:buFont typeface="+mj-lt"/>
              <a:buAutoNum type="arabicPeriod"/>
            </a:pPr>
            <a:r>
              <a:rPr lang="fr-FR" sz="2100" dirty="0" smtClean="0">
                <a:solidFill>
                  <a:schemeClr val="tx1"/>
                </a:solidFill>
                <a:latin typeface="Trebuchet MS" pitchFamily="34" charset="0"/>
              </a:rPr>
              <a:t>V</a:t>
            </a:r>
            <a:r>
              <a:rPr lang="fr-FR" sz="2100" b="1" dirty="0" smtClean="0">
                <a:solidFill>
                  <a:schemeClr val="tx1"/>
                </a:solidFill>
                <a:latin typeface="Trebuchet MS" pitchFamily="34" charset="0"/>
              </a:rPr>
              <a:t>olonté politique affirmée </a:t>
            </a:r>
            <a:r>
              <a:rPr lang="fr-FR" sz="2100" dirty="0" smtClean="0">
                <a:solidFill>
                  <a:schemeClr val="tx1"/>
                </a:solidFill>
                <a:latin typeface="Trebuchet MS" pitchFamily="34" charset="0"/>
              </a:rPr>
              <a:t>contribue à une plus grande prise en compte des évaluations dans la gestion du développement. </a:t>
            </a:r>
          </a:p>
          <a:p>
            <a:pPr marL="457200" indent="-457200" algn="just">
              <a:lnSpc>
                <a:spcPct val="130000"/>
              </a:lnSpc>
              <a:buFont typeface="+mj-lt"/>
              <a:buAutoNum type="arabicPeriod"/>
            </a:pPr>
            <a:r>
              <a:rPr lang="fr-FR" sz="2100" b="1" dirty="0" smtClean="0">
                <a:solidFill>
                  <a:schemeClr val="tx1"/>
                </a:solidFill>
                <a:latin typeface="Trebuchet MS" pitchFamily="34" charset="0"/>
              </a:rPr>
              <a:t>Importance du rôle des partenaires </a:t>
            </a:r>
            <a:r>
              <a:rPr lang="fr-FR" sz="2100" dirty="0" smtClean="0">
                <a:solidFill>
                  <a:schemeClr val="tx1"/>
                </a:solidFill>
                <a:latin typeface="Trebuchet MS" pitchFamily="34" charset="0"/>
              </a:rPr>
              <a:t>dans le plaidoyer pour l’évaluation et le financement de l’évaluation. </a:t>
            </a:r>
          </a:p>
          <a:p>
            <a:pPr marL="457200" indent="-457200" algn="just">
              <a:lnSpc>
                <a:spcPct val="130000"/>
              </a:lnSpc>
              <a:buFont typeface="+mj-lt"/>
              <a:buAutoNum type="arabicPeriod"/>
            </a:pPr>
            <a:r>
              <a:rPr lang="fr-FR" sz="2100" dirty="0" smtClean="0">
                <a:solidFill>
                  <a:schemeClr val="tx1"/>
                </a:solidFill>
                <a:latin typeface="Trebuchet MS" pitchFamily="34" charset="0"/>
              </a:rPr>
              <a:t>Evaluation constitue un moyen pour apporter des </a:t>
            </a:r>
            <a:r>
              <a:rPr lang="fr-FR" sz="2100" b="1" dirty="0" smtClean="0">
                <a:solidFill>
                  <a:schemeClr val="tx1"/>
                </a:solidFill>
                <a:latin typeface="Trebuchet MS" pitchFamily="34" charset="0"/>
              </a:rPr>
              <a:t>solutions novatrices</a:t>
            </a:r>
            <a:r>
              <a:rPr lang="fr-FR" sz="2100" dirty="0" smtClean="0">
                <a:solidFill>
                  <a:schemeClr val="tx1"/>
                </a:solidFill>
                <a:latin typeface="Trebuchet MS" pitchFamily="34" charset="0"/>
              </a:rPr>
              <a:t> aux problèmes des populations de nos pays.</a:t>
            </a:r>
          </a:p>
          <a:p>
            <a:pPr marL="457200" indent="-457200" algn="just">
              <a:lnSpc>
                <a:spcPct val="130000"/>
              </a:lnSpc>
              <a:buFont typeface="+mj-lt"/>
              <a:buAutoNum type="arabicPeriod" startAt="4"/>
            </a:pPr>
            <a:r>
              <a:rPr lang="fr-FR" sz="2100" b="1" dirty="0" smtClean="0">
                <a:solidFill>
                  <a:schemeClr val="tx1"/>
                </a:solidFill>
                <a:latin typeface="Trebuchet MS" pitchFamily="34" charset="0"/>
              </a:rPr>
              <a:t>Possibilité d’une utilisation optimale </a:t>
            </a:r>
            <a:r>
              <a:rPr lang="fr-FR" sz="2100" dirty="0" smtClean="0">
                <a:solidFill>
                  <a:schemeClr val="tx1"/>
                </a:solidFill>
                <a:latin typeface="Trebuchet MS" pitchFamily="34" charset="0"/>
              </a:rPr>
              <a:t>de l’évaluation pour une meilleure prise en charge du suivi des recommandations.</a:t>
            </a:r>
          </a:p>
          <a:p>
            <a:pPr marL="457200" indent="-457200" algn="just">
              <a:lnSpc>
                <a:spcPct val="130000"/>
              </a:lnSpc>
              <a:buFont typeface="+mj-lt"/>
              <a:buAutoNum type="arabicPeriod" startAt="4"/>
            </a:pPr>
            <a:r>
              <a:rPr lang="fr-FR" sz="2100" b="1" dirty="0" smtClean="0">
                <a:solidFill>
                  <a:schemeClr val="tx1"/>
                </a:solidFill>
                <a:latin typeface="Trebuchet MS" pitchFamily="34" charset="0"/>
              </a:rPr>
              <a:t>Développement de la coopération sud-sud et nord-sud </a:t>
            </a:r>
            <a:r>
              <a:rPr lang="fr-FR" sz="2100" dirty="0" smtClean="0">
                <a:solidFill>
                  <a:schemeClr val="tx1"/>
                </a:solidFill>
                <a:latin typeface="Trebuchet MS" pitchFamily="34" charset="0"/>
              </a:rPr>
              <a:t>pour optimiser l’implémentation de l’évaluation et partager les expériences.</a:t>
            </a:r>
          </a:p>
        </p:txBody>
      </p:sp>
      <p:sp>
        <p:nvSpPr>
          <p:cNvPr id="8" name="Slide Number Placeholder 7"/>
          <p:cNvSpPr>
            <a:spLocks noGrp="1"/>
          </p:cNvSpPr>
          <p:nvPr>
            <p:ph type="sldNum" sz="quarter" idx="12"/>
          </p:nvPr>
        </p:nvSpPr>
        <p:spPr/>
        <p:txBody>
          <a:bodyPr/>
          <a:lstStyle/>
          <a:p>
            <a:fld id="{691793A5-A532-4727-8421-344059F90F0A}" type="slidenum">
              <a:rPr lang="fr-FR" smtClean="0"/>
              <a:pPr/>
              <a:t>17</a:t>
            </a:fld>
            <a:endParaRPr lang="fr-FR" dirty="0"/>
          </a:p>
        </p:txBody>
      </p:sp>
      <p:sp>
        <p:nvSpPr>
          <p:cNvPr id="5" name="Flèche droite 4"/>
          <p:cNvSpPr/>
          <p:nvPr/>
        </p:nvSpPr>
        <p:spPr>
          <a:xfrm>
            <a:off x="500034" y="1000108"/>
            <a:ext cx="642942"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433642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7"/>
          <p:cNvGrpSpPr>
            <a:grpSpLocks/>
          </p:cNvGrpSpPr>
          <p:nvPr/>
        </p:nvGrpSpPr>
        <p:grpSpPr bwMode="auto">
          <a:xfrm>
            <a:off x="1000100" y="3143248"/>
            <a:ext cx="2928958" cy="2857520"/>
            <a:chOff x="7380312" y="260648"/>
            <a:chExt cx="1512168" cy="1440160"/>
          </a:xfrm>
          <a:effectLst>
            <a:glow rad="101600">
              <a:schemeClr val="accent1">
                <a:satMod val="175000"/>
                <a:alpha val="40000"/>
              </a:schemeClr>
            </a:glow>
          </a:effectLst>
          <a:scene3d>
            <a:camera prst="orthographicFront">
              <a:rot lat="0" lon="0" rev="0"/>
            </a:camera>
            <a:lightRig rig="brightRoom" dir="t">
              <a:rot lat="0" lon="0" rev="600000"/>
            </a:lightRig>
          </a:scene3d>
        </p:grpSpPr>
        <p:sp>
          <p:nvSpPr>
            <p:cNvPr id="5" name="Oval 10"/>
            <p:cNvSpPr>
              <a:spLocks noChangeArrowheads="1"/>
            </p:cNvSpPr>
            <p:nvPr/>
          </p:nvSpPr>
          <p:spPr bwMode="auto">
            <a:xfrm>
              <a:off x="7380312" y="260648"/>
              <a:ext cx="1512168" cy="1440160"/>
            </a:xfrm>
            <a:prstGeom prst="ellipse">
              <a:avLst/>
            </a:prstGeom>
            <a:solidFill>
              <a:srgbClr val="FFFFFF"/>
            </a:solidFill>
            <a:ln w="63500" cmpd="thickThin">
              <a:noFill/>
              <a:round/>
              <a:headEnd/>
              <a:tailEnd/>
            </a:ln>
            <a:effectLst>
              <a:outerShdw blurRad="57785" dist="33020" dir="3180000" algn="ctr">
                <a:srgbClr val="000000">
                  <a:alpha val="30000"/>
                </a:srgbClr>
              </a:outerShdw>
            </a:effectLst>
            <a:sp3d prstMaterial="metal">
              <a:bevelT w="38100" h="57150" prst="angle"/>
            </a:sp3d>
          </p:spPr>
          <p:txBody>
            <a:bodyPr/>
            <a:lstStyle/>
            <a:p>
              <a:endParaRPr lang="fr-FR" dirty="0"/>
            </a:p>
          </p:txBody>
        </p:sp>
        <p:sp>
          <p:nvSpPr>
            <p:cNvPr id="6" name="WordArt 11"/>
            <p:cNvSpPr>
              <a:spLocks noChangeArrowheads="1" noChangeShapeType="1" noTextEdit="1"/>
            </p:cNvSpPr>
            <p:nvPr/>
          </p:nvSpPr>
          <p:spPr bwMode="auto">
            <a:xfrm>
              <a:off x="7524328" y="404664"/>
              <a:ext cx="1224135" cy="1152127"/>
            </a:xfrm>
            <a:prstGeom prst="rect">
              <a:avLst/>
            </a:prstGeom>
            <a:ln>
              <a:noFill/>
            </a:ln>
            <a:effectLst>
              <a:outerShdw blurRad="57785" dist="33020" dir="3180000" algn="ctr">
                <a:srgbClr val="000000">
                  <a:alpha val="30000"/>
                </a:srgbClr>
              </a:outerShdw>
            </a:effectLst>
            <a:sp3d prstMaterial="metal">
              <a:bevelT w="38100" h="57150" prst="angle"/>
            </a:sp3d>
          </p:spPr>
          <p:txBody>
            <a:bodyPr spcFirstLastPara="1" wrap="none" fromWordArt="1">
              <a:prstTxWarp prst="textCircle">
                <a:avLst>
                  <a:gd name="adj" fmla="val 10964332"/>
                </a:avLst>
              </a:prstTxWarp>
            </a:bodyPr>
            <a:lstStyle/>
            <a:p>
              <a:pPr algn="ctr"/>
              <a:r>
                <a:rPr lang="fr-FR" sz="2800" kern="10" dirty="0">
                  <a:ln w="9525" algn="ctr">
                    <a:solidFill>
                      <a:srgbClr val="4F81BD"/>
                    </a:solidFill>
                    <a:round/>
                    <a:headEnd/>
                    <a:tailEnd/>
                  </a:ln>
                  <a:solidFill>
                    <a:srgbClr val="4F81BD"/>
                  </a:solidFill>
                  <a:latin typeface="Times New Roman"/>
                  <a:cs typeface="Times New Roman"/>
                </a:rPr>
                <a:t>BUREAU D'EVALUATION DES POLITIQUES PUBLIQUES</a:t>
              </a:r>
            </a:p>
          </p:txBody>
        </p:sp>
        <p:pic>
          <p:nvPicPr>
            <p:cNvPr id="7" name="Image 10" descr="Untitled.png"/>
            <p:cNvPicPr>
              <a:picLocks noChangeAspect="1" noChangeArrowheads="1"/>
            </p:cNvPicPr>
            <p:nvPr/>
          </p:nvPicPr>
          <p:blipFill>
            <a:blip r:embed="rId3" cstate="print"/>
            <a:srcRect/>
            <a:stretch>
              <a:fillRect/>
            </a:stretch>
          </p:blipFill>
          <p:spPr bwMode="auto">
            <a:xfrm>
              <a:off x="7775977" y="560555"/>
              <a:ext cx="720080" cy="864096"/>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pic>
      </p:grpSp>
      <p:sp>
        <p:nvSpPr>
          <p:cNvPr id="3" name="Content Placeholder 2"/>
          <p:cNvSpPr>
            <a:spLocks noGrp="1"/>
          </p:cNvSpPr>
          <p:nvPr>
            <p:ph idx="1"/>
          </p:nvPr>
        </p:nvSpPr>
        <p:spPr>
          <a:xfrm>
            <a:off x="456931" y="714356"/>
            <a:ext cx="8363541" cy="1428759"/>
          </a:xfrm>
        </p:spPr>
        <p:txBody>
          <a:bodyPr anchor="ctr">
            <a:normAutofit fontScale="40000" lnSpcReduction="20000"/>
          </a:bodyPr>
          <a:lstStyle/>
          <a:p>
            <a:pPr marL="0" indent="0" algn="ctr">
              <a:buNone/>
            </a:pPr>
            <a:r>
              <a:rPr lang="fr-FR" sz="13800" dirty="0" smtClean="0">
                <a:solidFill>
                  <a:schemeClr val="tx2"/>
                </a:solidFill>
                <a:effectLst>
                  <a:outerShdw blurRad="63500" dist="38100" dir="5400000" algn="t" rotWithShape="0">
                    <a:prstClr val="black">
                      <a:alpha val="25000"/>
                    </a:prstClr>
                  </a:outerShdw>
                </a:effectLst>
                <a:latin typeface="AR BERKLEY" pitchFamily="2" charset="0"/>
                <a:ea typeface="+mj-ea"/>
                <a:cs typeface="+mj-cs"/>
              </a:rPr>
              <a:t>Merci de votre attention !</a:t>
            </a:r>
          </a:p>
        </p:txBody>
      </p:sp>
      <p:sp>
        <p:nvSpPr>
          <p:cNvPr id="8" name="Slide Number Placeholder 7"/>
          <p:cNvSpPr>
            <a:spLocks noGrp="1"/>
          </p:cNvSpPr>
          <p:nvPr>
            <p:ph type="sldNum" sz="quarter" idx="12"/>
          </p:nvPr>
        </p:nvSpPr>
        <p:spPr/>
        <p:txBody>
          <a:bodyPr/>
          <a:lstStyle/>
          <a:p>
            <a:fld id="{691793A5-A532-4727-8421-344059F90F0A}" type="slidenum">
              <a:rPr lang="fr-FR" smtClean="0"/>
              <a:pPr/>
              <a:t>18</a:t>
            </a:fld>
            <a:endParaRPr lang="fr-FR" dirty="0"/>
          </a:p>
        </p:txBody>
      </p:sp>
      <p:pic>
        <p:nvPicPr>
          <p:cNvPr id="9" name="Image 82"/>
          <p:cNvPicPr>
            <a:picLocks noChangeAspect="1" noChangeArrowheads="1"/>
          </p:cNvPicPr>
          <p:nvPr/>
        </p:nvPicPr>
        <p:blipFill>
          <a:blip r:embed="rId4"/>
          <a:srcRect/>
          <a:stretch>
            <a:fillRect/>
          </a:stretch>
        </p:blipFill>
        <p:spPr bwMode="auto">
          <a:xfrm>
            <a:off x="5214942" y="3184919"/>
            <a:ext cx="3286148" cy="2601534"/>
          </a:xfrm>
          <a:prstGeom prst="rect">
            <a:avLst/>
          </a:prstGeom>
          <a:noFill/>
          <a:ln w="9525">
            <a:noFill/>
            <a:miter lim="800000"/>
            <a:headEnd/>
            <a:tailEnd/>
          </a:ln>
        </p:spPr>
      </p:pic>
    </p:spTree>
    <p:extLst>
      <p:ext uri="{BB962C8B-B14F-4D97-AF65-F5344CB8AC3E}">
        <p14:creationId xmlns:p14="http://schemas.microsoft.com/office/powerpoint/2010/main" val="304509634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lstStyle/>
          <a:p>
            <a:r>
              <a:rPr lang="fr-FR" sz="4800" dirty="0" smtClean="0"/>
              <a:t>Plan </a:t>
            </a:r>
            <a:endParaRPr lang="fr-FR" sz="4800" dirty="0"/>
          </a:p>
        </p:txBody>
      </p:sp>
      <p:sp>
        <p:nvSpPr>
          <p:cNvPr id="3" name="Content Placeholder 2"/>
          <p:cNvSpPr>
            <a:spLocks noGrp="1"/>
          </p:cNvSpPr>
          <p:nvPr>
            <p:ph idx="1"/>
          </p:nvPr>
        </p:nvSpPr>
        <p:spPr>
          <a:xfrm>
            <a:off x="714348" y="1000108"/>
            <a:ext cx="7715304" cy="5357850"/>
          </a:xfrm>
        </p:spPr>
        <p:txBody>
          <a:bodyPr>
            <a:noAutofit/>
          </a:bodyPr>
          <a:lstStyle/>
          <a:p>
            <a:pPr marL="514350" indent="-514350" algn="just">
              <a:lnSpc>
                <a:spcPct val="200000"/>
              </a:lnSpc>
              <a:buNone/>
            </a:pPr>
            <a:r>
              <a:rPr lang="fr-FR" sz="2300" b="1" dirty="0" smtClean="0">
                <a:solidFill>
                  <a:schemeClr val="tx1"/>
                </a:solidFill>
                <a:latin typeface="Trebuchet MS" pitchFamily="34" charset="0"/>
              </a:rPr>
              <a:t>Introduction</a:t>
            </a:r>
          </a:p>
          <a:p>
            <a:pPr marL="514350" indent="-514350" algn="just">
              <a:lnSpc>
                <a:spcPct val="130000"/>
              </a:lnSpc>
              <a:spcBef>
                <a:spcPts val="0"/>
              </a:spcBef>
              <a:buFont typeface="+mj-lt"/>
              <a:buAutoNum type="romanUcPeriod"/>
            </a:pPr>
            <a:r>
              <a:rPr lang="fr-FR" sz="2300" b="1" dirty="0" smtClean="0">
                <a:solidFill>
                  <a:schemeClr val="tx1"/>
                </a:solidFill>
                <a:latin typeface="Trebuchet MS" pitchFamily="34" charset="0"/>
              </a:rPr>
              <a:t>Cadre institutionnel de l’évaluation des politiques publiques</a:t>
            </a:r>
          </a:p>
          <a:p>
            <a:pPr marL="514350" indent="-514350" algn="just">
              <a:lnSpc>
                <a:spcPct val="130000"/>
              </a:lnSpc>
              <a:spcBef>
                <a:spcPts val="0"/>
              </a:spcBef>
              <a:buFont typeface="+mj-lt"/>
              <a:buAutoNum type="romanUcPeriod"/>
            </a:pPr>
            <a:r>
              <a:rPr lang="fr-FR" sz="2300" b="1" dirty="0" smtClean="0">
                <a:solidFill>
                  <a:schemeClr val="tx1"/>
                </a:solidFill>
                <a:latin typeface="Trebuchet MS" pitchFamily="34" charset="0"/>
              </a:rPr>
              <a:t>Mise en œuvre de l’évaluation des politiques publiques</a:t>
            </a:r>
          </a:p>
          <a:p>
            <a:pPr marL="900000" indent="-514350" algn="just">
              <a:lnSpc>
                <a:spcPct val="130000"/>
              </a:lnSpc>
              <a:spcBef>
                <a:spcPts val="0"/>
              </a:spcBef>
              <a:buNone/>
            </a:pPr>
            <a:r>
              <a:rPr lang="fr-FR" sz="2300" b="1" dirty="0" smtClean="0">
                <a:solidFill>
                  <a:schemeClr val="tx1"/>
                </a:solidFill>
                <a:latin typeface="Trebuchet MS" pitchFamily="34" charset="0"/>
              </a:rPr>
              <a:t>II.1 – Evaluation des politiques publiques</a:t>
            </a:r>
          </a:p>
          <a:p>
            <a:pPr marL="900000" indent="-514350" algn="just">
              <a:lnSpc>
                <a:spcPct val="130000"/>
              </a:lnSpc>
              <a:spcBef>
                <a:spcPts val="0"/>
              </a:spcBef>
              <a:buNone/>
            </a:pPr>
            <a:r>
              <a:rPr lang="fr-FR" sz="2300" b="1" dirty="0" smtClean="0">
                <a:solidFill>
                  <a:schemeClr val="tx1"/>
                </a:solidFill>
                <a:latin typeface="Trebuchet MS" pitchFamily="34" charset="0"/>
              </a:rPr>
              <a:t>II.2 – Evaluation de la Stratégie de Croissance pour</a:t>
            </a:r>
            <a:br>
              <a:rPr lang="fr-FR" sz="2300" b="1" dirty="0" smtClean="0">
                <a:solidFill>
                  <a:schemeClr val="tx1"/>
                </a:solidFill>
                <a:latin typeface="Trebuchet MS" pitchFamily="34" charset="0"/>
              </a:rPr>
            </a:br>
            <a:r>
              <a:rPr lang="fr-FR" sz="2300" b="1" dirty="0" smtClean="0">
                <a:solidFill>
                  <a:schemeClr val="tx1"/>
                </a:solidFill>
                <a:latin typeface="Trebuchet MS" pitchFamily="34" charset="0"/>
              </a:rPr>
              <a:t>   la Réduction de la Pauvreté (SCRP)</a:t>
            </a:r>
          </a:p>
          <a:p>
            <a:pPr marL="514350" indent="-514350" algn="just">
              <a:lnSpc>
                <a:spcPct val="130000"/>
              </a:lnSpc>
              <a:spcBef>
                <a:spcPts val="0"/>
              </a:spcBef>
              <a:buFont typeface="+mj-lt"/>
              <a:buAutoNum type="romanUcPeriod" startAt="3"/>
            </a:pPr>
            <a:r>
              <a:rPr lang="fr-FR" sz="2300" b="1" dirty="0" smtClean="0">
                <a:solidFill>
                  <a:schemeClr val="tx1"/>
                </a:solidFill>
                <a:latin typeface="Trebuchet MS" pitchFamily="34" charset="0"/>
              </a:rPr>
              <a:t>Perspectives : Nécessité d’une Politique Nationale d’Evaluation</a:t>
            </a:r>
          </a:p>
          <a:p>
            <a:pPr marL="514350" indent="-514350" algn="just">
              <a:lnSpc>
                <a:spcPct val="130000"/>
              </a:lnSpc>
              <a:spcBef>
                <a:spcPts val="0"/>
              </a:spcBef>
              <a:buNone/>
            </a:pPr>
            <a:r>
              <a:rPr lang="fr-FR" sz="2300" b="1" dirty="0" smtClean="0">
                <a:solidFill>
                  <a:schemeClr val="tx1"/>
                </a:solidFill>
                <a:latin typeface="Trebuchet MS" pitchFamily="34" charset="0"/>
              </a:rPr>
              <a:t>Conclusion</a:t>
            </a:r>
            <a:endParaRPr lang="fr-FR" sz="2300" b="1" dirty="0">
              <a:solidFill>
                <a:schemeClr val="tx1"/>
              </a:solidFill>
              <a:latin typeface="Trebuchet MS" pitchFamily="34" charset="0"/>
            </a:endParaRPr>
          </a:p>
        </p:txBody>
      </p:sp>
      <p:sp>
        <p:nvSpPr>
          <p:cNvPr id="8" name="Slide Number Placeholder 7"/>
          <p:cNvSpPr>
            <a:spLocks noGrp="1"/>
          </p:cNvSpPr>
          <p:nvPr>
            <p:ph type="sldNum" sz="quarter" idx="12"/>
          </p:nvPr>
        </p:nvSpPr>
        <p:spPr/>
        <p:txBody>
          <a:bodyPr/>
          <a:lstStyle/>
          <a:p>
            <a:fld id="{691793A5-A532-4727-8421-344059F90F0A}" type="slidenum">
              <a:rPr lang="fr-FR" smtClean="0"/>
              <a:pPr/>
              <a:t>2</a:t>
            </a:fld>
            <a:endParaRPr lang="fr-FR" dirty="0"/>
          </a:p>
        </p:txBody>
      </p:sp>
    </p:spTree>
    <p:extLst>
      <p:ext uri="{BB962C8B-B14F-4D97-AF65-F5344CB8AC3E}">
        <p14:creationId xmlns:p14="http://schemas.microsoft.com/office/powerpoint/2010/main" val="718091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nchor="t"/>
          <a:lstStyle/>
          <a:p>
            <a:pPr marL="857250" indent="-857250"/>
            <a:r>
              <a:rPr lang="fr-FR" sz="3600" dirty="0" smtClean="0"/>
              <a:t>Introduction 1/</a:t>
            </a:r>
            <a:r>
              <a:rPr lang="fr-FR" sz="3600" spc="-300" dirty="0" smtClean="0"/>
              <a:t>2</a:t>
            </a:r>
            <a:endParaRPr lang="fr-FR" sz="3600" dirty="0"/>
          </a:p>
        </p:txBody>
      </p:sp>
      <p:sp>
        <p:nvSpPr>
          <p:cNvPr id="3" name="Content Placeholder 2"/>
          <p:cNvSpPr>
            <a:spLocks noGrp="1"/>
          </p:cNvSpPr>
          <p:nvPr>
            <p:ph idx="1"/>
          </p:nvPr>
        </p:nvSpPr>
        <p:spPr>
          <a:xfrm>
            <a:off x="457200" y="908720"/>
            <a:ext cx="8229600" cy="5592114"/>
          </a:xfrm>
        </p:spPr>
        <p:txBody>
          <a:bodyPr>
            <a:noAutofit/>
          </a:bodyPr>
          <a:lstStyle/>
          <a:p>
            <a:pPr marL="514350" indent="-514350" algn="just">
              <a:lnSpc>
                <a:spcPct val="110000"/>
              </a:lnSpc>
              <a:buFont typeface="+mj-lt"/>
              <a:buAutoNum type="arabicPeriod"/>
            </a:pPr>
            <a:r>
              <a:rPr lang="fr-FR" sz="2100" dirty="0" smtClean="0">
                <a:solidFill>
                  <a:schemeClr val="tx1"/>
                </a:solidFill>
                <a:latin typeface="Trebuchet MS" pitchFamily="34" charset="0"/>
              </a:rPr>
              <a:t>Le Bénin à l’instar des autres pays dispose d’un cadre conceptuel pour son développement (</a:t>
            </a:r>
            <a:r>
              <a:rPr lang="fr-FR" sz="2100" dirty="0" err="1" smtClean="0">
                <a:solidFill>
                  <a:schemeClr val="tx1"/>
                </a:solidFill>
                <a:latin typeface="Trebuchet MS" pitchFamily="34" charset="0"/>
              </a:rPr>
              <a:t>Alafia</a:t>
            </a:r>
            <a:r>
              <a:rPr lang="fr-FR" sz="2100" dirty="0" smtClean="0">
                <a:solidFill>
                  <a:schemeClr val="tx1"/>
                </a:solidFill>
                <a:latin typeface="Trebuchet MS" pitchFamily="34" charset="0"/>
              </a:rPr>
              <a:t> 2025, OSD 2006-2011, SCRP, stratégies sectorielles, etc.) </a:t>
            </a:r>
          </a:p>
          <a:p>
            <a:pPr marL="514350" indent="-514350" algn="just">
              <a:lnSpc>
                <a:spcPct val="110000"/>
              </a:lnSpc>
              <a:buFont typeface="+mj-lt"/>
              <a:buAutoNum type="arabicPeriod"/>
            </a:pPr>
            <a:r>
              <a:rPr lang="fr-FR" sz="2100" dirty="0" smtClean="0">
                <a:solidFill>
                  <a:schemeClr val="tx1"/>
                </a:solidFill>
                <a:latin typeface="Trebuchet MS" pitchFamily="34" charset="0"/>
              </a:rPr>
              <a:t>Le Gouvernement s’est engagé dans un processus de développement de l’évaluation pour accroître la transparence et la capitalisation des connaissances sur les politiques publiques mises en œuvre. </a:t>
            </a:r>
          </a:p>
          <a:p>
            <a:pPr marL="457200" indent="-457200" algn="just">
              <a:lnSpc>
                <a:spcPct val="110000"/>
              </a:lnSpc>
              <a:buFont typeface="+mj-lt"/>
              <a:buAutoNum type="arabicPeriod" startAt="3"/>
            </a:pPr>
            <a:r>
              <a:rPr lang="fr-FR" sz="2100" dirty="0" smtClean="0">
                <a:solidFill>
                  <a:schemeClr val="tx1"/>
                </a:solidFill>
                <a:latin typeface="Trebuchet MS" pitchFamily="34" charset="0"/>
              </a:rPr>
              <a:t>Les </a:t>
            </a:r>
            <a:r>
              <a:rPr lang="fr-FR" sz="2100" b="1" dirty="0" smtClean="0">
                <a:solidFill>
                  <a:schemeClr val="tx1"/>
                </a:solidFill>
                <a:latin typeface="Trebuchet MS" pitchFamily="34" charset="0"/>
              </a:rPr>
              <a:t>Journées Béninoises de l’Evaluation</a:t>
            </a:r>
            <a:r>
              <a:rPr lang="fr-FR" sz="2100" dirty="0" smtClean="0">
                <a:solidFill>
                  <a:schemeClr val="tx1"/>
                </a:solidFill>
                <a:latin typeface="Trebuchet MS" pitchFamily="34" charset="0"/>
              </a:rPr>
              <a:t>, organisées en juin 2010, ont confirmé que l’évaluation reste d’un intérêt capital et que sa mise en œuvre renforce la </a:t>
            </a:r>
            <a:r>
              <a:rPr lang="fr-FR" sz="2100" b="1" dirty="0" smtClean="0">
                <a:solidFill>
                  <a:schemeClr val="tx1"/>
                </a:solidFill>
                <a:latin typeface="Trebuchet MS" pitchFamily="34" charset="0"/>
              </a:rPr>
              <a:t>culture de l’obligation de résultat </a:t>
            </a:r>
            <a:r>
              <a:rPr lang="fr-FR" sz="2100" dirty="0" smtClean="0">
                <a:solidFill>
                  <a:schemeClr val="tx1"/>
                </a:solidFill>
                <a:latin typeface="Trebuchet MS" pitchFamily="34" charset="0"/>
              </a:rPr>
              <a:t>pour l’efficacité de l’action publique. </a:t>
            </a:r>
          </a:p>
          <a:p>
            <a:pPr marL="457200" indent="-457200" algn="just">
              <a:lnSpc>
                <a:spcPct val="110000"/>
              </a:lnSpc>
              <a:buFont typeface="+mj-lt"/>
              <a:buAutoNum type="arabicPeriod" startAt="3"/>
            </a:pPr>
            <a:r>
              <a:rPr lang="fr-FR" sz="2100" dirty="0" smtClean="0">
                <a:solidFill>
                  <a:schemeClr val="tx1"/>
                </a:solidFill>
                <a:latin typeface="Trebuchet MS" pitchFamily="34" charset="0"/>
              </a:rPr>
              <a:t>C’est en vertu de cette importance que l’évaluation des politiques publiques a été déclarée </a:t>
            </a:r>
            <a:r>
              <a:rPr lang="fr-FR" sz="2100" b="1" dirty="0" smtClean="0">
                <a:solidFill>
                  <a:schemeClr val="tx1"/>
                </a:solidFill>
                <a:latin typeface="Trebuchet MS" pitchFamily="34" charset="0"/>
              </a:rPr>
              <a:t>priorité nationale</a:t>
            </a:r>
            <a:r>
              <a:rPr lang="fr-FR" sz="2100" dirty="0" smtClean="0">
                <a:solidFill>
                  <a:schemeClr val="tx1"/>
                </a:solidFill>
                <a:latin typeface="Trebuchet MS" pitchFamily="34" charset="0"/>
              </a:rPr>
              <a:t> par le Gouvernement du Bénin en 2010.</a:t>
            </a:r>
          </a:p>
        </p:txBody>
      </p:sp>
      <p:sp>
        <p:nvSpPr>
          <p:cNvPr id="8" name="Slide Number Placeholder 7"/>
          <p:cNvSpPr>
            <a:spLocks noGrp="1"/>
          </p:cNvSpPr>
          <p:nvPr>
            <p:ph type="sldNum" sz="quarter" idx="12"/>
          </p:nvPr>
        </p:nvSpPr>
        <p:spPr/>
        <p:txBody>
          <a:bodyPr/>
          <a:lstStyle/>
          <a:p>
            <a:fld id="{691793A5-A532-4727-8421-344059F90F0A}" type="slidenum">
              <a:rPr lang="fr-FR" smtClean="0"/>
              <a:pPr/>
              <a:t>3</a:t>
            </a:fld>
            <a:endParaRPr lang="fr-FR" dirty="0"/>
          </a:p>
        </p:txBody>
      </p:sp>
    </p:spTree>
    <p:extLst>
      <p:ext uri="{BB962C8B-B14F-4D97-AF65-F5344CB8AC3E}">
        <p14:creationId xmlns:p14="http://schemas.microsoft.com/office/powerpoint/2010/main" val="2161131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715040"/>
          </a:xfrm>
        </p:spPr>
        <p:txBody>
          <a:bodyPr>
            <a:normAutofit/>
          </a:bodyPr>
          <a:lstStyle/>
          <a:p>
            <a:pPr marL="457200" indent="-457200" algn="just">
              <a:lnSpc>
                <a:spcPct val="130000"/>
              </a:lnSpc>
              <a:buFont typeface="+mj-lt"/>
              <a:buAutoNum type="arabicPeriod" startAt="5"/>
            </a:pPr>
            <a:r>
              <a:rPr lang="fr-FR" sz="2100" dirty="0" smtClean="0">
                <a:solidFill>
                  <a:schemeClr val="tx1"/>
                </a:solidFill>
                <a:latin typeface="Trebuchet MS" pitchFamily="34" charset="0"/>
              </a:rPr>
              <a:t>Au Bénin, le </a:t>
            </a:r>
            <a:r>
              <a:rPr lang="fr-FR" sz="2100" b="1" dirty="0" smtClean="0">
                <a:solidFill>
                  <a:schemeClr val="tx1"/>
                </a:solidFill>
                <a:latin typeface="Trebuchet MS" pitchFamily="34" charset="0"/>
              </a:rPr>
              <a:t>Bureau d’Evaluation des Politiques Publiques (BEPP) </a:t>
            </a:r>
            <a:r>
              <a:rPr lang="fr-FR" sz="2100" dirty="0" smtClean="0">
                <a:solidFill>
                  <a:schemeClr val="tx1"/>
                </a:solidFill>
                <a:latin typeface="Trebuchet MS" pitchFamily="34" charset="0"/>
              </a:rPr>
              <a:t>assure le leadership dans le développement de l’évaluation sur le plan national et conduit les évaluations de politiques publiques sectorielles pour le compte du Gouvernement. Au cours des trois dernières années, </a:t>
            </a:r>
            <a:r>
              <a:rPr lang="fr-FR" sz="2100" b="1" dirty="0" smtClean="0">
                <a:solidFill>
                  <a:schemeClr val="tx1"/>
                </a:solidFill>
                <a:latin typeface="Trebuchet MS" pitchFamily="34" charset="0"/>
              </a:rPr>
              <a:t>le Bureau s’est largement investi dans le développement des capacités et le renforcement du système national d’évaluation</a:t>
            </a:r>
            <a:r>
              <a:rPr lang="fr-FR" sz="2100" dirty="0" smtClean="0">
                <a:solidFill>
                  <a:schemeClr val="tx1"/>
                </a:solidFill>
                <a:latin typeface="Trebuchet MS" pitchFamily="34" charset="0"/>
              </a:rPr>
              <a:t> qu’il contribue à mettre en place.</a:t>
            </a:r>
          </a:p>
          <a:p>
            <a:pPr marL="457200" indent="-457200" algn="just">
              <a:lnSpc>
                <a:spcPct val="130000"/>
              </a:lnSpc>
              <a:buFont typeface="+mj-lt"/>
              <a:buAutoNum type="arabicPeriod" startAt="5"/>
            </a:pPr>
            <a:r>
              <a:rPr lang="fr-FR" sz="2100" dirty="0" smtClean="0">
                <a:solidFill>
                  <a:schemeClr val="tx1"/>
                </a:solidFill>
                <a:latin typeface="Trebuchet MS" pitchFamily="34" charset="0"/>
              </a:rPr>
              <a:t>L’</a:t>
            </a:r>
            <a:r>
              <a:rPr lang="fr-FR" sz="2100" b="1" dirty="0" smtClean="0">
                <a:solidFill>
                  <a:schemeClr val="tx1"/>
                </a:solidFill>
                <a:latin typeface="Trebuchet MS" pitchFamily="34" charset="0"/>
              </a:rPr>
              <a:t>Observatoire du Changement Social (OCS) </a:t>
            </a:r>
            <a:r>
              <a:rPr lang="fr-FR" sz="2100" dirty="0" smtClean="0">
                <a:solidFill>
                  <a:schemeClr val="tx1"/>
                </a:solidFill>
                <a:latin typeface="Trebuchet MS" pitchFamily="34" charset="0"/>
              </a:rPr>
              <a:t>est la structure nationale qui évalue l’impact des politiques sociales du Gouvernement. A ce titre, elle est chargée du dispositif de suivi technique de la mise en œuvre de la stratégie de croissance pour la réduction de la pauvreté (SCRP). </a:t>
            </a:r>
          </a:p>
        </p:txBody>
      </p:sp>
      <p:sp>
        <p:nvSpPr>
          <p:cNvPr id="8" name="Slide Number Placeholder 7"/>
          <p:cNvSpPr>
            <a:spLocks noGrp="1"/>
          </p:cNvSpPr>
          <p:nvPr>
            <p:ph type="sldNum" sz="quarter" idx="12"/>
          </p:nvPr>
        </p:nvSpPr>
        <p:spPr/>
        <p:txBody>
          <a:bodyPr/>
          <a:lstStyle/>
          <a:p>
            <a:fld id="{691793A5-A532-4727-8421-344059F90F0A}" type="slidenum">
              <a:rPr lang="fr-FR" smtClean="0"/>
              <a:pPr/>
              <a:t>4</a:t>
            </a:fld>
            <a:endParaRPr lang="fr-FR"/>
          </a:p>
        </p:txBody>
      </p:sp>
      <p:sp>
        <p:nvSpPr>
          <p:cNvPr id="11" name="Title 1"/>
          <p:cNvSpPr txBox="1">
            <a:spLocks/>
          </p:cNvSpPr>
          <p:nvPr/>
        </p:nvSpPr>
        <p:spPr>
          <a:xfrm>
            <a:off x="457200" y="0"/>
            <a:ext cx="8229600" cy="1124744"/>
          </a:xfrm>
          <a:prstGeom prst="rect">
            <a:avLst/>
          </a:prstGeom>
        </p:spPr>
        <p:txBody>
          <a:bodyPr vert="horz" lIns="91440" tIns="45720" rIns="91440" bIns="45720" rtlCol="0" anchor="t">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marL="857250" indent="-857250"/>
            <a:r>
              <a:rPr lang="fr-FR" sz="3600" dirty="0" smtClean="0"/>
              <a:t>Introduction 2/</a:t>
            </a:r>
            <a:r>
              <a:rPr lang="fr-FR" sz="3600" spc="-300" dirty="0" smtClean="0"/>
              <a:t>2</a:t>
            </a:r>
            <a:endParaRPr lang="fr-FR" sz="3600" baseline="30000" dirty="0"/>
          </a:p>
        </p:txBody>
      </p:sp>
    </p:spTree>
    <p:extLst>
      <p:ext uri="{BB962C8B-B14F-4D97-AF65-F5344CB8AC3E}">
        <p14:creationId xmlns:p14="http://schemas.microsoft.com/office/powerpoint/2010/main" val="701126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nchor="t"/>
          <a:lstStyle/>
          <a:p>
            <a:pPr marL="857250" lvl="0" indent="-857250">
              <a:lnSpc>
                <a:spcPct val="100000"/>
              </a:lnSpc>
              <a:buFont typeface="+mj-lt"/>
              <a:buAutoNum type="romanUcPeriod"/>
            </a:pPr>
            <a:r>
              <a:rPr lang="fr-FR" sz="3200" dirty="0" smtClean="0"/>
              <a:t>Cadre institutionnel de l’évaluation des politiques publiques  1/2</a:t>
            </a:r>
            <a:endParaRPr lang="fr-FR" sz="3200" dirty="0"/>
          </a:p>
        </p:txBody>
      </p:sp>
      <p:sp>
        <p:nvSpPr>
          <p:cNvPr id="3" name="Content Placeholder 2"/>
          <p:cNvSpPr>
            <a:spLocks noGrp="1"/>
          </p:cNvSpPr>
          <p:nvPr>
            <p:ph idx="1"/>
          </p:nvPr>
        </p:nvSpPr>
        <p:spPr>
          <a:xfrm>
            <a:off x="214282" y="1071546"/>
            <a:ext cx="8715436" cy="5643602"/>
          </a:xfrm>
        </p:spPr>
        <p:txBody>
          <a:bodyPr>
            <a:noAutofit/>
          </a:bodyPr>
          <a:lstStyle/>
          <a:p>
            <a:pPr marL="457200" indent="-457200" algn="just">
              <a:lnSpc>
                <a:spcPct val="110000"/>
              </a:lnSpc>
              <a:buFont typeface="+mj-lt"/>
              <a:buAutoNum type="arabicPeriod"/>
            </a:pPr>
            <a:r>
              <a:rPr lang="fr-FR" sz="2100" dirty="0" smtClean="0">
                <a:solidFill>
                  <a:schemeClr val="tx1"/>
                </a:solidFill>
                <a:latin typeface="Trebuchet MS" pitchFamily="34" charset="0"/>
              </a:rPr>
              <a:t>Le cadre institutionnel a permis de rendre plus efficace le système d’évaluation par la </a:t>
            </a:r>
            <a:r>
              <a:rPr lang="fr-FR" sz="2100" b="1" dirty="0" smtClean="0">
                <a:solidFill>
                  <a:schemeClr val="tx1"/>
                </a:solidFill>
                <a:latin typeface="Trebuchet MS" pitchFamily="34" charset="0"/>
              </a:rPr>
              <a:t>mise en place d’un dispositif adapté pour la réalisation des évaluations</a:t>
            </a:r>
            <a:r>
              <a:rPr lang="fr-FR" sz="2100" dirty="0" smtClean="0">
                <a:solidFill>
                  <a:schemeClr val="tx1"/>
                </a:solidFill>
                <a:latin typeface="Trebuchet MS" pitchFamily="34" charset="0"/>
              </a:rPr>
              <a:t>. Ce dispositif est utilisé pour :</a:t>
            </a:r>
          </a:p>
          <a:p>
            <a:pPr marL="857250" lvl="1" indent="-457200" algn="just">
              <a:lnSpc>
                <a:spcPct val="110000"/>
              </a:lnSpc>
              <a:buFont typeface="Arial" pitchFamily="34" charset="0"/>
              <a:buChar char="•"/>
            </a:pPr>
            <a:r>
              <a:rPr lang="fr-FR" sz="2100" dirty="0" smtClean="0">
                <a:solidFill>
                  <a:schemeClr val="tx1"/>
                </a:solidFill>
                <a:latin typeface="Trebuchet MS" pitchFamily="34" charset="0"/>
              </a:rPr>
              <a:t>l’</a:t>
            </a:r>
            <a:r>
              <a:rPr lang="fr-FR" sz="2100" b="1" dirty="0" smtClean="0">
                <a:solidFill>
                  <a:schemeClr val="tx1"/>
                </a:solidFill>
                <a:latin typeface="Trebuchet MS" pitchFamily="34" charset="0"/>
              </a:rPr>
              <a:t>identification</a:t>
            </a:r>
            <a:r>
              <a:rPr lang="fr-FR" sz="2100" dirty="0" smtClean="0">
                <a:solidFill>
                  <a:schemeClr val="tx1"/>
                </a:solidFill>
                <a:latin typeface="Trebuchet MS" pitchFamily="34" charset="0"/>
              </a:rPr>
              <a:t> des évaluations à réaliser ;</a:t>
            </a:r>
          </a:p>
          <a:p>
            <a:pPr marL="857250" lvl="1" indent="-457200" algn="just">
              <a:lnSpc>
                <a:spcPct val="110000"/>
              </a:lnSpc>
              <a:buFont typeface="Arial" pitchFamily="34" charset="0"/>
              <a:buChar char="•"/>
            </a:pPr>
            <a:r>
              <a:rPr lang="fr-FR" sz="2100" dirty="0" smtClean="0">
                <a:solidFill>
                  <a:schemeClr val="tx1"/>
                </a:solidFill>
                <a:latin typeface="Trebuchet MS" pitchFamily="34" charset="0"/>
              </a:rPr>
              <a:t>la </a:t>
            </a:r>
            <a:r>
              <a:rPr lang="fr-FR" sz="2100" b="1" dirty="0" smtClean="0">
                <a:solidFill>
                  <a:schemeClr val="tx1"/>
                </a:solidFill>
                <a:latin typeface="Trebuchet MS" pitchFamily="34" charset="0"/>
              </a:rPr>
              <a:t>création des instances d’évaluation </a:t>
            </a:r>
            <a:r>
              <a:rPr lang="fr-FR" sz="2100" dirty="0" smtClean="0">
                <a:solidFill>
                  <a:schemeClr val="tx1"/>
                </a:solidFill>
                <a:latin typeface="Trebuchet MS" pitchFamily="34" charset="0"/>
              </a:rPr>
              <a:t>chargées de piloter et d’assurer la qualité scientifique des travaux d’évaluation ;</a:t>
            </a:r>
          </a:p>
          <a:p>
            <a:pPr marL="857250" lvl="1" indent="-457200" algn="just">
              <a:lnSpc>
                <a:spcPct val="110000"/>
              </a:lnSpc>
              <a:buFont typeface="Arial" pitchFamily="34" charset="0"/>
              <a:buChar char="•"/>
            </a:pPr>
            <a:r>
              <a:rPr lang="fr-FR" sz="2100" dirty="0" smtClean="0">
                <a:solidFill>
                  <a:schemeClr val="tx1"/>
                </a:solidFill>
                <a:latin typeface="Trebuchet MS" pitchFamily="34" charset="0"/>
              </a:rPr>
              <a:t>la </a:t>
            </a:r>
            <a:r>
              <a:rPr lang="fr-FR" sz="2100" b="1" dirty="0" smtClean="0">
                <a:solidFill>
                  <a:schemeClr val="tx1"/>
                </a:solidFill>
                <a:latin typeface="Trebuchet MS" pitchFamily="34" charset="0"/>
              </a:rPr>
              <a:t>participation des différents acteurs</a:t>
            </a:r>
            <a:r>
              <a:rPr lang="fr-FR" sz="2100" dirty="0" smtClean="0">
                <a:solidFill>
                  <a:schemeClr val="tx1"/>
                </a:solidFill>
                <a:latin typeface="Trebuchet MS" pitchFamily="34" charset="0"/>
              </a:rPr>
              <a:t> à l’évaluation ;</a:t>
            </a:r>
          </a:p>
          <a:p>
            <a:pPr marL="857250" lvl="1" indent="-457200" algn="just">
              <a:lnSpc>
                <a:spcPct val="110000"/>
              </a:lnSpc>
              <a:buFont typeface="Arial" pitchFamily="34" charset="0"/>
              <a:buChar char="•"/>
            </a:pPr>
            <a:r>
              <a:rPr lang="fr-FR" sz="2100" dirty="0" smtClean="0">
                <a:solidFill>
                  <a:schemeClr val="tx1"/>
                </a:solidFill>
                <a:latin typeface="Trebuchet MS" pitchFamily="34" charset="0"/>
              </a:rPr>
              <a:t>la </a:t>
            </a:r>
            <a:r>
              <a:rPr lang="fr-FR" sz="2100" b="1" dirty="0" smtClean="0">
                <a:solidFill>
                  <a:schemeClr val="tx1"/>
                </a:solidFill>
                <a:latin typeface="Trebuchet MS" pitchFamily="34" charset="0"/>
              </a:rPr>
              <a:t>dissémination des résultats </a:t>
            </a:r>
            <a:r>
              <a:rPr lang="fr-FR" sz="2100" dirty="0" smtClean="0">
                <a:solidFill>
                  <a:schemeClr val="tx1"/>
                </a:solidFill>
                <a:latin typeface="Trebuchet MS" pitchFamily="34" charset="0"/>
              </a:rPr>
              <a:t>;</a:t>
            </a:r>
          </a:p>
          <a:p>
            <a:pPr marL="857250" lvl="1" indent="-457200" algn="just">
              <a:lnSpc>
                <a:spcPct val="110000"/>
              </a:lnSpc>
              <a:buFont typeface="Arial" pitchFamily="34" charset="0"/>
              <a:buChar char="•"/>
            </a:pPr>
            <a:r>
              <a:rPr lang="fr-FR" sz="2100" dirty="0" smtClean="0">
                <a:solidFill>
                  <a:schemeClr val="tx1"/>
                </a:solidFill>
                <a:latin typeface="Trebuchet MS" pitchFamily="34" charset="0"/>
              </a:rPr>
              <a:t>le </a:t>
            </a:r>
            <a:r>
              <a:rPr lang="fr-FR" sz="2100" b="1" dirty="0" smtClean="0">
                <a:solidFill>
                  <a:schemeClr val="tx1"/>
                </a:solidFill>
                <a:latin typeface="Trebuchet MS" pitchFamily="34" charset="0"/>
              </a:rPr>
              <a:t>suivi de la mise en œuvre des recommandations </a:t>
            </a:r>
            <a:r>
              <a:rPr lang="fr-FR" sz="2100" dirty="0" smtClean="0">
                <a:solidFill>
                  <a:schemeClr val="tx1"/>
                </a:solidFill>
                <a:latin typeface="Trebuchet MS" pitchFamily="34" charset="0"/>
              </a:rPr>
              <a:t>des évaluations.</a:t>
            </a:r>
          </a:p>
          <a:p>
            <a:pPr marL="457200" indent="-457200" algn="just">
              <a:lnSpc>
                <a:spcPct val="110000"/>
              </a:lnSpc>
              <a:buFont typeface="+mj-lt"/>
              <a:buAutoNum type="arabicPeriod"/>
            </a:pPr>
            <a:r>
              <a:rPr lang="fr-FR" sz="2100" dirty="0" smtClean="0">
                <a:solidFill>
                  <a:schemeClr val="tx1"/>
                </a:solidFill>
                <a:latin typeface="Trebuchet MS" pitchFamily="34" charset="0"/>
              </a:rPr>
              <a:t>Le dispositif a permis </a:t>
            </a:r>
            <a:r>
              <a:rPr lang="fr-FR" sz="2100" b="1" dirty="0" smtClean="0">
                <a:solidFill>
                  <a:schemeClr val="tx1"/>
                </a:solidFill>
                <a:latin typeface="Trebuchet MS" pitchFamily="34" charset="0"/>
              </a:rPr>
              <a:t>d’accroître l’implication des parties prenantes aux différentes étapes du processus, à la formulation des recommandations et à la prise en compte de leurs préoccupations dans les évaluations</a:t>
            </a:r>
            <a:r>
              <a:rPr lang="fr-FR" sz="2100" dirty="0" smtClean="0">
                <a:solidFill>
                  <a:schemeClr val="tx1"/>
                </a:solidFill>
                <a:latin typeface="Trebuchet MS" pitchFamily="34" charset="0"/>
              </a:rPr>
              <a:t>.</a:t>
            </a:r>
          </a:p>
          <a:p>
            <a:pPr marL="857250" lvl="1" indent="-457200" algn="just">
              <a:lnSpc>
                <a:spcPct val="110000"/>
              </a:lnSpc>
              <a:buNone/>
            </a:pPr>
            <a:endParaRPr lang="fr-FR" sz="2100" dirty="0" smtClean="0">
              <a:solidFill>
                <a:schemeClr val="tx1"/>
              </a:solidFill>
              <a:latin typeface="Trebuchet MS" pitchFamily="34" charset="0"/>
            </a:endParaRPr>
          </a:p>
        </p:txBody>
      </p:sp>
      <p:sp>
        <p:nvSpPr>
          <p:cNvPr id="8" name="Slide Number Placeholder 7"/>
          <p:cNvSpPr>
            <a:spLocks noGrp="1"/>
          </p:cNvSpPr>
          <p:nvPr>
            <p:ph type="sldNum" sz="quarter" idx="12"/>
          </p:nvPr>
        </p:nvSpPr>
        <p:spPr/>
        <p:txBody>
          <a:bodyPr/>
          <a:lstStyle/>
          <a:p>
            <a:fld id="{691793A5-A532-4727-8421-344059F90F0A}" type="slidenum">
              <a:rPr lang="fr-FR" smtClean="0"/>
              <a:pPr/>
              <a:t>5</a:t>
            </a:fld>
            <a:endParaRPr lang="fr-FR"/>
          </a:p>
        </p:txBody>
      </p:sp>
    </p:spTree>
    <p:extLst>
      <p:ext uri="{BB962C8B-B14F-4D97-AF65-F5344CB8AC3E}">
        <p14:creationId xmlns:p14="http://schemas.microsoft.com/office/powerpoint/2010/main" val="18784613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ZoneTexte 65"/>
          <p:cNvSpPr txBox="1"/>
          <p:nvPr/>
        </p:nvSpPr>
        <p:spPr>
          <a:xfrm>
            <a:off x="571440" y="71414"/>
            <a:ext cx="8572560" cy="369332"/>
          </a:xfrm>
          <a:prstGeom prst="rect">
            <a:avLst/>
          </a:prstGeom>
          <a:noFill/>
        </p:spPr>
        <p:txBody>
          <a:bodyPr wrap="square" rtlCol="0">
            <a:spAutoFit/>
          </a:bodyPr>
          <a:lstStyle/>
          <a:p>
            <a:r>
              <a:rPr lang="fr-FR" b="1" dirty="0" smtClean="0"/>
              <a:t>Schéma du cadre institutionnel de l’évaluation des politiques publiques</a:t>
            </a:r>
            <a:endParaRPr lang="fr-FR" b="1" dirty="0"/>
          </a:p>
        </p:txBody>
      </p:sp>
      <p:grpSp>
        <p:nvGrpSpPr>
          <p:cNvPr id="1026" name="Group 2"/>
          <p:cNvGrpSpPr>
            <a:grpSpLocks/>
          </p:cNvGrpSpPr>
          <p:nvPr/>
        </p:nvGrpSpPr>
        <p:grpSpPr bwMode="auto">
          <a:xfrm>
            <a:off x="214282" y="571481"/>
            <a:ext cx="8929718" cy="6072229"/>
            <a:chOff x="599" y="1275"/>
            <a:chExt cx="16141" cy="10282"/>
          </a:xfrm>
        </p:grpSpPr>
        <p:sp>
          <p:nvSpPr>
            <p:cNvPr id="1027" name="Oval 3"/>
            <p:cNvSpPr>
              <a:spLocks noChangeArrowheads="1"/>
            </p:cNvSpPr>
            <p:nvPr/>
          </p:nvSpPr>
          <p:spPr bwMode="auto">
            <a:xfrm>
              <a:off x="10018" y="3955"/>
              <a:ext cx="2063" cy="1010"/>
            </a:xfrm>
            <a:prstGeom prst="ellipse">
              <a:avLst/>
            </a:prstGeom>
            <a:gradFill rotWithShape="0">
              <a:gsLst>
                <a:gs pos="0">
                  <a:srgbClr val="92CDDC"/>
                </a:gs>
                <a:gs pos="50000">
                  <a:srgbClr val="4BACC6"/>
                </a:gs>
                <a:gs pos="100000">
                  <a:srgbClr val="92CDDC"/>
                </a:gs>
              </a:gsLst>
              <a:lin ang="5400000" scaled="1"/>
            </a:gradFill>
            <a:ln w="12700">
              <a:solidFill>
                <a:srgbClr val="4BACC6"/>
              </a:solidFill>
              <a:round/>
              <a:headEnd/>
              <a:tailEnd/>
            </a:ln>
            <a:effectLst>
              <a:outerShdw dist="28398" dir="3806097" algn="ctr" rotWithShape="0">
                <a:srgbClr val="205867"/>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700" b="1" i="0" u="none" strike="noStrike" cap="none" normalizeH="0" baseline="0" dirty="0" smtClean="0">
                  <a:ln>
                    <a:noFill/>
                  </a:ln>
                  <a:solidFill>
                    <a:schemeClr val="tx1"/>
                  </a:solidFill>
                  <a:effectLst/>
                  <a:latin typeface="Trebuchet MS" pitchFamily="34" charset="0"/>
                  <a:cs typeface="Arial" pitchFamily="34" charset="0"/>
                </a:rPr>
                <a:t>CONSEIL NATIONAL DE L’EVALUATION</a:t>
              </a: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028" name="Group 4"/>
            <p:cNvGrpSpPr>
              <a:grpSpLocks/>
            </p:cNvGrpSpPr>
            <p:nvPr/>
          </p:nvGrpSpPr>
          <p:grpSpPr bwMode="auto">
            <a:xfrm>
              <a:off x="599" y="1275"/>
              <a:ext cx="16141" cy="10282"/>
              <a:chOff x="599" y="1275"/>
              <a:chExt cx="16141" cy="10282"/>
            </a:xfrm>
          </p:grpSpPr>
          <p:cxnSp>
            <p:nvCxnSpPr>
              <p:cNvPr id="1029" name="AutoShape 5"/>
              <p:cNvCxnSpPr>
                <a:cxnSpLocks noChangeShapeType="1"/>
              </p:cNvCxnSpPr>
              <p:nvPr/>
            </p:nvCxnSpPr>
            <p:spPr bwMode="auto">
              <a:xfrm flipH="1">
                <a:off x="9675" y="4896"/>
                <a:ext cx="688" cy="337"/>
              </a:xfrm>
              <a:prstGeom prst="straightConnector1">
                <a:avLst/>
              </a:prstGeom>
              <a:noFill/>
              <a:ln w="19050">
                <a:solidFill>
                  <a:srgbClr val="000000"/>
                </a:solidFill>
                <a:prstDash val="dash"/>
                <a:round/>
                <a:headEnd type="arrow" w="med" len="med"/>
                <a:tailEnd/>
              </a:ln>
            </p:spPr>
          </p:cxnSp>
          <p:sp>
            <p:nvSpPr>
              <p:cNvPr id="17" name="AutoShape 6"/>
              <p:cNvSpPr>
                <a:spLocks noChangeArrowheads="1"/>
              </p:cNvSpPr>
              <p:nvPr/>
            </p:nvSpPr>
            <p:spPr bwMode="auto">
              <a:xfrm>
                <a:off x="7720" y="4184"/>
                <a:ext cx="1955" cy="2499"/>
              </a:xfrm>
              <a:prstGeom prst="flowChartAlternateProcess">
                <a:avLst/>
              </a:prstGeom>
              <a:solidFill>
                <a:srgbClr val="FFFFFF"/>
              </a:solidFill>
              <a:ln w="1270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1" u="none" strike="noStrike" cap="none" normalizeH="0" baseline="0" smtClean="0">
                    <a:ln>
                      <a:noFill/>
                    </a:ln>
                    <a:solidFill>
                      <a:schemeClr val="tx1"/>
                    </a:solidFill>
                    <a:effectLst/>
                    <a:latin typeface="Trebuchet MS" pitchFamily="34" charset="0"/>
                    <a:cs typeface="Arial" pitchFamily="34" charset="0"/>
                  </a:rPr>
                  <a:t>MEF</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Oval 7"/>
              <p:cNvSpPr>
                <a:spLocks noChangeArrowheads="1"/>
              </p:cNvSpPr>
              <p:nvPr/>
            </p:nvSpPr>
            <p:spPr bwMode="auto">
              <a:xfrm>
                <a:off x="7720" y="7401"/>
                <a:ext cx="1661" cy="1130"/>
              </a:xfrm>
              <a:prstGeom prst="ellipse">
                <a:avLst/>
              </a:prstGeom>
              <a:gradFill rotWithShape="0">
                <a:gsLst>
                  <a:gs pos="0">
                    <a:srgbClr val="95B3D7"/>
                  </a:gs>
                  <a:gs pos="50000">
                    <a:srgbClr val="DBE5F1"/>
                  </a:gs>
                  <a:gs pos="100000">
                    <a:srgbClr val="95B3D7"/>
                  </a:gs>
                </a:gsLst>
                <a:lin ang="18900000" scaled="1"/>
              </a:gradFill>
              <a:ln w="12700">
                <a:solidFill>
                  <a:srgbClr val="95B3D7"/>
                </a:solidFill>
                <a:round/>
                <a:headEnd/>
                <a:tailEnd/>
              </a:ln>
              <a:effectLst>
                <a:outerShdw sy="50000"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600"/>
                  </a:spcBef>
                  <a:spcAft>
                    <a:spcPts val="1000"/>
                  </a:spcAft>
                  <a:buClrTx/>
                  <a:buSzTx/>
                  <a:buFontTx/>
                  <a:buNone/>
                  <a:tabLst/>
                </a:pPr>
                <a:r>
                  <a:rPr kumimoji="0" lang="fr-FR" sz="1100" b="1" i="0" u="none" strike="noStrike" cap="none" normalizeH="0" baseline="0" smtClean="0">
                    <a:ln>
                      <a:noFill/>
                    </a:ln>
                    <a:solidFill>
                      <a:schemeClr val="tx1"/>
                    </a:solidFill>
                    <a:effectLst/>
                    <a:latin typeface="Trebuchet MS" pitchFamily="34" charset="0"/>
                    <a:cs typeface="Arial" pitchFamily="34" charset="0"/>
                  </a:rPr>
                  <a:t>BEPP</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8" name="Group 8"/>
              <p:cNvGrpSpPr>
                <a:grpSpLocks/>
              </p:cNvGrpSpPr>
              <p:nvPr/>
            </p:nvGrpSpPr>
            <p:grpSpPr bwMode="auto">
              <a:xfrm>
                <a:off x="599" y="1275"/>
                <a:ext cx="16141" cy="10282"/>
                <a:chOff x="599" y="1275"/>
                <a:chExt cx="16141" cy="10282"/>
              </a:xfrm>
            </p:grpSpPr>
            <p:sp>
              <p:nvSpPr>
                <p:cNvPr id="1033" name="AutoShape 9"/>
                <p:cNvSpPr>
                  <a:spLocks noChangeArrowheads="1"/>
                </p:cNvSpPr>
                <p:nvPr/>
              </p:nvSpPr>
              <p:spPr bwMode="auto">
                <a:xfrm>
                  <a:off x="1688" y="6594"/>
                  <a:ext cx="2376" cy="966"/>
                </a:xfrm>
                <a:prstGeom prst="roundRect">
                  <a:avLst>
                    <a:gd name="adj" fmla="val 16667"/>
                  </a:avLst>
                </a:prstGeom>
                <a:solidFill>
                  <a:srgbClr val="FFFFFF"/>
                </a:solidFill>
                <a:ln w="12700">
                  <a:solidFill>
                    <a:srgbClr val="000000"/>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000" b="1" i="0" u="none" strike="noStrike" cap="none" normalizeH="0" baseline="0" smtClean="0">
                      <a:ln>
                        <a:noFill/>
                      </a:ln>
                      <a:solidFill>
                        <a:schemeClr val="tx1"/>
                      </a:solidFill>
                      <a:effectLst/>
                      <a:latin typeface="Trebuchet MS" pitchFamily="34" charset="0"/>
                      <a:cs typeface="Arial" pitchFamily="34" charset="0"/>
                    </a:rPr>
                    <a:t>PARTENAIRES TECHNIQUES ET FINANCIERS</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034" name="Group 10"/>
                <p:cNvGrpSpPr>
                  <a:grpSpLocks/>
                </p:cNvGrpSpPr>
                <p:nvPr/>
              </p:nvGrpSpPr>
              <p:grpSpPr bwMode="auto">
                <a:xfrm>
                  <a:off x="13091" y="7925"/>
                  <a:ext cx="2474" cy="2201"/>
                  <a:chOff x="3152" y="5753"/>
                  <a:chExt cx="2557" cy="2292"/>
                </a:xfrm>
              </p:grpSpPr>
              <p:sp>
                <p:nvSpPr>
                  <p:cNvPr id="91" name="AutoShape 11"/>
                  <p:cNvSpPr>
                    <a:spLocks noChangeArrowheads="1"/>
                  </p:cNvSpPr>
                  <p:nvPr/>
                </p:nvSpPr>
                <p:spPr bwMode="auto">
                  <a:xfrm>
                    <a:off x="3152" y="5753"/>
                    <a:ext cx="2557" cy="2292"/>
                  </a:xfrm>
                  <a:prstGeom prst="roundRect">
                    <a:avLst>
                      <a:gd name="adj" fmla="val 16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1" i="0" u="none" strike="noStrike" cap="none" normalizeH="0" baseline="0" dirty="0" smtClean="0">
                        <a:ln>
                          <a:noFill/>
                        </a:ln>
                        <a:solidFill>
                          <a:schemeClr val="tx1"/>
                        </a:solidFill>
                        <a:effectLst/>
                        <a:latin typeface="Trebuchet MS" pitchFamily="34" charset="0"/>
                        <a:cs typeface="Arial" pitchFamily="34" charset="0"/>
                      </a:rPr>
                      <a:t>Acteurs au niveau déconcentré et local</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92" name="Rectangle 12"/>
                  <p:cNvSpPr>
                    <a:spLocks noChangeArrowheads="1"/>
                  </p:cNvSpPr>
                  <p:nvPr/>
                </p:nvSpPr>
                <p:spPr bwMode="auto">
                  <a:xfrm>
                    <a:off x="3340" y="6629"/>
                    <a:ext cx="2273" cy="499"/>
                  </a:xfrm>
                  <a:prstGeom prst="rect">
                    <a:avLst/>
                  </a:prstGeom>
                  <a:no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1" i="0" u="none" strike="noStrike" cap="none" normalizeH="0" baseline="0" smtClean="0">
                        <a:ln>
                          <a:noFill/>
                        </a:ln>
                        <a:solidFill>
                          <a:schemeClr val="tx1"/>
                        </a:solidFill>
                        <a:effectLst/>
                        <a:latin typeface="Trebuchet MS" pitchFamily="34" charset="0"/>
                        <a:cs typeface="Arial" pitchFamily="34" charset="0"/>
                      </a:rPr>
                      <a:t>PREFECTURES</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37" name="Rectangle 13"/>
                  <p:cNvSpPr>
                    <a:spLocks noChangeArrowheads="1"/>
                  </p:cNvSpPr>
                  <p:nvPr/>
                </p:nvSpPr>
                <p:spPr bwMode="auto">
                  <a:xfrm>
                    <a:off x="3340" y="7184"/>
                    <a:ext cx="2280" cy="633"/>
                  </a:xfrm>
                  <a:prstGeom prst="rect">
                    <a:avLst/>
                  </a:prstGeom>
                  <a:no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1" i="0" u="none" strike="noStrike" cap="none" normalizeH="0" baseline="0" smtClean="0">
                        <a:ln>
                          <a:noFill/>
                        </a:ln>
                        <a:solidFill>
                          <a:schemeClr val="tx1"/>
                        </a:solidFill>
                        <a:effectLst/>
                        <a:latin typeface="Trebuchet MS" pitchFamily="34" charset="0"/>
                        <a:cs typeface="Arial" pitchFamily="34" charset="0"/>
                      </a:rPr>
                      <a:t>COLLECTIVITES LOCALES</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1038" name="AutoShape 14"/>
                <p:cNvSpPr>
                  <a:spLocks noChangeArrowheads="1"/>
                </p:cNvSpPr>
                <p:nvPr/>
              </p:nvSpPr>
              <p:spPr bwMode="auto">
                <a:xfrm>
                  <a:off x="4807" y="1753"/>
                  <a:ext cx="3748" cy="551"/>
                </a:xfrm>
                <a:prstGeom prst="flowChartAlternateProcess">
                  <a:avLst/>
                </a:prstGeom>
                <a:solidFill>
                  <a:srgbClr val="FFFFFF"/>
                </a:solidFill>
                <a:ln w="63500" cmpd="thickThin">
                  <a:solidFill>
                    <a:srgbClr val="4F81BD"/>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1" i="0" u="none" strike="noStrike" cap="none" normalizeH="0" baseline="0" dirty="0" smtClean="0">
                      <a:ln>
                        <a:noFill/>
                      </a:ln>
                      <a:solidFill>
                        <a:schemeClr val="tx1"/>
                      </a:solidFill>
                      <a:effectLst/>
                      <a:latin typeface="Trebuchet MS" pitchFamily="34" charset="0"/>
                      <a:cs typeface="Arial" pitchFamily="34" charset="0"/>
                    </a:rPr>
                    <a:t>PRESIDENCE DE LA REPUBLIQUE</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9" name="AutoShape 15"/>
                <p:cNvSpPr>
                  <a:spLocks noChangeArrowheads="1"/>
                </p:cNvSpPr>
                <p:nvPr/>
              </p:nvSpPr>
              <p:spPr bwMode="auto">
                <a:xfrm>
                  <a:off x="4807" y="2615"/>
                  <a:ext cx="3748" cy="485"/>
                </a:xfrm>
                <a:prstGeom prst="roundRect">
                  <a:avLst>
                    <a:gd name="adj" fmla="val 16667"/>
                  </a:avLst>
                </a:prstGeom>
                <a:solidFill>
                  <a:srgbClr val="FFFFFF"/>
                </a:solidFill>
                <a:ln w="63500" cmpd="thickThin">
                  <a:solidFill>
                    <a:srgbClr val="4F81BD"/>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smtClean="0">
                      <a:ln>
                        <a:noFill/>
                      </a:ln>
                      <a:solidFill>
                        <a:schemeClr val="tx1"/>
                      </a:solidFill>
                      <a:effectLst/>
                      <a:latin typeface="Trebuchet MS" pitchFamily="34" charset="0"/>
                      <a:cs typeface="Arial" pitchFamily="34" charset="0"/>
                    </a:rPr>
                    <a:t>PRIMATURE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16"/>
                <p:cNvSpPr>
                  <a:spLocks noChangeArrowheads="1"/>
                </p:cNvSpPr>
                <p:nvPr/>
              </p:nvSpPr>
              <p:spPr bwMode="auto">
                <a:xfrm>
                  <a:off x="1349" y="2423"/>
                  <a:ext cx="2147" cy="822"/>
                </a:xfrm>
                <a:prstGeom prst="rect">
                  <a:avLst/>
                </a:prstGeom>
                <a:solidFill>
                  <a:srgbClr val="FFFFFF"/>
                </a:solidFill>
                <a:ln w="9525">
                  <a:solidFill>
                    <a:srgbClr val="4F81BD"/>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600"/>
                    </a:spcBef>
                    <a:spcAft>
                      <a:spcPts val="1000"/>
                    </a:spcAft>
                    <a:buClrTx/>
                    <a:buSzTx/>
                    <a:buFontTx/>
                    <a:buNone/>
                    <a:tabLst/>
                  </a:pPr>
                  <a:r>
                    <a:rPr kumimoji="0" lang="fr-FR" sz="1000" b="1" i="0" u="none" strike="noStrike" cap="none" normalizeH="0" baseline="0" smtClean="0">
                      <a:ln>
                        <a:noFill/>
                      </a:ln>
                      <a:solidFill>
                        <a:schemeClr val="tx1"/>
                      </a:solidFill>
                      <a:effectLst/>
                      <a:latin typeface="Trebuchet MS" pitchFamily="34" charset="0"/>
                      <a:cs typeface="Arial" pitchFamily="34" charset="0"/>
                    </a:rPr>
                    <a:t>INSPECTION GENERALE D’ETAT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041" name="AutoShape 17"/>
                <p:cNvCxnSpPr>
                  <a:cxnSpLocks noChangeShapeType="1"/>
                </p:cNvCxnSpPr>
                <p:nvPr/>
              </p:nvCxnSpPr>
              <p:spPr bwMode="auto">
                <a:xfrm>
                  <a:off x="2655" y="2167"/>
                  <a:ext cx="2152" cy="1"/>
                </a:xfrm>
                <a:prstGeom prst="straightConnector1">
                  <a:avLst/>
                </a:prstGeom>
                <a:noFill/>
                <a:ln w="19050">
                  <a:solidFill>
                    <a:srgbClr val="000000"/>
                  </a:solidFill>
                  <a:round/>
                  <a:headEnd/>
                  <a:tailEnd/>
                </a:ln>
              </p:spPr>
            </p:cxnSp>
            <p:sp>
              <p:nvSpPr>
                <p:cNvPr id="20" name="AutoShape 18"/>
                <p:cNvSpPr>
                  <a:spLocks noChangeArrowheads="1"/>
                </p:cNvSpPr>
                <p:nvPr/>
              </p:nvSpPr>
              <p:spPr bwMode="auto">
                <a:xfrm>
                  <a:off x="5387" y="3437"/>
                  <a:ext cx="2026" cy="2921"/>
                </a:xfrm>
                <a:prstGeom prst="flowChartAlternateProcess">
                  <a:avLst/>
                </a:prstGeom>
                <a:solidFill>
                  <a:srgbClr val="FFFFFF"/>
                </a:solidFill>
                <a:ln w="317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457200" marR="9525" lvl="1" indent="0" algn="ctr" defTabSz="914400" rtl="0" eaLnBrk="1" fontAlgn="base" latinLnBrk="0" hangingPunct="1">
                    <a:lnSpc>
                      <a:spcPct val="100000"/>
                    </a:lnSpc>
                    <a:spcBef>
                      <a:spcPct val="0"/>
                    </a:spcBef>
                    <a:spcAft>
                      <a:spcPts val="1000"/>
                    </a:spcAft>
                    <a:buClrTx/>
                    <a:buSzTx/>
                    <a:buFontTx/>
                    <a:buNone/>
                    <a:tabLst/>
                  </a:pPr>
                  <a:r>
                    <a:rPr kumimoji="0" lang="fr-FR" sz="800" b="1" i="1" u="none" strike="noStrike" cap="none" normalizeH="0" baseline="0" smtClean="0">
                      <a:ln>
                        <a:noFill/>
                      </a:ln>
                      <a:solidFill>
                        <a:schemeClr val="tx1"/>
                      </a:solidFill>
                      <a:effectLst/>
                      <a:latin typeface="Trebuchet MS" pitchFamily="34" charset="0"/>
                      <a:cs typeface="Arial" pitchFamily="34" charset="0"/>
                    </a:rPr>
                    <a:t>MDAEP</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21" name="AutoShape 19"/>
                <p:cNvCxnSpPr>
                  <a:cxnSpLocks noChangeShapeType="1"/>
                </p:cNvCxnSpPr>
                <p:nvPr/>
              </p:nvCxnSpPr>
              <p:spPr bwMode="auto">
                <a:xfrm flipV="1">
                  <a:off x="4917" y="3100"/>
                  <a:ext cx="1" cy="551"/>
                </a:xfrm>
                <a:prstGeom prst="straightConnector1">
                  <a:avLst/>
                </a:prstGeom>
                <a:noFill/>
                <a:ln w="19050">
                  <a:solidFill>
                    <a:srgbClr val="000000"/>
                  </a:solidFill>
                  <a:round/>
                  <a:headEnd/>
                  <a:tailEnd/>
                </a:ln>
              </p:spPr>
            </p:cxnSp>
            <p:cxnSp>
              <p:nvCxnSpPr>
                <p:cNvPr id="22" name="AutoShape 20"/>
                <p:cNvCxnSpPr>
                  <a:cxnSpLocks noChangeShapeType="1"/>
                </p:cNvCxnSpPr>
                <p:nvPr/>
              </p:nvCxnSpPr>
              <p:spPr bwMode="auto">
                <a:xfrm flipV="1">
                  <a:off x="6726" y="2304"/>
                  <a:ext cx="1" cy="311"/>
                </a:xfrm>
                <a:prstGeom prst="straightConnector1">
                  <a:avLst/>
                </a:prstGeom>
                <a:noFill/>
                <a:ln w="19050">
                  <a:solidFill>
                    <a:srgbClr val="000000"/>
                  </a:solidFill>
                  <a:round/>
                  <a:headEnd/>
                  <a:tailEnd/>
                </a:ln>
              </p:spPr>
            </p:cxnSp>
            <p:cxnSp>
              <p:nvCxnSpPr>
                <p:cNvPr id="1045" name="AutoShape 21"/>
                <p:cNvCxnSpPr>
                  <a:cxnSpLocks noChangeShapeType="1"/>
                </p:cNvCxnSpPr>
                <p:nvPr/>
              </p:nvCxnSpPr>
              <p:spPr bwMode="auto">
                <a:xfrm flipH="1" flipV="1">
                  <a:off x="8524" y="2304"/>
                  <a:ext cx="2019" cy="1651"/>
                </a:xfrm>
                <a:prstGeom prst="straightConnector1">
                  <a:avLst/>
                </a:prstGeom>
                <a:noFill/>
                <a:ln w="19050">
                  <a:solidFill>
                    <a:srgbClr val="000000"/>
                  </a:solidFill>
                  <a:prstDash val="dash"/>
                  <a:round/>
                  <a:headEnd type="arrow" w="med" len="med"/>
                  <a:tailEnd/>
                </a:ln>
              </p:spPr>
            </p:cxnSp>
            <p:cxnSp>
              <p:nvCxnSpPr>
                <p:cNvPr id="23" name="AutoShape 22"/>
                <p:cNvCxnSpPr>
                  <a:cxnSpLocks noChangeShapeType="1"/>
                </p:cNvCxnSpPr>
                <p:nvPr/>
              </p:nvCxnSpPr>
              <p:spPr bwMode="auto">
                <a:xfrm flipH="1" flipV="1">
                  <a:off x="7413" y="3651"/>
                  <a:ext cx="2732" cy="533"/>
                </a:xfrm>
                <a:prstGeom prst="straightConnector1">
                  <a:avLst/>
                </a:prstGeom>
                <a:noFill/>
                <a:ln w="19050">
                  <a:solidFill>
                    <a:srgbClr val="000000"/>
                  </a:solidFill>
                  <a:prstDash val="dash"/>
                  <a:round/>
                  <a:headEnd type="arrow" w="med" len="med"/>
                  <a:tailEnd/>
                </a:ln>
              </p:spPr>
            </p:cxnSp>
            <p:cxnSp>
              <p:nvCxnSpPr>
                <p:cNvPr id="24" name="AutoShape 23"/>
                <p:cNvCxnSpPr>
                  <a:cxnSpLocks noChangeShapeType="1"/>
                </p:cNvCxnSpPr>
                <p:nvPr/>
              </p:nvCxnSpPr>
              <p:spPr bwMode="auto">
                <a:xfrm>
                  <a:off x="11829" y="4896"/>
                  <a:ext cx="1262" cy="825"/>
                </a:xfrm>
                <a:prstGeom prst="straightConnector1">
                  <a:avLst/>
                </a:prstGeom>
                <a:noFill/>
                <a:ln w="19050">
                  <a:solidFill>
                    <a:srgbClr val="000000"/>
                  </a:solidFill>
                  <a:prstDash val="dash"/>
                  <a:round/>
                  <a:headEnd type="arrow" w="med" len="med"/>
                  <a:tailEnd/>
                </a:ln>
              </p:spPr>
            </p:cxnSp>
            <p:cxnSp>
              <p:nvCxnSpPr>
                <p:cNvPr id="25" name="AutoShape 24"/>
                <p:cNvCxnSpPr>
                  <a:cxnSpLocks noChangeShapeType="1"/>
                </p:cNvCxnSpPr>
                <p:nvPr/>
              </p:nvCxnSpPr>
              <p:spPr bwMode="auto">
                <a:xfrm flipV="1">
                  <a:off x="11595" y="2805"/>
                  <a:ext cx="1529" cy="1185"/>
                </a:xfrm>
                <a:prstGeom prst="straightConnector1">
                  <a:avLst/>
                </a:prstGeom>
                <a:noFill/>
                <a:ln w="19050">
                  <a:solidFill>
                    <a:srgbClr val="000000"/>
                  </a:solidFill>
                  <a:prstDash val="dash"/>
                  <a:round/>
                  <a:headEnd type="arrow" w="med" len="med"/>
                  <a:tailEnd/>
                </a:ln>
              </p:spPr>
            </p:cxnSp>
            <p:sp>
              <p:nvSpPr>
                <p:cNvPr id="26" name="AutoShape 25"/>
                <p:cNvSpPr>
                  <a:spLocks noChangeArrowheads="1"/>
                </p:cNvSpPr>
                <p:nvPr/>
              </p:nvSpPr>
              <p:spPr bwMode="auto">
                <a:xfrm>
                  <a:off x="2185" y="3651"/>
                  <a:ext cx="3012" cy="2525"/>
                </a:xfrm>
                <a:prstGeom prst="flowChartAlternateProcess">
                  <a:avLst/>
                </a:prstGeom>
                <a:solidFill>
                  <a:srgbClr val="FFFFFF"/>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800" b="1" i="1" u="none" strike="noStrike" cap="none" normalizeH="0" baseline="0" smtClean="0">
                      <a:ln>
                        <a:noFill/>
                      </a:ln>
                      <a:solidFill>
                        <a:schemeClr val="tx1"/>
                      </a:solidFill>
                      <a:effectLst/>
                      <a:latin typeface="Trebuchet MS" pitchFamily="34" charset="0"/>
                      <a:cs typeface="Arial" pitchFamily="34" charset="0"/>
                    </a:rPr>
                    <a:t>MINISTERES SECTORIELS</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27" name="Group 26"/>
                <p:cNvGrpSpPr>
                  <a:grpSpLocks/>
                </p:cNvGrpSpPr>
                <p:nvPr/>
              </p:nvGrpSpPr>
              <p:grpSpPr bwMode="auto">
                <a:xfrm>
                  <a:off x="13091" y="2028"/>
                  <a:ext cx="2547" cy="2744"/>
                  <a:chOff x="374" y="4864"/>
                  <a:chExt cx="2633" cy="2858"/>
                </a:xfrm>
              </p:grpSpPr>
              <p:sp>
                <p:nvSpPr>
                  <p:cNvPr id="1051" name="AutoShape 27"/>
                  <p:cNvSpPr>
                    <a:spLocks noChangeArrowheads="1"/>
                  </p:cNvSpPr>
                  <p:nvPr/>
                </p:nvSpPr>
                <p:spPr bwMode="auto">
                  <a:xfrm>
                    <a:off x="374" y="4864"/>
                    <a:ext cx="2633" cy="2858"/>
                  </a:xfrm>
                  <a:prstGeom prst="roundRect">
                    <a:avLst>
                      <a:gd name="adj" fmla="val 16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1" i="0" u="none" strike="noStrike" cap="none" normalizeH="0" baseline="0" dirty="0" smtClean="0">
                        <a:ln>
                          <a:noFill/>
                        </a:ln>
                        <a:solidFill>
                          <a:schemeClr val="tx1"/>
                        </a:solidFill>
                        <a:effectLst/>
                        <a:latin typeface="Trebuchet MS" pitchFamily="34" charset="0"/>
                        <a:cs typeface="Arial" pitchFamily="34" charset="0"/>
                      </a:rPr>
                      <a:t>Organes consultatifs ou de contrôle</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88" name="Rectangle 28"/>
                  <p:cNvSpPr>
                    <a:spLocks noChangeArrowheads="1"/>
                  </p:cNvSpPr>
                  <p:nvPr/>
                </p:nvSpPr>
                <p:spPr bwMode="auto">
                  <a:xfrm>
                    <a:off x="545" y="6208"/>
                    <a:ext cx="2289" cy="525"/>
                  </a:xfrm>
                  <a:prstGeom prst="rect">
                    <a:avLst/>
                  </a:prstGeom>
                  <a:solidFill>
                    <a:srgbClr val="FFFFFF"/>
                  </a:solidFill>
                  <a:ln w="1270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smtClean="0">
                        <a:ln>
                          <a:noFill/>
                        </a:ln>
                        <a:solidFill>
                          <a:schemeClr val="tx1"/>
                        </a:solidFill>
                        <a:effectLst/>
                        <a:latin typeface="Trebuchet MS" pitchFamily="34" charset="0"/>
                        <a:cs typeface="Arial" pitchFamily="34" charset="0"/>
                      </a:rPr>
                      <a:t>COUR SUPREME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9" name="Rectangle 29"/>
                  <p:cNvSpPr>
                    <a:spLocks noChangeArrowheads="1"/>
                  </p:cNvSpPr>
                  <p:nvPr/>
                </p:nvSpPr>
                <p:spPr bwMode="auto">
                  <a:xfrm>
                    <a:off x="545" y="5638"/>
                    <a:ext cx="2289" cy="494"/>
                  </a:xfrm>
                  <a:prstGeom prst="rect">
                    <a:avLst/>
                  </a:prstGeom>
                  <a:solidFill>
                    <a:srgbClr val="FFFFFF"/>
                  </a:solidFill>
                  <a:ln w="1270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smtClean="0">
                        <a:ln>
                          <a:noFill/>
                        </a:ln>
                        <a:solidFill>
                          <a:schemeClr val="tx1"/>
                        </a:solidFill>
                        <a:effectLst/>
                        <a:latin typeface="Trebuchet MS" pitchFamily="34" charset="0"/>
                        <a:cs typeface="Arial" pitchFamily="34" charset="0"/>
                      </a:rPr>
                      <a:t>ASSEMBLEE NATIONALE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90" name="Rectangle 30"/>
                  <p:cNvSpPr>
                    <a:spLocks noChangeArrowheads="1"/>
                  </p:cNvSpPr>
                  <p:nvPr/>
                </p:nvSpPr>
                <p:spPr bwMode="auto">
                  <a:xfrm>
                    <a:off x="544" y="6908"/>
                    <a:ext cx="2290" cy="549"/>
                  </a:xfrm>
                  <a:prstGeom prst="rect">
                    <a:avLst/>
                  </a:prstGeom>
                  <a:solidFill>
                    <a:srgbClr val="FFFFFF"/>
                  </a:solidFill>
                  <a:ln w="1270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smtClean="0">
                        <a:ln>
                          <a:noFill/>
                        </a:ln>
                        <a:solidFill>
                          <a:schemeClr val="tx1"/>
                        </a:solidFill>
                        <a:effectLst/>
                        <a:latin typeface="Trebuchet MS" pitchFamily="34" charset="0"/>
                        <a:cs typeface="Arial" pitchFamily="34" charset="0"/>
                      </a:rPr>
                      <a:t>CONSEIL ECONOMIQUE ET SOCIAL</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28" name="Rectangle 31"/>
                <p:cNvSpPr>
                  <a:spLocks noChangeArrowheads="1"/>
                </p:cNvSpPr>
                <p:nvPr/>
              </p:nvSpPr>
              <p:spPr bwMode="auto">
                <a:xfrm>
                  <a:off x="5777" y="3836"/>
                  <a:ext cx="1239" cy="162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9525"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Trebuchet MS" pitchFamily="34" charset="0"/>
                      <a:cs typeface="Arial" pitchFamily="34" charset="0"/>
                    </a:rPr>
                    <a:t>DGPD</a:t>
                  </a:r>
                </a:p>
                <a:p>
                  <a:pPr marL="0" marR="9525"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Trebuchet MS" pitchFamily="34" charset="0"/>
                      <a:cs typeface="Arial" pitchFamily="34" charset="0"/>
                    </a:rPr>
                    <a:t>DGSPP</a:t>
                  </a:r>
                </a:p>
                <a:p>
                  <a:pPr marL="0" marR="9525"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Trebuchet MS" pitchFamily="34" charset="0"/>
                      <a:cs typeface="Arial" pitchFamily="34" charset="0"/>
                    </a:rPr>
                    <a:t>DGIFD</a:t>
                  </a:r>
                </a:p>
                <a:p>
                  <a:pPr marL="0" marR="9525"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Trebuchet MS" pitchFamily="34" charset="0"/>
                      <a:cs typeface="Arial" pitchFamily="34" charset="0"/>
                    </a:rPr>
                    <a:t>OCS</a:t>
                  </a:r>
                </a:p>
                <a:p>
                  <a:pPr marL="0" marR="9525"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Trebuchet MS" pitchFamily="34" charset="0"/>
                      <a:cs typeface="Arial" pitchFamily="34" charset="0"/>
                    </a:rPr>
                    <a:t>INSAE</a:t>
                  </a:r>
                </a:p>
                <a:p>
                  <a:pPr marL="0" marR="9525"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Trebuchet MS" pitchFamily="34" charset="0"/>
                      <a:cs typeface="Arial" pitchFamily="34" charset="0"/>
                    </a:rPr>
                    <a:t>CAPOD</a:t>
                  </a:r>
                </a:p>
                <a:p>
                  <a:pPr marL="0" marR="9525"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smtClean="0">
                      <a:ln>
                        <a:noFill/>
                      </a:ln>
                      <a:solidFill>
                        <a:schemeClr val="tx1"/>
                      </a:solidFill>
                      <a:effectLst/>
                      <a:latin typeface="Trebuchet MS" pitchFamily="34" charset="0"/>
                      <a:cs typeface="Arial" pitchFamily="34" charset="0"/>
                    </a:rPr>
                    <a:t>DDPD</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6" name="Rectangle 32"/>
                <p:cNvSpPr>
                  <a:spLocks noChangeArrowheads="1"/>
                </p:cNvSpPr>
                <p:nvPr/>
              </p:nvSpPr>
              <p:spPr bwMode="auto">
                <a:xfrm>
                  <a:off x="7811" y="4630"/>
                  <a:ext cx="1440" cy="95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smtClean="0">
                      <a:ln>
                        <a:noFill/>
                      </a:ln>
                      <a:solidFill>
                        <a:schemeClr val="tx1"/>
                      </a:solidFill>
                      <a:effectLst/>
                      <a:latin typeface="Trebuchet MS" pitchFamily="34" charset="0"/>
                      <a:cs typeface="Arial" pitchFamily="34" charset="0"/>
                    </a:rPr>
                    <a:t>IGF</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smtClean="0">
                      <a:ln>
                        <a:noFill/>
                      </a:ln>
                      <a:solidFill>
                        <a:schemeClr val="tx1"/>
                      </a:solidFill>
                      <a:effectLst/>
                      <a:latin typeface="Trebuchet MS" pitchFamily="34" charset="0"/>
                      <a:cs typeface="Arial" pitchFamily="34" charset="0"/>
                    </a:rPr>
                    <a:t>CONTROLE FINANCIER</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smtClean="0">
                      <a:ln>
                        <a:noFill/>
                      </a:ln>
                      <a:solidFill>
                        <a:schemeClr val="tx1"/>
                      </a:solidFill>
                      <a:effectLst/>
                      <a:latin typeface="Trebuchet MS" pitchFamily="34" charset="0"/>
                      <a:cs typeface="Arial" pitchFamily="34" charset="0"/>
                    </a:rPr>
                    <a:t>CSPEF</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9" name="AutoShape 33"/>
                <p:cNvCxnSpPr>
                  <a:cxnSpLocks noChangeShapeType="1"/>
                </p:cNvCxnSpPr>
                <p:nvPr/>
              </p:nvCxnSpPr>
              <p:spPr bwMode="auto">
                <a:xfrm flipV="1">
                  <a:off x="8373" y="3100"/>
                  <a:ext cx="1" cy="1084"/>
                </a:xfrm>
                <a:prstGeom prst="straightConnector1">
                  <a:avLst/>
                </a:prstGeom>
                <a:noFill/>
                <a:ln w="19050">
                  <a:solidFill>
                    <a:srgbClr val="000000"/>
                  </a:solidFill>
                  <a:round/>
                  <a:headEnd/>
                  <a:tailEnd/>
                </a:ln>
              </p:spPr>
            </p:cxnSp>
            <p:cxnSp>
              <p:nvCxnSpPr>
                <p:cNvPr id="1058" name="AutoShape 34"/>
                <p:cNvCxnSpPr>
                  <a:cxnSpLocks noChangeShapeType="1"/>
                </p:cNvCxnSpPr>
                <p:nvPr/>
              </p:nvCxnSpPr>
              <p:spPr bwMode="auto">
                <a:xfrm>
                  <a:off x="11271" y="4965"/>
                  <a:ext cx="1985" cy="4563"/>
                </a:xfrm>
                <a:prstGeom prst="straightConnector1">
                  <a:avLst/>
                </a:prstGeom>
                <a:noFill/>
                <a:ln w="19050">
                  <a:solidFill>
                    <a:srgbClr val="000000"/>
                  </a:solidFill>
                  <a:prstDash val="dash"/>
                  <a:round/>
                  <a:headEnd type="arrow" w="med" len="med"/>
                  <a:tailEnd/>
                </a:ln>
              </p:spPr>
            </p:cxnSp>
            <p:sp>
              <p:nvSpPr>
                <p:cNvPr id="30" name="AutoShape 35"/>
                <p:cNvSpPr>
                  <a:spLocks noChangeArrowheads="1"/>
                </p:cNvSpPr>
                <p:nvPr/>
              </p:nvSpPr>
              <p:spPr bwMode="auto">
                <a:xfrm>
                  <a:off x="3496" y="5459"/>
                  <a:ext cx="1566" cy="449"/>
                </a:xfrm>
                <a:prstGeom prst="roundRect">
                  <a:avLst>
                    <a:gd name="adj" fmla="val 2773"/>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smtClean="0">
                      <a:ln>
                        <a:noFill/>
                      </a:ln>
                      <a:solidFill>
                        <a:schemeClr val="tx1"/>
                      </a:solidFill>
                      <a:effectLst/>
                      <a:latin typeface="Trebuchet MS" pitchFamily="34" charset="0"/>
                      <a:cs typeface="Arial" pitchFamily="34" charset="0"/>
                    </a:rPr>
                    <a:t>DPP/CSE/CEPS</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31" name="AutoShape 36"/>
                <p:cNvCxnSpPr>
                  <a:cxnSpLocks noChangeShapeType="1"/>
                </p:cNvCxnSpPr>
                <p:nvPr/>
              </p:nvCxnSpPr>
              <p:spPr bwMode="auto">
                <a:xfrm flipV="1">
                  <a:off x="2563" y="2168"/>
                  <a:ext cx="93" cy="255"/>
                </a:xfrm>
                <a:prstGeom prst="straightConnector1">
                  <a:avLst/>
                </a:prstGeom>
                <a:noFill/>
                <a:ln w="19050">
                  <a:solidFill>
                    <a:srgbClr val="000000"/>
                  </a:solidFill>
                  <a:round/>
                  <a:headEnd/>
                  <a:tailEnd/>
                </a:ln>
              </p:spPr>
            </p:cxnSp>
            <p:sp>
              <p:nvSpPr>
                <p:cNvPr id="1061" name="Freeform 37"/>
                <p:cNvSpPr>
                  <a:spLocks/>
                </p:cNvSpPr>
                <p:nvPr/>
              </p:nvSpPr>
              <p:spPr bwMode="auto">
                <a:xfrm>
                  <a:off x="599" y="3245"/>
                  <a:ext cx="7212" cy="6541"/>
                </a:xfrm>
                <a:custGeom>
                  <a:avLst/>
                  <a:gdLst/>
                  <a:ahLst/>
                  <a:cxnLst>
                    <a:cxn ang="0">
                      <a:pos x="984" y="0"/>
                    </a:cxn>
                    <a:cxn ang="0">
                      <a:pos x="1078" y="5766"/>
                    </a:cxn>
                    <a:cxn ang="0">
                      <a:pos x="7455" y="5082"/>
                    </a:cxn>
                  </a:cxnLst>
                  <a:rect l="0" t="0" r="r" b="b"/>
                  <a:pathLst>
                    <a:path w="7455" h="6613">
                      <a:moveTo>
                        <a:pt x="984" y="0"/>
                      </a:moveTo>
                      <a:cubicBezTo>
                        <a:pt x="492" y="2459"/>
                        <a:pt x="0" y="4919"/>
                        <a:pt x="1078" y="5766"/>
                      </a:cubicBezTo>
                      <a:cubicBezTo>
                        <a:pt x="2156" y="6613"/>
                        <a:pt x="6364" y="5210"/>
                        <a:pt x="7455" y="5082"/>
                      </a:cubicBezTo>
                    </a:path>
                  </a:pathLst>
                </a:custGeom>
                <a:noFill/>
                <a:ln w="28575">
                  <a:solidFill>
                    <a:srgbClr val="000000"/>
                  </a:solidFill>
                  <a:prstDash val="dashDot"/>
                  <a:round/>
                  <a:headEnd type="arrow" w="med" len="med"/>
                  <a:tailEnd type="arrow" w="med" len="med"/>
                </a:ln>
              </p:spPr>
              <p:txBody>
                <a:bodyPr vert="horz" wrap="square" lIns="91440" tIns="45720" rIns="91440" bIns="45720" numCol="1" anchor="t" anchorCtr="0" compatLnSpc="1">
                  <a:prstTxWarp prst="textNoShape">
                    <a:avLst/>
                  </a:prstTxWarp>
                </a:bodyPr>
                <a:lstStyle/>
                <a:p>
                  <a:endParaRPr lang="fr-FR"/>
                </a:p>
              </p:txBody>
            </p:sp>
            <p:sp>
              <p:nvSpPr>
                <p:cNvPr id="64" name="Rectangle 38"/>
                <p:cNvSpPr>
                  <a:spLocks noChangeArrowheads="1"/>
                </p:cNvSpPr>
                <p:nvPr/>
              </p:nvSpPr>
              <p:spPr bwMode="auto">
                <a:xfrm>
                  <a:off x="2293" y="4207"/>
                  <a:ext cx="1982" cy="1026"/>
                </a:xfrm>
                <a:prstGeom prst="rect">
                  <a:avLst/>
                </a:prstGeom>
                <a:solidFill>
                  <a:srgbClr val="FFFFFF"/>
                </a:solidFill>
                <a:ln w="1270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smtClean="0">
                      <a:ln>
                        <a:noFill/>
                      </a:ln>
                      <a:solidFill>
                        <a:schemeClr val="tx1"/>
                      </a:solidFill>
                      <a:effectLst/>
                      <a:latin typeface="Trebuchet MS" pitchFamily="34" charset="0"/>
                      <a:cs typeface="Arial" pitchFamily="34" charset="0"/>
                    </a:rPr>
                    <a:t>Unités de gestion de projets</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smtClean="0">
                      <a:ln>
                        <a:noFill/>
                      </a:ln>
                      <a:solidFill>
                        <a:schemeClr val="tx1"/>
                      </a:solidFill>
                      <a:effectLst/>
                      <a:latin typeface="Trebuchet MS" pitchFamily="34" charset="0"/>
                      <a:cs typeface="Arial" pitchFamily="34" charset="0"/>
                    </a:rPr>
                    <a:t>Agences de développement</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3" name="Freeform 39"/>
                <p:cNvSpPr>
                  <a:spLocks/>
                </p:cNvSpPr>
                <p:nvPr/>
              </p:nvSpPr>
              <p:spPr bwMode="auto">
                <a:xfrm>
                  <a:off x="4807" y="5944"/>
                  <a:ext cx="3004" cy="1713"/>
                </a:xfrm>
                <a:custGeom>
                  <a:avLst/>
                  <a:gdLst/>
                  <a:ahLst/>
                  <a:cxnLst>
                    <a:cxn ang="0">
                      <a:pos x="0" y="0"/>
                    </a:cxn>
                    <a:cxn ang="0">
                      <a:pos x="692" y="1327"/>
                    </a:cxn>
                    <a:cxn ang="0">
                      <a:pos x="3259" y="2789"/>
                    </a:cxn>
                  </a:cxnLst>
                  <a:rect l="0" t="0" r="r" b="b"/>
                  <a:pathLst>
                    <a:path w="3259" h="2789">
                      <a:moveTo>
                        <a:pt x="0" y="0"/>
                      </a:moveTo>
                      <a:cubicBezTo>
                        <a:pt x="74" y="431"/>
                        <a:pt x="149" y="862"/>
                        <a:pt x="692" y="1327"/>
                      </a:cubicBezTo>
                      <a:cubicBezTo>
                        <a:pt x="1235" y="1792"/>
                        <a:pt x="2852" y="2525"/>
                        <a:pt x="3259" y="2789"/>
                      </a:cubicBezTo>
                    </a:path>
                  </a:pathLst>
                </a:custGeom>
                <a:noFill/>
                <a:ln w="28575">
                  <a:solidFill>
                    <a:srgbClr val="000000"/>
                  </a:solidFill>
                  <a:prstDash val="dashDot"/>
                  <a:round/>
                  <a:headEnd type="arrow" w="med" len="med"/>
                  <a:tailEnd type="arrow" w="med" len="med"/>
                </a:ln>
              </p:spPr>
              <p:txBody>
                <a:bodyPr vert="horz" wrap="square" lIns="91440" tIns="45720" rIns="91440" bIns="45720" numCol="1" anchor="t" anchorCtr="0" compatLnSpc="1">
                  <a:prstTxWarp prst="textNoShape">
                    <a:avLst/>
                  </a:prstTxWarp>
                </a:bodyPr>
                <a:lstStyle/>
                <a:p>
                  <a:endParaRPr lang="fr-FR"/>
                </a:p>
              </p:txBody>
            </p:sp>
            <p:sp>
              <p:nvSpPr>
                <p:cNvPr id="65" name="Freeform 40"/>
                <p:cNvSpPr>
                  <a:spLocks/>
                </p:cNvSpPr>
                <p:nvPr/>
              </p:nvSpPr>
              <p:spPr bwMode="auto">
                <a:xfrm>
                  <a:off x="9200" y="8378"/>
                  <a:ext cx="4055" cy="1294"/>
                </a:xfrm>
                <a:custGeom>
                  <a:avLst/>
                  <a:gdLst/>
                  <a:ahLst/>
                  <a:cxnLst>
                    <a:cxn ang="0">
                      <a:pos x="0" y="0"/>
                    </a:cxn>
                    <a:cxn ang="0">
                      <a:pos x="692" y="1327"/>
                    </a:cxn>
                    <a:cxn ang="0">
                      <a:pos x="3259" y="2789"/>
                    </a:cxn>
                  </a:cxnLst>
                  <a:rect l="0" t="0" r="r" b="b"/>
                  <a:pathLst>
                    <a:path w="3259" h="2789">
                      <a:moveTo>
                        <a:pt x="0" y="0"/>
                      </a:moveTo>
                      <a:cubicBezTo>
                        <a:pt x="74" y="431"/>
                        <a:pt x="149" y="862"/>
                        <a:pt x="692" y="1327"/>
                      </a:cubicBezTo>
                      <a:cubicBezTo>
                        <a:pt x="1235" y="1792"/>
                        <a:pt x="2852" y="2525"/>
                        <a:pt x="3259" y="2789"/>
                      </a:cubicBezTo>
                    </a:path>
                  </a:pathLst>
                </a:custGeom>
                <a:noFill/>
                <a:ln w="28575">
                  <a:solidFill>
                    <a:srgbClr val="000000"/>
                  </a:solidFill>
                  <a:prstDash val="dashDot"/>
                  <a:round/>
                  <a:headEnd type="arrow" w="med" len="med"/>
                  <a:tailEnd type="arrow" w="med" len="med"/>
                </a:ln>
              </p:spPr>
              <p:txBody>
                <a:bodyPr vert="horz" wrap="square" lIns="91440" tIns="45720" rIns="91440" bIns="45720" numCol="1" anchor="t" anchorCtr="0" compatLnSpc="1">
                  <a:prstTxWarp prst="textNoShape">
                    <a:avLst/>
                  </a:prstTxWarp>
                </a:bodyPr>
                <a:lstStyle/>
                <a:p>
                  <a:endParaRPr lang="fr-FR"/>
                </a:p>
              </p:txBody>
            </p:sp>
            <p:sp>
              <p:nvSpPr>
                <p:cNvPr id="68" name="AutoShape 41"/>
                <p:cNvSpPr>
                  <a:spLocks noChangeArrowheads="1"/>
                </p:cNvSpPr>
                <p:nvPr/>
              </p:nvSpPr>
              <p:spPr bwMode="auto">
                <a:xfrm>
                  <a:off x="7960" y="5848"/>
                  <a:ext cx="1534" cy="449"/>
                </a:xfrm>
                <a:prstGeom prst="roundRect">
                  <a:avLst>
                    <a:gd name="adj" fmla="val 2773"/>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smtClean="0">
                      <a:ln>
                        <a:noFill/>
                      </a:ln>
                      <a:solidFill>
                        <a:schemeClr val="tx1"/>
                      </a:solidFill>
                      <a:effectLst/>
                      <a:latin typeface="Trebuchet MS" pitchFamily="34" charset="0"/>
                      <a:cs typeface="Arial" pitchFamily="34" charset="0"/>
                    </a:rPr>
                    <a:t>DPP/CSE/CEPS</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0" name="AutoShape 42"/>
                <p:cNvSpPr>
                  <a:spLocks noChangeArrowheads="1"/>
                </p:cNvSpPr>
                <p:nvPr/>
              </p:nvSpPr>
              <p:spPr bwMode="auto">
                <a:xfrm>
                  <a:off x="5640" y="5632"/>
                  <a:ext cx="1579" cy="449"/>
                </a:xfrm>
                <a:prstGeom prst="roundRect">
                  <a:avLst>
                    <a:gd name="adj" fmla="val 2773"/>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smtClean="0">
                      <a:ln>
                        <a:noFill/>
                      </a:ln>
                      <a:solidFill>
                        <a:schemeClr val="tx1"/>
                      </a:solidFill>
                      <a:effectLst/>
                      <a:latin typeface="Trebuchet MS" pitchFamily="34" charset="0"/>
                      <a:cs typeface="Arial" pitchFamily="34" charset="0"/>
                    </a:rPr>
                    <a:t>DPP/CSE/CEPS</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1" name="Freeform 43"/>
                <p:cNvSpPr>
                  <a:spLocks/>
                </p:cNvSpPr>
                <p:nvPr/>
              </p:nvSpPr>
              <p:spPr bwMode="auto">
                <a:xfrm>
                  <a:off x="8373" y="6297"/>
                  <a:ext cx="182" cy="1113"/>
                </a:xfrm>
                <a:custGeom>
                  <a:avLst/>
                  <a:gdLst/>
                  <a:ahLst/>
                  <a:cxnLst>
                    <a:cxn ang="0">
                      <a:pos x="0" y="0"/>
                    </a:cxn>
                    <a:cxn ang="0">
                      <a:pos x="188" y="1159"/>
                    </a:cxn>
                  </a:cxnLst>
                  <a:rect l="0" t="0" r="r" b="b"/>
                  <a:pathLst>
                    <a:path w="188" h="1159">
                      <a:moveTo>
                        <a:pt x="0" y="0"/>
                      </a:moveTo>
                      <a:cubicBezTo>
                        <a:pt x="74" y="483"/>
                        <a:pt x="149" y="966"/>
                        <a:pt x="188" y="1159"/>
                      </a:cubicBezTo>
                    </a:path>
                  </a:pathLst>
                </a:custGeom>
                <a:noFill/>
                <a:ln w="28575">
                  <a:solidFill>
                    <a:srgbClr val="000000"/>
                  </a:solidFill>
                  <a:prstDash val="dashDot"/>
                  <a:round/>
                  <a:headEnd type="arrow" w="med" len="med"/>
                  <a:tailEnd type="arrow" w="med" len="med"/>
                </a:ln>
              </p:spPr>
              <p:txBody>
                <a:bodyPr vert="horz" wrap="square" lIns="91440" tIns="45720" rIns="91440" bIns="45720" numCol="1" anchor="t" anchorCtr="0" compatLnSpc="1">
                  <a:prstTxWarp prst="textNoShape">
                    <a:avLst/>
                  </a:prstTxWarp>
                </a:bodyPr>
                <a:lstStyle/>
                <a:p>
                  <a:endParaRPr lang="fr-FR"/>
                </a:p>
              </p:txBody>
            </p:sp>
            <p:sp>
              <p:nvSpPr>
                <p:cNvPr id="72" name="Freeform 44"/>
                <p:cNvSpPr>
                  <a:spLocks/>
                </p:cNvSpPr>
                <p:nvPr/>
              </p:nvSpPr>
              <p:spPr bwMode="auto">
                <a:xfrm rot="-160577">
                  <a:off x="8732" y="1275"/>
                  <a:ext cx="8008" cy="9471"/>
                </a:xfrm>
                <a:custGeom>
                  <a:avLst/>
                  <a:gdLst/>
                  <a:ahLst/>
                  <a:cxnLst>
                    <a:cxn ang="0">
                      <a:pos x="222" y="7666"/>
                    </a:cxn>
                    <a:cxn ang="0">
                      <a:pos x="2971" y="9885"/>
                    </a:cxn>
                    <a:cxn ang="0">
                      <a:pos x="7624" y="9523"/>
                    </a:cxn>
                    <a:cxn ang="0">
                      <a:pos x="7624" y="5339"/>
                    </a:cxn>
                    <a:cxn ang="0">
                      <a:pos x="7403" y="606"/>
                    </a:cxn>
                    <a:cxn ang="0">
                      <a:pos x="0" y="1702"/>
                    </a:cxn>
                  </a:cxnLst>
                  <a:rect l="0" t="0" r="r" b="b"/>
                  <a:pathLst>
                    <a:path w="8674" h="10281">
                      <a:moveTo>
                        <a:pt x="222" y="7666"/>
                      </a:moveTo>
                      <a:cubicBezTo>
                        <a:pt x="979" y="8620"/>
                        <a:pt x="1737" y="9575"/>
                        <a:pt x="2971" y="9885"/>
                      </a:cubicBezTo>
                      <a:cubicBezTo>
                        <a:pt x="4205" y="10195"/>
                        <a:pt x="6849" y="10281"/>
                        <a:pt x="7624" y="9523"/>
                      </a:cubicBezTo>
                      <a:cubicBezTo>
                        <a:pt x="8399" y="8765"/>
                        <a:pt x="7661" y="6825"/>
                        <a:pt x="7624" y="5339"/>
                      </a:cubicBezTo>
                      <a:cubicBezTo>
                        <a:pt x="7587" y="3853"/>
                        <a:pt x="8674" y="1212"/>
                        <a:pt x="7403" y="606"/>
                      </a:cubicBezTo>
                      <a:cubicBezTo>
                        <a:pt x="6132" y="0"/>
                        <a:pt x="1234" y="1519"/>
                        <a:pt x="0" y="1702"/>
                      </a:cubicBezTo>
                    </a:path>
                  </a:pathLst>
                </a:cu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73" name="Freeform 45"/>
                <p:cNvSpPr>
                  <a:spLocks/>
                </p:cNvSpPr>
                <p:nvPr/>
              </p:nvSpPr>
              <p:spPr bwMode="auto">
                <a:xfrm>
                  <a:off x="9381" y="4965"/>
                  <a:ext cx="1571" cy="2858"/>
                </a:xfrm>
                <a:custGeom>
                  <a:avLst/>
                  <a:gdLst/>
                  <a:ahLst/>
                  <a:cxnLst>
                    <a:cxn ang="0">
                      <a:pos x="1407" y="0"/>
                    </a:cxn>
                    <a:cxn ang="0">
                      <a:pos x="1389" y="2057"/>
                    </a:cxn>
                    <a:cxn ang="0">
                      <a:pos x="0" y="2871"/>
                    </a:cxn>
                  </a:cxnLst>
                  <a:rect l="0" t="0" r="r" b="b"/>
                  <a:pathLst>
                    <a:path w="1624" h="2871">
                      <a:moveTo>
                        <a:pt x="1407" y="0"/>
                      </a:moveTo>
                      <a:cubicBezTo>
                        <a:pt x="1515" y="789"/>
                        <a:pt x="1624" y="1578"/>
                        <a:pt x="1389" y="2057"/>
                      </a:cubicBezTo>
                      <a:cubicBezTo>
                        <a:pt x="1154" y="2536"/>
                        <a:pt x="577" y="2703"/>
                        <a:pt x="0" y="2871"/>
                      </a:cubicBezTo>
                    </a:path>
                  </a:pathLst>
                </a:cu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74" name="Freeform 46"/>
                <p:cNvSpPr>
                  <a:spLocks/>
                </p:cNvSpPr>
                <p:nvPr/>
              </p:nvSpPr>
              <p:spPr bwMode="auto">
                <a:xfrm>
                  <a:off x="9046" y="5459"/>
                  <a:ext cx="1119" cy="2101"/>
                </a:xfrm>
                <a:custGeom>
                  <a:avLst/>
                  <a:gdLst/>
                  <a:ahLst/>
                  <a:cxnLst>
                    <a:cxn ang="0">
                      <a:pos x="0" y="0"/>
                    </a:cxn>
                    <a:cxn ang="0">
                      <a:pos x="1005" y="273"/>
                    </a:cxn>
                    <a:cxn ang="0">
                      <a:pos x="913" y="1299"/>
                    </a:cxn>
                    <a:cxn ang="0">
                      <a:pos x="138" y="2063"/>
                    </a:cxn>
                  </a:cxnLst>
                  <a:rect l="0" t="0" r="r" b="b"/>
                  <a:pathLst>
                    <a:path w="1157" h="2063">
                      <a:moveTo>
                        <a:pt x="0" y="0"/>
                      </a:moveTo>
                      <a:cubicBezTo>
                        <a:pt x="426" y="28"/>
                        <a:pt x="853" y="57"/>
                        <a:pt x="1005" y="273"/>
                      </a:cubicBezTo>
                      <a:cubicBezTo>
                        <a:pt x="1157" y="489"/>
                        <a:pt x="1057" y="1001"/>
                        <a:pt x="913" y="1299"/>
                      </a:cubicBezTo>
                      <a:cubicBezTo>
                        <a:pt x="769" y="1597"/>
                        <a:pt x="453" y="1830"/>
                        <a:pt x="138" y="2063"/>
                      </a:cubicBezTo>
                    </a:path>
                  </a:pathLst>
                </a:custGeom>
                <a:noFill/>
                <a:ln w="28575">
                  <a:solidFill>
                    <a:srgbClr val="000000"/>
                  </a:solidFill>
                  <a:prstDash val="dashDot"/>
                  <a:round/>
                  <a:headEnd type="arrow" w="med" len="med"/>
                  <a:tailEnd type="arrow" w="med" len="med"/>
                </a:ln>
              </p:spPr>
              <p:txBody>
                <a:bodyPr vert="horz" wrap="square" lIns="91440" tIns="45720" rIns="91440" bIns="45720" numCol="1" anchor="t" anchorCtr="0" compatLnSpc="1">
                  <a:prstTxWarp prst="textNoShape">
                    <a:avLst/>
                  </a:prstTxWarp>
                </a:bodyPr>
                <a:lstStyle/>
                <a:p>
                  <a:endParaRPr lang="fr-FR"/>
                </a:p>
              </p:txBody>
            </p:sp>
            <p:sp>
              <p:nvSpPr>
                <p:cNvPr id="77" name="Freeform 47"/>
                <p:cNvSpPr>
                  <a:spLocks/>
                </p:cNvSpPr>
                <p:nvPr/>
              </p:nvSpPr>
              <p:spPr bwMode="auto">
                <a:xfrm>
                  <a:off x="740" y="5010"/>
                  <a:ext cx="10531" cy="4518"/>
                </a:xfrm>
                <a:custGeom>
                  <a:avLst/>
                  <a:gdLst/>
                  <a:ahLst/>
                  <a:cxnLst>
                    <a:cxn ang="0">
                      <a:pos x="10489" y="0"/>
                    </a:cxn>
                    <a:cxn ang="0">
                      <a:pos x="10718" y="2578"/>
                    </a:cxn>
                    <a:cxn ang="0">
                      <a:pos x="10171" y="4515"/>
                    </a:cxn>
                    <a:cxn ang="0">
                      <a:pos x="6936" y="4784"/>
                    </a:cxn>
                    <a:cxn ang="0">
                      <a:pos x="2037" y="4784"/>
                    </a:cxn>
                    <a:cxn ang="0">
                      <a:pos x="204" y="4433"/>
                    </a:cxn>
                    <a:cxn ang="0">
                      <a:pos x="813" y="2703"/>
                    </a:cxn>
                    <a:cxn ang="0">
                      <a:pos x="952" y="2415"/>
                    </a:cxn>
                  </a:cxnLst>
                  <a:rect l="0" t="0" r="r" b="b"/>
                  <a:pathLst>
                    <a:path w="10801" h="4883">
                      <a:moveTo>
                        <a:pt x="10489" y="0"/>
                      </a:moveTo>
                      <a:cubicBezTo>
                        <a:pt x="10630" y="913"/>
                        <a:pt x="10771" y="1826"/>
                        <a:pt x="10718" y="2578"/>
                      </a:cubicBezTo>
                      <a:cubicBezTo>
                        <a:pt x="10665" y="3330"/>
                        <a:pt x="10801" y="4147"/>
                        <a:pt x="10171" y="4515"/>
                      </a:cubicBezTo>
                      <a:cubicBezTo>
                        <a:pt x="9541" y="4883"/>
                        <a:pt x="8292" y="4739"/>
                        <a:pt x="6936" y="4784"/>
                      </a:cubicBezTo>
                      <a:cubicBezTo>
                        <a:pt x="5580" y="4829"/>
                        <a:pt x="3159" y="4842"/>
                        <a:pt x="2037" y="4784"/>
                      </a:cubicBezTo>
                      <a:cubicBezTo>
                        <a:pt x="915" y="4726"/>
                        <a:pt x="408" y="4780"/>
                        <a:pt x="204" y="4433"/>
                      </a:cubicBezTo>
                      <a:cubicBezTo>
                        <a:pt x="0" y="4086"/>
                        <a:pt x="688" y="3039"/>
                        <a:pt x="813" y="2703"/>
                      </a:cubicBezTo>
                      <a:cubicBezTo>
                        <a:pt x="938" y="2367"/>
                        <a:pt x="945" y="2391"/>
                        <a:pt x="952" y="2415"/>
                      </a:cubicBezTo>
                    </a:path>
                  </a:pathLst>
                </a:custGeom>
                <a:noFill/>
                <a:ln w="19050">
                  <a:solidFill>
                    <a:srgbClr val="000000"/>
                  </a:solidFill>
                  <a:prstDash val="dash"/>
                  <a:round/>
                  <a:headEnd type="arrow" w="med" len="med"/>
                  <a:tailEnd/>
                </a:ln>
              </p:spPr>
              <p:txBody>
                <a:bodyPr vert="horz" wrap="square" lIns="91440" tIns="45720" rIns="91440" bIns="45720" numCol="1" anchor="t" anchorCtr="0" compatLnSpc="1">
                  <a:prstTxWarp prst="textNoShape">
                    <a:avLst/>
                  </a:prstTxWarp>
                </a:bodyPr>
                <a:lstStyle/>
                <a:p>
                  <a:endParaRPr lang="fr-FR"/>
                </a:p>
              </p:txBody>
            </p:sp>
            <p:sp>
              <p:nvSpPr>
                <p:cNvPr id="1072" name="AutoShape 48"/>
                <p:cNvSpPr>
                  <a:spLocks noChangeArrowheads="1"/>
                </p:cNvSpPr>
                <p:nvPr/>
              </p:nvSpPr>
              <p:spPr bwMode="auto">
                <a:xfrm>
                  <a:off x="13124" y="4928"/>
                  <a:ext cx="2514" cy="2729"/>
                </a:xfrm>
                <a:prstGeom prst="roundRect">
                  <a:avLst>
                    <a:gd name="adj" fmla="val 16667"/>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000" b="1" i="0" u="none" strike="noStrike" cap="none" normalizeH="0" baseline="0" smtClean="0">
                      <a:ln>
                        <a:noFill/>
                      </a:ln>
                      <a:solidFill>
                        <a:schemeClr val="tx1"/>
                      </a:solidFill>
                      <a:effectLst/>
                      <a:latin typeface="Trebuchet MS" pitchFamily="34" charset="0"/>
                      <a:cs typeface="Arial" pitchFamily="34" charset="0"/>
                    </a:rPr>
                    <a:t>Société Civile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73" name="Text Box 49"/>
                <p:cNvSpPr txBox="1">
                  <a:spLocks noChangeArrowheads="1"/>
                </p:cNvSpPr>
                <p:nvPr/>
              </p:nvSpPr>
              <p:spPr bwMode="auto">
                <a:xfrm>
                  <a:off x="13329" y="5383"/>
                  <a:ext cx="2035" cy="793"/>
                </a:xfrm>
                <a:prstGeom prst="rect">
                  <a:avLst/>
                </a:prstGeom>
                <a:solidFill>
                  <a:srgbClr val="FFFFFF"/>
                </a:solidFill>
                <a:ln w="190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800" b="1" i="0" u="none" strike="noStrike" cap="none" normalizeH="0" baseline="0" dirty="0" smtClean="0">
                      <a:ln>
                        <a:noFill/>
                      </a:ln>
                      <a:solidFill>
                        <a:schemeClr val="tx1"/>
                      </a:solidFill>
                      <a:effectLst/>
                      <a:latin typeface="Trebuchet MS" pitchFamily="34" charset="0"/>
                      <a:cs typeface="Arial" pitchFamily="34" charset="0"/>
                    </a:rPr>
                    <a:t>Associations de bénéficiaires, Universités et ONG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 name="Rectangle 50"/>
                <p:cNvSpPr>
                  <a:spLocks noChangeArrowheads="1"/>
                </p:cNvSpPr>
                <p:nvPr/>
              </p:nvSpPr>
              <p:spPr bwMode="auto">
                <a:xfrm>
                  <a:off x="13329" y="6297"/>
                  <a:ext cx="2035" cy="409"/>
                </a:xfrm>
                <a:prstGeom prst="rect">
                  <a:avLst/>
                </a:prstGeom>
                <a:solidFill>
                  <a:srgbClr val="FFFFFF"/>
                </a:solidFill>
                <a:ln w="190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900" b="1" i="0" u="none" strike="noStrike" cap="none" normalizeH="0" baseline="0" smtClean="0">
                      <a:ln>
                        <a:noFill/>
                      </a:ln>
                      <a:solidFill>
                        <a:schemeClr val="tx1"/>
                      </a:solidFill>
                      <a:effectLst/>
                      <a:latin typeface="Trebuchet MS" pitchFamily="34" charset="0"/>
                      <a:cs typeface="Arial" pitchFamily="34" charset="0"/>
                    </a:rPr>
                    <a:t>Secteur Privé</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79" name="Rectangle 51"/>
                <p:cNvSpPr>
                  <a:spLocks noChangeArrowheads="1"/>
                </p:cNvSpPr>
                <p:nvPr/>
              </p:nvSpPr>
              <p:spPr bwMode="auto">
                <a:xfrm>
                  <a:off x="13329" y="6795"/>
                  <a:ext cx="2035" cy="615"/>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900" b="1" i="0" u="none" strike="noStrike" cap="none" normalizeH="0" baseline="0" smtClean="0">
                      <a:ln>
                        <a:noFill/>
                      </a:ln>
                      <a:solidFill>
                        <a:schemeClr val="tx1"/>
                      </a:solidFill>
                      <a:effectLst/>
                      <a:latin typeface="Trebuchet MS" pitchFamily="34" charset="0"/>
                      <a:cs typeface="Arial" pitchFamily="34" charset="0"/>
                    </a:rPr>
                    <a:t>Réseau béninois d’évaluation</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76" name="Freeform 52"/>
                <p:cNvSpPr>
                  <a:spLocks/>
                </p:cNvSpPr>
                <p:nvPr/>
              </p:nvSpPr>
              <p:spPr bwMode="auto">
                <a:xfrm>
                  <a:off x="5211" y="4772"/>
                  <a:ext cx="2859" cy="2638"/>
                </a:xfrm>
                <a:custGeom>
                  <a:avLst/>
                  <a:gdLst/>
                  <a:ahLst/>
                  <a:cxnLst>
                    <a:cxn ang="0">
                      <a:pos x="566" y="0"/>
                    </a:cxn>
                    <a:cxn ang="0">
                      <a:pos x="287" y="949"/>
                    </a:cxn>
                    <a:cxn ang="0">
                      <a:pos x="429" y="1753"/>
                    </a:cxn>
                    <a:cxn ang="0">
                      <a:pos x="2859" y="2638"/>
                    </a:cxn>
                  </a:cxnLst>
                  <a:rect l="0" t="0" r="r" b="b"/>
                  <a:pathLst>
                    <a:path w="2859" h="2638">
                      <a:moveTo>
                        <a:pt x="566" y="0"/>
                      </a:moveTo>
                      <a:cubicBezTo>
                        <a:pt x="438" y="328"/>
                        <a:pt x="310" y="657"/>
                        <a:pt x="287" y="949"/>
                      </a:cubicBezTo>
                      <a:cubicBezTo>
                        <a:pt x="264" y="1241"/>
                        <a:pt x="0" y="1472"/>
                        <a:pt x="429" y="1753"/>
                      </a:cubicBezTo>
                      <a:cubicBezTo>
                        <a:pt x="858" y="2034"/>
                        <a:pt x="2454" y="2491"/>
                        <a:pt x="2859" y="2638"/>
                      </a:cubicBezTo>
                    </a:path>
                  </a:pathLst>
                </a:custGeom>
                <a:noFill/>
                <a:ln w="28575">
                  <a:solidFill>
                    <a:srgbClr val="000000"/>
                  </a:solidFill>
                  <a:prstDash val="dashDot"/>
                  <a:round/>
                  <a:headEnd type="arrow" w="med" len="med"/>
                  <a:tailEnd type="arrow" w="med" len="med"/>
                </a:ln>
              </p:spPr>
              <p:txBody>
                <a:bodyPr vert="horz" wrap="square" lIns="91440" tIns="45720" rIns="91440" bIns="45720" numCol="1" anchor="t" anchorCtr="0" compatLnSpc="1">
                  <a:prstTxWarp prst="textNoShape">
                    <a:avLst/>
                  </a:prstTxWarp>
                </a:bodyPr>
                <a:lstStyle/>
                <a:p>
                  <a:endParaRPr lang="fr-FR"/>
                </a:p>
              </p:txBody>
            </p:sp>
            <p:sp>
              <p:nvSpPr>
                <p:cNvPr id="80" name="Freeform 53"/>
                <p:cNvSpPr>
                  <a:spLocks/>
                </p:cNvSpPr>
                <p:nvPr/>
              </p:nvSpPr>
              <p:spPr bwMode="auto">
                <a:xfrm>
                  <a:off x="4064" y="7144"/>
                  <a:ext cx="3656" cy="792"/>
                </a:xfrm>
                <a:custGeom>
                  <a:avLst/>
                  <a:gdLst/>
                  <a:ahLst/>
                  <a:cxnLst>
                    <a:cxn ang="0">
                      <a:pos x="0" y="0"/>
                    </a:cxn>
                    <a:cxn ang="0">
                      <a:pos x="964" y="679"/>
                    </a:cxn>
                    <a:cxn ang="0">
                      <a:pos x="3656" y="679"/>
                    </a:cxn>
                  </a:cxnLst>
                  <a:rect l="0" t="0" r="r" b="b"/>
                  <a:pathLst>
                    <a:path w="3656" h="792">
                      <a:moveTo>
                        <a:pt x="0" y="0"/>
                      </a:moveTo>
                      <a:cubicBezTo>
                        <a:pt x="177" y="283"/>
                        <a:pt x="355" y="566"/>
                        <a:pt x="964" y="679"/>
                      </a:cubicBezTo>
                      <a:cubicBezTo>
                        <a:pt x="1573" y="792"/>
                        <a:pt x="3207" y="679"/>
                        <a:pt x="3656" y="679"/>
                      </a:cubicBezTo>
                    </a:path>
                  </a:pathLst>
                </a:custGeom>
                <a:noFill/>
                <a:ln w="28575">
                  <a:solidFill>
                    <a:srgbClr val="000000"/>
                  </a:solidFill>
                  <a:prstDash val="dashDot"/>
                  <a:round/>
                  <a:headEnd type="arrow" w="med" len="med"/>
                  <a:tailEnd type="arrow" w="med" len="med"/>
                </a:ln>
              </p:spPr>
              <p:txBody>
                <a:bodyPr vert="horz" wrap="square" lIns="91440" tIns="45720" rIns="91440" bIns="45720" numCol="1" anchor="t" anchorCtr="0" compatLnSpc="1">
                  <a:prstTxWarp prst="textNoShape">
                    <a:avLst/>
                  </a:prstTxWarp>
                </a:bodyPr>
                <a:lstStyle/>
                <a:p>
                  <a:endParaRPr lang="fr-FR"/>
                </a:p>
              </p:txBody>
            </p:sp>
            <p:sp>
              <p:nvSpPr>
                <p:cNvPr id="81" name="Freeform 54"/>
                <p:cNvSpPr>
                  <a:spLocks/>
                </p:cNvSpPr>
                <p:nvPr/>
              </p:nvSpPr>
              <p:spPr bwMode="auto">
                <a:xfrm>
                  <a:off x="2817" y="5233"/>
                  <a:ext cx="643" cy="569"/>
                </a:xfrm>
                <a:custGeom>
                  <a:avLst/>
                  <a:gdLst/>
                  <a:ahLst/>
                  <a:cxnLst>
                    <a:cxn ang="0">
                      <a:pos x="44" y="0"/>
                    </a:cxn>
                    <a:cxn ang="0">
                      <a:pos x="100" y="488"/>
                    </a:cxn>
                    <a:cxn ang="0">
                      <a:pos x="643" y="488"/>
                    </a:cxn>
                  </a:cxnLst>
                  <a:rect l="0" t="0" r="r" b="b"/>
                  <a:pathLst>
                    <a:path w="643" h="569">
                      <a:moveTo>
                        <a:pt x="44" y="0"/>
                      </a:moveTo>
                      <a:cubicBezTo>
                        <a:pt x="22" y="203"/>
                        <a:pt x="0" y="407"/>
                        <a:pt x="100" y="488"/>
                      </a:cubicBezTo>
                      <a:cubicBezTo>
                        <a:pt x="200" y="569"/>
                        <a:pt x="421" y="528"/>
                        <a:pt x="643" y="488"/>
                      </a:cubicBezTo>
                    </a:path>
                  </a:pathLst>
                </a:cu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82" name="Freeform 55"/>
                <p:cNvSpPr>
                  <a:spLocks/>
                </p:cNvSpPr>
                <p:nvPr/>
              </p:nvSpPr>
              <p:spPr bwMode="auto">
                <a:xfrm>
                  <a:off x="6919" y="6081"/>
                  <a:ext cx="1349" cy="1275"/>
                </a:xfrm>
                <a:custGeom>
                  <a:avLst/>
                  <a:gdLst/>
                  <a:ahLst/>
                  <a:cxnLst>
                    <a:cxn ang="0">
                      <a:pos x="0" y="0"/>
                    </a:cxn>
                    <a:cxn ang="0">
                      <a:pos x="300" y="714"/>
                    </a:cxn>
                    <a:cxn ang="0">
                      <a:pos x="1041" y="913"/>
                    </a:cxn>
                    <a:cxn ang="0">
                      <a:pos x="1349" y="1275"/>
                    </a:cxn>
                  </a:cxnLst>
                  <a:rect l="0" t="0" r="r" b="b"/>
                  <a:pathLst>
                    <a:path w="1349" h="1275">
                      <a:moveTo>
                        <a:pt x="0" y="0"/>
                      </a:moveTo>
                      <a:cubicBezTo>
                        <a:pt x="63" y="281"/>
                        <a:pt x="127" y="562"/>
                        <a:pt x="300" y="714"/>
                      </a:cubicBezTo>
                      <a:cubicBezTo>
                        <a:pt x="473" y="866"/>
                        <a:pt x="866" y="820"/>
                        <a:pt x="1041" y="913"/>
                      </a:cubicBezTo>
                      <a:cubicBezTo>
                        <a:pt x="1216" y="1006"/>
                        <a:pt x="1298" y="1215"/>
                        <a:pt x="1349" y="1275"/>
                      </a:cubicBezTo>
                    </a:path>
                  </a:pathLst>
                </a:custGeom>
                <a:noFill/>
                <a:ln w="28575">
                  <a:solidFill>
                    <a:srgbClr val="000000"/>
                  </a:solidFill>
                  <a:prstDash val="dashDot"/>
                  <a:round/>
                  <a:headEnd type="arrow" w="med" len="med"/>
                  <a:tailEnd type="arrow" w="med" len="med"/>
                </a:ln>
              </p:spPr>
              <p:txBody>
                <a:bodyPr vert="horz" wrap="square" lIns="91440" tIns="45720" rIns="91440" bIns="45720" numCol="1" anchor="t" anchorCtr="0" compatLnSpc="1">
                  <a:prstTxWarp prst="textNoShape">
                    <a:avLst/>
                  </a:prstTxWarp>
                </a:bodyPr>
                <a:lstStyle/>
                <a:p>
                  <a:endParaRPr lang="fr-FR"/>
                </a:p>
              </p:txBody>
            </p:sp>
            <p:grpSp>
              <p:nvGrpSpPr>
                <p:cNvPr id="83" name="Group 56"/>
                <p:cNvGrpSpPr>
                  <a:grpSpLocks/>
                </p:cNvGrpSpPr>
                <p:nvPr/>
              </p:nvGrpSpPr>
              <p:grpSpPr bwMode="auto">
                <a:xfrm>
                  <a:off x="599" y="9528"/>
                  <a:ext cx="7255" cy="2029"/>
                  <a:chOff x="599" y="9528"/>
                  <a:chExt cx="7255" cy="2029"/>
                </a:xfrm>
              </p:grpSpPr>
              <p:sp>
                <p:nvSpPr>
                  <p:cNvPr id="84" name="Text Box 57"/>
                  <p:cNvSpPr txBox="1">
                    <a:spLocks noChangeArrowheads="1"/>
                  </p:cNvSpPr>
                  <p:nvPr/>
                </p:nvSpPr>
                <p:spPr bwMode="auto">
                  <a:xfrm>
                    <a:off x="599" y="9528"/>
                    <a:ext cx="7255" cy="2029"/>
                  </a:xfrm>
                  <a:prstGeom prst="rect">
                    <a:avLst/>
                  </a:prstGeom>
                  <a:solidFill>
                    <a:srgbClr val="FFFF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2" algn="just" fontAlgn="base">
                      <a:spcBef>
                        <a:spcPct val="0"/>
                      </a:spcBef>
                      <a:spcAft>
                        <a:spcPct val="0"/>
                      </a:spcAft>
                    </a:pPr>
                    <a:r>
                      <a:rPr kumimoji="0" lang="fr-FR" sz="900" b="0" i="0" u="none" strike="noStrike" cap="none" normalizeH="0" baseline="0" dirty="0" smtClean="0">
                        <a:ln>
                          <a:noFill/>
                        </a:ln>
                        <a:solidFill>
                          <a:schemeClr val="tx1"/>
                        </a:solidFill>
                        <a:effectLst/>
                        <a:latin typeface="Trebuchet MS" pitchFamily="34" charset="0"/>
                        <a:cs typeface="Arial" pitchFamily="34" charset="0"/>
                      </a:rPr>
                      <a:t>Liens fonctionnels : Diffusion et capitalisation de l’information sur l’évaluation entre structures </a:t>
                    </a:r>
                  </a:p>
                  <a:p>
                    <a:pPr lvl="2" algn="just" fontAlgn="base">
                      <a:spcBef>
                        <a:spcPct val="0"/>
                      </a:spcBef>
                      <a:spcAft>
                        <a:spcPct val="0"/>
                      </a:spcAft>
                    </a:pPr>
                    <a:endParaRPr kumimoji="0" lang="fr-FR" sz="900" b="0" i="0" u="none" strike="noStrike" cap="none" normalizeH="0" baseline="0" dirty="0" smtClean="0">
                      <a:ln>
                        <a:noFill/>
                      </a:ln>
                      <a:solidFill>
                        <a:schemeClr val="tx1"/>
                      </a:solidFill>
                      <a:effectLst/>
                      <a:latin typeface="Trebuchet MS" pitchFamily="34" charset="0"/>
                      <a:cs typeface="Arial" pitchFamily="34" charset="0"/>
                    </a:endParaRPr>
                  </a:p>
                  <a:p>
                    <a:pPr lvl="2" algn="just" fontAlgn="base">
                      <a:spcBef>
                        <a:spcPct val="0"/>
                      </a:spcBef>
                      <a:spcAft>
                        <a:spcPct val="0"/>
                      </a:spcAft>
                    </a:pPr>
                    <a:r>
                      <a:rPr kumimoji="0" lang="fr-FR" sz="900" b="0" i="0" u="none" strike="noStrike" cap="none" normalizeH="0" baseline="0" dirty="0" smtClean="0">
                        <a:ln>
                          <a:noFill/>
                        </a:ln>
                        <a:solidFill>
                          <a:schemeClr val="tx1"/>
                        </a:solidFill>
                        <a:effectLst/>
                        <a:latin typeface="Trebuchet MS" pitchFamily="34" charset="0"/>
                        <a:cs typeface="Arial" pitchFamily="34" charset="0"/>
                      </a:rPr>
                      <a:t>Liens de participation : Mise en œuvre de l’évaluation et utilisation des résultats </a:t>
                    </a:r>
                  </a:p>
                  <a:p>
                    <a:pPr lvl="2" algn="just" fontAlgn="base">
                      <a:spcBef>
                        <a:spcPct val="0"/>
                      </a:spcBef>
                      <a:spcAft>
                        <a:spcPct val="0"/>
                      </a:spcAft>
                    </a:pPr>
                    <a:endParaRPr kumimoji="0" lang="fr-FR" sz="900" b="0" i="0" u="none" strike="noStrike" cap="none" normalizeH="0" baseline="0" dirty="0" smtClean="0">
                      <a:ln>
                        <a:noFill/>
                      </a:ln>
                      <a:solidFill>
                        <a:schemeClr val="tx1"/>
                      </a:solidFill>
                      <a:effectLst/>
                      <a:latin typeface="Trebuchet MS" pitchFamily="34" charset="0"/>
                      <a:cs typeface="Arial" pitchFamily="34" charset="0"/>
                    </a:endParaRPr>
                  </a:p>
                  <a:p>
                    <a:pPr lvl="2" algn="just" fontAlgn="base">
                      <a:spcBef>
                        <a:spcPct val="0"/>
                      </a:spcBef>
                      <a:spcAft>
                        <a:spcPct val="0"/>
                      </a:spcAft>
                    </a:pPr>
                    <a:r>
                      <a:rPr kumimoji="0" lang="fr-FR" sz="900" b="0" i="0" u="none" strike="noStrike" cap="none" normalizeH="0" baseline="0" dirty="0" smtClean="0">
                        <a:ln>
                          <a:noFill/>
                        </a:ln>
                        <a:solidFill>
                          <a:schemeClr val="tx1"/>
                        </a:solidFill>
                        <a:effectLst/>
                        <a:latin typeface="Trebuchet MS" pitchFamily="34" charset="0"/>
                        <a:cs typeface="Arial" pitchFamily="34" charset="0"/>
                      </a:rPr>
                      <a:t>Liens de représentation : Acteurs présents au sein du Conseil National de l’Evaluation, diffusion des résultats</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86" name="AutoShape 58"/>
                  <p:cNvCxnSpPr>
                    <a:cxnSpLocks noChangeShapeType="1"/>
                  </p:cNvCxnSpPr>
                  <p:nvPr/>
                </p:nvCxnSpPr>
                <p:spPr bwMode="auto">
                  <a:xfrm>
                    <a:off x="964" y="9729"/>
                    <a:ext cx="850" cy="1"/>
                  </a:xfrm>
                  <a:prstGeom prst="straightConnector1">
                    <a:avLst/>
                  </a:prstGeom>
                  <a:noFill/>
                  <a:ln w="38100">
                    <a:solidFill>
                      <a:srgbClr val="000000"/>
                    </a:solidFill>
                    <a:round/>
                    <a:headEnd/>
                    <a:tailEnd/>
                  </a:ln>
                </p:spPr>
              </p:cxnSp>
              <p:cxnSp>
                <p:nvCxnSpPr>
                  <p:cNvPr id="1083" name="AutoShape 59"/>
                  <p:cNvCxnSpPr>
                    <a:cxnSpLocks noChangeShapeType="1"/>
                  </p:cNvCxnSpPr>
                  <p:nvPr/>
                </p:nvCxnSpPr>
                <p:spPr bwMode="auto">
                  <a:xfrm>
                    <a:off x="842" y="10441"/>
                    <a:ext cx="1045" cy="1"/>
                  </a:xfrm>
                  <a:prstGeom prst="straightConnector1">
                    <a:avLst/>
                  </a:prstGeom>
                  <a:noFill/>
                  <a:ln w="28575">
                    <a:solidFill>
                      <a:srgbClr val="000000"/>
                    </a:solidFill>
                    <a:prstDash val="dashDot"/>
                    <a:round/>
                    <a:headEnd type="arrow" w="med" len="med"/>
                    <a:tailEnd type="arrow" w="med" len="med"/>
                  </a:ln>
                </p:spPr>
              </p:cxnSp>
              <p:cxnSp>
                <p:nvCxnSpPr>
                  <p:cNvPr id="87" name="AutoShape 60"/>
                  <p:cNvCxnSpPr>
                    <a:cxnSpLocks noChangeShapeType="1"/>
                  </p:cNvCxnSpPr>
                  <p:nvPr/>
                </p:nvCxnSpPr>
                <p:spPr bwMode="auto">
                  <a:xfrm flipV="1">
                    <a:off x="986" y="11073"/>
                    <a:ext cx="1029" cy="19"/>
                  </a:xfrm>
                  <a:prstGeom prst="straightConnector1">
                    <a:avLst/>
                  </a:prstGeom>
                  <a:noFill/>
                  <a:ln w="28575">
                    <a:solidFill>
                      <a:srgbClr val="000000"/>
                    </a:solidFill>
                    <a:prstDash val="dash"/>
                    <a:round/>
                    <a:headEnd/>
                    <a:tailEnd type="arrow" w="med" len="med"/>
                  </a:ln>
                </p:spPr>
              </p:cxnSp>
            </p:grpSp>
          </p:grpSp>
        </p:gr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14290"/>
            <a:ext cx="8472518" cy="714380"/>
          </a:xfrm>
        </p:spPr>
        <p:txBody>
          <a:bodyPr anchor="t"/>
          <a:lstStyle/>
          <a:p>
            <a:pPr marL="857250" indent="-857250">
              <a:lnSpc>
                <a:spcPct val="100000"/>
              </a:lnSpc>
            </a:pPr>
            <a:r>
              <a:rPr lang="fr-FR" sz="3200" dirty="0" smtClean="0"/>
              <a:t>II. 1 - Evaluation des politiques publiques </a:t>
            </a:r>
            <a:r>
              <a:rPr lang="fr-FR" sz="3200" dirty="0" smtClean="0">
                <a:effectLst/>
              </a:rPr>
              <a:t>1/3</a:t>
            </a:r>
            <a:endParaRPr lang="fr-FR" sz="3200" dirty="0">
              <a:effectLst/>
            </a:endParaRPr>
          </a:p>
        </p:txBody>
      </p:sp>
      <p:sp>
        <p:nvSpPr>
          <p:cNvPr id="3" name="Content Placeholder 2"/>
          <p:cNvSpPr>
            <a:spLocks noGrp="1"/>
          </p:cNvSpPr>
          <p:nvPr>
            <p:ph idx="1"/>
          </p:nvPr>
        </p:nvSpPr>
        <p:spPr>
          <a:xfrm>
            <a:off x="214282" y="980728"/>
            <a:ext cx="8472518" cy="5734420"/>
          </a:xfrm>
        </p:spPr>
        <p:txBody>
          <a:bodyPr>
            <a:noAutofit/>
          </a:bodyPr>
          <a:lstStyle/>
          <a:p>
            <a:pPr marL="514350" indent="-457200" algn="just">
              <a:lnSpc>
                <a:spcPct val="110000"/>
              </a:lnSpc>
              <a:buFont typeface="+mj-lt"/>
              <a:buAutoNum type="arabicPeriod"/>
            </a:pPr>
            <a:r>
              <a:rPr lang="fr-FR" sz="2100" dirty="0" smtClean="0">
                <a:solidFill>
                  <a:schemeClr val="tx1"/>
                </a:solidFill>
                <a:latin typeface="Trebuchet MS" pitchFamily="34" charset="0"/>
              </a:rPr>
              <a:t>Le Bureau réalise des évaluations aussi </a:t>
            </a:r>
            <a:r>
              <a:rPr lang="fr-FR" sz="2100" dirty="0">
                <a:solidFill>
                  <a:schemeClr val="tx1"/>
                </a:solidFill>
                <a:latin typeface="Trebuchet MS" pitchFamily="34" charset="0"/>
              </a:rPr>
              <a:t>bien des </a:t>
            </a:r>
            <a:r>
              <a:rPr lang="fr-FR" sz="2100" b="1" dirty="0">
                <a:solidFill>
                  <a:schemeClr val="tx1"/>
                </a:solidFill>
                <a:latin typeface="Trebuchet MS" pitchFamily="34" charset="0"/>
              </a:rPr>
              <a:t>projets sectoriels, des programmes plurisectoriels que des politiques </a:t>
            </a:r>
            <a:r>
              <a:rPr lang="fr-FR" sz="2100" b="1" dirty="0" smtClean="0">
                <a:solidFill>
                  <a:schemeClr val="tx1"/>
                </a:solidFill>
                <a:latin typeface="Trebuchet MS" pitchFamily="34" charset="0"/>
              </a:rPr>
              <a:t>publiques </a:t>
            </a:r>
            <a:r>
              <a:rPr lang="fr-FR" sz="2100" b="1" dirty="0">
                <a:solidFill>
                  <a:schemeClr val="tx1"/>
                </a:solidFill>
                <a:latin typeface="Trebuchet MS" pitchFamily="34" charset="0"/>
              </a:rPr>
              <a:t>dans des domaines spécifiques </a:t>
            </a:r>
            <a:r>
              <a:rPr lang="fr-FR" sz="2100" dirty="0">
                <a:solidFill>
                  <a:schemeClr val="tx1"/>
                </a:solidFill>
                <a:latin typeface="Trebuchet MS" pitchFamily="34" charset="0"/>
              </a:rPr>
              <a:t>(décentralisation, </a:t>
            </a:r>
            <a:r>
              <a:rPr lang="fr-FR" sz="2100" dirty="0" smtClean="0">
                <a:solidFill>
                  <a:schemeClr val="tx1"/>
                </a:solidFill>
                <a:latin typeface="Trebuchet MS" pitchFamily="34" charset="0"/>
              </a:rPr>
              <a:t>éducation, électrification, agriculture, santé …).</a:t>
            </a:r>
          </a:p>
          <a:p>
            <a:pPr marL="457200" indent="-457200" algn="just">
              <a:lnSpc>
                <a:spcPct val="110000"/>
              </a:lnSpc>
              <a:buFont typeface="+mj-lt"/>
              <a:buAutoNum type="arabicPeriod"/>
            </a:pPr>
            <a:r>
              <a:rPr lang="fr-FR" sz="2100" dirty="0" smtClean="0">
                <a:solidFill>
                  <a:schemeClr val="tx1"/>
                </a:solidFill>
                <a:latin typeface="Trebuchet MS" pitchFamily="34" charset="0"/>
              </a:rPr>
              <a:t>Les </a:t>
            </a:r>
            <a:r>
              <a:rPr lang="fr-FR" sz="2100" b="1" dirty="0" smtClean="0">
                <a:solidFill>
                  <a:schemeClr val="tx1"/>
                </a:solidFill>
                <a:latin typeface="Trebuchet MS" pitchFamily="34" charset="0"/>
              </a:rPr>
              <a:t>rapports sont utilisés </a:t>
            </a:r>
            <a:r>
              <a:rPr lang="fr-FR" sz="2100" dirty="0" smtClean="0">
                <a:solidFill>
                  <a:schemeClr val="tx1"/>
                </a:solidFill>
                <a:latin typeface="Trebuchet MS" pitchFamily="34" charset="0"/>
              </a:rPr>
              <a:t>suivant un processus bien déterminé qui comprend :</a:t>
            </a:r>
          </a:p>
          <a:p>
            <a:pPr marL="857250" lvl="1" indent="-457200" algn="just">
              <a:lnSpc>
                <a:spcPct val="110000"/>
              </a:lnSpc>
              <a:buFont typeface="+mj-lt"/>
              <a:buAutoNum type="romanLcPeriod"/>
            </a:pPr>
            <a:r>
              <a:rPr lang="fr-FR" sz="2100" dirty="0" smtClean="0">
                <a:solidFill>
                  <a:schemeClr val="tx1"/>
                </a:solidFill>
                <a:latin typeface="Trebuchet MS" pitchFamily="34" charset="0"/>
              </a:rPr>
              <a:t>La transmission en Conseil des Ministres pour l’approbation des résultats et des recommandations à mettre en œuvre avec un dispositif de suivi desdites recommandations ;</a:t>
            </a:r>
          </a:p>
          <a:p>
            <a:pPr marL="857250" lvl="1" indent="-457200" algn="just">
              <a:lnSpc>
                <a:spcPct val="110000"/>
              </a:lnSpc>
              <a:buFont typeface="+mj-lt"/>
              <a:buAutoNum type="romanLcPeriod"/>
            </a:pPr>
            <a:r>
              <a:rPr lang="fr-FR" sz="2100" dirty="0" smtClean="0">
                <a:solidFill>
                  <a:schemeClr val="tx1"/>
                </a:solidFill>
                <a:latin typeface="Trebuchet MS" pitchFamily="34" charset="0"/>
              </a:rPr>
              <a:t>La dissémination des résultats auprès des parties prenantes et du public ;</a:t>
            </a:r>
          </a:p>
          <a:p>
            <a:pPr marL="857250" lvl="1" indent="-457200" algn="just">
              <a:lnSpc>
                <a:spcPct val="110000"/>
              </a:lnSpc>
              <a:buFont typeface="+mj-lt"/>
              <a:buAutoNum type="romanLcPeriod"/>
            </a:pPr>
            <a:r>
              <a:rPr lang="fr-FR" sz="2100" dirty="0" smtClean="0">
                <a:solidFill>
                  <a:schemeClr val="tx1"/>
                </a:solidFill>
                <a:latin typeface="Trebuchet MS" pitchFamily="34" charset="0"/>
              </a:rPr>
              <a:t>La capitalisation des connaissances et des acquis par les structures de programmation et d’exécution et l’élaboration d’un rapport général sur l’évaluation des politiques publiques.</a:t>
            </a:r>
          </a:p>
          <a:p>
            <a:pPr marL="457200" indent="-457200" algn="just">
              <a:lnSpc>
                <a:spcPct val="110000"/>
              </a:lnSpc>
              <a:buFont typeface="+mj-lt"/>
              <a:buAutoNum type="arabicPeriod"/>
            </a:pPr>
            <a:endParaRPr lang="fr-FR" sz="2100" dirty="0" smtClean="0">
              <a:solidFill>
                <a:schemeClr val="tx1"/>
              </a:solidFill>
              <a:latin typeface="Trebuchet MS" pitchFamily="34" charset="0"/>
            </a:endParaRPr>
          </a:p>
          <a:p>
            <a:pPr marL="457200" indent="-457200" algn="just">
              <a:lnSpc>
                <a:spcPct val="110000"/>
              </a:lnSpc>
              <a:buFont typeface="+mj-lt"/>
              <a:buAutoNum type="arabicPeriod"/>
            </a:pPr>
            <a:endParaRPr lang="fr-FR" sz="2100" dirty="0">
              <a:solidFill>
                <a:schemeClr val="tx1"/>
              </a:solidFill>
              <a:latin typeface="Trebuchet MS" pitchFamily="34" charset="0"/>
            </a:endParaRPr>
          </a:p>
          <a:p>
            <a:pPr algn="just">
              <a:lnSpc>
                <a:spcPct val="110000"/>
              </a:lnSpc>
            </a:pPr>
            <a:endParaRPr lang="fr-FR" sz="2100" dirty="0">
              <a:latin typeface="Trebuchet MS" pitchFamily="34" charset="0"/>
            </a:endParaRPr>
          </a:p>
        </p:txBody>
      </p:sp>
      <p:sp>
        <p:nvSpPr>
          <p:cNvPr id="8" name="Slide Number Placeholder 7"/>
          <p:cNvSpPr>
            <a:spLocks noGrp="1"/>
          </p:cNvSpPr>
          <p:nvPr>
            <p:ph type="sldNum" sz="quarter" idx="12"/>
          </p:nvPr>
        </p:nvSpPr>
        <p:spPr/>
        <p:txBody>
          <a:bodyPr/>
          <a:lstStyle/>
          <a:p>
            <a:fld id="{691793A5-A532-4727-8421-344059F90F0A}" type="slidenum">
              <a:rPr lang="fr-FR" smtClean="0"/>
              <a:pPr/>
              <a:t>7</a:t>
            </a:fld>
            <a:endParaRPr lang="fr-FR" dirty="0"/>
          </a:p>
        </p:txBody>
      </p:sp>
    </p:spTree>
    <p:extLst>
      <p:ext uri="{BB962C8B-B14F-4D97-AF65-F5344CB8AC3E}">
        <p14:creationId xmlns:p14="http://schemas.microsoft.com/office/powerpoint/2010/main" val="18784613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472518" cy="5662982"/>
          </a:xfrm>
        </p:spPr>
        <p:txBody>
          <a:bodyPr>
            <a:noAutofit/>
          </a:bodyPr>
          <a:lstStyle/>
          <a:p>
            <a:pPr algn="just">
              <a:lnSpc>
                <a:spcPct val="110000"/>
              </a:lnSpc>
              <a:buNone/>
            </a:pPr>
            <a:r>
              <a:rPr lang="fr-FR" sz="2200" b="1" dirty="0" smtClean="0">
                <a:solidFill>
                  <a:schemeClr val="tx1"/>
                </a:solidFill>
                <a:latin typeface="Trebuchet MS" pitchFamily="34" charset="0"/>
              </a:rPr>
              <a:t>            L’évaluation sert donc 4 utilisations principales :</a:t>
            </a:r>
          </a:p>
          <a:p>
            <a:pPr marL="457200" lvl="0" indent="-457200" algn="just">
              <a:lnSpc>
                <a:spcPct val="110000"/>
              </a:lnSpc>
              <a:buFont typeface="+mj-lt"/>
              <a:buAutoNum type="alphaUcPeriod"/>
            </a:pPr>
            <a:r>
              <a:rPr lang="fr-FR" sz="2200" b="1" dirty="0" smtClean="0">
                <a:solidFill>
                  <a:schemeClr val="tx1"/>
                </a:solidFill>
                <a:latin typeface="Trebuchet MS" pitchFamily="34" charset="0"/>
              </a:rPr>
              <a:t>Au niveau du Gouvernement</a:t>
            </a:r>
            <a:endParaRPr lang="fr-FR" sz="2200" dirty="0" smtClean="0">
              <a:solidFill>
                <a:schemeClr val="tx1"/>
              </a:solidFill>
              <a:latin typeface="Trebuchet MS" pitchFamily="34" charset="0"/>
            </a:endParaRPr>
          </a:p>
          <a:p>
            <a:pPr marL="514350" lvl="0" indent="-514350" algn="just">
              <a:lnSpc>
                <a:spcPct val="110000"/>
              </a:lnSpc>
              <a:buFont typeface="+mj-lt"/>
              <a:buAutoNum type="arabicPeriod"/>
            </a:pPr>
            <a:r>
              <a:rPr lang="fr-FR" sz="2200" b="1" i="1" dirty="0" smtClean="0">
                <a:solidFill>
                  <a:schemeClr val="tx1"/>
                </a:solidFill>
                <a:latin typeface="Trebuchet MS" pitchFamily="34" charset="0"/>
              </a:rPr>
              <a:t>Aider à la prise de décision </a:t>
            </a:r>
            <a:r>
              <a:rPr lang="fr-FR" sz="2200" dirty="0" smtClean="0">
                <a:solidFill>
                  <a:schemeClr val="tx1"/>
                </a:solidFill>
                <a:latin typeface="Trebuchet MS" pitchFamily="34" charset="0"/>
              </a:rPr>
              <a:t>en donnant de nouvelles orientations sur les réformes et changements à apporter.</a:t>
            </a:r>
          </a:p>
          <a:p>
            <a:pPr marL="514350" lvl="0" indent="-514350" algn="just">
              <a:lnSpc>
                <a:spcPct val="110000"/>
              </a:lnSpc>
              <a:buFont typeface="+mj-lt"/>
              <a:buAutoNum type="arabicPeriod" startAt="2"/>
            </a:pPr>
            <a:r>
              <a:rPr lang="fr-FR" sz="2200" b="1" i="1" dirty="0" smtClean="0">
                <a:solidFill>
                  <a:schemeClr val="tx1"/>
                </a:solidFill>
                <a:latin typeface="Trebuchet MS" pitchFamily="34" charset="0"/>
              </a:rPr>
              <a:t>S’Informer et informer les décideurs pour leur </a:t>
            </a:r>
            <a:r>
              <a:rPr lang="fr-FR" sz="2200" dirty="0" smtClean="0">
                <a:solidFill>
                  <a:schemeClr val="tx1"/>
                </a:solidFill>
                <a:latin typeface="Trebuchet MS" pitchFamily="34" charset="0"/>
              </a:rPr>
              <a:t>permettre de se mettre à un </a:t>
            </a:r>
            <a:r>
              <a:rPr lang="fr-FR" sz="2200" b="1" dirty="0" smtClean="0">
                <a:solidFill>
                  <a:schemeClr val="tx1"/>
                </a:solidFill>
                <a:latin typeface="Trebuchet MS" pitchFamily="34" charset="0"/>
              </a:rPr>
              <a:t>niveau d’information qualifié </a:t>
            </a:r>
            <a:r>
              <a:rPr lang="fr-FR" sz="2200" dirty="0" smtClean="0">
                <a:solidFill>
                  <a:schemeClr val="tx1"/>
                </a:solidFill>
                <a:latin typeface="Trebuchet MS" pitchFamily="34" charset="0"/>
              </a:rPr>
              <a:t>sur les interventions de leur secteur.</a:t>
            </a:r>
          </a:p>
          <a:p>
            <a:pPr marL="457200" lvl="0" indent="-457200" algn="just">
              <a:lnSpc>
                <a:spcPct val="110000"/>
              </a:lnSpc>
              <a:buFont typeface="+mj-lt"/>
              <a:buAutoNum type="alphaUcPeriod" startAt="2"/>
            </a:pPr>
            <a:r>
              <a:rPr lang="fr-FR" sz="2200" b="1" dirty="0" smtClean="0">
                <a:solidFill>
                  <a:schemeClr val="tx1"/>
                </a:solidFill>
                <a:latin typeface="Trebuchet MS" pitchFamily="34" charset="0"/>
              </a:rPr>
              <a:t>Au niveau des structures d’exécution et des partenaires</a:t>
            </a:r>
            <a:endParaRPr lang="fr-FR" sz="2200" dirty="0" smtClean="0">
              <a:solidFill>
                <a:schemeClr val="tx1"/>
              </a:solidFill>
              <a:latin typeface="Trebuchet MS" pitchFamily="34" charset="0"/>
            </a:endParaRPr>
          </a:p>
          <a:p>
            <a:pPr marL="514350" lvl="0" indent="-514350" algn="just">
              <a:lnSpc>
                <a:spcPct val="110000"/>
              </a:lnSpc>
              <a:buFont typeface="+mj-lt"/>
              <a:buAutoNum type="arabicPeriod"/>
            </a:pPr>
            <a:r>
              <a:rPr lang="fr-FR" sz="2200" b="1" i="1" dirty="0" smtClean="0">
                <a:solidFill>
                  <a:schemeClr val="tx1"/>
                </a:solidFill>
                <a:latin typeface="Trebuchet MS" pitchFamily="34" charset="0"/>
              </a:rPr>
              <a:t>Améliorer la mise en œuvre par de </a:t>
            </a:r>
            <a:r>
              <a:rPr lang="fr-FR" sz="2200" dirty="0" smtClean="0">
                <a:solidFill>
                  <a:schemeClr val="tx1"/>
                </a:solidFill>
                <a:latin typeface="Trebuchet MS" pitchFamily="34" charset="0"/>
              </a:rPr>
              <a:t>véritables échanges d’informations et </a:t>
            </a:r>
            <a:r>
              <a:rPr lang="fr-FR" sz="2200" u="sng" dirty="0" smtClean="0">
                <a:solidFill>
                  <a:schemeClr val="tx1"/>
                </a:solidFill>
                <a:latin typeface="Trebuchet MS" pitchFamily="34" charset="0"/>
              </a:rPr>
              <a:t>l’utilisation des résultats de l’évaluation</a:t>
            </a:r>
            <a:r>
              <a:rPr lang="fr-FR" sz="2200" dirty="0" smtClean="0">
                <a:solidFill>
                  <a:schemeClr val="tx1"/>
                </a:solidFill>
                <a:latin typeface="Trebuchet MS" pitchFamily="34" charset="0"/>
              </a:rPr>
              <a:t>  comme un outil de </a:t>
            </a:r>
            <a:r>
              <a:rPr lang="fr-FR" sz="2200" b="1" dirty="0" smtClean="0">
                <a:solidFill>
                  <a:schemeClr val="tx1"/>
                </a:solidFill>
                <a:latin typeface="Trebuchet MS" pitchFamily="34" charset="0"/>
              </a:rPr>
              <a:t>plaidoyer et de programmation</a:t>
            </a:r>
            <a:r>
              <a:rPr lang="fr-FR" sz="2200" dirty="0" smtClean="0">
                <a:solidFill>
                  <a:schemeClr val="tx1"/>
                </a:solidFill>
                <a:latin typeface="Trebuchet MS" pitchFamily="34" charset="0"/>
              </a:rPr>
              <a:t>. </a:t>
            </a:r>
          </a:p>
          <a:p>
            <a:pPr marL="514350" lvl="0" indent="-514350" algn="just">
              <a:lnSpc>
                <a:spcPct val="110000"/>
              </a:lnSpc>
              <a:buFont typeface="+mj-lt"/>
              <a:buAutoNum type="arabicPeriod" startAt="2"/>
            </a:pPr>
            <a:r>
              <a:rPr lang="fr-FR" sz="2200" b="1" i="1" dirty="0" smtClean="0">
                <a:solidFill>
                  <a:schemeClr val="tx1"/>
                </a:solidFill>
                <a:latin typeface="Trebuchet MS" pitchFamily="34" charset="0"/>
              </a:rPr>
              <a:t>Capitaliser </a:t>
            </a:r>
            <a:r>
              <a:rPr lang="fr-FR" sz="2200" dirty="0" smtClean="0">
                <a:solidFill>
                  <a:schemeClr val="tx1"/>
                </a:solidFill>
                <a:latin typeface="Trebuchet MS" pitchFamily="34" charset="0"/>
              </a:rPr>
              <a:t>en renforçant les acquis et les bonnes pratiques et en élaborant de meilleurs programmes.</a:t>
            </a:r>
          </a:p>
          <a:p>
            <a:pPr marL="514350" lvl="0" indent="-514350" algn="just">
              <a:lnSpc>
                <a:spcPct val="110000"/>
              </a:lnSpc>
              <a:buFont typeface="+mj-lt"/>
              <a:buAutoNum type="arabicPeriod" startAt="2"/>
            </a:pPr>
            <a:endParaRPr lang="fr-FR" sz="2200" dirty="0" smtClean="0">
              <a:solidFill>
                <a:schemeClr val="tx1"/>
              </a:solidFill>
              <a:latin typeface="Trebuchet MS" pitchFamily="34" charset="0"/>
            </a:endParaRPr>
          </a:p>
          <a:p>
            <a:pPr algn="just">
              <a:lnSpc>
                <a:spcPct val="110000"/>
              </a:lnSpc>
            </a:pPr>
            <a:endParaRPr lang="fr-FR" sz="2200" dirty="0">
              <a:solidFill>
                <a:schemeClr val="tx1"/>
              </a:solidFill>
              <a:latin typeface="Trebuchet MS" pitchFamily="34" charset="0"/>
            </a:endParaRPr>
          </a:p>
        </p:txBody>
      </p:sp>
      <p:sp>
        <p:nvSpPr>
          <p:cNvPr id="8" name="Slide Number Placeholder 7"/>
          <p:cNvSpPr>
            <a:spLocks noGrp="1"/>
          </p:cNvSpPr>
          <p:nvPr>
            <p:ph type="sldNum" sz="quarter" idx="12"/>
          </p:nvPr>
        </p:nvSpPr>
        <p:spPr/>
        <p:txBody>
          <a:bodyPr/>
          <a:lstStyle/>
          <a:p>
            <a:fld id="{691793A5-A532-4727-8421-344059F90F0A}" type="slidenum">
              <a:rPr lang="fr-FR" smtClean="0"/>
              <a:pPr/>
              <a:t>8</a:t>
            </a:fld>
            <a:endParaRPr lang="fr-FR" dirty="0"/>
          </a:p>
        </p:txBody>
      </p:sp>
      <p:sp>
        <p:nvSpPr>
          <p:cNvPr id="6" name="Title 1"/>
          <p:cNvSpPr>
            <a:spLocks noGrp="1"/>
          </p:cNvSpPr>
          <p:nvPr>
            <p:ph type="title"/>
          </p:nvPr>
        </p:nvSpPr>
        <p:spPr>
          <a:xfrm>
            <a:off x="142844" y="214290"/>
            <a:ext cx="8543956" cy="714380"/>
          </a:xfrm>
        </p:spPr>
        <p:txBody>
          <a:bodyPr anchor="t"/>
          <a:lstStyle/>
          <a:p>
            <a:pPr marL="857250" indent="-857250">
              <a:lnSpc>
                <a:spcPct val="100000"/>
              </a:lnSpc>
            </a:pPr>
            <a:r>
              <a:rPr lang="fr-FR" sz="3200" dirty="0" smtClean="0"/>
              <a:t>II. 1 - Evaluation des politiques publiques </a:t>
            </a:r>
            <a:r>
              <a:rPr lang="fr-FR" sz="3200" dirty="0" smtClean="0">
                <a:effectLst/>
              </a:rPr>
              <a:t>2/3</a:t>
            </a:r>
            <a:endParaRPr lang="fr-FR" sz="3200" dirty="0">
              <a:effectLst/>
            </a:endParaRPr>
          </a:p>
        </p:txBody>
      </p:sp>
      <p:sp>
        <p:nvSpPr>
          <p:cNvPr id="5" name="Flèche droite 4"/>
          <p:cNvSpPr/>
          <p:nvPr/>
        </p:nvSpPr>
        <p:spPr>
          <a:xfrm>
            <a:off x="571472" y="1142984"/>
            <a:ext cx="785818"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7998716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572163"/>
          </a:xfrm>
        </p:spPr>
        <p:txBody>
          <a:bodyPr>
            <a:normAutofit/>
          </a:bodyPr>
          <a:lstStyle/>
          <a:p>
            <a:pPr marL="457200" lvl="0" indent="-457200" algn="just">
              <a:lnSpc>
                <a:spcPct val="110000"/>
              </a:lnSpc>
              <a:buFont typeface="+mj-lt"/>
              <a:buAutoNum type="alphaUcPeriod" startAt="3"/>
            </a:pPr>
            <a:r>
              <a:rPr lang="fr-FR" sz="2100" b="1" dirty="0" smtClean="0">
                <a:solidFill>
                  <a:schemeClr val="tx1"/>
                </a:solidFill>
                <a:latin typeface="Trebuchet MS" pitchFamily="34" charset="0"/>
              </a:rPr>
              <a:t>Au niveau du BEPP</a:t>
            </a:r>
            <a:endParaRPr lang="fr-FR" sz="2100" dirty="0" smtClean="0">
              <a:solidFill>
                <a:schemeClr val="tx1"/>
              </a:solidFill>
              <a:latin typeface="Trebuchet MS" pitchFamily="34" charset="0"/>
            </a:endParaRPr>
          </a:p>
          <a:p>
            <a:pPr marL="514350" lvl="0" indent="-514350" algn="just">
              <a:lnSpc>
                <a:spcPct val="110000"/>
              </a:lnSpc>
              <a:buFont typeface="+mj-lt"/>
              <a:buAutoNum type="arabicPeriod"/>
            </a:pPr>
            <a:r>
              <a:rPr lang="fr-FR" sz="2100" b="1" i="1" dirty="0" smtClean="0">
                <a:solidFill>
                  <a:schemeClr val="tx1"/>
                </a:solidFill>
                <a:latin typeface="Trebuchet MS" pitchFamily="34" charset="0"/>
              </a:rPr>
              <a:t>Informer, recommander et mobiliser </a:t>
            </a:r>
            <a:r>
              <a:rPr lang="fr-FR" sz="2100" dirty="0" smtClean="0">
                <a:solidFill>
                  <a:schemeClr val="tx1"/>
                </a:solidFill>
                <a:latin typeface="Trebuchet MS" pitchFamily="34" charset="0"/>
              </a:rPr>
              <a:t>pour de nouvelles réformes et la promotion des bonnes pratiques.</a:t>
            </a:r>
          </a:p>
          <a:p>
            <a:pPr marL="514350" lvl="0" indent="-514350" algn="just">
              <a:lnSpc>
                <a:spcPct val="110000"/>
              </a:lnSpc>
              <a:buFont typeface="+mj-lt"/>
              <a:buAutoNum type="arabicPeriod" startAt="2"/>
            </a:pPr>
            <a:r>
              <a:rPr lang="fr-FR" sz="2100" b="1" i="1" dirty="0" smtClean="0">
                <a:solidFill>
                  <a:schemeClr val="tx1"/>
                </a:solidFill>
                <a:latin typeface="Trebuchet MS" pitchFamily="34" charset="0"/>
              </a:rPr>
              <a:t>Faire le suivi </a:t>
            </a:r>
            <a:r>
              <a:rPr lang="fr-FR" sz="2100" dirty="0" smtClean="0">
                <a:solidFill>
                  <a:schemeClr val="tx1"/>
                </a:solidFill>
                <a:latin typeface="Trebuchet MS" pitchFamily="34" charset="0"/>
              </a:rPr>
              <a:t>des recommandations et des instructions du Conseil des Ministres induites par les évaluations. </a:t>
            </a:r>
          </a:p>
          <a:p>
            <a:pPr marL="457200" lvl="0" indent="-457200" algn="just">
              <a:lnSpc>
                <a:spcPct val="110000"/>
              </a:lnSpc>
              <a:buFont typeface="+mj-lt"/>
              <a:buAutoNum type="alphaUcPeriod" startAt="4"/>
            </a:pPr>
            <a:r>
              <a:rPr lang="fr-FR" sz="2100" b="1" dirty="0" smtClean="0">
                <a:solidFill>
                  <a:schemeClr val="tx1"/>
                </a:solidFill>
                <a:latin typeface="Trebuchet MS" pitchFamily="34" charset="0"/>
              </a:rPr>
              <a:t>Au niveau de la Société Civile et des bénéficiaires</a:t>
            </a:r>
            <a:endParaRPr lang="fr-FR" sz="2100" dirty="0" smtClean="0">
              <a:solidFill>
                <a:schemeClr val="tx1"/>
              </a:solidFill>
              <a:latin typeface="Trebuchet MS" pitchFamily="34" charset="0"/>
            </a:endParaRPr>
          </a:p>
          <a:p>
            <a:pPr marL="514350" lvl="0" indent="-514350" algn="just">
              <a:lnSpc>
                <a:spcPct val="110000"/>
              </a:lnSpc>
              <a:buFont typeface="+mj-lt"/>
              <a:buAutoNum type="arabicPeriod"/>
            </a:pPr>
            <a:r>
              <a:rPr lang="fr-FR" sz="2100" b="1" i="1" dirty="0" smtClean="0">
                <a:solidFill>
                  <a:schemeClr val="tx1"/>
                </a:solidFill>
                <a:latin typeface="Trebuchet MS" pitchFamily="34" charset="0"/>
              </a:rPr>
              <a:t>Informer / Mobiliser </a:t>
            </a:r>
            <a:r>
              <a:rPr lang="fr-FR" sz="2100" dirty="0" smtClean="0">
                <a:solidFill>
                  <a:schemeClr val="tx1"/>
                </a:solidFill>
                <a:latin typeface="Trebuchet MS" pitchFamily="34" charset="0"/>
              </a:rPr>
              <a:t>les parties prenantes, les acteurs de la société civile et les collectivités locales autour des enjeux des politiques publiques.</a:t>
            </a:r>
          </a:p>
          <a:p>
            <a:pPr algn="just">
              <a:lnSpc>
                <a:spcPct val="110000"/>
              </a:lnSpc>
              <a:buNone/>
            </a:pPr>
            <a:r>
              <a:rPr lang="fr-FR" sz="2100" dirty="0" smtClean="0">
                <a:solidFill>
                  <a:schemeClr val="tx1"/>
                </a:solidFill>
                <a:latin typeface="Trebuchet MS" pitchFamily="34" charset="0"/>
              </a:rPr>
              <a:t>     Au total, </a:t>
            </a:r>
            <a:r>
              <a:rPr lang="fr-FR" sz="2100" b="1" i="1" dirty="0" smtClean="0">
                <a:solidFill>
                  <a:schemeClr val="tx1"/>
                </a:solidFill>
                <a:latin typeface="Trebuchet MS" pitchFamily="34" charset="0"/>
              </a:rPr>
              <a:t>le BEPP a réalisé 7 évaluations relatives au fonctionnement de l’Administration Publique et à la mise en œuvre de politiques publiques dont les résultats ont été adoptés par le Conseil des Ministres et les rapports diffusés aux différentes parties prenantes du cadre institutionnel</a:t>
            </a:r>
            <a:r>
              <a:rPr lang="fr-FR" sz="2100" dirty="0" smtClean="0">
                <a:solidFill>
                  <a:schemeClr val="tx1"/>
                </a:solidFill>
                <a:latin typeface="Trebuchet MS" pitchFamily="34" charset="0"/>
              </a:rPr>
              <a:t>.</a:t>
            </a:r>
          </a:p>
        </p:txBody>
      </p:sp>
      <p:sp>
        <p:nvSpPr>
          <p:cNvPr id="8" name="Slide Number Placeholder 7"/>
          <p:cNvSpPr>
            <a:spLocks noGrp="1"/>
          </p:cNvSpPr>
          <p:nvPr>
            <p:ph type="sldNum" sz="quarter" idx="12"/>
          </p:nvPr>
        </p:nvSpPr>
        <p:spPr/>
        <p:txBody>
          <a:bodyPr/>
          <a:lstStyle/>
          <a:p>
            <a:fld id="{691793A5-A532-4727-8421-344059F90F0A}" type="slidenum">
              <a:rPr lang="fr-FR" smtClean="0"/>
              <a:pPr/>
              <a:t>9</a:t>
            </a:fld>
            <a:endParaRPr lang="fr-FR" dirty="0"/>
          </a:p>
        </p:txBody>
      </p:sp>
      <p:sp>
        <p:nvSpPr>
          <p:cNvPr id="6" name="Title 1"/>
          <p:cNvSpPr>
            <a:spLocks noGrp="1"/>
          </p:cNvSpPr>
          <p:nvPr>
            <p:ph type="title"/>
          </p:nvPr>
        </p:nvSpPr>
        <p:spPr>
          <a:xfrm>
            <a:off x="285720" y="214290"/>
            <a:ext cx="8501122" cy="857256"/>
          </a:xfrm>
        </p:spPr>
        <p:txBody>
          <a:bodyPr anchor="t"/>
          <a:lstStyle/>
          <a:p>
            <a:pPr marL="857250" indent="-857250">
              <a:lnSpc>
                <a:spcPct val="100000"/>
              </a:lnSpc>
            </a:pPr>
            <a:r>
              <a:rPr lang="fr-FR" sz="3200" dirty="0" smtClean="0"/>
              <a:t>II. 1 - Evaluation des politiques publiques </a:t>
            </a:r>
            <a:r>
              <a:rPr lang="fr-FR" sz="3200" dirty="0" smtClean="0">
                <a:effectLst/>
              </a:rPr>
              <a:t>3/3</a:t>
            </a:r>
            <a:endParaRPr lang="fr-FR" sz="3200" dirty="0">
              <a:effectLst/>
            </a:endParaRPr>
          </a:p>
        </p:txBody>
      </p:sp>
    </p:spTree>
    <p:extLst>
      <p:ext uri="{BB962C8B-B14F-4D97-AF65-F5344CB8AC3E}">
        <p14:creationId xmlns:p14="http://schemas.microsoft.com/office/powerpoint/2010/main" val="15657796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6757</TotalTime>
  <Words>1853</Words>
  <Application>Microsoft Office PowerPoint</Application>
  <PresentationFormat>On-screen Show (4:3)</PresentationFormat>
  <Paragraphs>202</Paragraphs>
  <Slides>18</Slides>
  <Notes>16</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Executive</vt:lpstr>
      <vt:lpstr>PRATIQUE ET UTILISATION DE L’EVALUATION  DES POLITIQUES PUBLIQUES AU BENIN</vt:lpstr>
      <vt:lpstr>Plan </vt:lpstr>
      <vt:lpstr>Introduction 1/2</vt:lpstr>
      <vt:lpstr>PowerPoint Presentation</vt:lpstr>
      <vt:lpstr>Cadre institutionnel de l’évaluation des politiques publiques  1/2</vt:lpstr>
      <vt:lpstr>PowerPoint Presentation</vt:lpstr>
      <vt:lpstr>II. 1 - Evaluation des politiques publiques 1/3</vt:lpstr>
      <vt:lpstr>II. 1 - Evaluation des politiques publiques 2/3</vt:lpstr>
      <vt:lpstr>II. 1 - Evaluation des politiques publiques 3/3</vt:lpstr>
      <vt:lpstr>II. 2 - Evaluation de la SCRP  1/3</vt:lpstr>
      <vt:lpstr>II.2 - Evaluation de la SCRP  2/3</vt:lpstr>
      <vt:lpstr>II.2 - Evaluation de la SCRP  3/3</vt:lpstr>
      <vt:lpstr>Perspectives : nécessité d’une Politique Nationale d’Evaluation  1/3</vt:lpstr>
      <vt:lpstr>Perspectives : nécessité d’une Politique Nationale d’Evaluation  2/3</vt:lpstr>
      <vt:lpstr>Perspectives : nécessité d’une Politique Nationale d’Evaluation  3/3</vt:lpstr>
      <vt:lpstr>Conclusion 1/2</vt:lpstr>
      <vt:lpstr>Conclusion 2/2</vt:lpstr>
      <vt:lpstr>PowerPoint Presentation</vt:lpstr>
    </vt:vector>
  </TitlesOfParts>
  <Company>MPDEPP-CAG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Définir une politique publique pour mieux évaluer</dc:title>
  <dc:creator>Mirianaud AGBADOME</dc:creator>
  <cp:lastModifiedBy>Charita Bondanza</cp:lastModifiedBy>
  <cp:revision>302</cp:revision>
  <cp:lastPrinted>2011-06-14T17:49:34Z</cp:lastPrinted>
  <dcterms:created xsi:type="dcterms:W3CDTF">2011-06-07T15:04:16Z</dcterms:created>
  <dcterms:modified xsi:type="dcterms:W3CDTF">2011-09-06T13:19:02Z</dcterms:modified>
</cp:coreProperties>
</file>