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tags/tag2.xml" ContentType="application/vnd.openxmlformats-officedocument.presentationml.tags+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9.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0.xml" ContentType="application/vnd.openxmlformats-officedocument.theme+xml"/>
  <Override PartName="/ppt/tags/tag3.xml" ContentType="application/vnd.openxmlformats-officedocument.presentationml.tags+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1.xml" ContentType="application/vnd.openxmlformats-officedocument.theme+xml"/>
  <Override PartName="/ppt/tags/tag4.xml" ContentType="application/vnd.openxmlformats-officedocument.presentationml.tags+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700" r:id="rId4"/>
    <p:sldMasterId id="2147483720" r:id="rId5"/>
    <p:sldMasterId id="2147483732" r:id="rId6"/>
    <p:sldMasterId id="2147483750" r:id="rId7"/>
    <p:sldMasterId id="2147483770" r:id="rId8"/>
    <p:sldMasterId id="2147483782" r:id="rId9"/>
    <p:sldMasterId id="2147483794" r:id="rId10"/>
    <p:sldMasterId id="2147483811" r:id="rId11"/>
  </p:sldMasterIdLst>
  <p:notesMasterIdLst>
    <p:notesMasterId r:id="rId24"/>
  </p:notesMasterIdLst>
  <p:sldIdLst>
    <p:sldId id="337" r:id="rId12"/>
    <p:sldId id="837" r:id="rId13"/>
    <p:sldId id="802" r:id="rId14"/>
    <p:sldId id="862" r:id="rId15"/>
    <p:sldId id="721" r:id="rId16"/>
    <p:sldId id="752" r:id="rId17"/>
    <p:sldId id="856" r:id="rId18"/>
    <p:sldId id="857" r:id="rId19"/>
    <p:sldId id="858" r:id="rId20"/>
    <p:sldId id="859" r:id="rId21"/>
    <p:sldId id="863" r:id="rId22"/>
    <p:sldId id="86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12" autoAdjust="0"/>
    <p:restoredTop sz="73609" autoAdjust="0"/>
  </p:normalViewPr>
  <p:slideViewPr>
    <p:cSldViewPr snapToGrid="0">
      <p:cViewPr varScale="1">
        <p:scale>
          <a:sx n="51" d="100"/>
          <a:sy n="51" d="100"/>
        </p:scale>
        <p:origin x="9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800" b="0" i="0" u="none" strike="noStrike" baseline="0" dirty="0" smtClean="0">
                <a:effectLst/>
              </a:rPr>
              <a:t>Amount of tax received by letter sent (after 12 months)</a:t>
            </a:r>
            <a:endParaRPr lang="en-GB" b="0" dirty="0"/>
          </a:p>
        </c:rich>
      </c:tx>
      <c:layout/>
      <c:overlay val="0"/>
    </c:title>
    <c:autoTitleDeleted val="0"/>
    <c:plotArea>
      <c:layout>
        <c:manualLayout>
          <c:layoutTarget val="inner"/>
          <c:xMode val="edge"/>
          <c:yMode val="edge"/>
          <c:x val="0"/>
          <c:y val="2.7393681884222998E-4"/>
          <c:w val="0.95833333333333304"/>
          <c:h val="0.90854141694790203"/>
        </c:manualLayout>
      </c:layout>
      <c:barChart>
        <c:barDir val="col"/>
        <c:grouping val="clustered"/>
        <c:varyColors val="0"/>
        <c:ser>
          <c:idx val="0"/>
          <c:order val="0"/>
          <c:tx>
            <c:strRef>
              <c:f>Sheet1!$B$1</c:f>
              <c:strCache>
                <c:ptCount val="1"/>
                <c:pt idx="0">
                  <c:v>Rate</c:v>
                </c:pt>
              </c:strCache>
            </c:strRef>
          </c:tx>
          <c:invertIfNegative val="0"/>
          <c:dPt>
            <c:idx val="0"/>
            <c:invertIfNegative val="0"/>
            <c:bubble3D val="0"/>
            <c:spPr>
              <a:solidFill>
                <a:schemeClr val="tx1"/>
              </a:solidFill>
            </c:spPr>
          </c:dPt>
          <c:dPt>
            <c:idx val="1"/>
            <c:invertIfNegative val="0"/>
            <c:bubble3D val="0"/>
            <c:spPr>
              <a:solidFill>
                <a:schemeClr val="accent1"/>
              </a:solidFill>
            </c:spPr>
          </c:dPt>
          <c:dPt>
            <c:idx val="2"/>
            <c:invertIfNegative val="0"/>
            <c:bubble3D val="0"/>
            <c:spPr>
              <a:solidFill>
                <a:schemeClr val="accent1"/>
              </a:solidFill>
            </c:spPr>
          </c:dPt>
          <c:dPt>
            <c:idx val="3"/>
            <c:invertIfNegative val="0"/>
            <c:bubble3D val="0"/>
            <c:spPr>
              <a:solidFill>
                <a:schemeClr val="accent1"/>
              </a:solidFill>
            </c:spPr>
          </c:dPt>
          <c:dPt>
            <c:idx val="4"/>
            <c:invertIfNegative val="0"/>
            <c:bubble3D val="0"/>
            <c:spPr>
              <a:solidFill>
                <a:schemeClr val="accent2"/>
              </a:solidFill>
            </c:spPr>
          </c:dPt>
          <c:dPt>
            <c:idx val="5"/>
            <c:invertIfNegative val="0"/>
            <c:bubble3D val="0"/>
            <c:spPr>
              <a:solidFill>
                <a:schemeClr val="accent2"/>
              </a:solidFill>
            </c:spPr>
          </c:dPt>
          <c:dLbls>
            <c:spPr>
              <a:noFill/>
              <a:ln>
                <a:noFill/>
              </a:ln>
              <a:effectLst/>
            </c:spPr>
            <c:txPr>
              <a:bodyPr wrap="square" lIns="38100" tIns="19050" rIns="38100" bIns="19050" anchor="ctr">
                <a:spAutoFit/>
              </a:bodyPr>
              <a:lstStyle/>
              <a:p>
                <a:pPr>
                  <a:defRPr sz="20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Control</c:v>
                </c:pt>
                <c:pt idx="1">
                  <c:v>Original Letter</c:v>
                </c:pt>
                <c:pt idx="2">
                  <c:v>Behavioural letter</c:v>
                </c:pt>
                <c:pt idx="3">
                  <c:v>Behavioural + National Pride</c:v>
                </c:pt>
                <c:pt idx="4">
                  <c:v>Behavioural + Social Norms</c:v>
                </c:pt>
                <c:pt idx="5">
                  <c:v>Behavioural + Deliberate Choice</c:v>
                </c:pt>
              </c:strCache>
            </c:strRef>
          </c:cat>
          <c:val>
            <c:numRef>
              <c:f>Sheet1!$B$2:$B$7</c:f>
              <c:numCache>
                <c:formatCode>[$$-409]#,##0.00</c:formatCode>
                <c:ptCount val="6"/>
                <c:pt idx="0">
                  <c:v>10.08</c:v>
                </c:pt>
                <c:pt idx="1">
                  <c:v>14.590999999999999</c:v>
                </c:pt>
                <c:pt idx="2">
                  <c:v>15.814</c:v>
                </c:pt>
                <c:pt idx="3">
                  <c:v>20.256999999999991</c:v>
                </c:pt>
                <c:pt idx="4">
                  <c:v>23.661999999999999</c:v>
                </c:pt>
                <c:pt idx="5">
                  <c:v>29.807000000000009</c:v>
                </c:pt>
              </c:numCache>
            </c:numRef>
          </c:val>
        </c:ser>
        <c:dLbls>
          <c:dLblPos val="ctr"/>
          <c:showLegendKey val="0"/>
          <c:showVal val="1"/>
          <c:showCatName val="0"/>
          <c:showSerName val="0"/>
          <c:showPercent val="0"/>
          <c:showBubbleSize val="0"/>
        </c:dLbls>
        <c:gapWidth val="50"/>
        <c:axId val="551322128"/>
        <c:axId val="551321344"/>
      </c:barChart>
      <c:catAx>
        <c:axId val="551322128"/>
        <c:scaling>
          <c:orientation val="minMax"/>
        </c:scaling>
        <c:delete val="0"/>
        <c:axPos val="b"/>
        <c:numFmt formatCode="General" sourceLinked="0"/>
        <c:majorTickMark val="out"/>
        <c:minorTickMark val="none"/>
        <c:tickLblPos val="nextTo"/>
        <c:spPr>
          <a:ln>
            <a:noFill/>
          </a:ln>
        </c:spPr>
        <c:txPr>
          <a:bodyPr/>
          <a:lstStyle/>
          <a:p>
            <a:pPr>
              <a:defRPr sz="1500" baseline="0"/>
            </a:pPr>
            <a:endParaRPr lang="en-US"/>
          </a:p>
        </c:txPr>
        <c:crossAx val="551321344"/>
        <c:crosses val="autoZero"/>
        <c:auto val="1"/>
        <c:lblAlgn val="ctr"/>
        <c:lblOffset val="100"/>
        <c:noMultiLvlLbl val="0"/>
      </c:catAx>
      <c:valAx>
        <c:axId val="551321344"/>
        <c:scaling>
          <c:orientation val="minMax"/>
        </c:scaling>
        <c:delete val="1"/>
        <c:axPos val="l"/>
        <c:numFmt formatCode="[$$-409]#,##0.00" sourceLinked="1"/>
        <c:majorTickMark val="out"/>
        <c:minorTickMark val="none"/>
        <c:tickLblPos val="nextTo"/>
        <c:crossAx val="551322128"/>
        <c:crosses val="autoZero"/>
        <c:crossBetween val="between"/>
      </c:valAx>
      <c:spPr>
        <a:noFill/>
        <a:ln w="25400">
          <a:noFill/>
        </a:ln>
      </c:spPr>
    </c:plotArea>
    <c:plotVisOnly val="1"/>
    <c:dispBlanksAs val="gap"/>
    <c:showDLblsOverMax val="0"/>
  </c:chart>
  <c:spPr>
    <a:ln>
      <a:noFill/>
    </a:ln>
  </c:spPr>
  <c:txPr>
    <a:bodyPr/>
    <a:lstStyle/>
    <a:p>
      <a:pPr>
        <a:defRPr>
          <a:ln>
            <a:noFill/>
          </a:ln>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6AFA5C-1ABC-42D1-A2E9-962D5C025CB3}" type="datetimeFigureOut">
              <a:rPr lang="en-GB" smtClean="0"/>
              <a:t>17/10/2017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4C894C-8971-4571-84D0-ACEDDF0A42D3}" type="slidenum">
              <a:rPr lang="en-GB" smtClean="0"/>
              <a:t>‹#›</a:t>
            </a:fld>
            <a:endParaRPr lang="en-GB"/>
          </a:p>
        </p:txBody>
      </p:sp>
    </p:spTree>
    <p:extLst>
      <p:ext uri="{BB962C8B-B14F-4D97-AF65-F5344CB8AC3E}">
        <p14:creationId xmlns:p14="http://schemas.microsoft.com/office/powerpoint/2010/main" val="284684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356841-494A-4B9D-B0E9-8D426DC1833A}"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542006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We tested behaviourally-informed variants to the tax authority’s standard letter to citizens who were late paying income tax. </a:t>
            </a:r>
            <a:r>
              <a:rPr lang="en-US" sz="1200" kern="1200" dirty="0" smtClean="0">
                <a:solidFill>
                  <a:schemeClr val="tx1"/>
                </a:solidFill>
                <a:effectLst/>
                <a:latin typeface="+mn-lt"/>
                <a:ea typeface="+mn-ea"/>
                <a:cs typeface="+mn-cs"/>
              </a:rPr>
              <a:t>The two best performing letters were the social norms and deliberate choice letters. These letters increased the rate of payment as well as the average amount paid. </a:t>
            </a:r>
            <a:r>
              <a:rPr lang="en-GB" sz="1200" kern="1200" dirty="0" smtClean="0">
                <a:solidFill>
                  <a:schemeClr val="tx1"/>
                </a:solidFill>
                <a:effectLst/>
                <a:latin typeface="+mn-lt"/>
                <a:ea typeface="+mn-ea"/>
                <a:cs typeface="+mn-cs"/>
              </a:rPr>
              <a:t>The trial only took 3 months, cost virtually nothing (as letters were being sent anyway), and we were able to measure our impact with actual tax payments to government.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estimate that if sent to all taxpayers with a debt, the deliberate choice letter would have generated an additional US $850,000; Forty times the cost of sending the letters.</a:t>
            </a:r>
          </a:p>
        </p:txBody>
      </p:sp>
      <p:sp>
        <p:nvSpPr>
          <p:cNvPr id="4" name="Slide Number Placeholder 3"/>
          <p:cNvSpPr>
            <a:spLocks noGrp="1"/>
          </p:cNvSpPr>
          <p:nvPr>
            <p:ph type="sldNum" sz="quarter" idx="10"/>
          </p:nvPr>
        </p:nvSpPr>
        <p:spPr/>
        <p:txBody>
          <a:bodyPr/>
          <a:lstStyle/>
          <a:p>
            <a:fld id="{61356841-494A-4B9D-B0E9-8D426DC1833A}" type="slidenum">
              <a:rPr lang="en-GB" smtClean="0"/>
              <a:pPr/>
              <a:t>10</a:t>
            </a:fld>
            <a:endParaRPr lang="en-GB"/>
          </a:p>
        </p:txBody>
      </p:sp>
    </p:spTree>
    <p:extLst>
      <p:ext uri="{BB962C8B-B14F-4D97-AF65-F5344CB8AC3E}">
        <p14:creationId xmlns:p14="http://schemas.microsoft.com/office/powerpoint/2010/main" val="2091904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1356841-494A-4B9D-B0E9-8D426DC1833A}" type="slidenum">
              <a:rPr lang="en-GB" smtClean="0"/>
              <a:pPr/>
              <a:t>11</a:t>
            </a:fld>
            <a:endParaRPr lang="en-GB"/>
          </a:p>
        </p:txBody>
      </p:sp>
    </p:spTree>
    <p:extLst>
      <p:ext uri="{BB962C8B-B14F-4D97-AF65-F5344CB8AC3E}">
        <p14:creationId xmlns:p14="http://schemas.microsoft.com/office/powerpoint/2010/main" val="4142142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Introduce BIT</a:t>
            </a:r>
            <a:endParaRPr lang="en-GB" dirty="0"/>
          </a:p>
        </p:txBody>
      </p:sp>
      <p:sp>
        <p:nvSpPr>
          <p:cNvPr id="4" name="Slide Number Placeholder 3"/>
          <p:cNvSpPr>
            <a:spLocks noGrp="1"/>
          </p:cNvSpPr>
          <p:nvPr>
            <p:ph type="sldNum" sz="quarter" idx="10"/>
          </p:nvPr>
        </p:nvSpPr>
        <p:spPr/>
        <p:txBody>
          <a:bodyPr/>
          <a:lstStyle/>
          <a:p>
            <a:fld id="{61356841-494A-4B9D-B0E9-8D426DC1833A}"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934833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F25C063B-13B6-40B7-B372-B496E72D7A37}" type="slidenum">
              <a:rPr lang="en-GB" smtClean="0">
                <a:solidFill>
                  <a:prstClr val="black"/>
                </a:solidFill>
              </a:rPr>
              <a:pPr>
                <a:defRPr/>
              </a:pPr>
              <a:t>2</a:t>
            </a:fld>
            <a:endParaRPr lang="en-GB">
              <a:solidFill>
                <a:prstClr val="black"/>
              </a:solidFill>
            </a:endParaRPr>
          </a:p>
        </p:txBody>
      </p:sp>
    </p:spTree>
    <p:extLst>
      <p:ext uri="{BB962C8B-B14F-4D97-AF65-F5344CB8AC3E}">
        <p14:creationId xmlns:p14="http://schemas.microsoft.com/office/powerpoint/2010/main" val="68440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4538"/>
            <a:ext cx="4965700" cy="3724275"/>
          </a:xfrm>
        </p:spPr>
      </p:sp>
      <p:sp>
        <p:nvSpPr>
          <p:cNvPr id="3" name="Notes Placeholder 2"/>
          <p:cNvSpPr>
            <a:spLocks noGrp="1"/>
          </p:cNvSpPr>
          <p:nvPr>
            <p:ph type="body" idx="1"/>
          </p:nvPr>
        </p:nvSpPr>
        <p:spPr/>
        <p:txBody>
          <a:bodyPr/>
          <a:lstStyle/>
          <a:p>
            <a:r>
              <a:rPr lang="en-GB" dirty="0" smtClean="0"/>
              <a:t>Cinemas use this to get you to buy bigger, more expensive popcorn,</a:t>
            </a:r>
          </a:p>
          <a:p>
            <a:endParaRPr lang="en-GB" dirty="0" smtClean="0"/>
          </a:p>
          <a:p>
            <a:r>
              <a:rPr lang="en-GB" dirty="0" smtClean="0"/>
              <a:t>Why can’t we use it to sell more efficient lightbulbs? Super</a:t>
            </a:r>
            <a:r>
              <a:rPr lang="en-GB" baseline="0" dirty="0" smtClean="0"/>
              <a:t> efficient LED bulbs could increase sales of quite efficient fluorescent bulbs?</a:t>
            </a:r>
            <a:endParaRPr lang="en-GB" dirty="0" smtClean="0"/>
          </a:p>
        </p:txBody>
      </p:sp>
      <p:sp>
        <p:nvSpPr>
          <p:cNvPr id="4" name="Slide Number Placeholder 3"/>
          <p:cNvSpPr>
            <a:spLocks noGrp="1"/>
          </p:cNvSpPr>
          <p:nvPr>
            <p:ph type="sldNum" sz="quarter" idx="10"/>
          </p:nvPr>
        </p:nvSpPr>
        <p:spPr/>
        <p:txBody>
          <a:bodyPr/>
          <a:lstStyle/>
          <a:p>
            <a:fld id="{61356841-494A-4B9D-B0E9-8D426DC1833A}"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613805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4538"/>
            <a:ext cx="4965700" cy="3724275"/>
          </a:xfrm>
        </p:spPr>
      </p:sp>
      <p:sp>
        <p:nvSpPr>
          <p:cNvPr id="3" name="Notes Placeholder 2"/>
          <p:cNvSpPr>
            <a:spLocks noGrp="1"/>
          </p:cNvSpPr>
          <p:nvPr>
            <p:ph type="body" idx="1"/>
          </p:nvPr>
        </p:nvSpPr>
        <p:spPr/>
        <p:txBody>
          <a:bodyPr/>
          <a:lstStyle/>
          <a:p>
            <a:r>
              <a:rPr lang="en-GB" dirty="0" smtClean="0"/>
              <a:t>Litter – hubbub</a:t>
            </a:r>
          </a:p>
          <a:p>
            <a:endParaRPr lang="en-GB" dirty="0" smtClean="0"/>
          </a:p>
          <a:p>
            <a:r>
              <a:rPr lang="en-GB" dirty="0" smtClean="0"/>
              <a:t>Lottery tickets – Chinese authorities mandating receipt machines, could not be tampered with.</a:t>
            </a:r>
            <a:r>
              <a:rPr lang="en-GB" baseline="0" dirty="0" smtClean="0"/>
              <a:t> But businesses just didn’t use them. Classic last-mile problem. Just in early experimental phase, lottery winnings were $5m, additional tax revenue $150m.</a:t>
            </a:r>
          </a:p>
          <a:p>
            <a:endParaRPr lang="en-GB" baseline="0" dirty="0" smtClean="0"/>
          </a:p>
          <a:p>
            <a:r>
              <a:rPr lang="en-GB" dirty="0" smtClean="0"/>
              <a:t>Food waste – 36% reduction solid, 44% reduction liquid.</a:t>
            </a:r>
          </a:p>
          <a:p>
            <a:endParaRPr lang="en-GB" dirty="0" smtClean="0"/>
          </a:p>
          <a:p>
            <a:r>
              <a:rPr lang="en-GB" dirty="0" smtClean="0"/>
              <a:t>Vegetarian dishes – BIT/World</a:t>
            </a:r>
            <a:r>
              <a:rPr lang="en-GB" baseline="0" dirty="0" smtClean="0"/>
              <a:t> Resources Institute</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61356841-494A-4B9D-B0E9-8D426DC1833A}"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297669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2017 Nobel prize – Richard </a:t>
            </a:r>
            <a:r>
              <a:rPr lang="en-GB" dirty="0" err="1" smtClean="0"/>
              <a:t>Thaler</a:t>
            </a:r>
            <a:r>
              <a:rPr lang="en-GB" dirty="0" smtClean="0"/>
              <a:t>.</a:t>
            </a:r>
          </a:p>
          <a:p>
            <a:endParaRPr lang="en-GB" dirty="0" smtClean="0"/>
          </a:p>
          <a:p>
            <a:r>
              <a:rPr lang="en-GB" dirty="0" smtClean="0"/>
              <a:t>Applying this to ‘health,</a:t>
            </a:r>
            <a:r>
              <a:rPr lang="en-GB" baseline="0" dirty="0" smtClean="0"/>
              <a:t> wealth and happiness’</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61356841-494A-4B9D-B0E9-8D426DC1833A}" type="slidenum">
              <a:rPr lang="en-GB" smtClean="0"/>
              <a:t>5</a:t>
            </a:fld>
            <a:endParaRPr lang="en-GB"/>
          </a:p>
        </p:txBody>
      </p:sp>
    </p:spTree>
    <p:extLst>
      <p:ext uri="{BB962C8B-B14F-4D97-AF65-F5344CB8AC3E}">
        <p14:creationId xmlns:p14="http://schemas.microsoft.com/office/powerpoint/2010/main" val="3032987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AF0CF34-4767-49AE-B98C-56233509179B}" type="slidenum">
              <a:rPr lang="en-AU" smtClean="0">
                <a:solidFill>
                  <a:prstClr val="black"/>
                </a:solidFill>
              </a:rPr>
              <a:pPr/>
              <a:t>6</a:t>
            </a:fld>
            <a:endParaRPr lang="en-AU">
              <a:solidFill>
                <a:prstClr val="black"/>
              </a:solidFill>
            </a:endParaRPr>
          </a:p>
        </p:txBody>
      </p:sp>
    </p:spTree>
    <p:extLst>
      <p:ext uri="{BB962C8B-B14F-4D97-AF65-F5344CB8AC3E}">
        <p14:creationId xmlns:p14="http://schemas.microsoft.com/office/powerpoint/2010/main" val="3168151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EAST,</a:t>
            </a:r>
            <a:r>
              <a:rPr lang="en-GB" baseline="0" dirty="0" smtClean="0"/>
              <a:t> p. 41 FUTURE DISCOUNTING – making long-term running costs of appliances more salient on labels.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More expensive (more efficient) units tend to be cheaper in the long run. Requiring people to overcome higher up-front cost for long-term gain.</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We had very little scope to make changes to the John Lewis Labels – added the tony black box.</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61356841-494A-4B9D-B0E9-8D426DC1833A}"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540227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EAST,</a:t>
            </a:r>
            <a:r>
              <a:rPr lang="en-GB" baseline="0" dirty="0" smtClean="0"/>
              <a:t> p. 41 positive impact only on combined washer-driers (which use way more electricity than other categories and so the lifetime running cost was most </a:t>
            </a:r>
            <a:r>
              <a:rPr lang="en-GB" baseline="0" dirty="0" err="1" smtClean="0"/>
              <a:t>significanrt</a:t>
            </a:r>
            <a:r>
              <a:rPr lang="en-GB" baseline="0" dirty="0" smtClean="0"/>
              <a:t>, </a:t>
            </a:r>
            <a:r>
              <a:rPr lang="en-GB" baseline="0" dirty="0" err="1" smtClean="0"/>
              <a:t>reltive</a:t>
            </a:r>
            <a:r>
              <a:rPr lang="en-GB" baseline="0" dirty="0" smtClean="0"/>
              <a:t> to the product cost).</a:t>
            </a:r>
          </a:p>
          <a:p>
            <a:endParaRPr lang="en-GB" baseline="0" dirty="0" smtClean="0"/>
          </a:p>
          <a:p>
            <a:r>
              <a:rPr lang="en-GB" baseline="0" dirty="0" smtClean="0"/>
              <a:t>Chart shows the reduction in average kWh energy use of the products bought, i.e. more efficient washer-dryers were being bought.</a:t>
            </a:r>
            <a:endParaRPr lang="en-GB" dirty="0"/>
          </a:p>
          <a:p>
            <a:endParaRPr lang="en-GB" dirty="0"/>
          </a:p>
        </p:txBody>
      </p:sp>
      <p:sp>
        <p:nvSpPr>
          <p:cNvPr id="4" name="Slide Number Placeholder 3"/>
          <p:cNvSpPr>
            <a:spLocks noGrp="1"/>
          </p:cNvSpPr>
          <p:nvPr>
            <p:ph type="sldNum" sz="quarter" idx="10"/>
          </p:nvPr>
        </p:nvSpPr>
        <p:spPr/>
        <p:txBody>
          <a:bodyPr/>
          <a:lstStyle/>
          <a:p>
            <a:fld id="{61356841-494A-4B9D-B0E9-8D426DC1833A}"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1258472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deliberate choice message is aimed at removing inaction as a strategy to avoid blame and thereby remove the tendency to remain with the status quo of inaction.</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1356841-494A-4B9D-B0E9-8D426DC1833A}" type="slidenum">
              <a:rPr lang="en-GB" smtClean="0"/>
              <a:t>9</a:t>
            </a:fld>
            <a:endParaRPr lang="en-GB"/>
          </a:p>
        </p:txBody>
      </p:sp>
    </p:spTree>
    <p:extLst>
      <p:ext uri="{BB962C8B-B14F-4D97-AF65-F5344CB8AC3E}">
        <p14:creationId xmlns:p14="http://schemas.microsoft.com/office/powerpoint/2010/main" val="39165444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8.xml"/><Relationship Id="rId1" Type="http://schemas.openxmlformats.org/officeDocument/2006/relationships/themeOverride" Target="../theme/themeOverride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8.xml"/><Relationship Id="rId1" Type="http://schemas.openxmlformats.org/officeDocument/2006/relationships/themeOverride" Target="../theme/themeOverride5.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8.xml"/><Relationship Id="rId1" Type="http://schemas.openxmlformats.org/officeDocument/2006/relationships/themeOverride" Target="../theme/themeOverride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bin"/></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8.xml"/><Relationship Id="rId1" Type="http://schemas.openxmlformats.org/officeDocument/2006/relationships/themeOverride" Target="../theme/themeOverride1.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8.xml"/><Relationship Id="rId1" Type="http://schemas.openxmlformats.org/officeDocument/2006/relationships/themeOverride" Target="../theme/themeOverride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8.xml"/><Relationship Id="rId1" Type="http://schemas.openxmlformats.org/officeDocument/2006/relationships/themeOverride" Target="../theme/themeOverride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mple Title">
    <p:spTree>
      <p:nvGrpSpPr>
        <p:cNvPr id="1" name=""/>
        <p:cNvGrpSpPr/>
        <p:nvPr/>
      </p:nvGrpSpPr>
      <p:grpSpPr>
        <a:xfrm>
          <a:off x="0" y="0"/>
          <a:ext cx="0" cy="0"/>
          <a:chOff x="0" y="0"/>
          <a:chExt cx="0" cy="0"/>
        </a:xfrm>
      </p:grpSpPr>
      <p:sp>
        <p:nvSpPr>
          <p:cNvPr id="9" name="Right Triangle 8"/>
          <p:cNvSpPr/>
          <p:nvPr userDrawn="1"/>
        </p:nvSpPr>
        <p:spPr>
          <a:xfrm flipV="1">
            <a:off x="-36512" y="0"/>
            <a:ext cx="9180512" cy="688538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sz="1800">
              <a:solidFill>
                <a:prstClr val="white"/>
              </a:solidFill>
            </a:endParaRPr>
          </a:p>
        </p:txBody>
      </p:sp>
      <p:sp>
        <p:nvSpPr>
          <p:cNvPr id="7" name="Title 1"/>
          <p:cNvSpPr>
            <a:spLocks noGrp="1"/>
          </p:cNvSpPr>
          <p:nvPr>
            <p:ph type="ctrTitle"/>
          </p:nvPr>
        </p:nvSpPr>
        <p:spPr>
          <a:xfrm>
            <a:off x="2289175" y="3706739"/>
            <a:ext cx="6400800" cy="2312228"/>
          </a:xfrm>
          <a:prstGeom prst="rect">
            <a:avLst/>
          </a:prstGeom>
        </p:spPr>
        <p:txBody>
          <a:bodyPr anchor="b" anchorCtr="0">
            <a:normAutofit/>
          </a:bodyPr>
          <a:lstStyle>
            <a:lvl1pPr algn="r">
              <a:defRPr sz="3000" b="1">
                <a:solidFill>
                  <a:schemeClr val="accent1"/>
                </a:solidFill>
                <a:latin typeface="+mj-lt"/>
                <a:ea typeface="Apercu Medium" pitchFamily="50"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2289175" y="6025877"/>
            <a:ext cx="6400800" cy="374925"/>
          </a:xfrm>
          <a:prstGeom prst="rect">
            <a:avLst/>
          </a:prstGeom>
        </p:spPr>
        <p:txBody>
          <a:bodyPr anchor="b" anchorCtr="0">
            <a:normAutofit/>
          </a:bodyPr>
          <a:lstStyle>
            <a:lvl1pPr marL="0" indent="0" algn="r">
              <a:buNone/>
              <a:defRPr sz="18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834" y="931663"/>
            <a:ext cx="2111475" cy="280545"/>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7258" y="-45262"/>
            <a:ext cx="2003381" cy="1416791"/>
          </a:xfrm>
          <a:prstGeom prst="rect">
            <a:avLst/>
          </a:prstGeom>
        </p:spPr>
      </p:pic>
    </p:spTree>
    <p:extLst>
      <p:ext uri="{BB962C8B-B14F-4D97-AF65-F5344CB8AC3E}">
        <p14:creationId xmlns:p14="http://schemas.microsoft.com/office/powerpoint/2010/main" val="452214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gn Off">
    <p:spTree>
      <p:nvGrpSpPr>
        <p:cNvPr id="1" name=""/>
        <p:cNvGrpSpPr/>
        <p:nvPr/>
      </p:nvGrpSpPr>
      <p:grpSpPr>
        <a:xfrm>
          <a:off x="0" y="0"/>
          <a:ext cx="0" cy="0"/>
          <a:chOff x="0" y="0"/>
          <a:chExt cx="0" cy="0"/>
        </a:xfrm>
      </p:grpSpPr>
      <p:pic>
        <p:nvPicPr>
          <p:cNvPr id="3" name="Picture 2" descr="http://www.behaviouralinsights.co.uk/sites/default/files/BIT%20New%20Blog%20Entry_CD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21970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p:cNvSpPr>
            <a:spLocks noGrp="1"/>
          </p:cNvSpPr>
          <p:nvPr>
            <p:ph type="subTitle" idx="1"/>
          </p:nvPr>
        </p:nvSpPr>
        <p:spPr>
          <a:xfrm>
            <a:off x="2289175" y="6025877"/>
            <a:ext cx="6400800" cy="374925"/>
          </a:xfrm>
          <a:prstGeom prst="rect">
            <a:avLst/>
          </a:prstGeom>
        </p:spPr>
        <p:txBody>
          <a:bodyPr anchor="b" anchorCtr="0">
            <a:normAutofit/>
          </a:bodyPr>
          <a:lstStyle>
            <a:lvl1pPr marL="0" indent="0" algn="r">
              <a:buNone/>
              <a:defRPr sz="1800"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Title 1"/>
          <p:cNvSpPr>
            <a:spLocks noGrp="1"/>
          </p:cNvSpPr>
          <p:nvPr>
            <p:ph type="ctrTitle"/>
          </p:nvPr>
        </p:nvSpPr>
        <p:spPr>
          <a:xfrm>
            <a:off x="2289175" y="3706739"/>
            <a:ext cx="6400800" cy="2312228"/>
          </a:xfrm>
          <a:prstGeom prst="rect">
            <a:avLst/>
          </a:prstGeom>
        </p:spPr>
        <p:txBody>
          <a:bodyPr anchor="b" anchorCtr="0">
            <a:normAutofit/>
          </a:bodyPr>
          <a:lstStyle>
            <a:lvl1pPr algn="r">
              <a:defRPr sz="3000" b="1">
                <a:solidFill>
                  <a:schemeClr val="accent1"/>
                </a:solidFill>
                <a:latin typeface="+mj-lt"/>
                <a:ea typeface="Apercu Medium" pitchFamily="50"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43861954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Attractive">
    <p:spTree>
      <p:nvGrpSpPr>
        <p:cNvPr id="1" name=""/>
        <p:cNvGrpSpPr/>
        <p:nvPr/>
      </p:nvGrpSpPr>
      <p:grpSpPr>
        <a:xfrm>
          <a:off x="0" y="0"/>
          <a:ext cx="0" cy="0"/>
          <a:chOff x="0" y="0"/>
          <a:chExt cx="0" cy="0"/>
        </a:xfrm>
      </p:grpSpPr>
      <p:grpSp>
        <p:nvGrpSpPr>
          <p:cNvPr id="2" name="Group 4"/>
          <p:cNvGrpSpPr>
            <a:grpSpLocks/>
          </p:cNvGrpSpPr>
          <p:nvPr userDrawn="1"/>
        </p:nvGrpSpPr>
        <p:grpSpPr bwMode="auto">
          <a:xfrm>
            <a:off x="334963" y="1306513"/>
            <a:ext cx="8513762" cy="4283075"/>
            <a:chOff x="268448" y="1410749"/>
            <a:chExt cx="8513168" cy="4283464"/>
          </a:xfrm>
        </p:grpSpPr>
        <p:sp>
          <p:nvSpPr>
            <p:cNvPr id="3" name="Diamond 2"/>
            <p:cNvSpPr/>
            <p:nvPr userDrawn="1"/>
          </p:nvSpPr>
          <p:spPr>
            <a:xfrm>
              <a:off x="2447933" y="3663616"/>
              <a:ext cx="4122450" cy="2030597"/>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GB" sz="2400" cap="all" spc="150" dirty="0">
                  <a:solidFill>
                    <a:prstClr val="black"/>
                  </a:solidFill>
                  <a:ea typeface="Apercu" pitchFamily="50" charset="0"/>
                </a:rPr>
                <a:t>Social</a:t>
              </a:r>
            </a:p>
          </p:txBody>
        </p:sp>
        <p:sp>
          <p:nvSpPr>
            <p:cNvPr id="4" name="Diamond 3"/>
            <p:cNvSpPr/>
            <p:nvPr userDrawn="1"/>
          </p:nvSpPr>
          <p:spPr>
            <a:xfrm>
              <a:off x="4659167" y="2525275"/>
              <a:ext cx="4122449" cy="2030596"/>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GB" sz="2400" cap="all" spc="150" dirty="0">
                  <a:solidFill>
                    <a:prstClr val="black"/>
                  </a:solidFill>
                  <a:ea typeface="Apercu" pitchFamily="50" charset="0"/>
                </a:rPr>
                <a:t>Timely</a:t>
              </a:r>
            </a:p>
          </p:txBody>
        </p:sp>
        <p:sp>
          <p:nvSpPr>
            <p:cNvPr id="5" name="Diamond 4"/>
            <p:cNvSpPr/>
            <p:nvPr userDrawn="1"/>
          </p:nvSpPr>
          <p:spPr>
            <a:xfrm>
              <a:off x="268448" y="2525275"/>
              <a:ext cx="4122449" cy="2030596"/>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GB" sz="2400" cap="all" spc="150" dirty="0">
                  <a:solidFill>
                    <a:prstClr val="white"/>
                  </a:solidFill>
                  <a:ea typeface="Apercu" pitchFamily="50" charset="0"/>
                </a:rPr>
                <a:t>Attractive</a:t>
              </a:r>
            </a:p>
          </p:txBody>
        </p:sp>
        <p:sp>
          <p:nvSpPr>
            <p:cNvPr id="6" name="Diamond 5"/>
            <p:cNvSpPr/>
            <p:nvPr userDrawn="1"/>
          </p:nvSpPr>
          <p:spPr>
            <a:xfrm>
              <a:off x="2447933" y="1410749"/>
              <a:ext cx="4122450" cy="2030596"/>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GB" sz="2400" cap="all" spc="150" dirty="0">
                  <a:solidFill>
                    <a:prstClr val="white"/>
                  </a:solidFill>
                  <a:ea typeface="Apercu" pitchFamily="50" charset="0"/>
                </a:rPr>
                <a:t>Easy</a:t>
              </a:r>
            </a:p>
          </p:txBody>
        </p:sp>
      </p:grpSp>
      <p:pic>
        <p:nvPicPr>
          <p:cNvPr id="7" name="Picture 9"/>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200900" y="55563"/>
            <a:ext cx="16478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8533472"/>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ocial">
    <p:spTree>
      <p:nvGrpSpPr>
        <p:cNvPr id="1" name=""/>
        <p:cNvGrpSpPr/>
        <p:nvPr/>
      </p:nvGrpSpPr>
      <p:grpSpPr>
        <a:xfrm>
          <a:off x="0" y="0"/>
          <a:ext cx="0" cy="0"/>
          <a:chOff x="0" y="0"/>
          <a:chExt cx="0" cy="0"/>
        </a:xfrm>
      </p:grpSpPr>
      <p:grpSp>
        <p:nvGrpSpPr>
          <p:cNvPr id="2" name="Group 4"/>
          <p:cNvGrpSpPr>
            <a:grpSpLocks/>
          </p:cNvGrpSpPr>
          <p:nvPr userDrawn="1"/>
        </p:nvGrpSpPr>
        <p:grpSpPr bwMode="auto">
          <a:xfrm>
            <a:off x="334963" y="1306513"/>
            <a:ext cx="8513762" cy="4283075"/>
            <a:chOff x="268448" y="1410749"/>
            <a:chExt cx="8513168" cy="4283464"/>
          </a:xfrm>
        </p:grpSpPr>
        <p:sp>
          <p:nvSpPr>
            <p:cNvPr id="3" name="Diamond 2"/>
            <p:cNvSpPr/>
            <p:nvPr userDrawn="1"/>
          </p:nvSpPr>
          <p:spPr>
            <a:xfrm>
              <a:off x="2447933" y="3663616"/>
              <a:ext cx="4122450" cy="2030597"/>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GB" sz="2400" cap="all" spc="150" dirty="0">
                  <a:solidFill>
                    <a:prstClr val="white"/>
                  </a:solidFill>
                  <a:ea typeface="Apercu" pitchFamily="50" charset="0"/>
                </a:rPr>
                <a:t>Social</a:t>
              </a:r>
            </a:p>
          </p:txBody>
        </p:sp>
        <p:sp>
          <p:nvSpPr>
            <p:cNvPr id="4" name="Diamond 3"/>
            <p:cNvSpPr/>
            <p:nvPr userDrawn="1"/>
          </p:nvSpPr>
          <p:spPr>
            <a:xfrm>
              <a:off x="4659167" y="2525275"/>
              <a:ext cx="4122449" cy="2030596"/>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GB" sz="2400" cap="all" spc="150" dirty="0">
                  <a:solidFill>
                    <a:prstClr val="black"/>
                  </a:solidFill>
                  <a:ea typeface="Apercu" pitchFamily="50" charset="0"/>
                </a:rPr>
                <a:t>Timely</a:t>
              </a:r>
            </a:p>
          </p:txBody>
        </p:sp>
        <p:sp>
          <p:nvSpPr>
            <p:cNvPr id="5" name="Diamond 4"/>
            <p:cNvSpPr/>
            <p:nvPr userDrawn="1"/>
          </p:nvSpPr>
          <p:spPr>
            <a:xfrm>
              <a:off x="268448" y="2525275"/>
              <a:ext cx="4122449" cy="2030596"/>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GB" sz="2400" cap="all" spc="150" dirty="0">
                  <a:solidFill>
                    <a:prstClr val="white"/>
                  </a:solidFill>
                  <a:ea typeface="Apercu" pitchFamily="50" charset="0"/>
                </a:rPr>
                <a:t>Attractive</a:t>
              </a:r>
            </a:p>
          </p:txBody>
        </p:sp>
        <p:sp>
          <p:nvSpPr>
            <p:cNvPr id="6" name="Diamond 5"/>
            <p:cNvSpPr/>
            <p:nvPr userDrawn="1"/>
          </p:nvSpPr>
          <p:spPr>
            <a:xfrm>
              <a:off x="2447933" y="1410749"/>
              <a:ext cx="4122450" cy="2030596"/>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GB" sz="2400" cap="all" spc="150" dirty="0">
                  <a:solidFill>
                    <a:prstClr val="white"/>
                  </a:solidFill>
                  <a:ea typeface="Apercu" pitchFamily="50" charset="0"/>
                </a:rPr>
                <a:t>Easy</a:t>
              </a:r>
            </a:p>
          </p:txBody>
        </p:sp>
      </p:grpSp>
      <p:pic>
        <p:nvPicPr>
          <p:cNvPr id="7" name="Picture 9"/>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200900" y="55563"/>
            <a:ext cx="16478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8538504"/>
      </p:ext>
    </p:extLst>
  </p:cSld>
  <p:clrMapOvr>
    <a:overrideClrMapping bg1="dk1" tx1="lt1" bg2="dk2" tx2="lt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mely">
    <p:spTree>
      <p:nvGrpSpPr>
        <p:cNvPr id="1" name=""/>
        <p:cNvGrpSpPr/>
        <p:nvPr/>
      </p:nvGrpSpPr>
      <p:grpSpPr>
        <a:xfrm>
          <a:off x="0" y="0"/>
          <a:ext cx="0" cy="0"/>
          <a:chOff x="0" y="0"/>
          <a:chExt cx="0" cy="0"/>
        </a:xfrm>
      </p:grpSpPr>
      <p:grpSp>
        <p:nvGrpSpPr>
          <p:cNvPr id="2" name="Group 4"/>
          <p:cNvGrpSpPr>
            <a:grpSpLocks/>
          </p:cNvGrpSpPr>
          <p:nvPr userDrawn="1"/>
        </p:nvGrpSpPr>
        <p:grpSpPr bwMode="auto">
          <a:xfrm>
            <a:off x="334963" y="1306513"/>
            <a:ext cx="8513762" cy="4283075"/>
            <a:chOff x="268448" y="1410749"/>
            <a:chExt cx="8513168" cy="4283464"/>
          </a:xfrm>
        </p:grpSpPr>
        <p:sp>
          <p:nvSpPr>
            <p:cNvPr id="3" name="Diamond 2"/>
            <p:cNvSpPr/>
            <p:nvPr userDrawn="1"/>
          </p:nvSpPr>
          <p:spPr>
            <a:xfrm>
              <a:off x="2447933" y="3663616"/>
              <a:ext cx="4122450" cy="2030597"/>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GB" sz="2400" cap="all" spc="150" dirty="0">
                  <a:solidFill>
                    <a:prstClr val="white"/>
                  </a:solidFill>
                  <a:ea typeface="Apercu" pitchFamily="50" charset="0"/>
                </a:rPr>
                <a:t>Social</a:t>
              </a:r>
            </a:p>
          </p:txBody>
        </p:sp>
        <p:sp>
          <p:nvSpPr>
            <p:cNvPr id="4" name="Diamond 3"/>
            <p:cNvSpPr/>
            <p:nvPr userDrawn="1"/>
          </p:nvSpPr>
          <p:spPr>
            <a:xfrm>
              <a:off x="4659167" y="2525275"/>
              <a:ext cx="4122449" cy="2030596"/>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GB" sz="2400" cap="all" spc="150" dirty="0">
                  <a:solidFill>
                    <a:prstClr val="white"/>
                  </a:solidFill>
                  <a:ea typeface="Apercu" pitchFamily="50" charset="0"/>
                </a:rPr>
                <a:t>Timely</a:t>
              </a:r>
            </a:p>
          </p:txBody>
        </p:sp>
        <p:sp>
          <p:nvSpPr>
            <p:cNvPr id="5" name="Diamond 4"/>
            <p:cNvSpPr/>
            <p:nvPr userDrawn="1"/>
          </p:nvSpPr>
          <p:spPr>
            <a:xfrm>
              <a:off x="268448" y="2525275"/>
              <a:ext cx="4122449" cy="2030596"/>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GB" sz="2400" cap="all" spc="150" dirty="0">
                  <a:solidFill>
                    <a:prstClr val="white"/>
                  </a:solidFill>
                  <a:ea typeface="Apercu" pitchFamily="50" charset="0"/>
                </a:rPr>
                <a:t>Attractive</a:t>
              </a:r>
            </a:p>
          </p:txBody>
        </p:sp>
        <p:sp>
          <p:nvSpPr>
            <p:cNvPr id="6" name="Diamond 5"/>
            <p:cNvSpPr/>
            <p:nvPr userDrawn="1"/>
          </p:nvSpPr>
          <p:spPr>
            <a:xfrm>
              <a:off x="2447933" y="1410749"/>
              <a:ext cx="4122450" cy="2030596"/>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GB" sz="2400" cap="all" spc="150" dirty="0">
                  <a:solidFill>
                    <a:prstClr val="white"/>
                  </a:solidFill>
                  <a:ea typeface="Apercu" pitchFamily="50" charset="0"/>
                </a:rPr>
                <a:t>Easy</a:t>
              </a:r>
            </a:p>
          </p:txBody>
        </p:sp>
      </p:grpSp>
      <p:pic>
        <p:nvPicPr>
          <p:cNvPr id="7" name="Picture 9"/>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200900" y="55563"/>
            <a:ext cx="16478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401851"/>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ign Off">
    <p:spTree>
      <p:nvGrpSpPr>
        <p:cNvPr id="1" name=""/>
        <p:cNvGrpSpPr/>
        <p:nvPr/>
      </p:nvGrpSpPr>
      <p:grpSpPr>
        <a:xfrm>
          <a:off x="0" y="0"/>
          <a:ext cx="0" cy="0"/>
          <a:chOff x="0" y="0"/>
          <a:chExt cx="0" cy="0"/>
        </a:xfrm>
      </p:grpSpPr>
      <p:pic>
        <p:nvPicPr>
          <p:cNvPr id="4" name="Picture 4" descr="http://www.behaviouralinsights.co.uk/sites/default/files/BIT%20New%20Blog%20Entry_CD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p:cNvSpPr>
            <a:spLocks noGrp="1"/>
          </p:cNvSpPr>
          <p:nvPr>
            <p:ph type="subTitle" idx="1"/>
          </p:nvPr>
        </p:nvSpPr>
        <p:spPr>
          <a:xfrm>
            <a:off x="2289175" y="6025875"/>
            <a:ext cx="6400800" cy="374925"/>
          </a:xfrm>
          <a:prstGeom prst="rect">
            <a:avLst/>
          </a:prstGeom>
        </p:spPr>
        <p:txBody>
          <a:bodyPr anchor="b">
            <a:normAutofit/>
          </a:bodyPr>
          <a:lstStyle>
            <a:lvl1pPr marL="0" indent="0" algn="r">
              <a:buNone/>
              <a:defRPr sz="1800"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Title 1"/>
          <p:cNvSpPr>
            <a:spLocks noGrp="1"/>
          </p:cNvSpPr>
          <p:nvPr>
            <p:ph type="ctrTitle"/>
          </p:nvPr>
        </p:nvSpPr>
        <p:spPr>
          <a:xfrm>
            <a:off x="2289175" y="3706739"/>
            <a:ext cx="6400800" cy="2312228"/>
          </a:xfrm>
          <a:prstGeom prst="rect">
            <a:avLst/>
          </a:prstGeom>
        </p:spPr>
        <p:txBody>
          <a:bodyPr anchor="b">
            <a:normAutofit/>
          </a:bodyPr>
          <a:lstStyle>
            <a:lvl1pPr algn="r">
              <a:defRPr sz="3000" b="1">
                <a:solidFill>
                  <a:schemeClr val="accent1"/>
                </a:solidFill>
                <a:latin typeface="+mj-lt"/>
                <a:ea typeface="Apercu Medium" pitchFamily="50"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621884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Rectangle 3"/>
          <p:cNvSpPr/>
          <p:nvPr userDrawn="1"/>
        </p:nvSpPr>
        <p:spPr>
          <a:xfrm>
            <a:off x="0" y="0"/>
            <a:ext cx="9144000" cy="105251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prstClr val="white"/>
              </a:solidFill>
            </a:endParaRPr>
          </a:p>
        </p:txBody>
      </p:sp>
      <p:sp>
        <p:nvSpPr>
          <p:cNvPr id="5" name="Round Single Corner Rectangle 4"/>
          <p:cNvSpPr/>
          <p:nvPr userDrawn="1"/>
        </p:nvSpPr>
        <p:spPr>
          <a:xfrm>
            <a:off x="0" y="115888"/>
            <a:ext cx="6948488" cy="936625"/>
          </a:xfrm>
          <a:prstGeom prst="round1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prstClr val="white"/>
              </a:solidFill>
            </a:endParaRPr>
          </a:p>
        </p:txBody>
      </p:sp>
      <p:sp>
        <p:nvSpPr>
          <p:cNvPr id="7" name="TextBox 6"/>
          <p:cNvSpPr txBox="1">
            <a:spLocks noChangeArrowheads="1"/>
          </p:cNvSpPr>
          <p:nvPr userDrawn="1"/>
        </p:nvSpPr>
        <p:spPr bwMode="auto">
          <a:xfrm>
            <a:off x="7235825" y="404813"/>
            <a:ext cx="1524000" cy="384175"/>
          </a:xfrm>
          <a:prstGeom prst="rect">
            <a:avLst/>
          </a:prstGeom>
          <a:noFill/>
          <a:ln>
            <a:noFill/>
          </a:ln>
          <a:extLst/>
        </p:spPr>
        <p:txBody>
          <a:bodyPr lIns="0" r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457200" eaLnBrk="1" hangingPunct="1">
              <a:defRPr/>
            </a:pPr>
            <a:r>
              <a:rPr lang="en-GB" sz="1900" b="1" smtClean="0">
                <a:solidFill>
                  <a:srgbClr val="376092"/>
                </a:solidFill>
                <a:ea typeface="MS PGothic" panose="020B0600070205080204" pitchFamily="34" charset="-128"/>
              </a:rPr>
              <a:t>Cabinet</a:t>
            </a:r>
            <a:r>
              <a:rPr lang="en-GB" sz="1900" smtClean="0">
                <a:solidFill>
                  <a:srgbClr val="376092"/>
                </a:solidFill>
                <a:ea typeface="MS PGothic" panose="020B0600070205080204" pitchFamily="34" charset="-128"/>
              </a:rPr>
              <a:t>Office</a:t>
            </a:r>
            <a:endParaRPr lang="en-GB" sz="1900" b="1" smtClean="0">
              <a:solidFill>
                <a:srgbClr val="376092"/>
              </a:solidFill>
              <a:ea typeface="MS PGothic" panose="020B0600070205080204" pitchFamily="34" charset="-128"/>
            </a:endParaRPr>
          </a:p>
        </p:txBody>
      </p:sp>
      <p:sp>
        <p:nvSpPr>
          <p:cNvPr id="8" name="TextBox 7"/>
          <p:cNvSpPr txBox="1">
            <a:spLocks noChangeArrowheads="1"/>
          </p:cNvSpPr>
          <p:nvPr userDrawn="1"/>
        </p:nvSpPr>
        <p:spPr bwMode="auto">
          <a:xfrm>
            <a:off x="7254875" y="654050"/>
            <a:ext cx="1657350" cy="254000"/>
          </a:xfrm>
          <a:prstGeom prst="rect">
            <a:avLst/>
          </a:prstGeom>
          <a:noFill/>
          <a:ln>
            <a:noFill/>
          </a:ln>
          <a:extLst/>
        </p:spPr>
        <p:txBody>
          <a:bodyPr lIns="0" r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457200" eaLnBrk="1" hangingPunct="1">
              <a:defRPr/>
            </a:pPr>
            <a:r>
              <a:rPr lang="en-GB" sz="1000" smtClean="0">
                <a:solidFill>
                  <a:srgbClr val="376092"/>
                </a:solidFill>
                <a:ea typeface="MS PGothic" panose="020B0600070205080204" pitchFamily="34" charset="-128"/>
              </a:rPr>
              <a:t>Behavioural Insights Team</a:t>
            </a:r>
          </a:p>
        </p:txBody>
      </p:sp>
      <p:sp>
        <p:nvSpPr>
          <p:cNvPr id="6" name="Content Placeholder 5"/>
          <p:cNvSpPr>
            <a:spLocks noGrp="1"/>
          </p:cNvSpPr>
          <p:nvPr>
            <p:ph sz="quarter" idx="10"/>
          </p:nvPr>
        </p:nvSpPr>
        <p:spPr>
          <a:xfrm>
            <a:off x="468313" y="1700213"/>
            <a:ext cx="8207375" cy="43930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Title 1"/>
          <p:cNvSpPr>
            <a:spLocks noGrp="1"/>
          </p:cNvSpPr>
          <p:nvPr>
            <p:ph type="title"/>
          </p:nvPr>
        </p:nvSpPr>
        <p:spPr>
          <a:xfrm>
            <a:off x="0" y="260648"/>
            <a:ext cx="6804248" cy="692697"/>
          </a:xfrm>
        </p:spPr>
        <p:txBody>
          <a:bodyPr>
            <a:normAutofit/>
          </a:bodyPr>
          <a:lstStyle>
            <a:lvl1pPr>
              <a:defRPr sz="2800"/>
            </a:lvl1pPr>
          </a:lstStyle>
          <a:p>
            <a:r>
              <a:rPr lang="en-US" dirty="0" smtClean="0"/>
              <a:t>Click to edit Master title style</a:t>
            </a:r>
            <a:endParaRPr lang="en-GB" dirty="0"/>
          </a:p>
        </p:txBody>
      </p:sp>
      <p:sp>
        <p:nvSpPr>
          <p:cNvPr id="9" name="Footer Placeholder 9"/>
          <p:cNvSpPr>
            <a:spLocks noGrp="1"/>
          </p:cNvSpPr>
          <p:nvPr>
            <p:ph type="ftr" sz="quarter" idx="11"/>
          </p:nvPr>
        </p:nvSpPr>
        <p:spPr>
          <a:xfrm>
            <a:off x="3175000" y="6350000"/>
            <a:ext cx="2540000" cy="254000"/>
          </a:xfrm>
          <a:prstGeom prst="rect">
            <a:avLst/>
          </a:prstGeom>
        </p:spPr>
        <p:txBody>
          <a:bodyPr/>
          <a:lstStyle>
            <a:lvl1pPr fontAlgn="auto">
              <a:spcBef>
                <a:spcPts val="0"/>
              </a:spcBef>
              <a:spcAft>
                <a:spcPts val="0"/>
              </a:spcAft>
              <a:defRPr>
                <a:latin typeface="+mn-lt"/>
                <a:ea typeface="+mn-ea"/>
              </a:defRPr>
            </a:lvl1pPr>
          </a:lstStyle>
          <a:p>
            <a:pPr defTabSz="457200">
              <a:defRPr/>
            </a:pPr>
            <a:endParaRPr lang="en-GB">
              <a:solidFill>
                <a:prstClr val="black"/>
              </a:solidFill>
            </a:endParaRPr>
          </a:p>
        </p:txBody>
      </p:sp>
    </p:spTree>
    <p:extLst>
      <p:ext uri="{BB962C8B-B14F-4D97-AF65-F5344CB8AC3E}">
        <p14:creationId xmlns:p14="http://schemas.microsoft.com/office/powerpoint/2010/main" val="1330996752"/>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imple Title">
    <p:spTree>
      <p:nvGrpSpPr>
        <p:cNvPr id="1" name=""/>
        <p:cNvGrpSpPr/>
        <p:nvPr/>
      </p:nvGrpSpPr>
      <p:grpSpPr>
        <a:xfrm>
          <a:off x="0" y="0"/>
          <a:ext cx="0" cy="0"/>
          <a:chOff x="0" y="0"/>
          <a:chExt cx="0" cy="0"/>
        </a:xfrm>
      </p:grpSpPr>
      <p:sp>
        <p:nvSpPr>
          <p:cNvPr id="9" name="Right Triangle 8"/>
          <p:cNvSpPr/>
          <p:nvPr userDrawn="1"/>
        </p:nvSpPr>
        <p:spPr>
          <a:xfrm flipV="1">
            <a:off x="-36512" y="0"/>
            <a:ext cx="9180512" cy="688538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prstClr val="white"/>
              </a:solidFill>
            </a:endParaRPr>
          </a:p>
        </p:txBody>
      </p:sp>
      <p:sp>
        <p:nvSpPr>
          <p:cNvPr id="7" name="Title 1"/>
          <p:cNvSpPr>
            <a:spLocks noGrp="1"/>
          </p:cNvSpPr>
          <p:nvPr>
            <p:ph type="ctrTitle"/>
          </p:nvPr>
        </p:nvSpPr>
        <p:spPr>
          <a:xfrm>
            <a:off x="2289175" y="3706739"/>
            <a:ext cx="6400800" cy="2312228"/>
          </a:xfrm>
          <a:prstGeom prst="rect">
            <a:avLst/>
          </a:prstGeom>
        </p:spPr>
        <p:txBody>
          <a:bodyPr anchor="b" anchorCtr="0">
            <a:normAutofit/>
          </a:bodyPr>
          <a:lstStyle>
            <a:lvl1pPr algn="r">
              <a:defRPr sz="3000" b="1">
                <a:solidFill>
                  <a:schemeClr val="accent1"/>
                </a:solidFill>
                <a:latin typeface="+mj-lt"/>
                <a:ea typeface="Apercu Medium" pitchFamily="50"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2289175" y="6025875"/>
            <a:ext cx="6400800" cy="374925"/>
          </a:xfrm>
          <a:prstGeom prst="rect">
            <a:avLst/>
          </a:prstGeom>
        </p:spPr>
        <p:txBody>
          <a:bodyPr anchor="b" anchorCtr="0">
            <a:normAutofit/>
          </a:bodyPr>
          <a:lstStyle>
            <a:lvl1pPr marL="0" indent="0" algn="r">
              <a:buNone/>
              <a:defRPr sz="18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833" y="931661"/>
            <a:ext cx="2111475" cy="280545"/>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7257" y="-45262"/>
            <a:ext cx="2003381" cy="1416791"/>
          </a:xfrm>
          <a:prstGeom prst="rect">
            <a:avLst/>
          </a:prstGeom>
        </p:spPr>
      </p:pic>
    </p:spTree>
    <p:extLst>
      <p:ext uri="{BB962C8B-B14F-4D97-AF65-F5344CB8AC3E}">
        <p14:creationId xmlns:p14="http://schemas.microsoft.com/office/powerpoint/2010/main" val="91826867"/>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White with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8" name="Straight Connector 7"/>
          <p:cNvCxnSpPr/>
          <p:nvPr userDrawn="1"/>
        </p:nvCxnSpPr>
        <p:spPr>
          <a:xfrm>
            <a:off x="467544" y="1268760"/>
            <a:ext cx="82296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1269" y="50291"/>
            <a:ext cx="1667461" cy="1179228"/>
          </a:xfrm>
          <a:prstGeom prst="rect">
            <a:avLst/>
          </a:prstGeom>
        </p:spPr>
      </p:pic>
    </p:spTree>
    <p:extLst>
      <p:ext uri="{BB962C8B-B14F-4D97-AF65-F5344CB8AC3E}">
        <p14:creationId xmlns:p14="http://schemas.microsoft.com/office/powerpoint/2010/main" val="4175044821"/>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Black with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8" name="Straight Connector 7"/>
          <p:cNvCxnSpPr/>
          <p:nvPr userDrawn="1"/>
        </p:nvCxnSpPr>
        <p:spPr>
          <a:xfrm>
            <a:off x="467544" y="1268760"/>
            <a:ext cx="82296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Tree>
    <p:extLst>
      <p:ext uri="{BB962C8B-B14F-4D97-AF65-F5344CB8AC3E}">
        <p14:creationId xmlns:p14="http://schemas.microsoft.com/office/powerpoint/2010/main" val="36696513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lack with Pic">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
        <p:nvSpPr>
          <p:cNvPr id="5" name="Picture Placeholder 4"/>
          <p:cNvSpPr>
            <a:spLocks noGrp="1"/>
          </p:cNvSpPr>
          <p:nvPr>
            <p:ph type="pic" sz="quarter" idx="10"/>
          </p:nvPr>
        </p:nvSpPr>
        <p:spPr>
          <a:xfrm>
            <a:off x="4353391" y="1635125"/>
            <a:ext cx="4160838" cy="4343400"/>
          </a:xfrm>
        </p:spPr>
        <p:txBody>
          <a:bodyPr/>
          <a:lstStyle/>
          <a:p>
            <a:endParaRPr lang="en-GB" dirty="0"/>
          </a:p>
        </p:txBody>
      </p:sp>
      <p:sp>
        <p:nvSpPr>
          <p:cNvPr id="7" name="Text Placeholder 6"/>
          <p:cNvSpPr>
            <a:spLocks noGrp="1"/>
          </p:cNvSpPr>
          <p:nvPr>
            <p:ph type="body" sz="quarter" idx="11"/>
          </p:nvPr>
        </p:nvSpPr>
        <p:spPr>
          <a:xfrm>
            <a:off x="621179" y="1635125"/>
            <a:ext cx="3447482" cy="3001963"/>
          </a:xfrm>
        </p:spPr>
        <p:txBody>
          <a:bodyPr>
            <a:no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2034320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White 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1269" y="50291"/>
            <a:ext cx="1667461" cy="1179228"/>
          </a:xfrm>
          <a:prstGeom prst="rect">
            <a:avLst/>
          </a:prstGeom>
        </p:spPr>
      </p:pic>
    </p:spTree>
    <p:extLst>
      <p:ext uri="{BB962C8B-B14F-4D97-AF65-F5344CB8AC3E}">
        <p14:creationId xmlns:p14="http://schemas.microsoft.com/office/powerpoint/2010/main" val="277250333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Rectangle 3"/>
          <p:cNvSpPr/>
          <p:nvPr userDrawn="1"/>
        </p:nvSpPr>
        <p:spPr>
          <a:xfrm>
            <a:off x="0" y="2"/>
            <a:ext cx="9144000" cy="105251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sz="1800">
              <a:solidFill>
                <a:prstClr val="white"/>
              </a:solidFill>
            </a:endParaRPr>
          </a:p>
        </p:txBody>
      </p:sp>
      <p:sp>
        <p:nvSpPr>
          <p:cNvPr id="5" name="Round Single Corner Rectangle 4"/>
          <p:cNvSpPr/>
          <p:nvPr userDrawn="1"/>
        </p:nvSpPr>
        <p:spPr>
          <a:xfrm>
            <a:off x="1" y="115890"/>
            <a:ext cx="6948488" cy="936625"/>
          </a:xfrm>
          <a:prstGeom prst="round1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sz="1800">
              <a:solidFill>
                <a:prstClr val="white"/>
              </a:solidFill>
            </a:endParaRPr>
          </a:p>
        </p:txBody>
      </p:sp>
      <p:sp>
        <p:nvSpPr>
          <p:cNvPr id="7" name="TextBox 6"/>
          <p:cNvSpPr txBox="1">
            <a:spLocks noChangeArrowheads="1"/>
          </p:cNvSpPr>
          <p:nvPr userDrawn="1"/>
        </p:nvSpPr>
        <p:spPr bwMode="auto">
          <a:xfrm>
            <a:off x="7235825" y="404815"/>
            <a:ext cx="1524000" cy="384175"/>
          </a:xfrm>
          <a:prstGeom prst="rect">
            <a:avLst/>
          </a:prstGeom>
          <a:noFill/>
          <a:ln>
            <a:noFill/>
          </a:ln>
          <a:extLst/>
        </p:spPr>
        <p:txBody>
          <a:bodyPr lIns="0" r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457200" eaLnBrk="1" hangingPunct="1">
              <a:defRPr/>
            </a:pPr>
            <a:r>
              <a:rPr lang="en-GB" sz="1900" b="1" smtClean="0">
                <a:solidFill>
                  <a:srgbClr val="376092"/>
                </a:solidFill>
              </a:rPr>
              <a:t>Cabinet</a:t>
            </a:r>
            <a:r>
              <a:rPr lang="en-GB" sz="1900" smtClean="0">
                <a:solidFill>
                  <a:srgbClr val="376092"/>
                </a:solidFill>
              </a:rPr>
              <a:t>Office</a:t>
            </a:r>
            <a:endParaRPr lang="en-GB" sz="1900" b="1" smtClean="0">
              <a:solidFill>
                <a:srgbClr val="376092"/>
              </a:solidFill>
            </a:endParaRPr>
          </a:p>
        </p:txBody>
      </p:sp>
      <p:sp>
        <p:nvSpPr>
          <p:cNvPr id="8" name="TextBox 7"/>
          <p:cNvSpPr txBox="1">
            <a:spLocks noChangeArrowheads="1"/>
          </p:cNvSpPr>
          <p:nvPr userDrawn="1"/>
        </p:nvSpPr>
        <p:spPr bwMode="auto">
          <a:xfrm>
            <a:off x="7254875" y="654050"/>
            <a:ext cx="1657350" cy="254000"/>
          </a:xfrm>
          <a:prstGeom prst="rect">
            <a:avLst/>
          </a:prstGeom>
          <a:noFill/>
          <a:ln>
            <a:noFill/>
          </a:ln>
          <a:extLst/>
        </p:spPr>
        <p:txBody>
          <a:bodyPr lIns="0" r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457200" eaLnBrk="1" hangingPunct="1">
              <a:defRPr/>
            </a:pPr>
            <a:r>
              <a:rPr lang="en-GB" sz="1000" smtClean="0">
                <a:solidFill>
                  <a:srgbClr val="376092"/>
                </a:solidFill>
              </a:rPr>
              <a:t>Behavioural Insights Team</a:t>
            </a:r>
          </a:p>
        </p:txBody>
      </p:sp>
      <p:sp>
        <p:nvSpPr>
          <p:cNvPr id="6" name="Content Placeholder 5"/>
          <p:cNvSpPr>
            <a:spLocks noGrp="1"/>
          </p:cNvSpPr>
          <p:nvPr>
            <p:ph sz="quarter" idx="10"/>
          </p:nvPr>
        </p:nvSpPr>
        <p:spPr>
          <a:xfrm>
            <a:off x="468314" y="1700215"/>
            <a:ext cx="8207375" cy="43930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Title 1"/>
          <p:cNvSpPr>
            <a:spLocks noGrp="1"/>
          </p:cNvSpPr>
          <p:nvPr>
            <p:ph type="title"/>
          </p:nvPr>
        </p:nvSpPr>
        <p:spPr>
          <a:xfrm>
            <a:off x="1" y="260650"/>
            <a:ext cx="6804248" cy="692697"/>
          </a:xfrm>
        </p:spPr>
        <p:txBody>
          <a:bodyPr>
            <a:normAutofit/>
          </a:bodyPr>
          <a:lstStyle>
            <a:lvl1pPr>
              <a:defRPr sz="2800"/>
            </a:lvl1pPr>
          </a:lstStyle>
          <a:p>
            <a:r>
              <a:rPr lang="en-US" dirty="0" smtClean="0"/>
              <a:t>Click to edit Master title style</a:t>
            </a:r>
            <a:endParaRPr lang="en-GB" dirty="0"/>
          </a:p>
        </p:txBody>
      </p:sp>
      <p:sp>
        <p:nvSpPr>
          <p:cNvPr id="9" name="Footer Placeholder 9"/>
          <p:cNvSpPr>
            <a:spLocks noGrp="1"/>
          </p:cNvSpPr>
          <p:nvPr>
            <p:ph type="ftr" sz="quarter" idx="11"/>
          </p:nvPr>
        </p:nvSpPr>
        <p:spPr>
          <a:xfrm>
            <a:off x="3175000" y="6350000"/>
            <a:ext cx="2540000" cy="254000"/>
          </a:xfrm>
          <a:prstGeom prst="rect">
            <a:avLst/>
          </a:prstGeom>
        </p:spPr>
        <p:txBody>
          <a:bodyPr/>
          <a:lstStyle>
            <a:lvl1pPr>
              <a:defRPr/>
            </a:lvl1pPr>
          </a:lstStyle>
          <a:p>
            <a:pPr defTabSz="457200">
              <a:defRPr/>
            </a:pPr>
            <a:endParaRPr lang="en-GB">
              <a:solidFill>
                <a:prstClr val="black"/>
              </a:solidFill>
            </a:endParaRPr>
          </a:p>
        </p:txBody>
      </p:sp>
    </p:spTree>
    <p:extLst>
      <p:ext uri="{BB962C8B-B14F-4D97-AF65-F5344CB8AC3E}">
        <p14:creationId xmlns:p14="http://schemas.microsoft.com/office/powerpoint/2010/main" val="1015939123"/>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Easy">
    <p:bg>
      <p:bgRef idx="1001">
        <a:schemeClr val="bg1"/>
      </p:bgRef>
    </p:bg>
    <p:spTree>
      <p:nvGrpSpPr>
        <p:cNvPr id="1" name=""/>
        <p:cNvGrpSpPr/>
        <p:nvPr/>
      </p:nvGrpSpPr>
      <p:grpSpPr>
        <a:xfrm>
          <a:off x="0" y="0"/>
          <a:ext cx="0" cy="0"/>
          <a:chOff x="0" y="0"/>
          <a:chExt cx="0" cy="0"/>
        </a:xfrm>
      </p:grpSpPr>
      <p:grpSp>
        <p:nvGrpSpPr>
          <p:cNvPr id="11" name="Group 10"/>
          <p:cNvGrpSpPr/>
          <p:nvPr userDrawn="1"/>
        </p:nvGrpSpPr>
        <p:grpSpPr>
          <a:xfrm>
            <a:off x="335560" y="1306493"/>
            <a:ext cx="8513168" cy="4283464"/>
            <a:chOff x="268448" y="1410749"/>
            <a:chExt cx="8513168" cy="4283464"/>
          </a:xfrm>
        </p:grpSpPr>
        <p:sp>
          <p:nvSpPr>
            <p:cNvPr id="4" name="Diamond 3"/>
            <p:cNvSpPr/>
            <p:nvPr userDrawn="1"/>
          </p:nvSpPr>
          <p:spPr>
            <a:xfrm>
              <a:off x="2447179" y="3663893"/>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black"/>
                  </a:solidFill>
                  <a:ea typeface="Apercu" pitchFamily="50" charset="0"/>
                </a:rPr>
                <a:t>Social</a:t>
              </a:r>
              <a:endParaRPr lang="en-GB" sz="2400" cap="all" spc="150" dirty="0">
                <a:solidFill>
                  <a:prstClr val="black"/>
                </a:solidFill>
                <a:ea typeface="Apercu" pitchFamily="50" charset="0"/>
              </a:endParaRPr>
            </a:p>
          </p:txBody>
        </p:sp>
        <p:sp>
          <p:nvSpPr>
            <p:cNvPr id="8" name="Diamond 7"/>
            <p:cNvSpPr/>
            <p:nvPr userDrawn="1"/>
          </p:nvSpPr>
          <p:spPr>
            <a:xfrm>
              <a:off x="4658816"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black"/>
                  </a:solidFill>
                  <a:ea typeface="Apercu" pitchFamily="50" charset="0"/>
                </a:rPr>
                <a:t>Timely</a:t>
              </a:r>
              <a:endParaRPr lang="en-GB" sz="2400" cap="all" spc="150" dirty="0">
                <a:solidFill>
                  <a:prstClr val="black"/>
                </a:solidFill>
                <a:ea typeface="Apercu" pitchFamily="50" charset="0"/>
              </a:endParaRPr>
            </a:p>
          </p:txBody>
        </p:sp>
        <p:sp>
          <p:nvSpPr>
            <p:cNvPr id="9" name="Diamond 8"/>
            <p:cNvSpPr/>
            <p:nvPr userDrawn="1"/>
          </p:nvSpPr>
          <p:spPr>
            <a:xfrm>
              <a:off x="268448"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black"/>
                  </a:solidFill>
                  <a:ea typeface="Apercu" pitchFamily="50" charset="0"/>
                </a:rPr>
                <a:t>Attractive</a:t>
              </a:r>
              <a:endParaRPr lang="en-GB" sz="2400" cap="all" spc="150" dirty="0">
                <a:solidFill>
                  <a:prstClr val="black"/>
                </a:solidFill>
                <a:ea typeface="Apercu" pitchFamily="50" charset="0"/>
              </a:endParaRPr>
            </a:p>
          </p:txBody>
        </p:sp>
        <p:sp>
          <p:nvSpPr>
            <p:cNvPr id="10" name="Diamond 9"/>
            <p:cNvSpPr/>
            <p:nvPr userDrawn="1"/>
          </p:nvSpPr>
          <p:spPr>
            <a:xfrm>
              <a:off x="2447179" y="1410749"/>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white"/>
                  </a:solidFill>
                  <a:ea typeface="Apercu" pitchFamily="50" charset="0"/>
                </a:rPr>
                <a:t>Easy</a:t>
              </a:r>
              <a:endParaRPr lang="en-GB" sz="2400" cap="all" spc="150" dirty="0">
                <a:solidFill>
                  <a:prstClr val="white"/>
                </a:solidFill>
                <a:ea typeface="Apercu" pitchFamily="50" charset="0"/>
              </a:endParaRP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Tree>
    <p:extLst>
      <p:ext uri="{BB962C8B-B14F-4D97-AF65-F5344CB8AC3E}">
        <p14:creationId xmlns:p14="http://schemas.microsoft.com/office/powerpoint/2010/main" val="18774061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Attractive">
    <p:bg>
      <p:bgRef idx="1001">
        <a:schemeClr val="bg1"/>
      </p:bgRef>
    </p:bg>
    <p:spTree>
      <p:nvGrpSpPr>
        <p:cNvPr id="1" name=""/>
        <p:cNvGrpSpPr/>
        <p:nvPr/>
      </p:nvGrpSpPr>
      <p:grpSpPr>
        <a:xfrm>
          <a:off x="0" y="0"/>
          <a:ext cx="0" cy="0"/>
          <a:chOff x="0" y="0"/>
          <a:chExt cx="0" cy="0"/>
        </a:xfrm>
      </p:grpSpPr>
      <p:grpSp>
        <p:nvGrpSpPr>
          <p:cNvPr id="11" name="Group 10"/>
          <p:cNvGrpSpPr/>
          <p:nvPr userDrawn="1"/>
        </p:nvGrpSpPr>
        <p:grpSpPr>
          <a:xfrm>
            <a:off x="335560" y="1306493"/>
            <a:ext cx="8513168" cy="4283464"/>
            <a:chOff x="268448" y="1410749"/>
            <a:chExt cx="8513168" cy="4283464"/>
          </a:xfrm>
        </p:grpSpPr>
        <p:sp>
          <p:nvSpPr>
            <p:cNvPr id="4" name="Diamond 3"/>
            <p:cNvSpPr/>
            <p:nvPr userDrawn="1"/>
          </p:nvSpPr>
          <p:spPr>
            <a:xfrm>
              <a:off x="2447179" y="3663893"/>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black"/>
                  </a:solidFill>
                  <a:ea typeface="Apercu" pitchFamily="50" charset="0"/>
                </a:rPr>
                <a:t>Social</a:t>
              </a:r>
              <a:endParaRPr lang="en-GB" sz="2400" cap="all" spc="150" dirty="0">
                <a:solidFill>
                  <a:prstClr val="black"/>
                </a:solidFill>
                <a:ea typeface="Apercu" pitchFamily="50" charset="0"/>
              </a:endParaRPr>
            </a:p>
          </p:txBody>
        </p:sp>
        <p:sp>
          <p:nvSpPr>
            <p:cNvPr id="8" name="Diamond 7"/>
            <p:cNvSpPr/>
            <p:nvPr userDrawn="1"/>
          </p:nvSpPr>
          <p:spPr>
            <a:xfrm>
              <a:off x="4658816"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black"/>
                  </a:solidFill>
                  <a:ea typeface="Apercu" pitchFamily="50" charset="0"/>
                </a:rPr>
                <a:t>Timely</a:t>
              </a:r>
              <a:endParaRPr lang="en-GB" sz="2400" cap="all" spc="150" dirty="0">
                <a:solidFill>
                  <a:prstClr val="black"/>
                </a:solidFill>
                <a:ea typeface="Apercu" pitchFamily="50" charset="0"/>
              </a:endParaRPr>
            </a:p>
          </p:txBody>
        </p:sp>
        <p:sp>
          <p:nvSpPr>
            <p:cNvPr id="9" name="Diamond 8"/>
            <p:cNvSpPr/>
            <p:nvPr userDrawn="1"/>
          </p:nvSpPr>
          <p:spPr>
            <a:xfrm>
              <a:off x="268448" y="2525087"/>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white"/>
                  </a:solidFill>
                  <a:ea typeface="Apercu" pitchFamily="50" charset="0"/>
                </a:rPr>
                <a:t>Attractive</a:t>
              </a:r>
              <a:endParaRPr lang="en-GB" sz="2400" cap="all" spc="150" dirty="0">
                <a:solidFill>
                  <a:prstClr val="white"/>
                </a:solidFill>
                <a:ea typeface="Apercu" pitchFamily="50" charset="0"/>
              </a:endParaRPr>
            </a:p>
          </p:txBody>
        </p:sp>
        <p:sp>
          <p:nvSpPr>
            <p:cNvPr id="10" name="Diamond 9"/>
            <p:cNvSpPr/>
            <p:nvPr userDrawn="1"/>
          </p:nvSpPr>
          <p:spPr>
            <a:xfrm>
              <a:off x="2447179" y="1410749"/>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white"/>
                  </a:solidFill>
                  <a:ea typeface="Apercu" pitchFamily="50" charset="0"/>
                </a:rPr>
                <a:t>Easy</a:t>
              </a:r>
              <a:endParaRPr lang="en-GB" sz="2400" cap="all" spc="150" dirty="0">
                <a:solidFill>
                  <a:prstClr val="white"/>
                </a:solidFill>
                <a:ea typeface="Apercu" pitchFamily="50" charset="0"/>
              </a:endParaRP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Tree>
    <p:extLst>
      <p:ext uri="{BB962C8B-B14F-4D97-AF65-F5344CB8AC3E}">
        <p14:creationId xmlns:p14="http://schemas.microsoft.com/office/powerpoint/2010/main" val="4807609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ocial">
    <p:bg>
      <p:bgRef idx="1001">
        <a:schemeClr val="bg1"/>
      </p:bgRef>
    </p:bg>
    <p:spTree>
      <p:nvGrpSpPr>
        <p:cNvPr id="1" name=""/>
        <p:cNvGrpSpPr/>
        <p:nvPr/>
      </p:nvGrpSpPr>
      <p:grpSpPr>
        <a:xfrm>
          <a:off x="0" y="0"/>
          <a:ext cx="0" cy="0"/>
          <a:chOff x="0" y="0"/>
          <a:chExt cx="0" cy="0"/>
        </a:xfrm>
      </p:grpSpPr>
      <p:grpSp>
        <p:nvGrpSpPr>
          <p:cNvPr id="11" name="Group 10"/>
          <p:cNvGrpSpPr/>
          <p:nvPr userDrawn="1"/>
        </p:nvGrpSpPr>
        <p:grpSpPr>
          <a:xfrm>
            <a:off x="335560" y="1306493"/>
            <a:ext cx="8513168" cy="4283464"/>
            <a:chOff x="268448" y="1410749"/>
            <a:chExt cx="8513168" cy="4283464"/>
          </a:xfrm>
        </p:grpSpPr>
        <p:sp>
          <p:nvSpPr>
            <p:cNvPr id="4" name="Diamond 3"/>
            <p:cNvSpPr/>
            <p:nvPr userDrawn="1"/>
          </p:nvSpPr>
          <p:spPr>
            <a:xfrm>
              <a:off x="2447179" y="3663893"/>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white"/>
                  </a:solidFill>
                  <a:ea typeface="Apercu" pitchFamily="50" charset="0"/>
                </a:rPr>
                <a:t>Social</a:t>
              </a:r>
              <a:endParaRPr lang="en-GB" sz="2400" cap="all" spc="150" dirty="0">
                <a:solidFill>
                  <a:prstClr val="white"/>
                </a:solidFill>
                <a:ea typeface="Apercu" pitchFamily="50" charset="0"/>
              </a:endParaRPr>
            </a:p>
          </p:txBody>
        </p:sp>
        <p:sp>
          <p:nvSpPr>
            <p:cNvPr id="8" name="Diamond 7"/>
            <p:cNvSpPr/>
            <p:nvPr userDrawn="1"/>
          </p:nvSpPr>
          <p:spPr>
            <a:xfrm>
              <a:off x="4658816"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black"/>
                  </a:solidFill>
                  <a:ea typeface="Apercu" pitchFamily="50" charset="0"/>
                </a:rPr>
                <a:t>Timely</a:t>
              </a:r>
              <a:endParaRPr lang="en-GB" sz="2400" cap="all" spc="150" dirty="0">
                <a:solidFill>
                  <a:prstClr val="black"/>
                </a:solidFill>
                <a:ea typeface="Apercu" pitchFamily="50" charset="0"/>
              </a:endParaRPr>
            </a:p>
          </p:txBody>
        </p:sp>
        <p:sp>
          <p:nvSpPr>
            <p:cNvPr id="9" name="Diamond 8"/>
            <p:cNvSpPr/>
            <p:nvPr userDrawn="1"/>
          </p:nvSpPr>
          <p:spPr>
            <a:xfrm>
              <a:off x="268448" y="2525087"/>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white"/>
                  </a:solidFill>
                  <a:ea typeface="Apercu" pitchFamily="50" charset="0"/>
                </a:rPr>
                <a:t>Attractive</a:t>
              </a:r>
              <a:endParaRPr lang="en-GB" sz="2400" cap="all" spc="150" dirty="0">
                <a:solidFill>
                  <a:prstClr val="white"/>
                </a:solidFill>
                <a:ea typeface="Apercu" pitchFamily="50" charset="0"/>
              </a:endParaRPr>
            </a:p>
          </p:txBody>
        </p:sp>
        <p:sp>
          <p:nvSpPr>
            <p:cNvPr id="10" name="Diamond 9"/>
            <p:cNvSpPr/>
            <p:nvPr userDrawn="1"/>
          </p:nvSpPr>
          <p:spPr>
            <a:xfrm>
              <a:off x="2447179" y="1410749"/>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white"/>
                  </a:solidFill>
                  <a:ea typeface="Apercu" pitchFamily="50" charset="0"/>
                </a:rPr>
                <a:t>Easy</a:t>
              </a:r>
              <a:endParaRPr lang="en-GB" sz="2400" cap="all" spc="150" dirty="0">
                <a:solidFill>
                  <a:prstClr val="white"/>
                </a:solidFill>
                <a:ea typeface="Apercu" pitchFamily="50" charset="0"/>
              </a:endParaRP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Tree>
    <p:extLst>
      <p:ext uri="{BB962C8B-B14F-4D97-AF65-F5344CB8AC3E}">
        <p14:creationId xmlns:p14="http://schemas.microsoft.com/office/powerpoint/2010/main" val="36125700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mely">
    <p:bg>
      <p:bgPr>
        <a:solidFill>
          <a:schemeClr val="bg1"/>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335560" y="1306493"/>
            <a:ext cx="8513168" cy="4283464"/>
            <a:chOff x="268448" y="1410749"/>
            <a:chExt cx="8513168" cy="4283464"/>
          </a:xfrm>
        </p:grpSpPr>
        <p:sp>
          <p:nvSpPr>
            <p:cNvPr id="4" name="Diamond 3"/>
            <p:cNvSpPr/>
            <p:nvPr userDrawn="1"/>
          </p:nvSpPr>
          <p:spPr>
            <a:xfrm>
              <a:off x="2447179" y="3663893"/>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white"/>
                  </a:solidFill>
                  <a:ea typeface="Apercu" pitchFamily="50" charset="0"/>
                </a:rPr>
                <a:t>Social</a:t>
              </a:r>
              <a:endParaRPr lang="en-GB" sz="2400" cap="all" spc="150" dirty="0">
                <a:solidFill>
                  <a:prstClr val="white"/>
                </a:solidFill>
                <a:ea typeface="Apercu" pitchFamily="50" charset="0"/>
              </a:endParaRPr>
            </a:p>
          </p:txBody>
        </p:sp>
        <p:sp>
          <p:nvSpPr>
            <p:cNvPr id="8" name="Diamond 7"/>
            <p:cNvSpPr/>
            <p:nvPr userDrawn="1"/>
          </p:nvSpPr>
          <p:spPr>
            <a:xfrm>
              <a:off x="4658816" y="2525087"/>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white"/>
                  </a:solidFill>
                  <a:ea typeface="Apercu" pitchFamily="50" charset="0"/>
                </a:rPr>
                <a:t>Timely</a:t>
              </a:r>
              <a:endParaRPr lang="en-GB" sz="2400" cap="all" spc="150" dirty="0">
                <a:solidFill>
                  <a:prstClr val="white"/>
                </a:solidFill>
                <a:ea typeface="Apercu" pitchFamily="50" charset="0"/>
              </a:endParaRPr>
            </a:p>
          </p:txBody>
        </p:sp>
        <p:sp>
          <p:nvSpPr>
            <p:cNvPr id="9" name="Diamond 8"/>
            <p:cNvSpPr/>
            <p:nvPr userDrawn="1"/>
          </p:nvSpPr>
          <p:spPr>
            <a:xfrm>
              <a:off x="268448" y="2525087"/>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white"/>
                  </a:solidFill>
                  <a:ea typeface="Apercu" pitchFamily="50" charset="0"/>
                </a:rPr>
                <a:t>Attractive</a:t>
              </a:r>
              <a:endParaRPr lang="en-GB" sz="2400" cap="all" spc="150" dirty="0">
                <a:solidFill>
                  <a:prstClr val="white"/>
                </a:solidFill>
                <a:ea typeface="Apercu" pitchFamily="50" charset="0"/>
              </a:endParaRPr>
            </a:p>
          </p:txBody>
        </p:sp>
        <p:sp>
          <p:nvSpPr>
            <p:cNvPr id="10" name="Diamond 9"/>
            <p:cNvSpPr/>
            <p:nvPr userDrawn="1"/>
          </p:nvSpPr>
          <p:spPr>
            <a:xfrm>
              <a:off x="2447179" y="1410749"/>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white"/>
                  </a:solidFill>
                  <a:ea typeface="Apercu" pitchFamily="50" charset="0"/>
                </a:rPr>
                <a:t>Easy</a:t>
              </a:r>
              <a:endParaRPr lang="en-GB" sz="2400" cap="all" spc="150" dirty="0">
                <a:solidFill>
                  <a:prstClr val="white"/>
                </a:solidFill>
                <a:ea typeface="Apercu" pitchFamily="50" charset="0"/>
              </a:endParaRP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Tree>
    <p:extLst>
      <p:ext uri="{BB962C8B-B14F-4D97-AF65-F5344CB8AC3E}">
        <p14:creationId xmlns:p14="http://schemas.microsoft.com/office/powerpoint/2010/main" val="6912627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ign Off">
    <p:spTree>
      <p:nvGrpSpPr>
        <p:cNvPr id="1" name=""/>
        <p:cNvGrpSpPr/>
        <p:nvPr/>
      </p:nvGrpSpPr>
      <p:grpSpPr>
        <a:xfrm>
          <a:off x="0" y="0"/>
          <a:ext cx="0" cy="0"/>
          <a:chOff x="0" y="0"/>
          <a:chExt cx="0" cy="0"/>
        </a:xfrm>
      </p:grpSpPr>
      <p:pic>
        <p:nvPicPr>
          <p:cNvPr id="3" name="Picture 2" descr="http://www.behaviouralinsights.co.uk/sites/default/files/BIT%20New%20Blog%20Entry_CD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2197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ubtitle 2"/>
          <p:cNvSpPr>
            <a:spLocks noGrp="1"/>
          </p:cNvSpPr>
          <p:nvPr>
            <p:ph type="subTitle" idx="1"/>
          </p:nvPr>
        </p:nvSpPr>
        <p:spPr>
          <a:xfrm>
            <a:off x="2289175" y="6025875"/>
            <a:ext cx="6400800" cy="374925"/>
          </a:xfrm>
          <a:prstGeom prst="rect">
            <a:avLst/>
          </a:prstGeom>
        </p:spPr>
        <p:txBody>
          <a:bodyPr anchor="b" anchorCtr="0">
            <a:normAutofit/>
          </a:bodyPr>
          <a:lstStyle>
            <a:lvl1pPr marL="0" indent="0" algn="r">
              <a:buNone/>
              <a:defRPr sz="1800"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6" name="Title 1"/>
          <p:cNvSpPr>
            <a:spLocks noGrp="1"/>
          </p:cNvSpPr>
          <p:nvPr>
            <p:ph type="ctrTitle"/>
          </p:nvPr>
        </p:nvSpPr>
        <p:spPr>
          <a:xfrm>
            <a:off x="2289175" y="3706739"/>
            <a:ext cx="6400800" cy="2312228"/>
          </a:xfrm>
          <a:prstGeom prst="rect">
            <a:avLst/>
          </a:prstGeom>
        </p:spPr>
        <p:txBody>
          <a:bodyPr anchor="b" anchorCtr="0">
            <a:normAutofit/>
          </a:bodyPr>
          <a:lstStyle>
            <a:lvl1pPr algn="r">
              <a:defRPr sz="3000" b="1">
                <a:solidFill>
                  <a:schemeClr val="accent1"/>
                </a:solidFill>
                <a:latin typeface="+mj-lt"/>
                <a:ea typeface="Apercu Medium"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7481694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imple Title">
    <p:spTree>
      <p:nvGrpSpPr>
        <p:cNvPr id="1" name=""/>
        <p:cNvGrpSpPr/>
        <p:nvPr/>
      </p:nvGrpSpPr>
      <p:grpSpPr>
        <a:xfrm>
          <a:off x="0" y="0"/>
          <a:ext cx="0" cy="0"/>
          <a:chOff x="0" y="0"/>
          <a:chExt cx="0" cy="0"/>
        </a:xfrm>
      </p:grpSpPr>
      <p:sp>
        <p:nvSpPr>
          <p:cNvPr id="9" name="Right Triangle 8"/>
          <p:cNvSpPr/>
          <p:nvPr userDrawn="1"/>
        </p:nvSpPr>
        <p:spPr>
          <a:xfrm flipV="1">
            <a:off x="-36511" y="1"/>
            <a:ext cx="9180512" cy="688538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775"/>
            <a:endParaRPr lang="en-GB" sz="1318" dirty="0">
              <a:solidFill>
                <a:prstClr val="white"/>
              </a:solidFill>
            </a:endParaRPr>
          </a:p>
        </p:txBody>
      </p:sp>
      <p:sp>
        <p:nvSpPr>
          <p:cNvPr id="7" name="Title 1"/>
          <p:cNvSpPr>
            <a:spLocks noGrp="1"/>
          </p:cNvSpPr>
          <p:nvPr>
            <p:ph type="ctrTitle"/>
          </p:nvPr>
        </p:nvSpPr>
        <p:spPr>
          <a:xfrm>
            <a:off x="2289176" y="3706739"/>
            <a:ext cx="6400800" cy="2312228"/>
          </a:xfrm>
          <a:prstGeom prst="rect">
            <a:avLst/>
          </a:prstGeom>
        </p:spPr>
        <p:txBody>
          <a:bodyPr anchor="b" anchorCtr="0">
            <a:normAutofit/>
          </a:bodyPr>
          <a:lstStyle>
            <a:lvl1pPr algn="r">
              <a:defRPr sz="2197" b="1">
                <a:solidFill>
                  <a:schemeClr val="accent1"/>
                </a:solidFill>
                <a:latin typeface="+mj-lt"/>
                <a:ea typeface="Apercu Medium" pitchFamily="50"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2289176" y="6025875"/>
            <a:ext cx="6400800" cy="374925"/>
          </a:xfrm>
          <a:prstGeom prst="rect">
            <a:avLst/>
          </a:prstGeom>
        </p:spPr>
        <p:txBody>
          <a:bodyPr anchor="b" anchorCtr="0">
            <a:normAutofit/>
          </a:bodyPr>
          <a:lstStyle>
            <a:lvl1pPr marL="0" indent="0" algn="r">
              <a:buNone/>
              <a:defRPr sz="1318">
                <a:solidFill>
                  <a:srgbClr val="000000"/>
                </a:solidFill>
              </a:defRPr>
            </a:lvl1pPr>
            <a:lvl2pPr marL="334775" indent="0" algn="ctr">
              <a:buNone/>
              <a:defRPr>
                <a:solidFill>
                  <a:schemeClr val="tx1">
                    <a:tint val="75000"/>
                  </a:schemeClr>
                </a:solidFill>
              </a:defRPr>
            </a:lvl2pPr>
            <a:lvl3pPr marL="669550" indent="0" algn="ctr">
              <a:buNone/>
              <a:defRPr>
                <a:solidFill>
                  <a:schemeClr val="tx1">
                    <a:tint val="75000"/>
                  </a:schemeClr>
                </a:solidFill>
              </a:defRPr>
            </a:lvl3pPr>
            <a:lvl4pPr marL="1004325" indent="0" algn="ctr">
              <a:buNone/>
              <a:defRPr>
                <a:solidFill>
                  <a:schemeClr val="tx1">
                    <a:tint val="75000"/>
                  </a:schemeClr>
                </a:solidFill>
              </a:defRPr>
            </a:lvl4pPr>
            <a:lvl5pPr marL="1339101" indent="0" algn="ctr">
              <a:buNone/>
              <a:defRPr>
                <a:solidFill>
                  <a:schemeClr val="tx1">
                    <a:tint val="75000"/>
                  </a:schemeClr>
                </a:solidFill>
              </a:defRPr>
            </a:lvl5pPr>
            <a:lvl6pPr marL="1673876" indent="0" algn="ctr">
              <a:buNone/>
              <a:defRPr>
                <a:solidFill>
                  <a:schemeClr val="tx1">
                    <a:tint val="75000"/>
                  </a:schemeClr>
                </a:solidFill>
              </a:defRPr>
            </a:lvl6pPr>
            <a:lvl7pPr marL="2008651" indent="0" algn="ctr">
              <a:buNone/>
              <a:defRPr>
                <a:solidFill>
                  <a:schemeClr val="tx1">
                    <a:tint val="75000"/>
                  </a:schemeClr>
                </a:solidFill>
              </a:defRPr>
            </a:lvl7pPr>
            <a:lvl8pPr marL="2343426" indent="0" algn="ctr">
              <a:buNone/>
              <a:defRPr>
                <a:solidFill>
                  <a:schemeClr val="tx1">
                    <a:tint val="75000"/>
                  </a:schemeClr>
                </a:solidFill>
              </a:defRPr>
            </a:lvl8pPr>
            <a:lvl9pPr marL="2678201" indent="0" algn="ctr">
              <a:buNone/>
              <a:defRPr>
                <a:solidFill>
                  <a:schemeClr val="tx1">
                    <a:tint val="75000"/>
                  </a:schemeClr>
                </a:solidFill>
              </a:defRPr>
            </a:lvl9pPr>
          </a:lstStyle>
          <a:p>
            <a:r>
              <a:rPr lang="en-US" dirty="0" smtClean="0"/>
              <a:t>Click to edit Master subtitle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834" y="931662"/>
            <a:ext cx="2111475" cy="280545"/>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7258" y="-45262"/>
            <a:ext cx="2003381" cy="1416791"/>
          </a:xfrm>
          <a:prstGeom prst="rect">
            <a:avLst/>
          </a:prstGeom>
        </p:spPr>
      </p:pic>
    </p:spTree>
    <p:extLst>
      <p:ext uri="{BB962C8B-B14F-4D97-AF65-F5344CB8AC3E}">
        <p14:creationId xmlns:p14="http://schemas.microsoft.com/office/powerpoint/2010/main" val="4050224774"/>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White with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2pPr marL="334775" indent="0">
              <a:buNone/>
              <a:defRPr/>
            </a:lvl2pPr>
            <a:lvl3pPr marL="669550" indent="0">
              <a:buNone/>
              <a:defRPr/>
            </a:lvl3pPr>
            <a:lvl4pPr marL="1004325" indent="0">
              <a:buNone/>
              <a:defRPr/>
            </a:lvl4pPr>
            <a:lvl5pPr marL="1339101"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8" name="Straight Connector 7"/>
          <p:cNvCxnSpPr/>
          <p:nvPr userDrawn="1"/>
        </p:nvCxnSpPr>
        <p:spPr>
          <a:xfrm>
            <a:off x="467544" y="1268760"/>
            <a:ext cx="82296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1269" y="50292"/>
            <a:ext cx="1667461" cy="1179228"/>
          </a:xfrm>
          <a:prstGeom prst="rect">
            <a:avLst/>
          </a:prstGeom>
        </p:spPr>
      </p:pic>
    </p:spTree>
    <p:extLst>
      <p:ext uri="{BB962C8B-B14F-4D97-AF65-F5344CB8AC3E}">
        <p14:creationId xmlns:p14="http://schemas.microsoft.com/office/powerpoint/2010/main" val="790309496"/>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Black with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2pPr marL="334775" indent="0">
              <a:buNone/>
              <a:defRPr/>
            </a:lvl2pPr>
            <a:lvl3pPr marL="669550" indent="0">
              <a:buNone/>
              <a:defRPr/>
            </a:lvl3pPr>
            <a:lvl4pPr marL="1004325" indent="0">
              <a:buNone/>
              <a:defRPr/>
            </a:lvl4pPr>
            <a:lvl5pPr marL="1339101"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8" name="Straight Connector 7"/>
          <p:cNvCxnSpPr/>
          <p:nvPr userDrawn="1"/>
        </p:nvCxnSpPr>
        <p:spPr>
          <a:xfrm>
            <a:off x="467544" y="1268760"/>
            <a:ext cx="82296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Tree>
    <p:extLst>
      <p:ext uri="{BB962C8B-B14F-4D97-AF65-F5344CB8AC3E}">
        <p14:creationId xmlns:p14="http://schemas.microsoft.com/office/powerpoint/2010/main" val="39833658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lack with Pic">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
        <p:nvSpPr>
          <p:cNvPr id="5" name="Picture Placeholder 4"/>
          <p:cNvSpPr>
            <a:spLocks noGrp="1"/>
          </p:cNvSpPr>
          <p:nvPr>
            <p:ph type="pic" sz="quarter" idx="10"/>
          </p:nvPr>
        </p:nvSpPr>
        <p:spPr>
          <a:xfrm>
            <a:off x="4353391" y="1635125"/>
            <a:ext cx="4160838" cy="4343400"/>
          </a:xfrm>
        </p:spPr>
        <p:txBody>
          <a:bodyPr/>
          <a:lstStyle/>
          <a:p>
            <a:endParaRPr lang="en-GB" dirty="0"/>
          </a:p>
        </p:txBody>
      </p:sp>
      <p:sp>
        <p:nvSpPr>
          <p:cNvPr id="7" name="Text Placeholder 6"/>
          <p:cNvSpPr>
            <a:spLocks noGrp="1"/>
          </p:cNvSpPr>
          <p:nvPr>
            <p:ph type="body" sz="quarter" idx="11"/>
          </p:nvPr>
        </p:nvSpPr>
        <p:spPr>
          <a:xfrm>
            <a:off x="621179" y="1635126"/>
            <a:ext cx="3447482" cy="3001963"/>
          </a:xfrm>
        </p:spPr>
        <p:txBody>
          <a:bodyPr>
            <a:noAutofit/>
          </a:bodyPr>
          <a:lstStyle>
            <a:lvl1pPr marL="0" indent="0">
              <a:buNone/>
              <a:defRPr sz="2929" b="1"/>
            </a:lvl1pPr>
            <a:lvl2pPr marL="334775" indent="0">
              <a:buNone/>
              <a:defRPr sz="2929" b="1"/>
            </a:lvl2pPr>
            <a:lvl3pPr marL="669550" indent="0">
              <a:buNone/>
              <a:defRPr sz="2929" b="1"/>
            </a:lvl3pPr>
            <a:lvl4pPr marL="1004325" indent="0">
              <a:buNone/>
              <a:defRPr sz="2929" b="1"/>
            </a:lvl4pPr>
            <a:lvl5pPr marL="1339101" indent="0">
              <a:buNone/>
              <a:defRPr sz="2929"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179893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White 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1269" y="50292"/>
            <a:ext cx="1667461" cy="1179228"/>
          </a:xfrm>
          <a:prstGeom prst="rect">
            <a:avLst/>
          </a:prstGeom>
        </p:spPr>
      </p:pic>
    </p:spTree>
    <p:extLst>
      <p:ext uri="{BB962C8B-B14F-4D97-AF65-F5344CB8AC3E}">
        <p14:creationId xmlns:p14="http://schemas.microsoft.com/office/powerpoint/2010/main" val="15284363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2988293-A0C0-4C84-A6B8-425774EDE061}" type="datetimeFigureOut">
              <a:rPr lang="en-GB" smtClean="0"/>
              <a:t>17/10/2017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B166CC-18F3-4C84-BAA0-62C108CAC970}" type="slidenum">
              <a:rPr lang="en-GB" smtClean="0"/>
              <a:t>‹#›</a:t>
            </a:fld>
            <a:endParaRPr lang="en-GB"/>
          </a:p>
        </p:txBody>
      </p:sp>
    </p:spTree>
    <p:extLst>
      <p:ext uri="{BB962C8B-B14F-4D97-AF65-F5344CB8AC3E}">
        <p14:creationId xmlns:p14="http://schemas.microsoft.com/office/powerpoint/2010/main" val="142626895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Easy">
    <p:bg>
      <p:bgRef idx="1001">
        <a:schemeClr val="bg1"/>
      </p:bgRef>
    </p:bg>
    <p:spTree>
      <p:nvGrpSpPr>
        <p:cNvPr id="1" name=""/>
        <p:cNvGrpSpPr/>
        <p:nvPr/>
      </p:nvGrpSpPr>
      <p:grpSpPr>
        <a:xfrm>
          <a:off x="0" y="0"/>
          <a:ext cx="0" cy="0"/>
          <a:chOff x="0" y="0"/>
          <a:chExt cx="0" cy="0"/>
        </a:xfrm>
      </p:grpSpPr>
      <p:grpSp>
        <p:nvGrpSpPr>
          <p:cNvPr id="11" name="Group 10"/>
          <p:cNvGrpSpPr/>
          <p:nvPr userDrawn="1"/>
        </p:nvGrpSpPr>
        <p:grpSpPr>
          <a:xfrm>
            <a:off x="335561" y="1306494"/>
            <a:ext cx="8513168" cy="4283464"/>
            <a:chOff x="268448" y="1410749"/>
            <a:chExt cx="8513168" cy="4283464"/>
          </a:xfrm>
        </p:grpSpPr>
        <p:sp>
          <p:nvSpPr>
            <p:cNvPr id="4" name="Diamond 3"/>
            <p:cNvSpPr/>
            <p:nvPr userDrawn="1"/>
          </p:nvSpPr>
          <p:spPr>
            <a:xfrm>
              <a:off x="2447179" y="3663893"/>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775"/>
              <a:r>
                <a:rPr lang="en-GB" sz="1465" cap="all" spc="110" dirty="0" smtClean="0">
                  <a:solidFill>
                    <a:prstClr val="black"/>
                  </a:solidFill>
                  <a:ea typeface="Apercu" pitchFamily="50" charset="0"/>
                </a:rPr>
                <a:t>Social</a:t>
              </a:r>
              <a:endParaRPr lang="en-GB" sz="1465" cap="all" spc="110" dirty="0">
                <a:solidFill>
                  <a:prstClr val="black"/>
                </a:solidFill>
                <a:ea typeface="Apercu" pitchFamily="50" charset="0"/>
              </a:endParaRPr>
            </a:p>
          </p:txBody>
        </p:sp>
        <p:sp>
          <p:nvSpPr>
            <p:cNvPr id="8" name="Diamond 7"/>
            <p:cNvSpPr/>
            <p:nvPr userDrawn="1"/>
          </p:nvSpPr>
          <p:spPr>
            <a:xfrm>
              <a:off x="4658816"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775"/>
              <a:r>
                <a:rPr lang="en-GB" sz="1465" cap="all" spc="110" dirty="0" smtClean="0">
                  <a:solidFill>
                    <a:prstClr val="black"/>
                  </a:solidFill>
                  <a:ea typeface="Apercu" pitchFamily="50" charset="0"/>
                </a:rPr>
                <a:t>Timely</a:t>
              </a:r>
              <a:endParaRPr lang="en-GB" sz="1465" cap="all" spc="110" dirty="0">
                <a:solidFill>
                  <a:prstClr val="black"/>
                </a:solidFill>
                <a:ea typeface="Apercu" pitchFamily="50" charset="0"/>
              </a:endParaRPr>
            </a:p>
          </p:txBody>
        </p:sp>
        <p:sp>
          <p:nvSpPr>
            <p:cNvPr id="9" name="Diamond 8"/>
            <p:cNvSpPr/>
            <p:nvPr userDrawn="1"/>
          </p:nvSpPr>
          <p:spPr>
            <a:xfrm>
              <a:off x="268448"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775"/>
              <a:r>
                <a:rPr lang="en-GB" sz="1465" cap="all" spc="110" dirty="0" smtClean="0">
                  <a:solidFill>
                    <a:prstClr val="black"/>
                  </a:solidFill>
                  <a:ea typeface="Apercu" pitchFamily="50" charset="0"/>
                </a:rPr>
                <a:t>Attractive</a:t>
              </a:r>
              <a:endParaRPr lang="en-GB" sz="1465" cap="all" spc="110" dirty="0">
                <a:solidFill>
                  <a:prstClr val="black"/>
                </a:solidFill>
                <a:ea typeface="Apercu" pitchFamily="50" charset="0"/>
              </a:endParaRPr>
            </a:p>
          </p:txBody>
        </p:sp>
        <p:sp>
          <p:nvSpPr>
            <p:cNvPr id="10" name="Diamond 9"/>
            <p:cNvSpPr/>
            <p:nvPr userDrawn="1"/>
          </p:nvSpPr>
          <p:spPr>
            <a:xfrm>
              <a:off x="2447179" y="1410749"/>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775"/>
              <a:r>
                <a:rPr lang="en-GB" sz="1465" cap="all" spc="110" dirty="0" smtClean="0">
                  <a:solidFill>
                    <a:prstClr val="white"/>
                  </a:solidFill>
                  <a:ea typeface="Apercu" pitchFamily="50" charset="0"/>
                </a:rPr>
                <a:t>Easy</a:t>
              </a:r>
              <a:endParaRPr lang="en-GB" sz="1465" cap="all" spc="110" dirty="0">
                <a:solidFill>
                  <a:prstClr val="white"/>
                </a:solidFill>
                <a:ea typeface="Apercu" pitchFamily="50" charset="0"/>
              </a:endParaRP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Tree>
    <p:extLst>
      <p:ext uri="{BB962C8B-B14F-4D97-AF65-F5344CB8AC3E}">
        <p14:creationId xmlns:p14="http://schemas.microsoft.com/office/powerpoint/2010/main" val="28536534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Attractive">
    <p:bg>
      <p:bgRef idx="1001">
        <a:schemeClr val="bg1"/>
      </p:bgRef>
    </p:bg>
    <p:spTree>
      <p:nvGrpSpPr>
        <p:cNvPr id="1" name=""/>
        <p:cNvGrpSpPr/>
        <p:nvPr/>
      </p:nvGrpSpPr>
      <p:grpSpPr>
        <a:xfrm>
          <a:off x="0" y="0"/>
          <a:ext cx="0" cy="0"/>
          <a:chOff x="0" y="0"/>
          <a:chExt cx="0" cy="0"/>
        </a:xfrm>
      </p:grpSpPr>
      <p:grpSp>
        <p:nvGrpSpPr>
          <p:cNvPr id="11" name="Group 10"/>
          <p:cNvGrpSpPr/>
          <p:nvPr userDrawn="1"/>
        </p:nvGrpSpPr>
        <p:grpSpPr>
          <a:xfrm>
            <a:off x="335561" y="1306494"/>
            <a:ext cx="8513168" cy="4283464"/>
            <a:chOff x="268448" y="1410749"/>
            <a:chExt cx="8513168" cy="4283464"/>
          </a:xfrm>
        </p:grpSpPr>
        <p:sp>
          <p:nvSpPr>
            <p:cNvPr id="4" name="Diamond 3"/>
            <p:cNvSpPr/>
            <p:nvPr userDrawn="1"/>
          </p:nvSpPr>
          <p:spPr>
            <a:xfrm>
              <a:off x="2447179" y="3663893"/>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775"/>
              <a:r>
                <a:rPr lang="en-GB" sz="1465" cap="all" spc="110" dirty="0" smtClean="0">
                  <a:solidFill>
                    <a:prstClr val="black"/>
                  </a:solidFill>
                  <a:ea typeface="Apercu" pitchFamily="50" charset="0"/>
                </a:rPr>
                <a:t>Social</a:t>
              </a:r>
              <a:endParaRPr lang="en-GB" sz="1465" cap="all" spc="110" dirty="0">
                <a:solidFill>
                  <a:prstClr val="black"/>
                </a:solidFill>
                <a:ea typeface="Apercu" pitchFamily="50" charset="0"/>
              </a:endParaRPr>
            </a:p>
          </p:txBody>
        </p:sp>
        <p:sp>
          <p:nvSpPr>
            <p:cNvPr id="8" name="Diamond 7"/>
            <p:cNvSpPr/>
            <p:nvPr userDrawn="1"/>
          </p:nvSpPr>
          <p:spPr>
            <a:xfrm>
              <a:off x="4658816"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775"/>
              <a:r>
                <a:rPr lang="en-GB" sz="1465" cap="all" spc="110" dirty="0" smtClean="0">
                  <a:solidFill>
                    <a:prstClr val="black"/>
                  </a:solidFill>
                  <a:ea typeface="Apercu" pitchFamily="50" charset="0"/>
                </a:rPr>
                <a:t>Timely</a:t>
              </a:r>
              <a:endParaRPr lang="en-GB" sz="1465" cap="all" spc="110" dirty="0">
                <a:solidFill>
                  <a:prstClr val="black"/>
                </a:solidFill>
                <a:ea typeface="Apercu" pitchFamily="50" charset="0"/>
              </a:endParaRPr>
            </a:p>
          </p:txBody>
        </p:sp>
        <p:sp>
          <p:nvSpPr>
            <p:cNvPr id="9" name="Diamond 8"/>
            <p:cNvSpPr/>
            <p:nvPr userDrawn="1"/>
          </p:nvSpPr>
          <p:spPr>
            <a:xfrm>
              <a:off x="268448" y="2525087"/>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775"/>
              <a:r>
                <a:rPr lang="en-GB" sz="1465" cap="all" spc="110" dirty="0" smtClean="0">
                  <a:solidFill>
                    <a:prstClr val="white"/>
                  </a:solidFill>
                  <a:ea typeface="Apercu" pitchFamily="50" charset="0"/>
                </a:rPr>
                <a:t>Attractive</a:t>
              </a:r>
              <a:endParaRPr lang="en-GB" sz="1465" cap="all" spc="110" dirty="0">
                <a:solidFill>
                  <a:prstClr val="white"/>
                </a:solidFill>
                <a:ea typeface="Apercu" pitchFamily="50" charset="0"/>
              </a:endParaRPr>
            </a:p>
          </p:txBody>
        </p:sp>
        <p:sp>
          <p:nvSpPr>
            <p:cNvPr id="10" name="Diamond 9"/>
            <p:cNvSpPr/>
            <p:nvPr userDrawn="1"/>
          </p:nvSpPr>
          <p:spPr>
            <a:xfrm>
              <a:off x="2447179" y="1410749"/>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775"/>
              <a:r>
                <a:rPr lang="en-GB" sz="1465" cap="all" spc="110" dirty="0" smtClean="0">
                  <a:solidFill>
                    <a:prstClr val="black"/>
                  </a:solidFill>
                  <a:ea typeface="Apercu" pitchFamily="50" charset="0"/>
                </a:rPr>
                <a:t>Easy</a:t>
              </a:r>
              <a:endParaRPr lang="en-GB" sz="1465" cap="all" spc="110" dirty="0">
                <a:solidFill>
                  <a:prstClr val="black"/>
                </a:solidFill>
                <a:ea typeface="Apercu" pitchFamily="50" charset="0"/>
              </a:endParaRP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Tree>
    <p:extLst>
      <p:ext uri="{BB962C8B-B14F-4D97-AF65-F5344CB8AC3E}">
        <p14:creationId xmlns:p14="http://schemas.microsoft.com/office/powerpoint/2010/main" val="10933848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ocial">
    <p:bg>
      <p:bgRef idx="1001">
        <a:schemeClr val="bg1"/>
      </p:bgRef>
    </p:bg>
    <p:spTree>
      <p:nvGrpSpPr>
        <p:cNvPr id="1" name=""/>
        <p:cNvGrpSpPr/>
        <p:nvPr/>
      </p:nvGrpSpPr>
      <p:grpSpPr>
        <a:xfrm>
          <a:off x="0" y="0"/>
          <a:ext cx="0" cy="0"/>
          <a:chOff x="0" y="0"/>
          <a:chExt cx="0" cy="0"/>
        </a:xfrm>
      </p:grpSpPr>
      <p:grpSp>
        <p:nvGrpSpPr>
          <p:cNvPr id="11" name="Group 10"/>
          <p:cNvGrpSpPr/>
          <p:nvPr userDrawn="1"/>
        </p:nvGrpSpPr>
        <p:grpSpPr>
          <a:xfrm>
            <a:off x="335561" y="1306494"/>
            <a:ext cx="8513168" cy="4283464"/>
            <a:chOff x="268448" y="1410749"/>
            <a:chExt cx="8513168" cy="4283464"/>
          </a:xfrm>
        </p:grpSpPr>
        <p:sp>
          <p:nvSpPr>
            <p:cNvPr id="4" name="Diamond 3"/>
            <p:cNvSpPr/>
            <p:nvPr userDrawn="1"/>
          </p:nvSpPr>
          <p:spPr>
            <a:xfrm>
              <a:off x="2447179" y="3663893"/>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775"/>
              <a:r>
                <a:rPr lang="en-GB" sz="1465" cap="all" spc="110" dirty="0" smtClean="0">
                  <a:solidFill>
                    <a:prstClr val="white"/>
                  </a:solidFill>
                  <a:ea typeface="Apercu" pitchFamily="50" charset="0"/>
                </a:rPr>
                <a:t>Social</a:t>
              </a:r>
              <a:endParaRPr lang="en-GB" sz="1465" cap="all" spc="110" dirty="0">
                <a:solidFill>
                  <a:prstClr val="white"/>
                </a:solidFill>
                <a:ea typeface="Apercu" pitchFamily="50" charset="0"/>
              </a:endParaRPr>
            </a:p>
          </p:txBody>
        </p:sp>
        <p:sp>
          <p:nvSpPr>
            <p:cNvPr id="8" name="Diamond 7"/>
            <p:cNvSpPr/>
            <p:nvPr userDrawn="1"/>
          </p:nvSpPr>
          <p:spPr>
            <a:xfrm>
              <a:off x="4658816"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775"/>
              <a:r>
                <a:rPr lang="en-GB" sz="1465" cap="all" spc="110" dirty="0" smtClean="0">
                  <a:solidFill>
                    <a:prstClr val="black"/>
                  </a:solidFill>
                  <a:ea typeface="Apercu" pitchFamily="50" charset="0"/>
                </a:rPr>
                <a:t>Timely</a:t>
              </a:r>
              <a:endParaRPr lang="en-GB" sz="1465" cap="all" spc="110" dirty="0">
                <a:solidFill>
                  <a:prstClr val="black"/>
                </a:solidFill>
                <a:ea typeface="Apercu" pitchFamily="50" charset="0"/>
              </a:endParaRPr>
            </a:p>
          </p:txBody>
        </p:sp>
        <p:sp>
          <p:nvSpPr>
            <p:cNvPr id="9" name="Diamond 8"/>
            <p:cNvSpPr/>
            <p:nvPr userDrawn="1"/>
          </p:nvSpPr>
          <p:spPr>
            <a:xfrm>
              <a:off x="268448"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775"/>
              <a:r>
                <a:rPr lang="en-GB" sz="1465" cap="all" spc="110" dirty="0" smtClean="0">
                  <a:solidFill>
                    <a:prstClr val="black"/>
                  </a:solidFill>
                  <a:ea typeface="Apercu" pitchFamily="50" charset="0"/>
                </a:rPr>
                <a:t>Attractive</a:t>
              </a:r>
              <a:endParaRPr lang="en-GB" sz="1465" cap="all" spc="110" dirty="0">
                <a:solidFill>
                  <a:prstClr val="black"/>
                </a:solidFill>
                <a:ea typeface="Apercu" pitchFamily="50" charset="0"/>
              </a:endParaRPr>
            </a:p>
          </p:txBody>
        </p:sp>
        <p:sp>
          <p:nvSpPr>
            <p:cNvPr id="10" name="Diamond 9"/>
            <p:cNvSpPr/>
            <p:nvPr userDrawn="1"/>
          </p:nvSpPr>
          <p:spPr>
            <a:xfrm>
              <a:off x="2447179" y="1410749"/>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775"/>
              <a:r>
                <a:rPr lang="en-GB" sz="1465" cap="all" spc="110" dirty="0" smtClean="0">
                  <a:solidFill>
                    <a:prstClr val="black"/>
                  </a:solidFill>
                  <a:ea typeface="Apercu" pitchFamily="50" charset="0"/>
                </a:rPr>
                <a:t>Easy</a:t>
              </a:r>
              <a:endParaRPr lang="en-GB" sz="1465" cap="all" spc="110" dirty="0">
                <a:solidFill>
                  <a:prstClr val="black"/>
                </a:solidFill>
                <a:ea typeface="Apercu" pitchFamily="50" charset="0"/>
              </a:endParaRP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Tree>
    <p:extLst>
      <p:ext uri="{BB962C8B-B14F-4D97-AF65-F5344CB8AC3E}">
        <p14:creationId xmlns:p14="http://schemas.microsoft.com/office/powerpoint/2010/main" val="7189366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mely">
    <p:bg>
      <p:bgPr>
        <a:solidFill>
          <a:schemeClr val="bg1"/>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335561" y="1306494"/>
            <a:ext cx="8513168" cy="4283464"/>
            <a:chOff x="268448" y="1410749"/>
            <a:chExt cx="8513168" cy="4283464"/>
          </a:xfrm>
        </p:grpSpPr>
        <p:sp>
          <p:nvSpPr>
            <p:cNvPr id="4" name="Diamond 3"/>
            <p:cNvSpPr/>
            <p:nvPr userDrawn="1"/>
          </p:nvSpPr>
          <p:spPr>
            <a:xfrm>
              <a:off x="2447179" y="3663893"/>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775"/>
              <a:r>
                <a:rPr lang="en-GB" sz="1465" cap="all" spc="110" dirty="0" smtClean="0">
                  <a:solidFill>
                    <a:prstClr val="black"/>
                  </a:solidFill>
                  <a:ea typeface="Apercu" pitchFamily="50" charset="0"/>
                </a:rPr>
                <a:t>Social</a:t>
              </a:r>
              <a:endParaRPr lang="en-GB" sz="1465" cap="all" spc="110" dirty="0">
                <a:solidFill>
                  <a:prstClr val="black"/>
                </a:solidFill>
                <a:ea typeface="Apercu" pitchFamily="50" charset="0"/>
              </a:endParaRPr>
            </a:p>
          </p:txBody>
        </p:sp>
        <p:sp>
          <p:nvSpPr>
            <p:cNvPr id="8" name="Diamond 7"/>
            <p:cNvSpPr/>
            <p:nvPr userDrawn="1"/>
          </p:nvSpPr>
          <p:spPr>
            <a:xfrm>
              <a:off x="4658816" y="2525087"/>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775"/>
              <a:r>
                <a:rPr lang="en-GB" sz="1465" cap="all" spc="110" dirty="0" smtClean="0">
                  <a:solidFill>
                    <a:prstClr val="white"/>
                  </a:solidFill>
                  <a:ea typeface="Apercu" pitchFamily="50" charset="0"/>
                </a:rPr>
                <a:t>Timely</a:t>
              </a:r>
              <a:endParaRPr lang="en-GB" sz="1465" cap="all" spc="110" dirty="0">
                <a:solidFill>
                  <a:prstClr val="white"/>
                </a:solidFill>
                <a:ea typeface="Apercu" pitchFamily="50" charset="0"/>
              </a:endParaRPr>
            </a:p>
          </p:txBody>
        </p:sp>
        <p:sp>
          <p:nvSpPr>
            <p:cNvPr id="9" name="Diamond 8"/>
            <p:cNvSpPr/>
            <p:nvPr userDrawn="1"/>
          </p:nvSpPr>
          <p:spPr>
            <a:xfrm>
              <a:off x="268448"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775"/>
              <a:r>
                <a:rPr lang="en-GB" sz="1465" cap="all" spc="110" dirty="0" smtClean="0">
                  <a:solidFill>
                    <a:prstClr val="black"/>
                  </a:solidFill>
                  <a:ea typeface="Apercu" pitchFamily="50" charset="0"/>
                </a:rPr>
                <a:t>Attractive</a:t>
              </a:r>
              <a:endParaRPr lang="en-GB" sz="1465" cap="all" spc="110" dirty="0">
                <a:solidFill>
                  <a:prstClr val="black"/>
                </a:solidFill>
                <a:ea typeface="Apercu" pitchFamily="50" charset="0"/>
              </a:endParaRPr>
            </a:p>
          </p:txBody>
        </p:sp>
        <p:sp>
          <p:nvSpPr>
            <p:cNvPr id="10" name="Diamond 9"/>
            <p:cNvSpPr/>
            <p:nvPr userDrawn="1"/>
          </p:nvSpPr>
          <p:spPr>
            <a:xfrm>
              <a:off x="2447179" y="1410749"/>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775"/>
              <a:r>
                <a:rPr lang="en-GB" sz="1465" cap="all" spc="110" dirty="0" smtClean="0">
                  <a:solidFill>
                    <a:prstClr val="black"/>
                  </a:solidFill>
                  <a:ea typeface="Apercu" pitchFamily="50" charset="0"/>
                </a:rPr>
                <a:t>Easy</a:t>
              </a:r>
              <a:endParaRPr lang="en-GB" sz="1465" cap="all" spc="110" dirty="0">
                <a:solidFill>
                  <a:prstClr val="black"/>
                </a:solidFill>
                <a:ea typeface="Apercu" pitchFamily="50" charset="0"/>
              </a:endParaRP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Tree>
    <p:extLst>
      <p:ext uri="{BB962C8B-B14F-4D97-AF65-F5344CB8AC3E}">
        <p14:creationId xmlns:p14="http://schemas.microsoft.com/office/powerpoint/2010/main" val="5877223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imely">
    <p:bg>
      <p:bgPr>
        <a:solidFill>
          <a:schemeClr val="bg1"/>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335561" y="1306494"/>
            <a:ext cx="8513168" cy="4283464"/>
            <a:chOff x="268448" y="1410749"/>
            <a:chExt cx="8513168" cy="4283464"/>
          </a:xfrm>
        </p:grpSpPr>
        <p:sp>
          <p:nvSpPr>
            <p:cNvPr id="4" name="Diamond 3"/>
            <p:cNvSpPr/>
            <p:nvPr userDrawn="1"/>
          </p:nvSpPr>
          <p:spPr>
            <a:xfrm>
              <a:off x="2447179" y="3663893"/>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775"/>
              <a:r>
                <a:rPr lang="en-GB" sz="1465" cap="all" spc="110" dirty="0" smtClean="0">
                  <a:solidFill>
                    <a:prstClr val="white"/>
                  </a:solidFill>
                  <a:ea typeface="Apercu" pitchFamily="50" charset="0"/>
                </a:rPr>
                <a:t>Social</a:t>
              </a:r>
              <a:endParaRPr lang="en-GB" sz="1465" cap="all" spc="110" dirty="0">
                <a:solidFill>
                  <a:prstClr val="white"/>
                </a:solidFill>
                <a:ea typeface="Apercu" pitchFamily="50" charset="0"/>
              </a:endParaRPr>
            </a:p>
          </p:txBody>
        </p:sp>
        <p:sp>
          <p:nvSpPr>
            <p:cNvPr id="8" name="Diamond 7"/>
            <p:cNvSpPr/>
            <p:nvPr userDrawn="1"/>
          </p:nvSpPr>
          <p:spPr>
            <a:xfrm>
              <a:off x="4658816" y="2525087"/>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775"/>
              <a:r>
                <a:rPr lang="en-GB" sz="1465" cap="all" spc="110" dirty="0" smtClean="0">
                  <a:solidFill>
                    <a:prstClr val="white"/>
                  </a:solidFill>
                  <a:ea typeface="Apercu" pitchFamily="50" charset="0"/>
                </a:rPr>
                <a:t>Timely</a:t>
              </a:r>
              <a:endParaRPr lang="en-GB" sz="1465" cap="all" spc="110" dirty="0">
                <a:solidFill>
                  <a:prstClr val="white"/>
                </a:solidFill>
                <a:ea typeface="Apercu" pitchFamily="50" charset="0"/>
              </a:endParaRPr>
            </a:p>
          </p:txBody>
        </p:sp>
        <p:sp>
          <p:nvSpPr>
            <p:cNvPr id="9" name="Diamond 8"/>
            <p:cNvSpPr/>
            <p:nvPr userDrawn="1"/>
          </p:nvSpPr>
          <p:spPr>
            <a:xfrm>
              <a:off x="268448" y="2525087"/>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775"/>
              <a:r>
                <a:rPr lang="en-GB" sz="1465" cap="all" spc="110" dirty="0" smtClean="0">
                  <a:solidFill>
                    <a:prstClr val="white"/>
                  </a:solidFill>
                  <a:ea typeface="Apercu" pitchFamily="50" charset="0"/>
                </a:rPr>
                <a:t>Attractive</a:t>
              </a:r>
              <a:endParaRPr lang="en-GB" sz="1465" cap="all" spc="110" dirty="0">
                <a:solidFill>
                  <a:prstClr val="white"/>
                </a:solidFill>
                <a:ea typeface="Apercu" pitchFamily="50" charset="0"/>
              </a:endParaRPr>
            </a:p>
          </p:txBody>
        </p:sp>
        <p:sp>
          <p:nvSpPr>
            <p:cNvPr id="10" name="Diamond 9"/>
            <p:cNvSpPr/>
            <p:nvPr userDrawn="1"/>
          </p:nvSpPr>
          <p:spPr>
            <a:xfrm>
              <a:off x="2447179" y="1410749"/>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775"/>
              <a:r>
                <a:rPr lang="en-GB" sz="1465" cap="all" spc="110" dirty="0" smtClean="0">
                  <a:solidFill>
                    <a:prstClr val="white"/>
                  </a:solidFill>
                  <a:ea typeface="Apercu" pitchFamily="50" charset="0"/>
                </a:rPr>
                <a:t>Easy</a:t>
              </a:r>
              <a:endParaRPr lang="en-GB" sz="1465" cap="all" spc="110" dirty="0">
                <a:solidFill>
                  <a:prstClr val="white"/>
                </a:solidFill>
                <a:ea typeface="Apercu" pitchFamily="50" charset="0"/>
              </a:endParaRP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Tree>
    <p:extLst>
      <p:ext uri="{BB962C8B-B14F-4D97-AF65-F5344CB8AC3E}">
        <p14:creationId xmlns:p14="http://schemas.microsoft.com/office/powerpoint/2010/main" val="30930520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ign Off">
    <p:spTree>
      <p:nvGrpSpPr>
        <p:cNvPr id="1" name=""/>
        <p:cNvGrpSpPr/>
        <p:nvPr/>
      </p:nvGrpSpPr>
      <p:grpSpPr>
        <a:xfrm>
          <a:off x="0" y="0"/>
          <a:ext cx="0" cy="0"/>
          <a:chOff x="0" y="0"/>
          <a:chExt cx="0" cy="0"/>
        </a:xfrm>
      </p:grpSpPr>
      <p:pic>
        <p:nvPicPr>
          <p:cNvPr id="3" name="Picture 2" descr="http://www.behaviouralinsights.co.uk/sites/default/files/BIT%20New%20Blog%20Entry_CD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9144000" cy="52197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Subtitle 2"/>
          <p:cNvSpPr>
            <a:spLocks noGrp="1"/>
          </p:cNvSpPr>
          <p:nvPr>
            <p:ph type="subTitle" idx="1"/>
          </p:nvPr>
        </p:nvSpPr>
        <p:spPr>
          <a:xfrm>
            <a:off x="2289176" y="6025875"/>
            <a:ext cx="6400800" cy="374925"/>
          </a:xfrm>
          <a:prstGeom prst="rect">
            <a:avLst/>
          </a:prstGeom>
        </p:spPr>
        <p:txBody>
          <a:bodyPr anchor="b" anchorCtr="0">
            <a:normAutofit/>
          </a:bodyPr>
          <a:lstStyle>
            <a:lvl1pPr marL="0" indent="0" algn="r">
              <a:buNone/>
              <a:defRPr sz="1318" baseline="0">
                <a:solidFill>
                  <a:srgbClr val="000000"/>
                </a:solidFill>
              </a:defRPr>
            </a:lvl1pPr>
            <a:lvl2pPr marL="334775" indent="0" algn="ctr">
              <a:buNone/>
              <a:defRPr>
                <a:solidFill>
                  <a:schemeClr val="tx1">
                    <a:tint val="75000"/>
                  </a:schemeClr>
                </a:solidFill>
              </a:defRPr>
            </a:lvl2pPr>
            <a:lvl3pPr marL="669550" indent="0" algn="ctr">
              <a:buNone/>
              <a:defRPr>
                <a:solidFill>
                  <a:schemeClr val="tx1">
                    <a:tint val="75000"/>
                  </a:schemeClr>
                </a:solidFill>
              </a:defRPr>
            </a:lvl3pPr>
            <a:lvl4pPr marL="1004325" indent="0" algn="ctr">
              <a:buNone/>
              <a:defRPr>
                <a:solidFill>
                  <a:schemeClr val="tx1">
                    <a:tint val="75000"/>
                  </a:schemeClr>
                </a:solidFill>
              </a:defRPr>
            </a:lvl4pPr>
            <a:lvl5pPr marL="1339101" indent="0" algn="ctr">
              <a:buNone/>
              <a:defRPr>
                <a:solidFill>
                  <a:schemeClr val="tx1">
                    <a:tint val="75000"/>
                  </a:schemeClr>
                </a:solidFill>
              </a:defRPr>
            </a:lvl5pPr>
            <a:lvl6pPr marL="1673876" indent="0" algn="ctr">
              <a:buNone/>
              <a:defRPr>
                <a:solidFill>
                  <a:schemeClr val="tx1">
                    <a:tint val="75000"/>
                  </a:schemeClr>
                </a:solidFill>
              </a:defRPr>
            </a:lvl6pPr>
            <a:lvl7pPr marL="2008651" indent="0" algn="ctr">
              <a:buNone/>
              <a:defRPr>
                <a:solidFill>
                  <a:schemeClr val="tx1">
                    <a:tint val="75000"/>
                  </a:schemeClr>
                </a:solidFill>
              </a:defRPr>
            </a:lvl7pPr>
            <a:lvl8pPr marL="2343426" indent="0" algn="ctr">
              <a:buNone/>
              <a:defRPr>
                <a:solidFill>
                  <a:schemeClr val="tx1">
                    <a:tint val="75000"/>
                  </a:schemeClr>
                </a:solidFill>
              </a:defRPr>
            </a:lvl8pPr>
            <a:lvl9pPr marL="2678201" indent="0" algn="ctr">
              <a:buNone/>
              <a:defRPr>
                <a:solidFill>
                  <a:schemeClr val="tx1">
                    <a:tint val="75000"/>
                  </a:schemeClr>
                </a:solidFill>
              </a:defRPr>
            </a:lvl9pPr>
          </a:lstStyle>
          <a:p>
            <a:endParaRPr lang="en-US" dirty="0"/>
          </a:p>
        </p:txBody>
      </p:sp>
      <p:sp>
        <p:nvSpPr>
          <p:cNvPr id="6" name="Title 1"/>
          <p:cNvSpPr>
            <a:spLocks noGrp="1"/>
          </p:cNvSpPr>
          <p:nvPr>
            <p:ph type="ctrTitle"/>
          </p:nvPr>
        </p:nvSpPr>
        <p:spPr>
          <a:xfrm>
            <a:off x="2289176" y="3706739"/>
            <a:ext cx="6400800" cy="2312228"/>
          </a:xfrm>
          <a:prstGeom prst="rect">
            <a:avLst/>
          </a:prstGeom>
        </p:spPr>
        <p:txBody>
          <a:bodyPr anchor="b" anchorCtr="0">
            <a:normAutofit/>
          </a:bodyPr>
          <a:lstStyle>
            <a:lvl1pPr algn="r">
              <a:defRPr sz="2197" b="1">
                <a:solidFill>
                  <a:schemeClr val="accent1"/>
                </a:solidFill>
                <a:latin typeface="+mj-lt"/>
                <a:ea typeface="Apercu Medium"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20805751"/>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4_Black with content">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grpSp>
        <p:nvGrpSpPr>
          <p:cNvPr id="6" name="Group 5"/>
          <p:cNvGrpSpPr/>
          <p:nvPr userDrawn="1"/>
        </p:nvGrpSpPr>
        <p:grpSpPr>
          <a:xfrm>
            <a:off x="1354019" y="1157284"/>
            <a:ext cx="6435965" cy="5478822"/>
            <a:chOff x="1238697" y="1157284"/>
            <a:chExt cx="6435965" cy="5478822"/>
          </a:xfrm>
        </p:grpSpPr>
        <p:sp>
          <p:nvSpPr>
            <p:cNvPr id="4" name="Isosceles Triangle 3"/>
            <p:cNvSpPr>
              <a:spLocks noChangeAspect="1"/>
            </p:cNvSpPr>
            <p:nvPr userDrawn="1"/>
          </p:nvSpPr>
          <p:spPr>
            <a:xfrm rot="10800000">
              <a:off x="1238697" y="1158567"/>
              <a:ext cx="3019248" cy="2602800"/>
            </a:xfrm>
            <a:prstGeom prs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scene3d>
                <a:camera prst="orthographicFront">
                  <a:rot lat="0" lon="0" rev="10800000"/>
                </a:camera>
                <a:lightRig rig="threePt" dir="t"/>
              </a:scene3d>
            </a:bodyPr>
            <a:lstStyle/>
            <a:p>
              <a:pPr algn="ctr" defTabSz="334775"/>
              <a:r>
                <a:rPr lang="en-GB" sz="1465" dirty="0" smtClean="0">
                  <a:solidFill>
                    <a:prstClr val="white"/>
                  </a:solidFill>
                </a:rPr>
                <a:t>TARGET</a:t>
              </a:r>
            </a:p>
          </p:txBody>
        </p:sp>
        <p:sp>
          <p:nvSpPr>
            <p:cNvPr id="14" name="Isosceles Triangle 13"/>
            <p:cNvSpPr>
              <a:spLocks noChangeAspect="1"/>
            </p:cNvSpPr>
            <p:nvPr userDrawn="1"/>
          </p:nvSpPr>
          <p:spPr>
            <a:xfrm rot="10800000">
              <a:off x="2947055" y="4033306"/>
              <a:ext cx="3019248" cy="2602800"/>
            </a:xfrm>
            <a:prstGeom prs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scene3d>
                <a:camera prst="orthographicFront">
                  <a:rot lat="0" lon="0" rev="10800000"/>
                </a:camera>
                <a:lightRig rig="threePt" dir="t"/>
              </a:scene3d>
            </a:bodyPr>
            <a:lstStyle/>
            <a:p>
              <a:pPr algn="ctr" defTabSz="334775"/>
              <a:r>
                <a:rPr lang="en-GB" sz="1465" dirty="0" smtClean="0">
                  <a:solidFill>
                    <a:prstClr val="white"/>
                  </a:solidFill>
                </a:rPr>
                <a:t>TRIAL</a:t>
              </a:r>
            </a:p>
          </p:txBody>
        </p:sp>
        <p:sp>
          <p:nvSpPr>
            <p:cNvPr id="15" name="Isosceles Triangle 14"/>
            <p:cNvSpPr>
              <a:spLocks noChangeAspect="1"/>
            </p:cNvSpPr>
            <p:nvPr userDrawn="1"/>
          </p:nvSpPr>
          <p:spPr>
            <a:xfrm>
              <a:off x="2947055" y="1235396"/>
              <a:ext cx="3019248" cy="2602800"/>
            </a:xfrm>
            <a:prstGeom prs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scene3d>
                <a:camera prst="orthographicFront">
                  <a:rot lat="0" lon="0" rev="0"/>
                </a:camera>
                <a:lightRig rig="threePt" dir="t"/>
              </a:scene3d>
            </a:bodyPr>
            <a:lstStyle/>
            <a:p>
              <a:pPr algn="ctr" defTabSz="334775"/>
              <a:r>
                <a:rPr lang="en-GB" sz="1465" dirty="0" smtClean="0">
                  <a:solidFill>
                    <a:prstClr val="white"/>
                  </a:solidFill>
                </a:rPr>
                <a:t>EXPLORE</a:t>
              </a:r>
            </a:p>
          </p:txBody>
        </p:sp>
        <p:sp>
          <p:nvSpPr>
            <p:cNvPr id="16" name="Isosceles Triangle 15"/>
            <p:cNvSpPr>
              <a:spLocks noChangeAspect="1"/>
            </p:cNvSpPr>
            <p:nvPr userDrawn="1"/>
          </p:nvSpPr>
          <p:spPr>
            <a:xfrm rot="10800000">
              <a:off x="4653924" y="1157284"/>
              <a:ext cx="3020738" cy="2604084"/>
            </a:xfrm>
            <a:prstGeom prs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scene3d>
                <a:camera prst="orthographicFront">
                  <a:rot lat="0" lon="0" rev="10800000"/>
                </a:camera>
                <a:lightRig rig="threePt" dir="t"/>
              </a:scene3d>
            </a:bodyPr>
            <a:lstStyle/>
            <a:p>
              <a:pPr algn="ctr" defTabSz="334775"/>
              <a:r>
                <a:rPr lang="en-GB" sz="1465" dirty="0" smtClean="0">
                  <a:solidFill>
                    <a:prstClr val="white"/>
                  </a:solidFill>
                </a:rPr>
                <a:t>SOLUTION</a:t>
              </a:r>
            </a:p>
          </p:txBody>
        </p:sp>
      </p:grpSp>
    </p:spTree>
    <p:extLst>
      <p:ext uri="{BB962C8B-B14F-4D97-AF65-F5344CB8AC3E}">
        <p14:creationId xmlns:p14="http://schemas.microsoft.com/office/powerpoint/2010/main" val="19067390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5_Black with content">
    <p:bg>
      <p:bgRef idx="1001">
        <a:schemeClr val="bg1"/>
      </p:bgRef>
    </p:bg>
    <p:spTree>
      <p:nvGrpSpPr>
        <p:cNvPr id="1" name=""/>
        <p:cNvGrpSpPr/>
        <p:nvPr/>
      </p:nvGrpSpPr>
      <p:grpSpPr>
        <a:xfrm>
          <a:off x="0" y="0"/>
          <a:ext cx="0" cy="0"/>
          <a:chOff x="0" y="0"/>
          <a:chExt cx="0" cy="0"/>
        </a:xfrm>
      </p:grpSpPr>
      <p:sp>
        <p:nvSpPr>
          <p:cNvPr id="4" name="Isosceles Triangle 3"/>
          <p:cNvSpPr>
            <a:spLocks noChangeAspect="1"/>
          </p:cNvSpPr>
          <p:nvPr userDrawn="1"/>
        </p:nvSpPr>
        <p:spPr>
          <a:xfrm rot="10800000">
            <a:off x="1354018" y="1158567"/>
            <a:ext cx="3019248" cy="2602800"/>
          </a:xfrm>
          <a:prstGeom prs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26357" tIns="26357" rIns="26357" bIns="26357" rtlCol="0" anchor="ctr" anchorCtr="0">
            <a:scene3d>
              <a:camera prst="orthographicFront">
                <a:rot lat="0" lon="0" rev="10800000"/>
              </a:camera>
              <a:lightRig rig="threePt" dir="t"/>
            </a:scene3d>
          </a:bodyPr>
          <a:lstStyle/>
          <a:p>
            <a:pPr algn="ctr" defTabSz="334775"/>
            <a:r>
              <a:rPr lang="en-GB" sz="1465" dirty="0" smtClean="0">
                <a:solidFill>
                  <a:prstClr val="white"/>
                </a:solidFill>
              </a:rPr>
              <a:t>TARGET</a:t>
            </a:r>
          </a:p>
        </p:txBody>
      </p:sp>
      <p:sp>
        <p:nvSpPr>
          <p:cNvPr id="16" name="Isosceles Triangle 15"/>
          <p:cNvSpPr>
            <a:spLocks noChangeAspect="1"/>
          </p:cNvSpPr>
          <p:nvPr userDrawn="1"/>
        </p:nvSpPr>
        <p:spPr>
          <a:xfrm rot="10800000">
            <a:off x="4754005" y="1157284"/>
            <a:ext cx="3020738" cy="2604084"/>
          </a:xfrm>
          <a:prstGeom prs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26357" tIns="26357" rIns="26357" bIns="26357" rtlCol="0" anchor="ctr" anchorCtr="0">
            <a:scene3d>
              <a:camera prst="orthographicFront">
                <a:rot lat="0" lon="0" rev="10800000"/>
              </a:camera>
              <a:lightRig rig="threePt" dir="t"/>
            </a:scene3d>
          </a:bodyPr>
          <a:lstStyle/>
          <a:p>
            <a:pPr algn="ctr" defTabSz="334775"/>
            <a:r>
              <a:rPr lang="en-GB" sz="1465" dirty="0" smtClean="0">
                <a:solidFill>
                  <a:prstClr val="white"/>
                </a:solidFill>
              </a:rPr>
              <a:t>SOLUTION</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
        <p:nvSpPr>
          <p:cNvPr id="14" name="Isosceles Triangle 13"/>
          <p:cNvSpPr>
            <a:spLocks noChangeAspect="1"/>
          </p:cNvSpPr>
          <p:nvPr userDrawn="1"/>
        </p:nvSpPr>
        <p:spPr>
          <a:xfrm rot="10800000">
            <a:off x="3062376" y="4033306"/>
            <a:ext cx="3019248" cy="2602800"/>
          </a:xfrm>
          <a:prstGeom prst="triangl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26357" tIns="26357" rIns="26357" bIns="26357" rtlCol="0" anchor="ctr" anchorCtr="0">
            <a:scene3d>
              <a:camera prst="orthographicFront">
                <a:rot lat="0" lon="0" rev="10800000"/>
              </a:camera>
              <a:lightRig rig="threePt" dir="t"/>
            </a:scene3d>
          </a:bodyPr>
          <a:lstStyle/>
          <a:p>
            <a:pPr algn="ctr" defTabSz="334775"/>
            <a:r>
              <a:rPr lang="en-GB" sz="1465" dirty="0" smtClean="0">
                <a:solidFill>
                  <a:sysClr val="windowText" lastClr="000000"/>
                </a:solidFill>
              </a:rPr>
              <a:t>TRIAL</a:t>
            </a:r>
          </a:p>
        </p:txBody>
      </p:sp>
      <p:sp>
        <p:nvSpPr>
          <p:cNvPr id="15" name="Isosceles Triangle 14"/>
          <p:cNvSpPr>
            <a:spLocks noChangeAspect="1"/>
          </p:cNvSpPr>
          <p:nvPr userDrawn="1"/>
        </p:nvSpPr>
        <p:spPr>
          <a:xfrm>
            <a:off x="3062376" y="1235396"/>
            <a:ext cx="3019248" cy="2602800"/>
          </a:xfrm>
          <a:prstGeom prs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26357" tIns="26357" rIns="26357" bIns="26357" rtlCol="0" anchor="ctr" anchorCtr="0">
            <a:scene3d>
              <a:camera prst="orthographicFront">
                <a:rot lat="0" lon="0" rev="0"/>
              </a:camera>
              <a:lightRig rig="threePt" dir="t"/>
            </a:scene3d>
          </a:bodyPr>
          <a:lstStyle/>
          <a:p>
            <a:pPr algn="ctr" defTabSz="334775"/>
            <a:r>
              <a:rPr lang="en-GB" sz="1465" dirty="0" smtClean="0">
                <a:solidFill>
                  <a:prstClr val="white"/>
                </a:solidFill>
              </a:rPr>
              <a:t>EXPLORE</a:t>
            </a:r>
          </a:p>
        </p:txBody>
      </p:sp>
    </p:spTree>
    <p:extLst>
      <p:ext uri="{BB962C8B-B14F-4D97-AF65-F5344CB8AC3E}">
        <p14:creationId xmlns:p14="http://schemas.microsoft.com/office/powerpoint/2010/main" val="18646080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1" y="6245226"/>
            <a:ext cx="2133600" cy="476251"/>
          </a:xfrm>
          <a:prstGeom prst="rect">
            <a:avLst/>
          </a:prstGeom>
        </p:spPr>
        <p:txBody>
          <a:bodyPr/>
          <a:lstStyle>
            <a:lvl1pPr>
              <a:defRPr/>
            </a:lvl1pPr>
          </a:lstStyle>
          <a:p>
            <a:pPr defTabSz="334775"/>
            <a:endParaRPr lang="en-GB" sz="1318">
              <a:solidFill>
                <a:prstClr val="black"/>
              </a:solidFill>
            </a:endParaRPr>
          </a:p>
        </p:txBody>
      </p:sp>
      <p:sp>
        <p:nvSpPr>
          <p:cNvPr id="3" name="Footer Placeholder 2"/>
          <p:cNvSpPr>
            <a:spLocks noGrp="1"/>
          </p:cNvSpPr>
          <p:nvPr>
            <p:ph type="ftr" sz="quarter" idx="11"/>
          </p:nvPr>
        </p:nvSpPr>
        <p:spPr>
          <a:xfrm>
            <a:off x="3175000" y="6350000"/>
            <a:ext cx="2540000" cy="254000"/>
          </a:xfrm>
          <a:prstGeom prst="rect">
            <a:avLst/>
          </a:prstGeom>
        </p:spPr>
        <p:txBody>
          <a:bodyPr/>
          <a:lstStyle>
            <a:lvl1pPr>
              <a:defRPr/>
            </a:lvl1pPr>
          </a:lstStyle>
          <a:p>
            <a:pPr defTabSz="334775"/>
            <a:endParaRPr lang="en-GB" sz="1318">
              <a:solidFill>
                <a:prstClr val="black"/>
              </a:solidFill>
            </a:endParaRPr>
          </a:p>
        </p:txBody>
      </p:sp>
      <p:sp>
        <p:nvSpPr>
          <p:cNvPr id="4" name="Slide Number Placeholder 3"/>
          <p:cNvSpPr>
            <a:spLocks noGrp="1"/>
          </p:cNvSpPr>
          <p:nvPr>
            <p:ph type="sldNum" sz="quarter" idx="12"/>
          </p:nvPr>
        </p:nvSpPr>
        <p:spPr>
          <a:xfrm>
            <a:off x="6553201" y="6245226"/>
            <a:ext cx="2133600" cy="476251"/>
          </a:xfrm>
          <a:prstGeom prst="rect">
            <a:avLst/>
          </a:prstGeom>
        </p:spPr>
        <p:txBody>
          <a:bodyPr/>
          <a:lstStyle>
            <a:lvl1pPr>
              <a:defRPr/>
            </a:lvl1pPr>
          </a:lstStyle>
          <a:p>
            <a:pPr defTabSz="334775"/>
            <a:fld id="{FFB79681-88B6-4996-85AF-13D8BE83DF4E}" type="slidenum">
              <a:rPr lang="en-GB" sz="1318" smtClean="0">
                <a:solidFill>
                  <a:prstClr val="black"/>
                </a:solidFill>
              </a:rPr>
              <a:pPr defTabSz="334775"/>
              <a:t>‹#›</a:t>
            </a:fld>
            <a:endParaRPr lang="en-GB" sz="1318">
              <a:solidFill>
                <a:prstClr val="black"/>
              </a:solidFill>
            </a:endParaRPr>
          </a:p>
        </p:txBody>
      </p:sp>
    </p:spTree>
    <p:extLst>
      <p:ext uri="{BB962C8B-B14F-4D97-AF65-F5344CB8AC3E}">
        <p14:creationId xmlns:p14="http://schemas.microsoft.com/office/powerpoint/2010/main" val="149430211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Black section title">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2184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6" name="Text Placeholder 5"/>
          <p:cNvSpPr>
            <a:spLocks noGrp="1"/>
          </p:cNvSpPr>
          <p:nvPr>
            <p:ph type="body" sz="quarter" idx="10"/>
          </p:nvPr>
        </p:nvSpPr>
        <p:spPr>
          <a:xfrm>
            <a:off x="474458" y="2852740"/>
            <a:ext cx="4313567" cy="1152525"/>
          </a:xfrm>
        </p:spPr>
        <p:txBody>
          <a:bodyPr anchor="ctr">
            <a:noAutofit/>
          </a:bodyPr>
          <a:lstStyle>
            <a:lvl1pPr marL="0" indent="0">
              <a:buNone/>
              <a:defRPr sz="2417">
                <a:solidFill>
                  <a:schemeClr val="accent1"/>
                </a:solidFill>
              </a:defRPr>
            </a:lvl1pPr>
          </a:lstStyle>
          <a:p>
            <a:pPr lvl="0"/>
            <a:r>
              <a:rPr lang="en-US" dirty="0" smtClean="0"/>
              <a:t>Click to edit Master text styles</a:t>
            </a:r>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l="12793" t="30720" r="12957" b="30679"/>
          <a:stretch/>
        </p:blipFill>
        <p:spPr>
          <a:xfrm>
            <a:off x="7974379" y="672091"/>
            <a:ext cx="707291" cy="346711"/>
          </a:xfrm>
          <a:prstGeom prst="rect">
            <a:avLst/>
          </a:prstGeom>
        </p:spPr>
      </p:pic>
    </p:spTree>
    <p:extLst>
      <p:ext uri="{BB962C8B-B14F-4D97-AF65-F5344CB8AC3E}">
        <p14:creationId xmlns:p14="http://schemas.microsoft.com/office/powerpoint/2010/main" val="6521565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988293-A0C0-4C84-A6B8-425774EDE061}" type="datetimeFigureOut">
              <a:rPr lang="en-GB" smtClean="0"/>
              <a:t>17/10/2017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B166CC-18F3-4C84-BAA0-62C108CAC970}" type="slidenum">
              <a:rPr lang="en-GB" smtClean="0"/>
              <a:t>‹#›</a:t>
            </a:fld>
            <a:endParaRPr lang="en-GB"/>
          </a:p>
        </p:txBody>
      </p:sp>
    </p:spTree>
    <p:extLst>
      <p:ext uri="{BB962C8B-B14F-4D97-AF65-F5344CB8AC3E}">
        <p14:creationId xmlns:p14="http://schemas.microsoft.com/office/powerpoint/2010/main" val="191042920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7" name="Rectangle 6"/>
          <p:cNvSpPr/>
          <p:nvPr userDrawn="1"/>
        </p:nvSpPr>
        <p:spPr>
          <a:xfrm>
            <a:off x="2" y="0"/>
            <a:ext cx="457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775"/>
            <a:endParaRPr lang="en-AU" sz="989" dirty="0" err="1" smtClean="0">
              <a:solidFill>
                <a:prstClr val="black"/>
              </a:solidFill>
            </a:endParaRPr>
          </a:p>
        </p:txBody>
      </p:sp>
      <p:sp>
        <p:nvSpPr>
          <p:cNvPr id="6" name="Content Placeholder 2"/>
          <p:cNvSpPr>
            <a:spLocks noGrp="1"/>
          </p:cNvSpPr>
          <p:nvPr>
            <p:ph idx="1"/>
          </p:nvPr>
        </p:nvSpPr>
        <p:spPr>
          <a:xfrm>
            <a:off x="4939698" y="1484786"/>
            <a:ext cx="3736387" cy="4823941"/>
          </a:xfrm>
        </p:spPr>
        <p:txBody>
          <a:bodyPr/>
          <a:lstStyle>
            <a:lvl1pPr marL="0" indent="0">
              <a:buNone/>
              <a:defRPr/>
            </a:lvl1pPr>
            <a:lvl2pPr marL="251081" indent="0">
              <a:buNone/>
              <a:defRPr/>
            </a:lvl2pPr>
            <a:lvl3pPr marL="502163" indent="0">
              <a:buNone/>
              <a:defRPr/>
            </a:lvl3pPr>
            <a:lvl4pPr marL="753244" indent="0">
              <a:buNone/>
              <a:defRPr/>
            </a:lvl4pPr>
            <a:lvl5pPr marL="1004325"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91" t="30718" r="12971" b="30688"/>
          <a:stretch/>
        </p:blipFill>
        <p:spPr>
          <a:xfrm>
            <a:off x="7974379" y="673677"/>
            <a:ext cx="705278" cy="345725"/>
          </a:xfrm>
          <a:prstGeom prst="rect">
            <a:avLst/>
          </a:prstGeom>
        </p:spPr>
      </p:pic>
      <p:sp>
        <p:nvSpPr>
          <p:cNvPr id="3" name="Picture Placeholder 2"/>
          <p:cNvSpPr>
            <a:spLocks noGrp="1"/>
          </p:cNvSpPr>
          <p:nvPr>
            <p:ph type="pic" sz="quarter" idx="10"/>
          </p:nvPr>
        </p:nvSpPr>
        <p:spPr>
          <a:xfrm>
            <a:off x="2" y="0"/>
            <a:ext cx="4572000" cy="6858000"/>
          </a:xfrm>
        </p:spPr>
        <p:txBody>
          <a:bodyPr anchor="ctr"/>
          <a:lstStyle>
            <a:lvl1pPr marL="0" indent="0" algn="ctr">
              <a:buNone/>
              <a:defRPr/>
            </a:lvl1pPr>
          </a:lstStyle>
          <a:p>
            <a:endParaRPr lang="en-AU" dirty="0"/>
          </a:p>
        </p:txBody>
      </p:sp>
    </p:spTree>
    <p:extLst>
      <p:ext uri="{BB962C8B-B14F-4D97-AF65-F5344CB8AC3E}">
        <p14:creationId xmlns:p14="http://schemas.microsoft.com/office/powerpoint/2010/main" val="2782345162"/>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1" pos="2291">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imple Title">
    <p:spTree>
      <p:nvGrpSpPr>
        <p:cNvPr id="1" name=""/>
        <p:cNvGrpSpPr/>
        <p:nvPr/>
      </p:nvGrpSpPr>
      <p:grpSpPr>
        <a:xfrm>
          <a:off x="0" y="0"/>
          <a:ext cx="0" cy="0"/>
          <a:chOff x="0" y="0"/>
          <a:chExt cx="0" cy="0"/>
        </a:xfrm>
      </p:grpSpPr>
      <p:sp>
        <p:nvSpPr>
          <p:cNvPr id="9" name="Right Triangle 8"/>
          <p:cNvSpPr/>
          <p:nvPr userDrawn="1"/>
        </p:nvSpPr>
        <p:spPr>
          <a:xfrm flipV="1">
            <a:off x="-36511" y="1"/>
            <a:ext cx="9180512" cy="688538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775"/>
            <a:endParaRPr lang="en-GB" sz="1318" dirty="0">
              <a:solidFill>
                <a:prstClr val="white"/>
              </a:solidFill>
            </a:endParaRPr>
          </a:p>
        </p:txBody>
      </p:sp>
      <p:sp>
        <p:nvSpPr>
          <p:cNvPr id="7" name="Title 1"/>
          <p:cNvSpPr>
            <a:spLocks noGrp="1"/>
          </p:cNvSpPr>
          <p:nvPr>
            <p:ph type="ctrTitle"/>
          </p:nvPr>
        </p:nvSpPr>
        <p:spPr>
          <a:xfrm>
            <a:off x="2289176" y="3706739"/>
            <a:ext cx="6400800" cy="2312228"/>
          </a:xfrm>
          <a:prstGeom prst="rect">
            <a:avLst/>
          </a:prstGeom>
        </p:spPr>
        <p:txBody>
          <a:bodyPr anchor="b" anchorCtr="0">
            <a:normAutofit/>
          </a:bodyPr>
          <a:lstStyle>
            <a:lvl1pPr algn="r">
              <a:defRPr sz="2197" b="1">
                <a:solidFill>
                  <a:schemeClr val="accent1"/>
                </a:solidFill>
                <a:latin typeface="+mj-lt"/>
                <a:ea typeface="Apercu Medium" pitchFamily="50"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2289176" y="6025875"/>
            <a:ext cx="6400800" cy="374925"/>
          </a:xfrm>
          <a:prstGeom prst="rect">
            <a:avLst/>
          </a:prstGeom>
        </p:spPr>
        <p:txBody>
          <a:bodyPr anchor="b" anchorCtr="0">
            <a:normAutofit/>
          </a:bodyPr>
          <a:lstStyle>
            <a:lvl1pPr marL="0" indent="0" algn="r">
              <a:buNone/>
              <a:defRPr sz="1318">
                <a:solidFill>
                  <a:srgbClr val="000000"/>
                </a:solidFill>
              </a:defRPr>
            </a:lvl1pPr>
            <a:lvl2pPr marL="334775" indent="0" algn="ctr">
              <a:buNone/>
              <a:defRPr>
                <a:solidFill>
                  <a:schemeClr val="tx1">
                    <a:tint val="75000"/>
                  </a:schemeClr>
                </a:solidFill>
              </a:defRPr>
            </a:lvl2pPr>
            <a:lvl3pPr marL="669550" indent="0" algn="ctr">
              <a:buNone/>
              <a:defRPr>
                <a:solidFill>
                  <a:schemeClr val="tx1">
                    <a:tint val="75000"/>
                  </a:schemeClr>
                </a:solidFill>
              </a:defRPr>
            </a:lvl3pPr>
            <a:lvl4pPr marL="1004325" indent="0" algn="ctr">
              <a:buNone/>
              <a:defRPr>
                <a:solidFill>
                  <a:schemeClr val="tx1">
                    <a:tint val="75000"/>
                  </a:schemeClr>
                </a:solidFill>
              </a:defRPr>
            </a:lvl4pPr>
            <a:lvl5pPr marL="1339101" indent="0" algn="ctr">
              <a:buNone/>
              <a:defRPr>
                <a:solidFill>
                  <a:schemeClr val="tx1">
                    <a:tint val="75000"/>
                  </a:schemeClr>
                </a:solidFill>
              </a:defRPr>
            </a:lvl5pPr>
            <a:lvl6pPr marL="1673876" indent="0" algn="ctr">
              <a:buNone/>
              <a:defRPr>
                <a:solidFill>
                  <a:schemeClr val="tx1">
                    <a:tint val="75000"/>
                  </a:schemeClr>
                </a:solidFill>
              </a:defRPr>
            </a:lvl6pPr>
            <a:lvl7pPr marL="2008651" indent="0" algn="ctr">
              <a:buNone/>
              <a:defRPr>
                <a:solidFill>
                  <a:schemeClr val="tx1">
                    <a:tint val="75000"/>
                  </a:schemeClr>
                </a:solidFill>
              </a:defRPr>
            </a:lvl7pPr>
            <a:lvl8pPr marL="2343426" indent="0" algn="ctr">
              <a:buNone/>
              <a:defRPr>
                <a:solidFill>
                  <a:schemeClr val="tx1">
                    <a:tint val="75000"/>
                  </a:schemeClr>
                </a:solidFill>
              </a:defRPr>
            </a:lvl8pPr>
            <a:lvl9pPr marL="2678201" indent="0" algn="ctr">
              <a:buNone/>
              <a:defRPr>
                <a:solidFill>
                  <a:schemeClr val="tx1">
                    <a:tint val="75000"/>
                  </a:schemeClr>
                </a:solidFill>
              </a:defRPr>
            </a:lvl9pPr>
          </a:lstStyle>
          <a:p>
            <a:r>
              <a:rPr lang="en-US" dirty="0" smtClean="0"/>
              <a:t>Click to edit Master subtitle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834" y="931662"/>
            <a:ext cx="2111475" cy="280545"/>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7258" y="-45262"/>
            <a:ext cx="2003381" cy="1416791"/>
          </a:xfrm>
          <a:prstGeom prst="rect">
            <a:avLst/>
          </a:prstGeom>
        </p:spPr>
      </p:pic>
    </p:spTree>
    <p:extLst>
      <p:ext uri="{BB962C8B-B14F-4D97-AF65-F5344CB8AC3E}">
        <p14:creationId xmlns:p14="http://schemas.microsoft.com/office/powerpoint/2010/main" val="1079539563"/>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White with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2pPr marL="334775" indent="0">
              <a:buNone/>
              <a:defRPr/>
            </a:lvl2pPr>
            <a:lvl3pPr marL="669550" indent="0">
              <a:buNone/>
              <a:defRPr/>
            </a:lvl3pPr>
            <a:lvl4pPr marL="1004325" indent="0">
              <a:buNone/>
              <a:defRPr/>
            </a:lvl4pPr>
            <a:lvl5pPr marL="1339101"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8" name="Straight Connector 7"/>
          <p:cNvCxnSpPr/>
          <p:nvPr userDrawn="1"/>
        </p:nvCxnSpPr>
        <p:spPr>
          <a:xfrm>
            <a:off x="467544" y="1268760"/>
            <a:ext cx="82296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1269" y="50292"/>
            <a:ext cx="1667461" cy="1179228"/>
          </a:xfrm>
          <a:prstGeom prst="rect">
            <a:avLst/>
          </a:prstGeom>
        </p:spPr>
      </p:pic>
    </p:spTree>
    <p:extLst>
      <p:ext uri="{BB962C8B-B14F-4D97-AF65-F5344CB8AC3E}">
        <p14:creationId xmlns:p14="http://schemas.microsoft.com/office/powerpoint/2010/main" val="3343114959"/>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Black with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2pPr marL="334775" indent="0">
              <a:buNone/>
              <a:defRPr/>
            </a:lvl2pPr>
            <a:lvl3pPr marL="669550" indent="0">
              <a:buNone/>
              <a:defRPr/>
            </a:lvl3pPr>
            <a:lvl4pPr marL="1004325" indent="0">
              <a:buNone/>
              <a:defRPr/>
            </a:lvl4pPr>
            <a:lvl5pPr marL="1339101"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8" name="Straight Connector 7"/>
          <p:cNvCxnSpPr/>
          <p:nvPr userDrawn="1"/>
        </p:nvCxnSpPr>
        <p:spPr>
          <a:xfrm>
            <a:off x="467544" y="1268760"/>
            <a:ext cx="82296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Tree>
    <p:extLst>
      <p:ext uri="{BB962C8B-B14F-4D97-AF65-F5344CB8AC3E}">
        <p14:creationId xmlns:p14="http://schemas.microsoft.com/office/powerpoint/2010/main" val="28984163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lack with Pic">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
        <p:nvSpPr>
          <p:cNvPr id="5" name="Picture Placeholder 4"/>
          <p:cNvSpPr>
            <a:spLocks noGrp="1"/>
          </p:cNvSpPr>
          <p:nvPr>
            <p:ph type="pic" sz="quarter" idx="10"/>
          </p:nvPr>
        </p:nvSpPr>
        <p:spPr>
          <a:xfrm>
            <a:off x="4353391" y="1635125"/>
            <a:ext cx="4160838" cy="4343400"/>
          </a:xfrm>
        </p:spPr>
        <p:txBody>
          <a:bodyPr/>
          <a:lstStyle/>
          <a:p>
            <a:endParaRPr lang="en-GB" dirty="0"/>
          </a:p>
        </p:txBody>
      </p:sp>
      <p:sp>
        <p:nvSpPr>
          <p:cNvPr id="7" name="Text Placeholder 6"/>
          <p:cNvSpPr>
            <a:spLocks noGrp="1"/>
          </p:cNvSpPr>
          <p:nvPr>
            <p:ph type="body" sz="quarter" idx="11"/>
          </p:nvPr>
        </p:nvSpPr>
        <p:spPr>
          <a:xfrm>
            <a:off x="621179" y="1635126"/>
            <a:ext cx="3447482" cy="3001963"/>
          </a:xfrm>
        </p:spPr>
        <p:txBody>
          <a:bodyPr>
            <a:noAutofit/>
          </a:bodyPr>
          <a:lstStyle>
            <a:lvl1pPr marL="0" indent="0">
              <a:buNone/>
              <a:defRPr sz="2929" b="1"/>
            </a:lvl1pPr>
            <a:lvl2pPr marL="334775" indent="0">
              <a:buNone/>
              <a:defRPr sz="2929" b="1"/>
            </a:lvl2pPr>
            <a:lvl3pPr marL="669550" indent="0">
              <a:buNone/>
              <a:defRPr sz="2929" b="1"/>
            </a:lvl3pPr>
            <a:lvl4pPr marL="1004325" indent="0">
              <a:buNone/>
              <a:defRPr sz="2929" b="1"/>
            </a:lvl4pPr>
            <a:lvl5pPr marL="1339101" indent="0">
              <a:buNone/>
              <a:defRPr sz="2929"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691854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White 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1269" y="50292"/>
            <a:ext cx="1667461" cy="1179228"/>
          </a:xfrm>
          <a:prstGeom prst="rect">
            <a:avLst/>
          </a:prstGeom>
        </p:spPr>
      </p:pic>
    </p:spTree>
    <p:extLst>
      <p:ext uri="{BB962C8B-B14F-4D97-AF65-F5344CB8AC3E}">
        <p14:creationId xmlns:p14="http://schemas.microsoft.com/office/powerpoint/2010/main" val="3690943199"/>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Easy">
    <p:bg>
      <p:bgRef idx="1001">
        <a:schemeClr val="bg1"/>
      </p:bgRef>
    </p:bg>
    <p:spTree>
      <p:nvGrpSpPr>
        <p:cNvPr id="1" name=""/>
        <p:cNvGrpSpPr/>
        <p:nvPr/>
      </p:nvGrpSpPr>
      <p:grpSpPr>
        <a:xfrm>
          <a:off x="0" y="0"/>
          <a:ext cx="0" cy="0"/>
          <a:chOff x="0" y="0"/>
          <a:chExt cx="0" cy="0"/>
        </a:xfrm>
      </p:grpSpPr>
      <p:grpSp>
        <p:nvGrpSpPr>
          <p:cNvPr id="11" name="Group 10"/>
          <p:cNvGrpSpPr/>
          <p:nvPr userDrawn="1"/>
        </p:nvGrpSpPr>
        <p:grpSpPr>
          <a:xfrm>
            <a:off x="335561" y="1306494"/>
            <a:ext cx="8513168" cy="4283464"/>
            <a:chOff x="268448" y="1410749"/>
            <a:chExt cx="8513168" cy="4283464"/>
          </a:xfrm>
        </p:grpSpPr>
        <p:sp>
          <p:nvSpPr>
            <p:cNvPr id="4" name="Diamond 3"/>
            <p:cNvSpPr/>
            <p:nvPr userDrawn="1"/>
          </p:nvSpPr>
          <p:spPr>
            <a:xfrm>
              <a:off x="2447179" y="3663893"/>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775"/>
              <a:r>
                <a:rPr lang="en-GB" sz="1465" cap="all" spc="110" dirty="0" smtClean="0">
                  <a:solidFill>
                    <a:prstClr val="black"/>
                  </a:solidFill>
                  <a:ea typeface="Apercu" pitchFamily="50" charset="0"/>
                </a:rPr>
                <a:t>Social</a:t>
              </a:r>
              <a:endParaRPr lang="en-GB" sz="1465" cap="all" spc="110" dirty="0">
                <a:solidFill>
                  <a:prstClr val="black"/>
                </a:solidFill>
                <a:ea typeface="Apercu" pitchFamily="50" charset="0"/>
              </a:endParaRPr>
            </a:p>
          </p:txBody>
        </p:sp>
        <p:sp>
          <p:nvSpPr>
            <p:cNvPr id="8" name="Diamond 7"/>
            <p:cNvSpPr/>
            <p:nvPr userDrawn="1"/>
          </p:nvSpPr>
          <p:spPr>
            <a:xfrm>
              <a:off x="4658816"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775"/>
              <a:r>
                <a:rPr lang="en-GB" sz="1465" cap="all" spc="110" dirty="0" smtClean="0">
                  <a:solidFill>
                    <a:prstClr val="black"/>
                  </a:solidFill>
                  <a:ea typeface="Apercu" pitchFamily="50" charset="0"/>
                </a:rPr>
                <a:t>Timely</a:t>
              </a:r>
              <a:endParaRPr lang="en-GB" sz="1465" cap="all" spc="110" dirty="0">
                <a:solidFill>
                  <a:prstClr val="black"/>
                </a:solidFill>
                <a:ea typeface="Apercu" pitchFamily="50" charset="0"/>
              </a:endParaRPr>
            </a:p>
          </p:txBody>
        </p:sp>
        <p:sp>
          <p:nvSpPr>
            <p:cNvPr id="9" name="Diamond 8"/>
            <p:cNvSpPr/>
            <p:nvPr userDrawn="1"/>
          </p:nvSpPr>
          <p:spPr>
            <a:xfrm>
              <a:off x="268448"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775"/>
              <a:r>
                <a:rPr lang="en-GB" sz="1465" cap="all" spc="110" dirty="0" smtClean="0">
                  <a:solidFill>
                    <a:prstClr val="black"/>
                  </a:solidFill>
                  <a:ea typeface="Apercu" pitchFamily="50" charset="0"/>
                </a:rPr>
                <a:t>Attractive</a:t>
              </a:r>
              <a:endParaRPr lang="en-GB" sz="1465" cap="all" spc="110" dirty="0">
                <a:solidFill>
                  <a:prstClr val="black"/>
                </a:solidFill>
                <a:ea typeface="Apercu" pitchFamily="50" charset="0"/>
              </a:endParaRPr>
            </a:p>
          </p:txBody>
        </p:sp>
        <p:sp>
          <p:nvSpPr>
            <p:cNvPr id="10" name="Diamond 9"/>
            <p:cNvSpPr/>
            <p:nvPr userDrawn="1"/>
          </p:nvSpPr>
          <p:spPr>
            <a:xfrm>
              <a:off x="2447179" y="1410749"/>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775"/>
              <a:r>
                <a:rPr lang="en-GB" sz="1465" cap="all" spc="110" dirty="0" smtClean="0">
                  <a:solidFill>
                    <a:prstClr val="white"/>
                  </a:solidFill>
                  <a:ea typeface="Apercu" pitchFamily="50" charset="0"/>
                </a:rPr>
                <a:t>Easy</a:t>
              </a:r>
              <a:endParaRPr lang="en-GB" sz="1465" cap="all" spc="110" dirty="0">
                <a:solidFill>
                  <a:prstClr val="white"/>
                </a:solidFill>
                <a:ea typeface="Apercu" pitchFamily="50" charset="0"/>
              </a:endParaRP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Tree>
    <p:extLst>
      <p:ext uri="{BB962C8B-B14F-4D97-AF65-F5344CB8AC3E}">
        <p14:creationId xmlns:p14="http://schemas.microsoft.com/office/powerpoint/2010/main" val="25727519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Attractive">
    <p:bg>
      <p:bgRef idx="1001">
        <a:schemeClr val="bg1"/>
      </p:bgRef>
    </p:bg>
    <p:spTree>
      <p:nvGrpSpPr>
        <p:cNvPr id="1" name=""/>
        <p:cNvGrpSpPr/>
        <p:nvPr/>
      </p:nvGrpSpPr>
      <p:grpSpPr>
        <a:xfrm>
          <a:off x="0" y="0"/>
          <a:ext cx="0" cy="0"/>
          <a:chOff x="0" y="0"/>
          <a:chExt cx="0" cy="0"/>
        </a:xfrm>
      </p:grpSpPr>
      <p:grpSp>
        <p:nvGrpSpPr>
          <p:cNvPr id="11" name="Group 10"/>
          <p:cNvGrpSpPr/>
          <p:nvPr userDrawn="1"/>
        </p:nvGrpSpPr>
        <p:grpSpPr>
          <a:xfrm>
            <a:off x="335561" y="1306494"/>
            <a:ext cx="8513168" cy="4283464"/>
            <a:chOff x="268448" y="1410749"/>
            <a:chExt cx="8513168" cy="4283464"/>
          </a:xfrm>
        </p:grpSpPr>
        <p:sp>
          <p:nvSpPr>
            <p:cNvPr id="4" name="Diamond 3"/>
            <p:cNvSpPr/>
            <p:nvPr userDrawn="1"/>
          </p:nvSpPr>
          <p:spPr>
            <a:xfrm>
              <a:off x="2447179" y="3663893"/>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775"/>
              <a:r>
                <a:rPr lang="en-GB" sz="1465" cap="all" spc="110" dirty="0" smtClean="0">
                  <a:solidFill>
                    <a:prstClr val="black"/>
                  </a:solidFill>
                  <a:ea typeface="Apercu" pitchFamily="50" charset="0"/>
                </a:rPr>
                <a:t>Social</a:t>
              </a:r>
              <a:endParaRPr lang="en-GB" sz="1465" cap="all" spc="110" dirty="0">
                <a:solidFill>
                  <a:prstClr val="black"/>
                </a:solidFill>
                <a:ea typeface="Apercu" pitchFamily="50" charset="0"/>
              </a:endParaRPr>
            </a:p>
          </p:txBody>
        </p:sp>
        <p:sp>
          <p:nvSpPr>
            <p:cNvPr id="8" name="Diamond 7"/>
            <p:cNvSpPr/>
            <p:nvPr userDrawn="1"/>
          </p:nvSpPr>
          <p:spPr>
            <a:xfrm>
              <a:off x="4658816"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775"/>
              <a:r>
                <a:rPr lang="en-GB" sz="1465" cap="all" spc="110" dirty="0" smtClean="0">
                  <a:solidFill>
                    <a:prstClr val="black"/>
                  </a:solidFill>
                  <a:ea typeface="Apercu" pitchFamily="50" charset="0"/>
                </a:rPr>
                <a:t>Timely</a:t>
              </a:r>
              <a:endParaRPr lang="en-GB" sz="1465" cap="all" spc="110" dirty="0">
                <a:solidFill>
                  <a:prstClr val="black"/>
                </a:solidFill>
                <a:ea typeface="Apercu" pitchFamily="50" charset="0"/>
              </a:endParaRPr>
            </a:p>
          </p:txBody>
        </p:sp>
        <p:sp>
          <p:nvSpPr>
            <p:cNvPr id="9" name="Diamond 8"/>
            <p:cNvSpPr/>
            <p:nvPr userDrawn="1"/>
          </p:nvSpPr>
          <p:spPr>
            <a:xfrm>
              <a:off x="268448" y="2525087"/>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775"/>
              <a:r>
                <a:rPr lang="en-GB" sz="1465" cap="all" spc="110" dirty="0" smtClean="0">
                  <a:solidFill>
                    <a:prstClr val="white"/>
                  </a:solidFill>
                  <a:ea typeface="Apercu" pitchFamily="50" charset="0"/>
                </a:rPr>
                <a:t>Attractive</a:t>
              </a:r>
              <a:endParaRPr lang="en-GB" sz="1465" cap="all" spc="110" dirty="0">
                <a:solidFill>
                  <a:prstClr val="white"/>
                </a:solidFill>
                <a:ea typeface="Apercu" pitchFamily="50" charset="0"/>
              </a:endParaRPr>
            </a:p>
          </p:txBody>
        </p:sp>
        <p:sp>
          <p:nvSpPr>
            <p:cNvPr id="10" name="Diamond 9"/>
            <p:cNvSpPr/>
            <p:nvPr userDrawn="1"/>
          </p:nvSpPr>
          <p:spPr>
            <a:xfrm>
              <a:off x="2447179" y="1410749"/>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775"/>
              <a:r>
                <a:rPr lang="en-GB" sz="1465" cap="all" spc="110" dirty="0" smtClean="0">
                  <a:solidFill>
                    <a:prstClr val="black"/>
                  </a:solidFill>
                  <a:ea typeface="Apercu" pitchFamily="50" charset="0"/>
                </a:rPr>
                <a:t>Easy</a:t>
              </a:r>
              <a:endParaRPr lang="en-GB" sz="1465" cap="all" spc="110" dirty="0">
                <a:solidFill>
                  <a:prstClr val="black"/>
                </a:solidFill>
                <a:ea typeface="Apercu" pitchFamily="50" charset="0"/>
              </a:endParaRP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Tree>
    <p:extLst>
      <p:ext uri="{BB962C8B-B14F-4D97-AF65-F5344CB8AC3E}">
        <p14:creationId xmlns:p14="http://schemas.microsoft.com/office/powerpoint/2010/main" val="14587315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ocial">
    <p:bg>
      <p:bgRef idx="1001">
        <a:schemeClr val="bg1"/>
      </p:bgRef>
    </p:bg>
    <p:spTree>
      <p:nvGrpSpPr>
        <p:cNvPr id="1" name=""/>
        <p:cNvGrpSpPr/>
        <p:nvPr/>
      </p:nvGrpSpPr>
      <p:grpSpPr>
        <a:xfrm>
          <a:off x="0" y="0"/>
          <a:ext cx="0" cy="0"/>
          <a:chOff x="0" y="0"/>
          <a:chExt cx="0" cy="0"/>
        </a:xfrm>
      </p:grpSpPr>
      <p:grpSp>
        <p:nvGrpSpPr>
          <p:cNvPr id="11" name="Group 10"/>
          <p:cNvGrpSpPr/>
          <p:nvPr userDrawn="1"/>
        </p:nvGrpSpPr>
        <p:grpSpPr>
          <a:xfrm>
            <a:off x="335561" y="1306494"/>
            <a:ext cx="8513168" cy="4283464"/>
            <a:chOff x="268448" y="1410749"/>
            <a:chExt cx="8513168" cy="4283464"/>
          </a:xfrm>
        </p:grpSpPr>
        <p:sp>
          <p:nvSpPr>
            <p:cNvPr id="4" name="Diamond 3"/>
            <p:cNvSpPr/>
            <p:nvPr userDrawn="1"/>
          </p:nvSpPr>
          <p:spPr>
            <a:xfrm>
              <a:off x="2447179" y="3663893"/>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775"/>
              <a:r>
                <a:rPr lang="en-GB" sz="1465" cap="all" spc="110" dirty="0" smtClean="0">
                  <a:solidFill>
                    <a:prstClr val="white"/>
                  </a:solidFill>
                  <a:ea typeface="Apercu" pitchFamily="50" charset="0"/>
                </a:rPr>
                <a:t>Social</a:t>
              </a:r>
              <a:endParaRPr lang="en-GB" sz="1465" cap="all" spc="110" dirty="0">
                <a:solidFill>
                  <a:prstClr val="white"/>
                </a:solidFill>
                <a:ea typeface="Apercu" pitchFamily="50" charset="0"/>
              </a:endParaRPr>
            </a:p>
          </p:txBody>
        </p:sp>
        <p:sp>
          <p:nvSpPr>
            <p:cNvPr id="8" name="Diamond 7"/>
            <p:cNvSpPr/>
            <p:nvPr userDrawn="1"/>
          </p:nvSpPr>
          <p:spPr>
            <a:xfrm>
              <a:off x="4658816"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775"/>
              <a:r>
                <a:rPr lang="en-GB" sz="1465" cap="all" spc="110" dirty="0" smtClean="0">
                  <a:solidFill>
                    <a:prstClr val="black"/>
                  </a:solidFill>
                  <a:ea typeface="Apercu" pitchFamily="50" charset="0"/>
                </a:rPr>
                <a:t>Timely</a:t>
              </a:r>
              <a:endParaRPr lang="en-GB" sz="1465" cap="all" spc="110" dirty="0">
                <a:solidFill>
                  <a:prstClr val="black"/>
                </a:solidFill>
                <a:ea typeface="Apercu" pitchFamily="50" charset="0"/>
              </a:endParaRPr>
            </a:p>
          </p:txBody>
        </p:sp>
        <p:sp>
          <p:nvSpPr>
            <p:cNvPr id="9" name="Diamond 8"/>
            <p:cNvSpPr/>
            <p:nvPr userDrawn="1"/>
          </p:nvSpPr>
          <p:spPr>
            <a:xfrm>
              <a:off x="268448"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775"/>
              <a:r>
                <a:rPr lang="en-GB" sz="1465" cap="all" spc="110" dirty="0" smtClean="0">
                  <a:solidFill>
                    <a:prstClr val="black"/>
                  </a:solidFill>
                  <a:ea typeface="Apercu" pitchFamily="50" charset="0"/>
                </a:rPr>
                <a:t>Attractive</a:t>
              </a:r>
              <a:endParaRPr lang="en-GB" sz="1465" cap="all" spc="110" dirty="0">
                <a:solidFill>
                  <a:prstClr val="black"/>
                </a:solidFill>
                <a:ea typeface="Apercu" pitchFamily="50" charset="0"/>
              </a:endParaRPr>
            </a:p>
          </p:txBody>
        </p:sp>
        <p:sp>
          <p:nvSpPr>
            <p:cNvPr id="10" name="Diamond 9"/>
            <p:cNvSpPr/>
            <p:nvPr userDrawn="1"/>
          </p:nvSpPr>
          <p:spPr>
            <a:xfrm>
              <a:off x="2447179" y="1410749"/>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775"/>
              <a:r>
                <a:rPr lang="en-GB" sz="1465" cap="all" spc="110" dirty="0" smtClean="0">
                  <a:solidFill>
                    <a:prstClr val="black"/>
                  </a:solidFill>
                  <a:ea typeface="Apercu" pitchFamily="50" charset="0"/>
                </a:rPr>
                <a:t>Easy</a:t>
              </a:r>
              <a:endParaRPr lang="en-GB" sz="1465" cap="all" spc="110" dirty="0">
                <a:solidFill>
                  <a:prstClr val="black"/>
                </a:solidFill>
                <a:ea typeface="Apercu" pitchFamily="50" charset="0"/>
              </a:endParaRP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Tree>
    <p:extLst>
      <p:ext uri="{BB962C8B-B14F-4D97-AF65-F5344CB8AC3E}">
        <p14:creationId xmlns:p14="http://schemas.microsoft.com/office/powerpoint/2010/main" val="1707956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mely">
    <p:bg>
      <p:bgPr>
        <a:solidFill>
          <a:schemeClr val="bg1"/>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335561" y="1306494"/>
            <a:ext cx="8513168" cy="4283464"/>
            <a:chOff x="268448" y="1410749"/>
            <a:chExt cx="8513168" cy="4283464"/>
          </a:xfrm>
        </p:grpSpPr>
        <p:sp>
          <p:nvSpPr>
            <p:cNvPr id="4" name="Diamond 3"/>
            <p:cNvSpPr/>
            <p:nvPr userDrawn="1"/>
          </p:nvSpPr>
          <p:spPr>
            <a:xfrm>
              <a:off x="2447179" y="3663893"/>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775"/>
              <a:r>
                <a:rPr lang="en-GB" sz="1465" cap="all" spc="110" dirty="0" smtClean="0">
                  <a:solidFill>
                    <a:prstClr val="black"/>
                  </a:solidFill>
                  <a:ea typeface="Apercu" pitchFamily="50" charset="0"/>
                </a:rPr>
                <a:t>Social</a:t>
              </a:r>
              <a:endParaRPr lang="en-GB" sz="1465" cap="all" spc="110" dirty="0">
                <a:solidFill>
                  <a:prstClr val="black"/>
                </a:solidFill>
                <a:ea typeface="Apercu" pitchFamily="50" charset="0"/>
              </a:endParaRPr>
            </a:p>
          </p:txBody>
        </p:sp>
        <p:sp>
          <p:nvSpPr>
            <p:cNvPr id="8" name="Diamond 7"/>
            <p:cNvSpPr/>
            <p:nvPr userDrawn="1"/>
          </p:nvSpPr>
          <p:spPr>
            <a:xfrm>
              <a:off x="4658816" y="2525087"/>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775"/>
              <a:r>
                <a:rPr lang="en-GB" sz="1465" cap="all" spc="110" dirty="0" smtClean="0">
                  <a:solidFill>
                    <a:prstClr val="white"/>
                  </a:solidFill>
                  <a:ea typeface="Apercu" pitchFamily="50" charset="0"/>
                </a:rPr>
                <a:t>Timely</a:t>
              </a:r>
              <a:endParaRPr lang="en-GB" sz="1465" cap="all" spc="110" dirty="0">
                <a:solidFill>
                  <a:prstClr val="white"/>
                </a:solidFill>
                <a:ea typeface="Apercu" pitchFamily="50" charset="0"/>
              </a:endParaRPr>
            </a:p>
          </p:txBody>
        </p:sp>
        <p:sp>
          <p:nvSpPr>
            <p:cNvPr id="9" name="Diamond 8"/>
            <p:cNvSpPr/>
            <p:nvPr userDrawn="1"/>
          </p:nvSpPr>
          <p:spPr>
            <a:xfrm>
              <a:off x="268448"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775"/>
              <a:r>
                <a:rPr lang="en-GB" sz="1465" cap="all" spc="110" dirty="0" smtClean="0">
                  <a:solidFill>
                    <a:prstClr val="black"/>
                  </a:solidFill>
                  <a:ea typeface="Apercu" pitchFamily="50" charset="0"/>
                </a:rPr>
                <a:t>Attractive</a:t>
              </a:r>
              <a:endParaRPr lang="en-GB" sz="1465" cap="all" spc="110" dirty="0">
                <a:solidFill>
                  <a:prstClr val="black"/>
                </a:solidFill>
                <a:ea typeface="Apercu" pitchFamily="50" charset="0"/>
              </a:endParaRPr>
            </a:p>
          </p:txBody>
        </p:sp>
        <p:sp>
          <p:nvSpPr>
            <p:cNvPr id="10" name="Diamond 9"/>
            <p:cNvSpPr/>
            <p:nvPr userDrawn="1"/>
          </p:nvSpPr>
          <p:spPr>
            <a:xfrm>
              <a:off x="2447179" y="1410749"/>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775"/>
              <a:r>
                <a:rPr lang="en-GB" sz="1465" cap="all" spc="110" dirty="0" smtClean="0">
                  <a:solidFill>
                    <a:prstClr val="black"/>
                  </a:solidFill>
                  <a:ea typeface="Apercu" pitchFamily="50" charset="0"/>
                </a:rPr>
                <a:t>Easy</a:t>
              </a:r>
              <a:endParaRPr lang="en-GB" sz="1465" cap="all" spc="110" dirty="0">
                <a:solidFill>
                  <a:prstClr val="black"/>
                </a:solidFill>
                <a:ea typeface="Apercu" pitchFamily="50" charset="0"/>
              </a:endParaRP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Tree>
    <p:extLst>
      <p:ext uri="{BB962C8B-B14F-4D97-AF65-F5344CB8AC3E}">
        <p14:creationId xmlns:p14="http://schemas.microsoft.com/office/powerpoint/2010/main" val="21916443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988293-A0C0-4C84-A6B8-425774EDE061}" type="datetimeFigureOut">
              <a:rPr lang="en-GB" smtClean="0"/>
              <a:t>17/10/2017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B166CC-18F3-4C84-BAA0-62C108CAC970}" type="slidenum">
              <a:rPr lang="en-GB" smtClean="0"/>
              <a:t>‹#›</a:t>
            </a:fld>
            <a:endParaRPr lang="en-GB"/>
          </a:p>
        </p:txBody>
      </p:sp>
    </p:spTree>
    <p:extLst>
      <p:ext uri="{BB962C8B-B14F-4D97-AF65-F5344CB8AC3E}">
        <p14:creationId xmlns:p14="http://schemas.microsoft.com/office/powerpoint/2010/main" val="242162976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Timely">
    <p:bg>
      <p:bgPr>
        <a:solidFill>
          <a:schemeClr val="bg1"/>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335561" y="1306494"/>
            <a:ext cx="8513168" cy="4283464"/>
            <a:chOff x="268448" y="1410749"/>
            <a:chExt cx="8513168" cy="4283464"/>
          </a:xfrm>
        </p:grpSpPr>
        <p:sp>
          <p:nvSpPr>
            <p:cNvPr id="4" name="Diamond 3"/>
            <p:cNvSpPr/>
            <p:nvPr userDrawn="1"/>
          </p:nvSpPr>
          <p:spPr>
            <a:xfrm>
              <a:off x="2447179" y="3663893"/>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775"/>
              <a:r>
                <a:rPr lang="en-GB" sz="1465" cap="all" spc="110" dirty="0" smtClean="0">
                  <a:solidFill>
                    <a:prstClr val="white"/>
                  </a:solidFill>
                  <a:ea typeface="Apercu" pitchFamily="50" charset="0"/>
                </a:rPr>
                <a:t>Social</a:t>
              </a:r>
              <a:endParaRPr lang="en-GB" sz="1465" cap="all" spc="110" dirty="0">
                <a:solidFill>
                  <a:prstClr val="white"/>
                </a:solidFill>
                <a:ea typeface="Apercu" pitchFamily="50" charset="0"/>
              </a:endParaRPr>
            </a:p>
          </p:txBody>
        </p:sp>
        <p:sp>
          <p:nvSpPr>
            <p:cNvPr id="8" name="Diamond 7"/>
            <p:cNvSpPr/>
            <p:nvPr userDrawn="1"/>
          </p:nvSpPr>
          <p:spPr>
            <a:xfrm>
              <a:off x="4658816" y="2525087"/>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775"/>
              <a:r>
                <a:rPr lang="en-GB" sz="1465" cap="all" spc="110" dirty="0" smtClean="0">
                  <a:solidFill>
                    <a:prstClr val="white"/>
                  </a:solidFill>
                  <a:ea typeface="Apercu" pitchFamily="50" charset="0"/>
                </a:rPr>
                <a:t>Timely</a:t>
              </a:r>
              <a:endParaRPr lang="en-GB" sz="1465" cap="all" spc="110" dirty="0">
                <a:solidFill>
                  <a:prstClr val="white"/>
                </a:solidFill>
                <a:ea typeface="Apercu" pitchFamily="50" charset="0"/>
              </a:endParaRPr>
            </a:p>
          </p:txBody>
        </p:sp>
        <p:sp>
          <p:nvSpPr>
            <p:cNvPr id="9" name="Diamond 8"/>
            <p:cNvSpPr/>
            <p:nvPr userDrawn="1"/>
          </p:nvSpPr>
          <p:spPr>
            <a:xfrm>
              <a:off x="268448" y="2525087"/>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775"/>
              <a:r>
                <a:rPr lang="en-GB" sz="1465" cap="all" spc="110" dirty="0" smtClean="0">
                  <a:solidFill>
                    <a:prstClr val="white"/>
                  </a:solidFill>
                  <a:ea typeface="Apercu" pitchFamily="50" charset="0"/>
                </a:rPr>
                <a:t>Attractive</a:t>
              </a:r>
              <a:endParaRPr lang="en-GB" sz="1465" cap="all" spc="110" dirty="0">
                <a:solidFill>
                  <a:prstClr val="white"/>
                </a:solidFill>
                <a:ea typeface="Apercu" pitchFamily="50" charset="0"/>
              </a:endParaRPr>
            </a:p>
          </p:txBody>
        </p:sp>
        <p:sp>
          <p:nvSpPr>
            <p:cNvPr id="10" name="Diamond 9"/>
            <p:cNvSpPr/>
            <p:nvPr userDrawn="1"/>
          </p:nvSpPr>
          <p:spPr>
            <a:xfrm>
              <a:off x="2447179" y="1410749"/>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775"/>
              <a:r>
                <a:rPr lang="en-GB" sz="1465" cap="all" spc="110" dirty="0" smtClean="0">
                  <a:solidFill>
                    <a:prstClr val="white"/>
                  </a:solidFill>
                  <a:ea typeface="Apercu" pitchFamily="50" charset="0"/>
                </a:rPr>
                <a:t>Easy</a:t>
              </a:r>
              <a:endParaRPr lang="en-GB" sz="1465" cap="all" spc="110" dirty="0">
                <a:solidFill>
                  <a:prstClr val="white"/>
                </a:solidFill>
                <a:ea typeface="Apercu" pitchFamily="50" charset="0"/>
              </a:endParaRP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Tree>
    <p:extLst>
      <p:ext uri="{BB962C8B-B14F-4D97-AF65-F5344CB8AC3E}">
        <p14:creationId xmlns:p14="http://schemas.microsoft.com/office/powerpoint/2010/main" val="23534499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ign Off">
    <p:spTree>
      <p:nvGrpSpPr>
        <p:cNvPr id="1" name=""/>
        <p:cNvGrpSpPr/>
        <p:nvPr/>
      </p:nvGrpSpPr>
      <p:grpSpPr>
        <a:xfrm>
          <a:off x="0" y="0"/>
          <a:ext cx="0" cy="0"/>
          <a:chOff x="0" y="0"/>
          <a:chExt cx="0" cy="0"/>
        </a:xfrm>
      </p:grpSpPr>
      <p:pic>
        <p:nvPicPr>
          <p:cNvPr id="3" name="Picture 2" descr="http://www.behaviouralinsights.co.uk/sites/default/files/BIT%20New%20Blog%20Entry_CD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9144000" cy="52197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Subtitle 2"/>
          <p:cNvSpPr>
            <a:spLocks noGrp="1"/>
          </p:cNvSpPr>
          <p:nvPr>
            <p:ph type="subTitle" idx="1"/>
          </p:nvPr>
        </p:nvSpPr>
        <p:spPr>
          <a:xfrm>
            <a:off x="2289176" y="6025875"/>
            <a:ext cx="6400800" cy="374925"/>
          </a:xfrm>
          <a:prstGeom prst="rect">
            <a:avLst/>
          </a:prstGeom>
        </p:spPr>
        <p:txBody>
          <a:bodyPr anchor="b" anchorCtr="0">
            <a:normAutofit/>
          </a:bodyPr>
          <a:lstStyle>
            <a:lvl1pPr marL="0" indent="0" algn="r">
              <a:buNone/>
              <a:defRPr sz="1318" baseline="0">
                <a:solidFill>
                  <a:srgbClr val="000000"/>
                </a:solidFill>
              </a:defRPr>
            </a:lvl1pPr>
            <a:lvl2pPr marL="334775" indent="0" algn="ctr">
              <a:buNone/>
              <a:defRPr>
                <a:solidFill>
                  <a:schemeClr val="tx1">
                    <a:tint val="75000"/>
                  </a:schemeClr>
                </a:solidFill>
              </a:defRPr>
            </a:lvl2pPr>
            <a:lvl3pPr marL="669550" indent="0" algn="ctr">
              <a:buNone/>
              <a:defRPr>
                <a:solidFill>
                  <a:schemeClr val="tx1">
                    <a:tint val="75000"/>
                  </a:schemeClr>
                </a:solidFill>
              </a:defRPr>
            </a:lvl3pPr>
            <a:lvl4pPr marL="1004325" indent="0" algn="ctr">
              <a:buNone/>
              <a:defRPr>
                <a:solidFill>
                  <a:schemeClr val="tx1">
                    <a:tint val="75000"/>
                  </a:schemeClr>
                </a:solidFill>
              </a:defRPr>
            </a:lvl4pPr>
            <a:lvl5pPr marL="1339101" indent="0" algn="ctr">
              <a:buNone/>
              <a:defRPr>
                <a:solidFill>
                  <a:schemeClr val="tx1">
                    <a:tint val="75000"/>
                  </a:schemeClr>
                </a:solidFill>
              </a:defRPr>
            </a:lvl5pPr>
            <a:lvl6pPr marL="1673876" indent="0" algn="ctr">
              <a:buNone/>
              <a:defRPr>
                <a:solidFill>
                  <a:schemeClr val="tx1">
                    <a:tint val="75000"/>
                  </a:schemeClr>
                </a:solidFill>
              </a:defRPr>
            </a:lvl6pPr>
            <a:lvl7pPr marL="2008651" indent="0" algn="ctr">
              <a:buNone/>
              <a:defRPr>
                <a:solidFill>
                  <a:schemeClr val="tx1">
                    <a:tint val="75000"/>
                  </a:schemeClr>
                </a:solidFill>
              </a:defRPr>
            </a:lvl7pPr>
            <a:lvl8pPr marL="2343426" indent="0" algn="ctr">
              <a:buNone/>
              <a:defRPr>
                <a:solidFill>
                  <a:schemeClr val="tx1">
                    <a:tint val="75000"/>
                  </a:schemeClr>
                </a:solidFill>
              </a:defRPr>
            </a:lvl8pPr>
            <a:lvl9pPr marL="2678201" indent="0" algn="ctr">
              <a:buNone/>
              <a:defRPr>
                <a:solidFill>
                  <a:schemeClr val="tx1">
                    <a:tint val="75000"/>
                  </a:schemeClr>
                </a:solidFill>
              </a:defRPr>
            </a:lvl9pPr>
          </a:lstStyle>
          <a:p>
            <a:endParaRPr lang="en-US" dirty="0"/>
          </a:p>
        </p:txBody>
      </p:sp>
      <p:sp>
        <p:nvSpPr>
          <p:cNvPr id="6" name="Title 1"/>
          <p:cNvSpPr>
            <a:spLocks noGrp="1"/>
          </p:cNvSpPr>
          <p:nvPr>
            <p:ph type="ctrTitle"/>
          </p:nvPr>
        </p:nvSpPr>
        <p:spPr>
          <a:xfrm>
            <a:off x="2289176" y="3706739"/>
            <a:ext cx="6400800" cy="2312228"/>
          </a:xfrm>
          <a:prstGeom prst="rect">
            <a:avLst/>
          </a:prstGeom>
        </p:spPr>
        <p:txBody>
          <a:bodyPr anchor="b" anchorCtr="0">
            <a:normAutofit/>
          </a:bodyPr>
          <a:lstStyle>
            <a:lvl1pPr algn="r">
              <a:defRPr sz="2197" b="1">
                <a:solidFill>
                  <a:schemeClr val="accent1"/>
                </a:solidFill>
                <a:latin typeface="+mj-lt"/>
                <a:ea typeface="Apercu Medium"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32556736"/>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4_Black with content">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grpSp>
        <p:nvGrpSpPr>
          <p:cNvPr id="6" name="Group 5"/>
          <p:cNvGrpSpPr/>
          <p:nvPr userDrawn="1"/>
        </p:nvGrpSpPr>
        <p:grpSpPr>
          <a:xfrm>
            <a:off x="1354019" y="1157284"/>
            <a:ext cx="6435965" cy="5478822"/>
            <a:chOff x="1238697" y="1157284"/>
            <a:chExt cx="6435965" cy="5478822"/>
          </a:xfrm>
        </p:grpSpPr>
        <p:sp>
          <p:nvSpPr>
            <p:cNvPr id="4" name="Isosceles Triangle 3"/>
            <p:cNvSpPr>
              <a:spLocks noChangeAspect="1"/>
            </p:cNvSpPr>
            <p:nvPr userDrawn="1"/>
          </p:nvSpPr>
          <p:spPr>
            <a:xfrm rot="10800000">
              <a:off x="1238697" y="1158567"/>
              <a:ext cx="3019248" cy="2602800"/>
            </a:xfrm>
            <a:prstGeom prs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scene3d>
                <a:camera prst="orthographicFront">
                  <a:rot lat="0" lon="0" rev="10800000"/>
                </a:camera>
                <a:lightRig rig="threePt" dir="t"/>
              </a:scene3d>
            </a:bodyPr>
            <a:lstStyle/>
            <a:p>
              <a:pPr algn="ctr" defTabSz="334775"/>
              <a:r>
                <a:rPr lang="en-GB" sz="1465" dirty="0" smtClean="0">
                  <a:solidFill>
                    <a:prstClr val="white"/>
                  </a:solidFill>
                </a:rPr>
                <a:t>TARGET</a:t>
              </a:r>
            </a:p>
          </p:txBody>
        </p:sp>
        <p:sp>
          <p:nvSpPr>
            <p:cNvPr id="14" name="Isosceles Triangle 13"/>
            <p:cNvSpPr>
              <a:spLocks noChangeAspect="1"/>
            </p:cNvSpPr>
            <p:nvPr userDrawn="1"/>
          </p:nvSpPr>
          <p:spPr>
            <a:xfrm rot="10800000">
              <a:off x="2947055" y="4033306"/>
              <a:ext cx="3019248" cy="2602800"/>
            </a:xfrm>
            <a:prstGeom prs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scene3d>
                <a:camera prst="orthographicFront">
                  <a:rot lat="0" lon="0" rev="10800000"/>
                </a:camera>
                <a:lightRig rig="threePt" dir="t"/>
              </a:scene3d>
            </a:bodyPr>
            <a:lstStyle/>
            <a:p>
              <a:pPr algn="ctr" defTabSz="334775"/>
              <a:r>
                <a:rPr lang="en-GB" sz="1465" dirty="0" smtClean="0">
                  <a:solidFill>
                    <a:prstClr val="white"/>
                  </a:solidFill>
                </a:rPr>
                <a:t>TRIAL</a:t>
              </a:r>
            </a:p>
          </p:txBody>
        </p:sp>
        <p:sp>
          <p:nvSpPr>
            <p:cNvPr id="15" name="Isosceles Triangle 14"/>
            <p:cNvSpPr>
              <a:spLocks noChangeAspect="1"/>
            </p:cNvSpPr>
            <p:nvPr userDrawn="1"/>
          </p:nvSpPr>
          <p:spPr>
            <a:xfrm>
              <a:off x="2947055" y="1235396"/>
              <a:ext cx="3019248" cy="2602800"/>
            </a:xfrm>
            <a:prstGeom prs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scene3d>
                <a:camera prst="orthographicFront">
                  <a:rot lat="0" lon="0" rev="0"/>
                </a:camera>
                <a:lightRig rig="threePt" dir="t"/>
              </a:scene3d>
            </a:bodyPr>
            <a:lstStyle/>
            <a:p>
              <a:pPr algn="ctr" defTabSz="334775"/>
              <a:r>
                <a:rPr lang="en-GB" sz="1465" dirty="0" smtClean="0">
                  <a:solidFill>
                    <a:prstClr val="white"/>
                  </a:solidFill>
                </a:rPr>
                <a:t>EXPLORE</a:t>
              </a:r>
            </a:p>
          </p:txBody>
        </p:sp>
        <p:sp>
          <p:nvSpPr>
            <p:cNvPr id="16" name="Isosceles Triangle 15"/>
            <p:cNvSpPr>
              <a:spLocks noChangeAspect="1"/>
            </p:cNvSpPr>
            <p:nvPr userDrawn="1"/>
          </p:nvSpPr>
          <p:spPr>
            <a:xfrm rot="10800000">
              <a:off x="4653924" y="1157284"/>
              <a:ext cx="3020738" cy="2604084"/>
            </a:xfrm>
            <a:prstGeom prs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scene3d>
                <a:camera prst="orthographicFront">
                  <a:rot lat="0" lon="0" rev="10800000"/>
                </a:camera>
                <a:lightRig rig="threePt" dir="t"/>
              </a:scene3d>
            </a:bodyPr>
            <a:lstStyle/>
            <a:p>
              <a:pPr algn="ctr" defTabSz="334775"/>
              <a:r>
                <a:rPr lang="en-GB" sz="1465" dirty="0" smtClean="0">
                  <a:solidFill>
                    <a:prstClr val="white"/>
                  </a:solidFill>
                </a:rPr>
                <a:t>SOLUTION</a:t>
              </a:r>
            </a:p>
          </p:txBody>
        </p:sp>
      </p:grpSp>
    </p:spTree>
    <p:extLst>
      <p:ext uri="{BB962C8B-B14F-4D97-AF65-F5344CB8AC3E}">
        <p14:creationId xmlns:p14="http://schemas.microsoft.com/office/powerpoint/2010/main" val="23332924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5_Black with content">
    <p:bg>
      <p:bgRef idx="1001">
        <a:schemeClr val="bg1"/>
      </p:bgRef>
    </p:bg>
    <p:spTree>
      <p:nvGrpSpPr>
        <p:cNvPr id="1" name=""/>
        <p:cNvGrpSpPr/>
        <p:nvPr/>
      </p:nvGrpSpPr>
      <p:grpSpPr>
        <a:xfrm>
          <a:off x="0" y="0"/>
          <a:ext cx="0" cy="0"/>
          <a:chOff x="0" y="0"/>
          <a:chExt cx="0" cy="0"/>
        </a:xfrm>
      </p:grpSpPr>
      <p:sp>
        <p:nvSpPr>
          <p:cNvPr id="4" name="Isosceles Triangle 3"/>
          <p:cNvSpPr>
            <a:spLocks noChangeAspect="1"/>
          </p:cNvSpPr>
          <p:nvPr userDrawn="1"/>
        </p:nvSpPr>
        <p:spPr>
          <a:xfrm rot="10800000">
            <a:off x="1354018" y="1158567"/>
            <a:ext cx="3019248" cy="2602800"/>
          </a:xfrm>
          <a:prstGeom prs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26357" tIns="26357" rIns="26357" bIns="26357" rtlCol="0" anchor="ctr" anchorCtr="0">
            <a:scene3d>
              <a:camera prst="orthographicFront">
                <a:rot lat="0" lon="0" rev="10800000"/>
              </a:camera>
              <a:lightRig rig="threePt" dir="t"/>
            </a:scene3d>
          </a:bodyPr>
          <a:lstStyle/>
          <a:p>
            <a:pPr algn="ctr" defTabSz="334775"/>
            <a:r>
              <a:rPr lang="en-GB" sz="1465" dirty="0" smtClean="0">
                <a:solidFill>
                  <a:prstClr val="white"/>
                </a:solidFill>
              </a:rPr>
              <a:t>TARGET</a:t>
            </a:r>
          </a:p>
        </p:txBody>
      </p:sp>
      <p:sp>
        <p:nvSpPr>
          <p:cNvPr id="16" name="Isosceles Triangle 15"/>
          <p:cNvSpPr>
            <a:spLocks noChangeAspect="1"/>
          </p:cNvSpPr>
          <p:nvPr userDrawn="1"/>
        </p:nvSpPr>
        <p:spPr>
          <a:xfrm rot="10800000">
            <a:off x="4754005" y="1157284"/>
            <a:ext cx="3020738" cy="2604084"/>
          </a:xfrm>
          <a:prstGeom prs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26357" tIns="26357" rIns="26357" bIns="26357" rtlCol="0" anchor="ctr" anchorCtr="0">
            <a:scene3d>
              <a:camera prst="orthographicFront">
                <a:rot lat="0" lon="0" rev="10800000"/>
              </a:camera>
              <a:lightRig rig="threePt" dir="t"/>
            </a:scene3d>
          </a:bodyPr>
          <a:lstStyle/>
          <a:p>
            <a:pPr algn="ctr" defTabSz="334775"/>
            <a:r>
              <a:rPr lang="en-GB" sz="1465" dirty="0" smtClean="0">
                <a:solidFill>
                  <a:prstClr val="white"/>
                </a:solidFill>
              </a:rPr>
              <a:t>SOLUTION</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
        <p:nvSpPr>
          <p:cNvPr id="14" name="Isosceles Triangle 13"/>
          <p:cNvSpPr>
            <a:spLocks noChangeAspect="1"/>
          </p:cNvSpPr>
          <p:nvPr userDrawn="1"/>
        </p:nvSpPr>
        <p:spPr>
          <a:xfrm rot="10800000">
            <a:off x="3062376" y="4033306"/>
            <a:ext cx="3019248" cy="2602800"/>
          </a:xfrm>
          <a:prstGeom prst="triangl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26357" tIns="26357" rIns="26357" bIns="26357" rtlCol="0" anchor="ctr" anchorCtr="0">
            <a:scene3d>
              <a:camera prst="orthographicFront">
                <a:rot lat="0" lon="0" rev="10800000"/>
              </a:camera>
              <a:lightRig rig="threePt" dir="t"/>
            </a:scene3d>
          </a:bodyPr>
          <a:lstStyle/>
          <a:p>
            <a:pPr algn="ctr" defTabSz="334775"/>
            <a:r>
              <a:rPr lang="en-GB" sz="1465" dirty="0" smtClean="0">
                <a:solidFill>
                  <a:sysClr val="windowText" lastClr="000000"/>
                </a:solidFill>
              </a:rPr>
              <a:t>TRIAL</a:t>
            </a:r>
          </a:p>
        </p:txBody>
      </p:sp>
      <p:sp>
        <p:nvSpPr>
          <p:cNvPr id="15" name="Isosceles Triangle 14"/>
          <p:cNvSpPr>
            <a:spLocks noChangeAspect="1"/>
          </p:cNvSpPr>
          <p:nvPr userDrawn="1"/>
        </p:nvSpPr>
        <p:spPr>
          <a:xfrm>
            <a:off x="3062376" y="1235396"/>
            <a:ext cx="3019248" cy="2602800"/>
          </a:xfrm>
          <a:prstGeom prs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26357" tIns="26357" rIns="26357" bIns="26357" rtlCol="0" anchor="ctr" anchorCtr="0">
            <a:scene3d>
              <a:camera prst="orthographicFront">
                <a:rot lat="0" lon="0" rev="0"/>
              </a:camera>
              <a:lightRig rig="threePt" dir="t"/>
            </a:scene3d>
          </a:bodyPr>
          <a:lstStyle/>
          <a:p>
            <a:pPr algn="ctr" defTabSz="334775"/>
            <a:r>
              <a:rPr lang="en-GB" sz="1465" dirty="0" smtClean="0">
                <a:solidFill>
                  <a:prstClr val="white"/>
                </a:solidFill>
              </a:rPr>
              <a:t>EXPLORE</a:t>
            </a:r>
          </a:p>
        </p:txBody>
      </p:sp>
    </p:spTree>
    <p:extLst>
      <p:ext uri="{BB962C8B-B14F-4D97-AF65-F5344CB8AC3E}">
        <p14:creationId xmlns:p14="http://schemas.microsoft.com/office/powerpoint/2010/main" val="18462716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1" y="6245226"/>
            <a:ext cx="2133600" cy="476251"/>
          </a:xfrm>
          <a:prstGeom prst="rect">
            <a:avLst/>
          </a:prstGeom>
        </p:spPr>
        <p:txBody>
          <a:bodyPr/>
          <a:lstStyle>
            <a:lvl1pPr>
              <a:defRPr/>
            </a:lvl1pPr>
          </a:lstStyle>
          <a:p>
            <a:pPr defTabSz="334775"/>
            <a:endParaRPr lang="en-GB" sz="1318">
              <a:solidFill>
                <a:prstClr val="black"/>
              </a:solidFill>
            </a:endParaRPr>
          </a:p>
        </p:txBody>
      </p:sp>
      <p:sp>
        <p:nvSpPr>
          <p:cNvPr id="3" name="Footer Placeholder 2"/>
          <p:cNvSpPr>
            <a:spLocks noGrp="1"/>
          </p:cNvSpPr>
          <p:nvPr>
            <p:ph type="ftr" sz="quarter" idx="11"/>
          </p:nvPr>
        </p:nvSpPr>
        <p:spPr>
          <a:xfrm>
            <a:off x="3175000" y="6350000"/>
            <a:ext cx="2540000" cy="254000"/>
          </a:xfrm>
          <a:prstGeom prst="rect">
            <a:avLst/>
          </a:prstGeom>
        </p:spPr>
        <p:txBody>
          <a:bodyPr/>
          <a:lstStyle>
            <a:lvl1pPr>
              <a:defRPr/>
            </a:lvl1pPr>
          </a:lstStyle>
          <a:p>
            <a:pPr defTabSz="334775"/>
            <a:endParaRPr lang="en-GB" sz="1318">
              <a:solidFill>
                <a:prstClr val="black"/>
              </a:solidFill>
            </a:endParaRPr>
          </a:p>
        </p:txBody>
      </p:sp>
      <p:sp>
        <p:nvSpPr>
          <p:cNvPr id="4" name="Slide Number Placeholder 3"/>
          <p:cNvSpPr>
            <a:spLocks noGrp="1"/>
          </p:cNvSpPr>
          <p:nvPr>
            <p:ph type="sldNum" sz="quarter" idx="12"/>
          </p:nvPr>
        </p:nvSpPr>
        <p:spPr>
          <a:xfrm>
            <a:off x="6553201" y="6245226"/>
            <a:ext cx="2133600" cy="476251"/>
          </a:xfrm>
          <a:prstGeom prst="rect">
            <a:avLst/>
          </a:prstGeom>
        </p:spPr>
        <p:txBody>
          <a:bodyPr/>
          <a:lstStyle>
            <a:lvl1pPr>
              <a:defRPr/>
            </a:lvl1pPr>
          </a:lstStyle>
          <a:p>
            <a:pPr defTabSz="334775"/>
            <a:fld id="{FFB79681-88B6-4996-85AF-13D8BE83DF4E}" type="slidenum">
              <a:rPr lang="en-GB" sz="1318" smtClean="0">
                <a:solidFill>
                  <a:prstClr val="black"/>
                </a:solidFill>
              </a:rPr>
              <a:pPr defTabSz="334775"/>
              <a:t>‹#›</a:t>
            </a:fld>
            <a:endParaRPr lang="en-GB" sz="1318">
              <a:solidFill>
                <a:prstClr val="black"/>
              </a:solidFill>
            </a:endParaRPr>
          </a:p>
        </p:txBody>
      </p:sp>
    </p:spTree>
    <p:extLst>
      <p:ext uri="{BB962C8B-B14F-4D97-AF65-F5344CB8AC3E}">
        <p14:creationId xmlns:p14="http://schemas.microsoft.com/office/powerpoint/2010/main" val="179149751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Black section title">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2388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6" name="Text Placeholder 5"/>
          <p:cNvSpPr>
            <a:spLocks noGrp="1"/>
          </p:cNvSpPr>
          <p:nvPr>
            <p:ph type="body" sz="quarter" idx="10"/>
          </p:nvPr>
        </p:nvSpPr>
        <p:spPr>
          <a:xfrm>
            <a:off x="474458" y="2852740"/>
            <a:ext cx="4313567" cy="1152525"/>
          </a:xfrm>
        </p:spPr>
        <p:txBody>
          <a:bodyPr anchor="ctr">
            <a:noAutofit/>
          </a:bodyPr>
          <a:lstStyle>
            <a:lvl1pPr marL="0" indent="0">
              <a:buNone/>
              <a:defRPr sz="2417">
                <a:solidFill>
                  <a:schemeClr val="accent1"/>
                </a:solidFill>
              </a:defRPr>
            </a:lvl1pPr>
          </a:lstStyle>
          <a:p>
            <a:pPr lvl="0"/>
            <a:r>
              <a:rPr lang="en-US" dirty="0" smtClean="0"/>
              <a:t>Click to edit Master text styles</a:t>
            </a:r>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l="12793" t="30720" r="12957" b="30679"/>
          <a:stretch/>
        </p:blipFill>
        <p:spPr>
          <a:xfrm>
            <a:off x="7974379" y="672091"/>
            <a:ext cx="707291" cy="346711"/>
          </a:xfrm>
          <a:prstGeom prst="rect">
            <a:avLst/>
          </a:prstGeom>
        </p:spPr>
      </p:pic>
    </p:spTree>
    <p:extLst>
      <p:ext uri="{BB962C8B-B14F-4D97-AF65-F5344CB8AC3E}">
        <p14:creationId xmlns:p14="http://schemas.microsoft.com/office/powerpoint/2010/main" val="36268182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7" name="Rectangle 6"/>
          <p:cNvSpPr/>
          <p:nvPr userDrawn="1"/>
        </p:nvSpPr>
        <p:spPr>
          <a:xfrm>
            <a:off x="2" y="0"/>
            <a:ext cx="457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775"/>
            <a:endParaRPr lang="en-AU" sz="989" dirty="0" err="1" smtClean="0">
              <a:solidFill>
                <a:prstClr val="black"/>
              </a:solidFill>
            </a:endParaRPr>
          </a:p>
        </p:txBody>
      </p:sp>
      <p:sp>
        <p:nvSpPr>
          <p:cNvPr id="6" name="Content Placeholder 2"/>
          <p:cNvSpPr>
            <a:spLocks noGrp="1"/>
          </p:cNvSpPr>
          <p:nvPr>
            <p:ph idx="1"/>
          </p:nvPr>
        </p:nvSpPr>
        <p:spPr>
          <a:xfrm>
            <a:off x="4939698" y="1484786"/>
            <a:ext cx="3736387" cy="4823941"/>
          </a:xfrm>
        </p:spPr>
        <p:txBody>
          <a:bodyPr/>
          <a:lstStyle>
            <a:lvl1pPr marL="0" indent="0">
              <a:buNone/>
              <a:defRPr/>
            </a:lvl1pPr>
            <a:lvl2pPr marL="251081" indent="0">
              <a:buNone/>
              <a:defRPr/>
            </a:lvl2pPr>
            <a:lvl3pPr marL="502163" indent="0">
              <a:buNone/>
              <a:defRPr/>
            </a:lvl3pPr>
            <a:lvl4pPr marL="753244" indent="0">
              <a:buNone/>
              <a:defRPr/>
            </a:lvl4pPr>
            <a:lvl5pPr marL="1004325"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91" t="30718" r="12971" b="30688"/>
          <a:stretch/>
        </p:blipFill>
        <p:spPr>
          <a:xfrm>
            <a:off x="7974379" y="673677"/>
            <a:ext cx="705278" cy="345725"/>
          </a:xfrm>
          <a:prstGeom prst="rect">
            <a:avLst/>
          </a:prstGeom>
        </p:spPr>
      </p:pic>
      <p:sp>
        <p:nvSpPr>
          <p:cNvPr id="3" name="Picture Placeholder 2"/>
          <p:cNvSpPr>
            <a:spLocks noGrp="1"/>
          </p:cNvSpPr>
          <p:nvPr>
            <p:ph type="pic" sz="quarter" idx="10"/>
          </p:nvPr>
        </p:nvSpPr>
        <p:spPr>
          <a:xfrm>
            <a:off x="2" y="0"/>
            <a:ext cx="4572000" cy="6858000"/>
          </a:xfrm>
        </p:spPr>
        <p:txBody>
          <a:bodyPr anchor="ctr"/>
          <a:lstStyle>
            <a:lvl1pPr marL="0" indent="0" algn="ctr">
              <a:buNone/>
              <a:defRPr/>
            </a:lvl1pPr>
          </a:lstStyle>
          <a:p>
            <a:endParaRPr lang="en-AU" dirty="0"/>
          </a:p>
        </p:txBody>
      </p:sp>
    </p:spTree>
    <p:extLst>
      <p:ext uri="{BB962C8B-B14F-4D97-AF65-F5344CB8AC3E}">
        <p14:creationId xmlns:p14="http://schemas.microsoft.com/office/powerpoint/2010/main" val="635772991"/>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1" pos="229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2988293-A0C0-4C84-A6B8-425774EDE061}" type="datetimeFigureOut">
              <a:rPr lang="en-GB" smtClean="0"/>
              <a:t>17/10/2017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B166CC-18F3-4C84-BAA0-62C108CAC970}" type="slidenum">
              <a:rPr lang="en-GB" smtClean="0"/>
              <a:t>‹#›</a:t>
            </a:fld>
            <a:endParaRPr lang="en-GB"/>
          </a:p>
        </p:txBody>
      </p:sp>
    </p:spTree>
    <p:extLst>
      <p:ext uri="{BB962C8B-B14F-4D97-AF65-F5344CB8AC3E}">
        <p14:creationId xmlns:p14="http://schemas.microsoft.com/office/powerpoint/2010/main" val="2476730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988293-A0C0-4C84-A6B8-425774EDE061}" type="datetimeFigureOut">
              <a:rPr lang="en-GB" smtClean="0"/>
              <a:t>17/10/2017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B166CC-18F3-4C84-BAA0-62C108CAC970}" type="slidenum">
              <a:rPr lang="en-GB" smtClean="0"/>
              <a:t>‹#›</a:t>
            </a:fld>
            <a:endParaRPr lang="en-GB"/>
          </a:p>
        </p:txBody>
      </p:sp>
    </p:spTree>
    <p:extLst>
      <p:ext uri="{BB962C8B-B14F-4D97-AF65-F5344CB8AC3E}">
        <p14:creationId xmlns:p14="http://schemas.microsoft.com/office/powerpoint/2010/main" val="1459111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2988293-A0C0-4C84-A6B8-425774EDE061}" type="datetimeFigureOut">
              <a:rPr lang="en-GB" smtClean="0"/>
              <a:t>17/10/2017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B166CC-18F3-4C84-BAA0-62C108CAC970}" type="slidenum">
              <a:rPr lang="en-GB" smtClean="0"/>
              <a:t>‹#›</a:t>
            </a:fld>
            <a:endParaRPr lang="en-GB"/>
          </a:p>
        </p:txBody>
      </p:sp>
    </p:spTree>
    <p:extLst>
      <p:ext uri="{BB962C8B-B14F-4D97-AF65-F5344CB8AC3E}">
        <p14:creationId xmlns:p14="http://schemas.microsoft.com/office/powerpoint/2010/main" val="13208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988293-A0C0-4C84-A6B8-425774EDE061}" type="datetimeFigureOut">
              <a:rPr lang="en-GB" smtClean="0"/>
              <a:t>17/10/2017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B166CC-18F3-4C84-BAA0-62C108CAC970}" type="slidenum">
              <a:rPr lang="en-GB" smtClean="0"/>
              <a:t>‹#›</a:t>
            </a:fld>
            <a:endParaRPr lang="en-GB"/>
          </a:p>
        </p:txBody>
      </p:sp>
    </p:spTree>
    <p:extLst>
      <p:ext uri="{BB962C8B-B14F-4D97-AF65-F5344CB8AC3E}">
        <p14:creationId xmlns:p14="http://schemas.microsoft.com/office/powerpoint/2010/main" val="2991640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988293-A0C0-4C84-A6B8-425774EDE061}" type="datetimeFigureOut">
              <a:rPr lang="en-GB" smtClean="0"/>
              <a:t>17/10/2017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B166CC-18F3-4C84-BAA0-62C108CAC970}" type="slidenum">
              <a:rPr lang="en-GB" smtClean="0"/>
              <a:t>‹#›</a:t>
            </a:fld>
            <a:endParaRPr lang="en-GB"/>
          </a:p>
        </p:txBody>
      </p:sp>
    </p:spTree>
    <p:extLst>
      <p:ext uri="{BB962C8B-B14F-4D97-AF65-F5344CB8AC3E}">
        <p14:creationId xmlns:p14="http://schemas.microsoft.com/office/powerpoint/2010/main" val="3887402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White with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8" name="Straight Connector 7"/>
          <p:cNvCxnSpPr/>
          <p:nvPr userDrawn="1"/>
        </p:nvCxnSpPr>
        <p:spPr>
          <a:xfrm>
            <a:off x="467544" y="1268760"/>
            <a:ext cx="82296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1270" y="50291"/>
            <a:ext cx="1667461" cy="1179228"/>
          </a:xfrm>
          <a:prstGeom prst="rect">
            <a:avLst/>
          </a:prstGeom>
        </p:spPr>
      </p:pic>
    </p:spTree>
    <p:extLst>
      <p:ext uri="{BB962C8B-B14F-4D97-AF65-F5344CB8AC3E}">
        <p14:creationId xmlns:p14="http://schemas.microsoft.com/office/powerpoint/2010/main" val="23263022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988293-A0C0-4C84-A6B8-425774EDE061}" type="datetimeFigureOut">
              <a:rPr lang="en-GB" smtClean="0"/>
              <a:t>17/10/2017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B166CC-18F3-4C84-BAA0-62C108CAC970}" type="slidenum">
              <a:rPr lang="en-GB" smtClean="0"/>
              <a:t>‹#›</a:t>
            </a:fld>
            <a:endParaRPr lang="en-GB"/>
          </a:p>
        </p:txBody>
      </p:sp>
    </p:spTree>
    <p:extLst>
      <p:ext uri="{BB962C8B-B14F-4D97-AF65-F5344CB8AC3E}">
        <p14:creationId xmlns:p14="http://schemas.microsoft.com/office/powerpoint/2010/main" val="240129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988293-A0C0-4C84-A6B8-425774EDE061}" type="datetimeFigureOut">
              <a:rPr lang="en-GB" smtClean="0"/>
              <a:t>17/10/2017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B166CC-18F3-4C84-BAA0-62C108CAC970}" type="slidenum">
              <a:rPr lang="en-GB" smtClean="0"/>
              <a:t>‹#›</a:t>
            </a:fld>
            <a:endParaRPr lang="en-GB"/>
          </a:p>
        </p:txBody>
      </p:sp>
    </p:spTree>
    <p:extLst>
      <p:ext uri="{BB962C8B-B14F-4D97-AF65-F5344CB8AC3E}">
        <p14:creationId xmlns:p14="http://schemas.microsoft.com/office/powerpoint/2010/main" val="2416814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988293-A0C0-4C84-A6B8-425774EDE061}" type="datetimeFigureOut">
              <a:rPr lang="en-GB" smtClean="0"/>
              <a:t>17/10/2017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B166CC-18F3-4C84-BAA0-62C108CAC970}" type="slidenum">
              <a:rPr lang="en-GB" smtClean="0"/>
              <a:t>‹#›</a:t>
            </a:fld>
            <a:endParaRPr lang="en-GB"/>
          </a:p>
        </p:txBody>
      </p:sp>
    </p:spTree>
    <p:extLst>
      <p:ext uri="{BB962C8B-B14F-4D97-AF65-F5344CB8AC3E}">
        <p14:creationId xmlns:p14="http://schemas.microsoft.com/office/powerpoint/2010/main" val="531547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imple Title">
    <p:spTree>
      <p:nvGrpSpPr>
        <p:cNvPr id="1" name=""/>
        <p:cNvGrpSpPr/>
        <p:nvPr/>
      </p:nvGrpSpPr>
      <p:grpSpPr>
        <a:xfrm>
          <a:off x="0" y="0"/>
          <a:ext cx="0" cy="0"/>
          <a:chOff x="0" y="0"/>
          <a:chExt cx="0" cy="0"/>
        </a:xfrm>
      </p:grpSpPr>
      <p:sp>
        <p:nvSpPr>
          <p:cNvPr id="9" name="Right Triangle 8"/>
          <p:cNvSpPr/>
          <p:nvPr userDrawn="1"/>
        </p:nvSpPr>
        <p:spPr>
          <a:xfrm flipV="1">
            <a:off x="-36512" y="0"/>
            <a:ext cx="9180512" cy="688538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sz="1800">
              <a:solidFill>
                <a:prstClr val="white"/>
              </a:solidFill>
            </a:endParaRPr>
          </a:p>
        </p:txBody>
      </p:sp>
      <p:sp>
        <p:nvSpPr>
          <p:cNvPr id="7" name="Title 1"/>
          <p:cNvSpPr>
            <a:spLocks noGrp="1"/>
          </p:cNvSpPr>
          <p:nvPr>
            <p:ph type="ctrTitle"/>
          </p:nvPr>
        </p:nvSpPr>
        <p:spPr>
          <a:xfrm>
            <a:off x="2289175" y="3706739"/>
            <a:ext cx="6400800" cy="2312228"/>
          </a:xfrm>
          <a:prstGeom prst="rect">
            <a:avLst/>
          </a:prstGeom>
        </p:spPr>
        <p:txBody>
          <a:bodyPr anchor="b" anchorCtr="0">
            <a:normAutofit/>
          </a:bodyPr>
          <a:lstStyle>
            <a:lvl1pPr algn="r">
              <a:defRPr sz="3000" b="1">
                <a:solidFill>
                  <a:schemeClr val="accent1"/>
                </a:solidFill>
                <a:latin typeface="+mj-lt"/>
                <a:ea typeface="Apercu Medium" pitchFamily="50"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2289175" y="6025877"/>
            <a:ext cx="6400800" cy="374925"/>
          </a:xfrm>
          <a:prstGeom prst="rect">
            <a:avLst/>
          </a:prstGeom>
        </p:spPr>
        <p:txBody>
          <a:bodyPr anchor="b" anchorCtr="0">
            <a:normAutofit/>
          </a:bodyPr>
          <a:lstStyle>
            <a:lvl1pPr marL="0" indent="0" algn="r">
              <a:buNone/>
              <a:defRPr sz="18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834" y="931663"/>
            <a:ext cx="2111475" cy="280545"/>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7258" y="-45262"/>
            <a:ext cx="2003381" cy="1416791"/>
          </a:xfrm>
          <a:prstGeom prst="rect">
            <a:avLst/>
          </a:prstGeom>
        </p:spPr>
      </p:pic>
    </p:spTree>
    <p:extLst>
      <p:ext uri="{BB962C8B-B14F-4D97-AF65-F5344CB8AC3E}">
        <p14:creationId xmlns:p14="http://schemas.microsoft.com/office/powerpoint/2010/main" val="103655738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mple Title">
    <p:spTree>
      <p:nvGrpSpPr>
        <p:cNvPr id="1" name=""/>
        <p:cNvGrpSpPr/>
        <p:nvPr/>
      </p:nvGrpSpPr>
      <p:grpSpPr>
        <a:xfrm>
          <a:off x="0" y="0"/>
          <a:ext cx="0" cy="0"/>
          <a:chOff x="0" y="0"/>
          <a:chExt cx="0" cy="0"/>
        </a:xfrm>
      </p:grpSpPr>
      <p:sp>
        <p:nvSpPr>
          <p:cNvPr id="9" name="Right Triangle 8"/>
          <p:cNvSpPr/>
          <p:nvPr userDrawn="1"/>
        </p:nvSpPr>
        <p:spPr>
          <a:xfrm flipV="1">
            <a:off x="-36512" y="0"/>
            <a:ext cx="9180512" cy="688538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7" name="Title 1"/>
          <p:cNvSpPr>
            <a:spLocks noGrp="1"/>
          </p:cNvSpPr>
          <p:nvPr>
            <p:ph type="ctrTitle"/>
          </p:nvPr>
        </p:nvSpPr>
        <p:spPr>
          <a:xfrm>
            <a:off x="2289175" y="3706739"/>
            <a:ext cx="6400800" cy="2312228"/>
          </a:xfrm>
          <a:prstGeom prst="rect">
            <a:avLst/>
          </a:prstGeom>
        </p:spPr>
        <p:txBody>
          <a:bodyPr anchor="b" anchorCtr="0">
            <a:normAutofit/>
          </a:bodyPr>
          <a:lstStyle>
            <a:lvl1pPr algn="r">
              <a:defRPr sz="3000" b="1">
                <a:solidFill>
                  <a:schemeClr val="accent1"/>
                </a:solidFill>
                <a:latin typeface="+mj-lt"/>
                <a:ea typeface="Apercu Medium" pitchFamily="50"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2289175" y="6025875"/>
            <a:ext cx="6400800" cy="374925"/>
          </a:xfrm>
          <a:prstGeom prst="rect">
            <a:avLst/>
          </a:prstGeom>
        </p:spPr>
        <p:txBody>
          <a:bodyPr anchor="b" anchorCtr="0">
            <a:normAutofit/>
          </a:bodyPr>
          <a:lstStyle>
            <a:lvl1pPr marL="0" indent="0" algn="r">
              <a:buNone/>
              <a:defRPr sz="18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833" y="931661"/>
            <a:ext cx="2111475" cy="280545"/>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7257" y="-45262"/>
            <a:ext cx="2003381" cy="1416791"/>
          </a:xfrm>
          <a:prstGeom prst="rect">
            <a:avLst/>
          </a:prstGeom>
        </p:spPr>
      </p:pic>
    </p:spTree>
    <p:extLst>
      <p:ext uri="{BB962C8B-B14F-4D97-AF65-F5344CB8AC3E}">
        <p14:creationId xmlns:p14="http://schemas.microsoft.com/office/powerpoint/2010/main" val="304828967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White with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8" name="Straight Connector 7"/>
          <p:cNvCxnSpPr/>
          <p:nvPr userDrawn="1"/>
        </p:nvCxnSpPr>
        <p:spPr>
          <a:xfrm>
            <a:off x="467544" y="1268760"/>
            <a:ext cx="82296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1269" y="50291"/>
            <a:ext cx="1667461" cy="1179228"/>
          </a:xfrm>
          <a:prstGeom prst="rect">
            <a:avLst/>
          </a:prstGeom>
        </p:spPr>
      </p:pic>
    </p:spTree>
    <p:extLst>
      <p:ext uri="{BB962C8B-B14F-4D97-AF65-F5344CB8AC3E}">
        <p14:creationId xmlns:p14="http://schemas.microsoft.com/office/powerpoint/2010/main" val="126561754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lack with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8" name="Straight Connector 7"/>
          <p:cNvCxnSpPr/>
          <p:nvPr userDrawn="1"/>
        </p:nvCxnSpPr>
        <p:spPr>
          <a:xfrm>
            <a:off x="467544" y="1268760"/>
            <a:ext cx="82296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Tree>
    <p:extLst>
      <p:ext uri="{BB962C8B-B14F-4D97-AF65-F5344CB8AC3E}">
        <p14:creationId xmlns:p14="http://schemas.microsoft.com/office/powerpoint/2010/main" val="2984696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 with Pic">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
        <p:nvSpPr>
          <p:cNvPr id="5" name="Picture Placeholder 4"/>
          <p:cNvSpPr>
            <a:spLocks noGrp="1"/>
          </p:cNvSpPr>
          <p:nvPr>
            <p:ph type="pic" sz="quarter" idx="10"/>
          </p:nvPr>
        </p:nvSpPr>
        <p:spPr>
          <a:xfrm>
            <a:off x="4353391" y="1635125"/>
            <a:ext cx="4160838" cy="4343400"/>
          </a:xfrm>
        </p:spPr>
        <p:txBody>
          <a:bodyPr/>
          <a:lstStyle/>
          <a:p>
            <a:r>
              <a:rPr lang="en-US" smtClean="0"/>
              <a:t>Click icon to add picture</a:t>
            </a:r>
            <a:endParaRPr lang="en-GB"/>
          </a:p>
        </p:txBody>
      </p:sp>
      <p:sp>
        <p:nvSpPr>
          <p:cNvPr id="7" name="Text Placeholder 6"/>
          <p:cNvSpPr>
            <a:spLocks noGrp="1"/>
          </p:cNvSpPr>
          <p:nvPr>
            <p:ph type="body" sz="quarter" idx="11"/>
          </p:nvPr>
        </p:nvSpPr>
        <p:spPr>
          <a:xfrm>
            <a:off x="621179" y="1635125"/>
            <a:ext cx="3447482" cy="3001963"/>
          </a:xfrm>
        </p:spPr>
        <p:txBody>
          <a:bodyPr>
            <a:no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51616773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ite 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1269" y="50291"/>
            <a:ext cx="1667461" cy="1179228"/>
          </a:xfrm>
          <a:prstGeom prst="rect">
            <a:avLst/>
          </a:prstGeom>
        </p:spPr>
      </p:pic>
    </p:spTree>
    <p:extLst>
      <p:ext uri="{BB962C8B-B14F-4D97-AF65-F5344CB8AC3E}">
        <p14:creationId xmlns:p14="http://schemas.microsoft.com/office/powerpoint/2010/main" val="112240359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asy">
    <p:bg>
      <p:bgRef idx="1001">
        <a:schemeClr val="bg1"/>
      </p:bgRef>
    </p:bg>
    <p:spTree>
      <p:nvGrpSpPr>
        <p:cNvPr id="1" name=""/>
        <p:cNvGrpSpPr/>
        <p:nvPr/>
      </p:nvGrpSpPr>
      <p:grpSpPr>
        <a:xfrm>
          <a:off x="0" y="0"/>
          <a:ext cx="0" cy="0"/>
          <a:chOff x="0" y="0"/>
          <a:chExt cx="0" cy="0"/>
        </a:xfrm>
      </p:grpSpPr>
      <p:grpSp>
        <p:nvGrpSpPr>
          <p:cNvPr id="11" name="Group 10"/>
          <p:cNvGrpSpPr/>
          <p:nvPr userDrawn="1"/>
        </p:nvGrpSpPr>
        <p:grpSpPr>
          <a:xfrm>
            <a:off x="335560" y="1306493"/>
            <a:ext cx="8513168" cy="4283464"/>
            <a:chOff x="268448" y="1410749"/>
            <a:chExt cx="8513168" cy="4283464"/>
          </a:xfrm>
        </p:grpSpPr>
        <p:sp>
          <p:nvSpPr>
            <p:cNvPr id="4" name="Diamond 3"/>
            <p:cNvSpPr/>
            <p:nvPr userDrawn="1"/>
          </p:nvSpPr>
          <p:spPr>
            <a:xfrm>
              <a:off x="2447179" y="3663893"/>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black"/>
                  </a:solidFill>
                  <a:ea typeface="Apercu" pitchFamily="50" charset="0"/>
                </a:rPr>
                <a:t>Social</a:t>
              </a:r>
              <a:endParaRPr lang="en-GB" sz="2400" cap="all" spc="150" dirty="0">
                <a:solidFill>
                  <a:prstClr val="black"/>
                </a:solidFill>
                <a:ea typeface="Apercu" pitchFamily="50" charset="0"/>
              </a:endParaRPr>
            </a:p>
          </p:txBody>
        </p:sp>
        <p:sp>
          <p:nvSpPr>
            <p:cNvPr id="8" name="Diamond 7"/>
            <p:cNvSpPr/>
            <p:nvPr userDrawn="1"/>
          </p:nvSpPr>
          <p:spPr>
            <a:xfrm>
              <a:off x="4658816"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black"/>
                  </a:solidFill>
                  <a:ea typeface="Apercu" pitchFamily="50" charset="0"/>
                </a:rPr>
                <a:t>Timely</a:t>
              </a:r>
              <a:endParaRPr lang="en-GB" sz="2400" cap="all" spc="150" dirty="0">
                <a:solidFill>
                  <a:prstClr val="black"/>
                </a:solidFill>
                <a:ea typeface="Apercu" pitchFamily="50" charset="0"/>
              </a:endParaRPr>
            </a:p>
          </p:txBody>
        </p:sp>
        <p:sp>
          <p:nvSpPr>
            <p:cNvPr id="9" name="Diamond 8"/>
            <p:cNvSpPr/>
            <p:nvPr userDrawn="1"/>
          </p:nvSpPr>
          <p:spPr>
            <a:xfrm>
              <a:off x="268448"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black"/>
                  </a:solidFill>
                  <a:ea typeface="Apercu" pitchFamily="50" charset="0"/>
                </a:rPr>
                <a:t>Attractive</a:t>
              </a:r>
              <a:endParaRPr lang="en-GB" sz="2400" cap="all" spc="150" dirty="0">
                <a:solidFill>
                  <a:prstClr val="black"/>
                </a:solidFill>
                <a:ea typeface="Apercu" pitchFamily="50" charset="0"/>
              </a:endParaRPr>
            </a:p>
          </p:txBody>
        </p:sp>
        <p:sp>
          <p:nvSpPr>
            <p:cNvPr id="10" name="Diamond 9"/>
            <p:cNvSpPr/>
            <p:nvPr userDrawn="1"/>
          </p:nvSpPr>
          <p:spPr>
            <a:xfrm>
              <a:off x="2447179" y="1410749"/>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white"/>
                  </a:solidFill>
                  <a:ea typeface="Apercu" pitchFamily="50" charset="0"/>
                </a:rPr>
                <a:t>Easy</a:t>
              </a:r>
              <a:endParaRPr lang="en-GB" sz="2400" cap="all" spc="150" dirty="0">
                <a:solidFill>
                  <a:prstClr val="white"/>
                </a:solidFill>
                <a:ea typeface="Apercu" pitchFamily="50" charset="0"/>
              </a:endParaRP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Tree>
    <p:extLst>
      <p:ext uri="{BB962C8B-B14F-4D97-AF65-F5344CB8AC3E}">
        <p14:creationId xmlns:p14="http://schemas.microsoft.com/office/powerpoint/2010/main" val="27482487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lack with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8" name="Straight Connector 7"/>
          <p:cNvCxnSpPr/>
          <p:nvPr userDrawn="1"/>
        </p:nvCxnSpPr>
        <p:spPr>
          <a:xfrm>
            <a:off x="467544" y="1268760"/>
            <a:ext cx="82296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5" y="55353"/>
            <a:ext cx="1648474" cy="1165801"/>
          </a:xfrm>
          <a:prstGeom prst="rect">
            <a:avLst/>
          </a:prstGeom>
        </p:spPr>
      </p:pic>
    </p:spTree>
    <p:extLst>
      <p:ext uri="{BB962C8B-B14F-4D97-AF65-F5344CB8AC3E}">
        <p14:creationId xmlns:p14="http://schemas.microsoft.com/office/powerpoint/2010/main" val="10045707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ttractive">
    <p:bg>
      <p:bgRef idx="1001">
        <a:schemeClr val="bg1"/>
      </p:bgRef>
    </p:bg>
    <p:spTree>
      <p:nvGrpSpPr>
        <p:cNvPr id="1" name=""/>
        <p:cNvGrpSpPr/>
        <p:nvPr/>
      </p:nvGrpSpPr>
      <p:grpSpPr>
        <a:xfrm>
          <a:off x="0" y="0"/>
          <a:ext cx="0" cy="0"/>
          <a:chOff x="0" y="0"/>
          <a:chExt cx="0" cy="0"/>
        </a:xfrm>
      </p:grpSpPr>
      <p:grpSp>
        <p:nvGrpSpPr>
          <p:cNvPr id="11" name="Group 10"/>
          <p:cNvGrpSpPr/>
          <p:nvPr userDrawn="1"/>
        </p:nvGrpSpPr>
        <p:grpSpPr>
          <a:xfrm>
            <a:off x="335560" y="1306493"/>
            <a:ext cx="8513168" cy="4283464"/>
            <a:chOff x="268448" y="1410749"/>
            <a:chExt cx="8513168" cy="4283464"/>
          </a:xfrm>
        </p:grpSpPr>
        <p:sp>
          <p:nvSpPr>
            <p:cNvPr id="4" name="Diamond 3"/>
            <p:cNvSpPr/>
            <p:nvPr userDrawn="1"/>
          </p:nvSpPr>
          <p:spPr>
            <a:xfrm>
              <a:off x="2447179" y="3663893"/>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black"/>
                  </a:solidFill>
                  <a:ea typeface="Apercu" pitchFamily="50" charset="0"/>
                </a:rPr>
                <a:t>Social</a:t>
              </a:r>
              <a:endParaRPr lang="en-GB" sz="2400" cap="all" spc="150" dirty="0">
                <a:solidFill>
                  <a:prstClr val="black"/>
                </a:solidFill>
                <a:ea typeface="Apercu" pitchFamily="50" charset="0"/>
              </a:endParaRPr>
            </a:p>
          </p:txBody>
        </p:sp>
        <p:sp>
          <p:nvSpPr>
            <p:cNvPr id="8" name="Diamond 7"/>
            <p:cNvSpPr/>
            <p:nvPr userDrawn="1"/>
          </p:nvSpPr>
          <p:spPr>
            <a:xfrm>
              <a:off x="4658816"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black"/>
                  </a:solidFill>
                  <a:ea typeface="Apercu" pitchFamily="50" charset="0"/>
                </a:rPr>
                <a:t>Timely</a:t>
              </a:r>
              <a:endParaRPr lang="en-GB" sz="2400" cap="all" spc="150" dirty="0">
                <a:solidFill>
                  <a:prstClr val="black"/>
                </a:solidFill>
                <a:ea typeface="Apercu" pitchFamily="50" charset="0"/>
              </a:endParaRPr>
            </a:p>
          </p:txBody>
        </p:sp>
        <p:sp>
          <p:nvSpPr>
            <p:cNvPr id="9" name="Diamond 8"/>
            <p:cNvSpPr/>
            <p:nvPr userDrawn="1"/>
          </p:nvSpPr>
          <p:spPr>
            <a:xfrm>
              <a:off x="268448" y="2525087"/>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white"/>
                  </a:solidFill>
                  <a:ea typeface="Apercu" pitchFamily="50" charset="0"/>
                </a:rPr>
                <a:t>Attractive</a:t>
              </a:r>
              <a:endParaRPr lang="en-GB" sz="2400" cap="all" spc="150" dirty="0">
                <a:solidFill>
                  <a:prstClr val="white"/>
                </a:solidFill>
                <a:ea typeface="Apercu" pitchFamily="50" charset="0"/>
              </a:endParaRPr>
            </a:p>
          </p:txBody>
        </p:sp>
        <p:sp>
          <p:nvSpPr>
            <p:cNvPr id="10" name="Diamond 9"/>
            <p:cNvSpPr/>
            <p:nvPr userDrawn="1"/>
          </p:nvSpPr>
          <p:spPr>
            <a:xfrm>
              <a:off x="2447179" y="1410749"/>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white"/>
                  </a:solidFill>
                  <a:ea typeface="Apercu" pitchFamily="50" charset="0"/>
                </a:rPr>
                <a:t>Easy</a:t>
              </a:r>
              <a:endParaRPr lang="en-GB" sz="2400" cap="all" spc="150" dirty="0">
                <a:solidFill>
                  <a:prstClr val="white"/>
                </a:solidFill>
                <a:ea typeface="Apercu" pitchFamily="50" charset="0"/>
              </a:endParaRP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Tree>
    <p:extLst>
      <p:ext uri="{BB962C8B-B14F-4D97-AF65-F5344CB8AC3E}">
        <p14:creationId xmlns:p14="http://schemas.microsoft.com/office/powerpoint/2010/main" val="17925821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ocial">
    <p:bg>
      <p:bgRef idx="1001">
        <a:schemeClr val="bg1"/>
      </p:bgRef>
    </p:bg>
    <p:spTree>
      <p:nvGrpSpPr>
        <p:cNvPr id="1" name=""/>
        <p:cNvGrpSpPr/>
        <p:nvPr/>
      </p:nvGrpSpPr>
      <p:grpSpPr>
        <a:xfrm>
          <a:off x="0" y="0"/>
          <a:ext cx="0" cy="0"/>
          <a:chOff x="0" y="0"/>
          <a:chExt cx="0" cy="0"/>
        </a:xfrm>
      </p:grpSpPr>
      <p:grpSp>
        <p:nvGrpSpPr>
          <p:cNvPr id="11" name="Group 10"/>
          <p:cNvGrpSpPr/>
          <p:nvPr userDrawn="1"/>
        </p:nvGrpSpPr>
        <p:grpSpPr>
          <a:xfrm>
            <a:off x="335560" y="1306493"/>
            <a:ext cx="8513168" cy="4283464"/>
            <a:chOff x="268448" y="1410749"/>
            <a:chExt cx="8513168" cy="4283464"/>
          </a:xfrm>
        </p:grpSpPr>
        <p:sp>
          <p:nvSpPr>
            <p:cNvPr id="4" name="Diamond 3"/>
            <p:cNvSpPr/>
            <p:nvPr userDrawn="1"/>
          </p:nvSpPr>
          <p:spPr>
            <a:xfrm>
              <a:off x="2447179" y="3663893"/>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white"/>
                  </a:solidFill>
                  <a:ea typeface="Apercu" pitchFamily="50" charset="0"/>
                </a:rPr>
                <a:t>Social</a:t>
              </a:r>
              <a:endParaRPr lang="en-GB" sz="2400" cap="all" spc="150" dirty="0">
                <a:solidFill>
                  <a:prstClr val="white"/>
                </a:solidFill>
                <a:ea typeface="Apercu" pitchFamily="50" charset="0"/>
              </a:endParaRPr>
            </a:p>
          </p:txBody>
        </p:sp>
        <p:sp>
          <p:nvSpPr>
            <p:cNvPr id="8" name="Diamond 7"/>
            <p:cNvSpPr/>
            <p:nvPr userDrawn="1"/>
          </p:nvSpPr>
          <p:spPr>
            <a:xfrm>
              <a:off x="4658816"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black"/>
                  </a:solidFill>
                  <a:ea typeface="Apercu" pitchFamily="50" charset="0"/>
                </a:rPr>
                <a:t>Timely</a:t>
              </a:r>
              <a:endParaRPr lang="en-GB" sz="2400" cap="all" spc="150" dirty="0">
                <a:solidFill>
                  <a:prstClr val="black"/>
                </a:solidFill>
                <a:ea typeface="Apercu" pitchFamily="50" charset="0"/>
              </a:endParaRPr>
            </a:p>
          </p:txBody>
        </p:sp>
        <p:sp>
          <p:nvSpPr>
            <p:cNvPr id="9" name="Diamond 8"/>
            <p:cNvSpPr/>
            <p:nvPr userDrawn="1"/>
          </p:nvSpPr>
          <p:spPr>
            <a:xfrm>
              <a:off x="268448" y="2525087"/>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white"/>
                  </a:solidFill>
                  <a:ea typeface="Apercu" pitchFamily="50" charset="0"/>
                </a:rPr>
                <a:t>Attractive</a:t>
              </a:r>
              <a:endParaRPr lang="en-GB" sz="2400" cap="all" spc="150" dirty="0">
                <a:solidFill>
                  <a:prstClr val="white"/>
                </a:solidFill>
                <a:ea typeface="Apercu" pitchFamily="50" charset="0"/>
              </a:endParaRPr>
            </a:p>
          </p:txBody>
        </p:sp>
        <p:sp>
          <p:nvSpPr>
            <p:cNvPr id="10" name="Diamond 9"/>
            <p:cNvSpPr/>
            <p:nvPr userDrawn="1"/>
          </p:nvSpPr>
          <p:spPr>
            <a:xfrm>
              <a:off x="2447179" y="1410749"/>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white"/>
                  </a:solidFill>
                  <a:ea typeface="Apercu" pitchFamily="50" charset="0"/>
                </a:rPr>
                <a:t>Easy</a:t>
              </a:r>
              <a:endParaRPr lang="en-GB" sz="2400" cap="all" spc="150" dirty="0">
                <a:solidFill>
                  <a:prstClr val="white"/>
                </a:solidFill>
                <a:ea typeface="Apercu" pitchFamily="50" charset="0"/>
              </a:endParaRP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Tree>
    <p:extLst>
      <p:ext uri="{BB962C8B-B14F-4D97-AF65-F5344CB8AC3E}">
        <p14:creationId xmlns:p14="http://schemas.microsoft.com/office/powerpoint/2010/main" val="7045413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y">
    <p:bg>
      <p:bgPr>
        <a:solidFill>
          <a:schemeClr val="bg1"/>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335560" y="1306493"/>
            <a:ext cx="8513168" cy="4283464"/>
            <a:chOff x="268448" y="1410749"/>
            <a:chExt cx="8513168" cy="4283464"/>
          </a:xfrm>
        </p:grpSpPr>
        <p:sp>
          <p:nvSpPr>
            <p:cNvPr id="4" name="Diamond 3"/>
            <p:cNvSpPr/>
            <p:nvPr userDrawn="1"/>
          </p:nvSpPr>
          <p:spPr>
            <a:xfrm>
              <a:off x="2447179" y="3663893"/>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white"/>
                  </a:solidFill>
                  <a:ea typeface="Apercu" pitchFamily="50" charset="0"/>
                </a:rPr>
                <a:t>Social</a:t>
              </a:r>
              <a:endParaRPr lang="en-GB" sz="2400" cap="all" spc="150" dirty="0">
                <a:solidFill>
                  <a:prstClr val="white"/>
                </a:solidFill>
                <a:ea typeface="Apercu" pitchFamily="50" charset="0"/>
              </a:endParaRPr>
            </a:p>
          </p:txBody>
        </p:sp>
        <p:sp>
          <p:nvSpPr>
            <p:cNvPr id="8" name="Diamond 7"/>
            <p:cNvSpPr/>
            <p:nvPr userDrawn="1"/>
          </p:nvSpPr>
          <p:spPr>
            <a:xfrm>
              <a:off x="4658816" y="2525087"/>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white"/>
                  </a:solidFill>
                  <a:ea typeface="Apercu" pitchFamily="50" charset="0"/>
                </a:rPr>
                <a:t>Timely</a:t>
              </a:r>
              <a:endParaRPr lang="en-GB" sz="2400" cap="all" spc="150" dirty="0">
                <a:solidFill>
                  <a:prstClr val="white"/>
                </a:solidFill>
                <a:ea typeface="Apercu" pitchFamily="50" charset="0"/>
              </a:endParaRPr>
            </a:p>
          </p:txBody>
        </p:sp>
        <p:sp>
          <p:nvSpPr>
            <p:cNvPr id="9" name="Diamond 8"/>
            <p:cNvSpPr/>
            <p:nvPr userDrawn="1"/>
          </p:nvSpPr>
          <p:spPr>
            <a:xfrm>
              <a:off x="268448" y="2525087"/>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white"/>
                  </a:solidFill>
                  <a:ea typeface="Apercu" pitchFamily="50" charset="0"/>
                </a:rPr>
                <a:t>Attractive</a:t>
              </a:r>
              <a:endParaRPr lang="en-GB" sz="2400" cap="all" spc="150" dirty="0">
                <a:solidFill>
                  <a:prstClr val="white"/>
                </a:solidFill>
                <a:ea typeface="Apercu" pitchFamily="50" charset="0"/>
              </a:endParaRPr>
            </a:p>
          </p:txBody>
        </p:sp>
        <p:sp>
          <p:nvSpPr>
            <p:cNvPr id="10" name="Diamond 9"/>
            <p:cNvSpPr/>
            <p:nvPr userDrawn="1"/>
          </p:nvSpPr>
          <p:spPr>
            <a:xfrm>
              <a:off x="2447179" y="1410749"/>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cap="all" spc="150" dirty="0" smtClean="0">
                  <a:solidFill>
                    <a:prstClr val="white"/>
                  </a:solidFill>
                  <a:ea typeface="Apercu" pitchFamily="50" charset="0"/>
                </a:rPr>
                <a:t>Easy</a:t>
              </a:r>
              <a:endParaRPr lang="en-GB" sz="2400" cap="all" spc="150" dirty="0">
                <a:solidFill>
                  <a:prstClr val="white"/>
                </a:solidFill>
                <a:ea typeface="Apercu" pitchFamily="50" charset="0"/>
              </a:endParaRP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Tree>
    <p:extLst>
      <p:ext uri="{BB962C8B-B14F-4D97-AF65-F5344CB8AC3E}">
        <p14:creationId xmlns:p14="http://schemas.microsoft.com/office/powerpoint/2010/main" val="36853025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gn Off">
    <p:spTree>
      <p:nvGrpSpPr>
        <p:cNvPr id="1" name=""/>
        <p:cNvGrpSpPr/>
        <p:nvPr/>
      </p:nvGrpSpPr>
      <p:grpSpPr>
        <a:xfrm>
          <a:off x="0" y="0"/>
          <a:ext cx="0" cy="0"/>
          <a:chOff x="0" y="0"/>
          <a:chExt cx="0" cy="0"/>
        </a:xfrm>
      </p:grpSpPr>
      <p:pic>
        <p:nvPicPr>
          <p:cNvPr id="3" name="Picture 2" descr="http://www.behaviouralinsights.co.uk/sites/default/files/BIT%20New%20Blog%20Entry_CD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21970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p:cNvSpPr>
            <a:spLocks noGrp="1"/>
          </p:cNvSpPr>
          <p:nvPr>
            <p:ph type="subTitle" idx="1"/>
          </p:nvPr>
        </p:nvSpPr>
        <p:spPr>
          <a:xfrm>
            <a:off x="2289175" y="6025875"/>
            <a:ext cx="6400800" cy="374925"/>
          </a:xfrm>
          <a:prstGeom prst="rect">
            <a:avLst/>
          </a:prstGeom>
        </p:spPr>
        <p:txBody>
          <a:bodyPr anchor="b" anchorCtr="0">
            <a:normAutofit/>
          </a:bodyPr>
          <a:lstStyle>
            <a:lvl1pPr marL="0" indent="0" algn="r">
              <a:buNone/>
              <a:defRPr sz="1800"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Title 1"/>
          <p:cNvSpPr>
            <a:spLocks noGrp="1"/>
          </p:cNvSpPr>
          <p:nvPr>
            <p:ph type="ctrTitle"/>
          </p:nvPr>
        </p:nvSpPr>
        <p:spPr>
          <a:xfrm>
            <a:off x="2289175" y="3706739"/>
            <a:ext cx="6400800" cy="2312228"/>
          </a:xfrm>
          <a:prstGeom prst="rect">
            <a:avLst/>
          </a:prstGeom>
        </p:spPr>
        <p:txBody>
          <a:bodyPr anchor="b" anchorCtr="0">
            <a:normAutofit/>
          </a:bodyPr>
          <a:lstStyle>
            <a:lvl1pPr algn="r">
              <a:defRPr sz="3000" b="1">
                <a:solidFill>
                  <a:schemeClr val="accent1"/>
                </a:solidFill>
                <a:latin typeface="+mj-lt"/>
                <a:ea typeface="Apercu Medium" pitchFamily="50"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025423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Rectangle 3"/>
          <p:cNvSpPr/>
          <p:nvPr userDrawn="1"/>
        </p:nvSpPr>
        <p:spPr>
          <a:xfrm>
            <a:off x="0" y="0"/>
            <a:ext cx="9144000" cy="105251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prstClr val="white"/>
              </a:solidFill>
            </a:endParaRPr>
          </a:p>
        </p:txBody>
      </p:sp>
      <p:sp>
        <p:nvSpPr>
          <p:cNvPr id="5" name="Round Single Corner Rectangle 4"/>
          <p:cNvSpPr/>
          <p:nvPr userDrawn="1"/>
        </p:nvSpPr>
        <p:spPr>
          <a:xfrm>
            <a:off x="0" y="115888"/>
            <a:ext cx="6948488" cy="936625"/>
          </a:xfrm>
          <a:prstGeom prst="round1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prstClr val="white"/>
              </a:solidFill>
            </a:endParaRPr>
          </a:p>
        </p:txBody>
      </p:sp>
      <p:sp>
        <p:nvSpPr>
          <p:cNvPr id="7" name="TextBox 6"/>
          <p:cNvSpPr txBox="1">
            <a:spLocks noChangeArrowheads="1"/>
          </p:cNvSpPr>
          <p:nvPr userDrawn="1"/>
        </p:nvSpPr>
        <p:spPr bwMode="auto">
          <a:xfrm>
            <a:off x="7235825" y="404813"/>
            <a:ext cx="1524000" cy="384175"/>
          </a:xfrm>
          <a:prstGeom prst="rect">
            <a:avLst/>
          </a:prstGeom>
          <a:noFill/>
          <a:ln>
            <a:noFill/>
          </a:ln>
          <a:extLst/>
        </p:spPr>
        <p:txBody>
          <a:bodyPr lIns="0" r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457200" eaLnBrk="1" hangingPunct="1">
              <a:defRPr/>
            </a:pPr>
            <a:r>
              <a:rPr lang="en-GB" sz="1900" b="1" smtClean="0">
                <a:solidFill>
                  <a:srgbClr val="376092"/>
                </a:solidFill>
              </a:rPr>
              <a:t>Cabinet</a:t>
            </a:r>
            <a:r>
              <a:rPr lang="en-GB" sz="1900" smtClean="0">
                <a:solidFill>
                  <a:srgbClr val="376092"/>
                </a:solidFill>
              </a:rPr>
              <a:t>Office</a:t>
            </a:r>
            <a:endParaRPr lang="en-GB" sz="1900" b="1" smtClean="0">
              <a:solidFill>
                <a:srgbClr val="376092"/>
              </a:solidFill>
            </a:endParaRPr>
          </a:p>
        </p:txBody>
      </p:sp>
      <p:sp>
        <p:nvSpPr>
          <p:cNvPr id="8" name="TextBox 7"/>
          <p:cNvSpPr txBox="1">
            <a:spLocks noChangeArrowheads="1"/>
          </p:cNvSpPr>
          <p:nvPr userDrawn="1"/>
        </p:nvSpPr>
        <p:spPr bwMode="auto">
          <a:xfrm>
            <a:off x="7254875" y="654050"/>
            <a:ext cx="1657350" cy="254000"/>
          </a:xfrm>
          <a:prstGeom prst="rect">
            <a:avLst/>
          </a:prstGeom>
          <a:noFill/>
          <a:ln>
            <a:noFill/>
          </a:ln>
          <a:extLst/>
        </p:spPr>
        <p:txBody>
          <a:bodyPr lIns="0" r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457200" eaLnBrk="1" hangingPunct="1">
              <a:defRPr/>
            </a:pPr>
            <a:r>
              <a:rPr lang="en-GB" sz="1000" smtClean="0">
                <a:solidFill>
                  <a:srgbClr val="376092"/>
                </a:solidFill>
              </a:rPr>
              <a:t>Behavioural Insights Team</a:t>
            </a:r>
          </a:p>
        </p:txBody>
      </p:sp>
      <p:sp>
        <p:nvSpPr>
          <p:cNvPr id="6" name="Content Placeholder 5"/>
          <p:cNvSpPr>
            <a:spLocks noGrp="1"/>
          </p:cNvSpPr>
          <p:nvPr>
            <p:ph sz="quarter" idx="10"/>
          </p:nvPr>
        </p:nvSpPr>
        <p:spPr>
          <a:xfrm>
            <a:off x="468313" y="1700213"/>
            <a:ext cx="8207375" cy="43930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Title 1"/>
          <p:cNvSpPr>
            <a:spLocks noGrp="1"/>
          </p:cNvSpPr>
          <p:nvPr>
            <p:ph type="title"/>
          </p:nvPr>
        </p:nvSpPr>
        <p:spPr>
          <a:xfrm>
            <a:off x="0" y="260648"/>
            <a:ext cx="6804248" cy="692697"/>
          </a:xfrm>
        </p:spPr>
        <p:txBody>
          <a:bodyPr>
            <a:normAutofit/>
          </a:bodyPr>
          <a:lstStyle>
            <a:lvl1pPr>
              <a:defRPr sz="2800"/>
            </a:lvl1pPr>
          </a:lstStyle>
          <a:p>
            <a:r>
              <a:rPr lang="en-US" dirty="0" smtClean="0"/>
              <a:t>Click to edit Master title style</a:t>
            </a:r>
            <a:endParaRPr lang="en-GB" dirty="0"/>
          </a:p>
        </p:txBody>
      </p:sp>
      <p:sp>
        <p:nvSpPr>
          <p:cNvPr id="9" name="Footer Placeholder 9"/>
          <p:cNvSpPr>
            <a:spLocks noGrp="1"/>
          </p:cNvSpPr>
          <p:nvPr>
            <p:ph type="ftr" sz="quarter" idx="11"/>
          </p:nvPr>
        </p:nvSpPr>
        <p:spPr>
          <a:xfrm>
            <a:off x="3175000" y="6350000"/>
            <a:ext cx="2540000" cy="254000"/>
          </a:xfrm>
          <a:prstGeom prst="rect">
            <a:avLst/>
          </a:prstGeom>
        </p:spPr>
        <p:txBody>
          <a:bodyPr/>
          <a:lstStyle>
            <a:lvl1pPr>
              <a:defRPr/>
            </a:lvl1pPr>
          </a:lstStyle>
          <a:p>
            <a:pPr defTabSz="457200">
              <a:defRPr/>
            </a:pPr>
            <a:endParaRPr lang="en-GB">
              <a:solidFill>
                <a:prstClr val="black"/>
              </a:solidFill>
            </a:endParaRPr>
          </a:p>
        </p:txBody>
      </p:sp>
    </p:spTree>
    <p:extLst>
      <p:ext uri="{BB962C8B-B14F-4D97-AF65-F5344CB8AC3E}">
        <p14:creationId xmlns:p14="http://schemas.microsoft.com/office/powerpoint/2010/main" val="298639133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65712" y="1268760"/>
            <a:ext cx="3826768" cy="1368152"/>
          </a:xfrm>
          <a:solidFill>
            <a:schemeClr val="bg1">
              <a:lumMod val="95000"/>
              <a:alpha val="70000"/>
            </a:schemeClr>
          </a:solidFill>
        </p:spPr>
        <p:txBody>
          <a:bodyPr/>
          <a:lstStyle>
            <a:lvl1pPr>
              <a:defRPr b="1">
                <a:solidFill>
                  <a:schemeClr val="accent1"/>
                </a:solidFill>
              </a:defRPr>
            </a:lvl1pPr>
          </a:lstStyle>
          <a:p>
            <a:r>
              <a:rPr lang="en-US" smtClean="0"/>
              <a:t>Click to edit Master title style</a:t>
            </a:r>
            <a:endParaRPr lang="en-GB"/>
          </a:p>
        </p:txBody>
      </p:sp>
      <p:sp>
        <p:nvSpPr>
          <p:cNvPr id="3" name="Footer Placeholder 3"/>
          <p:cNvSpPr>
            <a:spLocks noGrp="1"/>
          </p:cNvSpPr>
          <p:nvPr>
            <p:ph type="ftr" sz="quarter" idx="10"/>
          </p:nvPr>
        </p:nvSpPr>
        <p:spPr>
          <a:xfrm>
            <a:off x="3175000" y="6350000"/>
            <a:ext cx="2540000" cy="254000"/>
          </a:xfrm>
          <a:prstGeom prst="rect">
            <a:avLst/>
          </a:prstGeom>
        </p:spPr>
        <p:txBody>
          <a:bodyPr/>
          <a:lstStyle>
            <a:lvl1pPr>
              <a:defRPr/>
            </a:lvl1pPr>
          </a:lstStyle>
          <a:p>
            <a:pPr defTabSz="457200">
              <a:defRPr/>
            </a:pPr>
            <a:endParaRPr lang="en-GB">
              <a:solidFill>
                <a:prstClr val="black"/>
              </a:solidFill>
            </a:endParaRPr>
          </a:p>
        </p:txBody>
      </p:sp>
    </p:spTree>
    <p:extLst>
      <p:ext uri="{BB962C8B-B14F-4D97-AF65-F5344CB8AC3E}">
        <p14:creationId xmlns:p14="http://schemas.microsoft.com/office/powerpoint/2010/main" val="2131067341"/>
      </p:ext>
    </p:extLst>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1"/>
          </a:xfrm>
          <a:prstGeom prst="rect">
            <a:avLst/>
          </a:prstGeom>
        </p:spPr>
        <p:txBody>
          <a:bodyPr/>
          <a:lstStyle>
            <a:lvl1pPr>
              <a:defRPr/>
            </a:lvl1pPr>
          </a:lstStyle>
          <a:p>
            <a:pPr defTabSz="457200"/>
            <a:endParaRPr lang="en-GB">
              <a:solidFill>
                <a:prstClr val="black"/>
              </a:solidFill>
            </a:endParaRPr>
          </a:p>
        </p:txBody>
      </p:sp>
      <p:sp>
        <p:nvSpPr>
          <p:cNvPr id="3" name="Footer Placeholder 2"/>
          <p:cNvSpPr>
            <a:spLocks noGrp="1"/>
          </p:cNvSpPr>
          <p:nvPr>
            <p:ph type="ftr" sz="quarter" idx="11"/>
          </p:nvPr>
        </p:nvSpPr>
        <p:spPr>
          <a:xfrm>
            <a:off x="3175000" y="6350000"/>
            <a:ext cx="2540000" cy="254000"/>
          </a:xfrm>
          <a:prstGeom prst="rect">
            <a:avLst/>
          </a:prstGeom>
        </p:spPr>
        <p:txBody>
          <a:bodyPr/>
          <a:lstStyle>
            <a:lvl1pPr>
              <a:defRPr/>
            </a:lvl1pPr>
          </a:lstStyle>
          <a:p>
            <a:pPr defTabSz="457200"/>
            <a:endParaRPr lang="en-GB">
              <a:solidFill>
                <a:prstClr val="black"/>
              </a:solidFill>
            </a:endParaRPr>
          </a:p>
        </p:txBody>
      </p:sp>
      <p:sp>
        <p:nvSpPr>
          <p:cNvPr id="4" name="Slide Number Placeholder 3"/>
          <p:cNvSpPr>
            <a:spLocks noGrp="1"/>
          </p:cNvSpPr>
          <p:nvPr>
            <p:ph type="sldNum" sz="quarter" idx="12"/>
          </p:nvPr>
        </p:nvSpPr>
        <p:spPr>
          <a:xfrm>
            <a:off x="6553200" y="6245225"/>
            <a:ext cx="2133600" cy="476251"/>
          </a:xfrm>
          <a:prstGeom prst="rect">
            <a:avLst/>
          </a:prstGeom>
        </p:spPr>
        <p:txBody>
          <a:bodyPr/>
          <a:lstStyle>
            <a:lvl1pPr>
              <a:defRPr/>
            </a:lvl1pPr>
          </a:lstStyle>
          <a:p>
            <a:pPr defTabSz="457200"/>
            <a:fld id="{FFB79681-88B6-4996-85AF-13D8BE83DF4E}" type="slidenum">
              <a:rPr lang="en-GB">
                <a:solidFill>
                  <a:prstClr val="black"/>
                </a:solidFill>
              </a:rPr>
              <a:pPr defTabSz="457200"/>
              <a:t>‹#›</a:t>
            </a:fld>
            <a:endParaRPr lang="en-GB">
              <a:solidFill>
                <a:prstClr val="black"/>
              </a:solidFill>
            </a:endParaRPr>
          </a:p>
        </p:txBody>
      </p:sp>
    </p:spTree>
    <p:extLst>
      <p:ext uri="{BB962C8B-B14F-4D97-AF65-F5344CB8AC3E}">
        <p14:creationId xmlns:p14="http://schemas.microsoft.com/office/powerpoint/2010/main" val="18521837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mple Title">
    <p:spTree>
      <p:nvGrpSpPr>
        <p:cNvPr id="1" name=""/>
        <p:cNvGrpSpPr/>
        <p:nvPr/>
      </p:nvGrpSpPr>
      <p:grpSpPr>
        <a:xfrm>
          <a:off x="0" y="0"/>
          <a:ext cx="0" cy="0"/>
          <a:chOff x="0" y="0"/>
          <a:chExt cx="0" cy="0"/>
        </a:xfrm>
      </p:grpSpPr>
      <p:sp>
        <p:nvSpPr>
          <p:cNvPr id="9" name="Right Triangle 8"/>
          <p:cNvSpPr/>
          <p:nvPr userDrawn="1"/>
        </p:nvSpPr>
        <p:spPr>
          <a:xfrm flipV="1">
            <a:off x="-36512" y="0"/>
            <a:ext cx="9180512" cy="688538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prstClr val="white"/>
              </a:solidFill>
            </a:endParaRPr>
          </a:p>
        </p:txBody>
      </p:sp>
      <p:sp>
        <p:nvSpPr>
          <p:cNvPr id="7" name="Title 1"/>
          <p:cNvSpPr>
            <a:spLocks noGrp="1"/>
          </p:cNvSpPr>
          <p:nvPr>
            <p:ph type="ctrTitle"/>
          </p:nvPr>
        </p:nvSpPr>
        <p:spPr>
          <a:xfrm>
            <a:off x="2289175" y="3706739"/>
            <a:ext cx="6400800" cy="2312228"/>
          </a:xfrm>
          <a:prstGeom prst="rect">
            <a:avLst/>
          </a:prstGeom>
        </p:spPr>
        <p:txBody>
          <a:bodyPr anchor="b" anchorCtr="0">
            <a:normAutofit/>
          </a:bodyPr>
          <a:lstStyle>
            <a:lvl1pPr algn="r">
              <a:defRPr sz="3000" b="1">
                <a:solidFill>
                  <a:schemeClr val="accent1"/>
                </a:solidFill>
                <a:latin typeface="+mj-lt"/>
                <a:ea typeface="Apercu Medium" pitchFamily="50"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2289175" y="6025875"/>
            <a:ext cx="6400800" cy="374925"/>
          </a:xfrm>
          <a:prstGeom prst="rect">
            <a:avLst/>
          </a:prstGeom>
        </p:spPr>
        <p:txBody>
          <a:bodyPr anchor="b" anchorCtr="0">
            <a:normAutofit/>
          </a:bodyPr>
          <a:lstStyle>
            <a:lvl1pPr marL="0" indent="0" algn="r">
              <a:buNone/>
              <a:defRPr sz="18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833" y="931661"/>
            <a:ext cx="2111475" cy="280545"/>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7257" y="-45262"/>
            <a:ext cx="2003381" cy="1416791"/>
          </a:xfrm>
          <a:prstGeom prst="rect">
            <a:avLst/>
          </a:prstGeom>
        </p:spPr>
      </p:pic>
    </p:spTree>
    <p:extLst>
      <p:ext uri="{BB962C8B-B14F-4D97-AF65-F5344CB8AC3E}">
        <p14:creationId xmlns:p14="http://schemas.microsoft.com/office/powerpoint/2010/main" val="106727243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White with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8" name="Straight Connector 7"/>
          <p:cNvCxnSpPr/>
          <p:nvPr userDrawn="1"/>
        </p:nvCxnSpPr>
        <p:spPr>
          <a:xfrm>
            <a:off x="467544" y="1268760"/>
            <a:ext cx="82296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1269" y="50291"/>
            <a:ext cx="1667461" cy="1179228"/>
          </a:xfrm>
          <a:prstGeom prst="rect">
            <a:avLst/>
          </a:prstGeom>
        </p:spPr>
      </p:pic>
    </p:spTree>
    <p:extLst>
      <p:ext uri="{BB962C8B-B14F-4D97-AF65-F5344CB8AC3E}">
        <p14:creationId xmlns:p14="http://schemas.microsoft.com/office/powerpoint/2010/main" val="362765466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Black with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8" name="Straight Connector 7"/>
          <p:cNvCxnSpPr/>
          <p:nvPr userDrawn="1"/>
        </p:nvCxnSpPr>
        <p:spPr>
          <a:xfrm>
            <a:off x="467544" y="1268760"/>
            <a:ext cx="82296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Tree>
    <p:extLst>
      <p:ext uri="{BB962C8B-B14F-4D97-AF65-F5344CB8AC3E}">
        <p14:creationId xmlns:p14="http://schemas.microsoft.com/office/powerpoint/2010/main" val="24443910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ck with Pic">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5" y="55353"/>
            <a:ext cx="1648474" cy="1165801"/>
          </a:xfrm>
          <a:prstGeom prst="rect">
            <a:avLst/>
          </a:prstGeom>
        </p:spPr>
      </p:pic>
      <p:sp>
        <p:nvSpPr>
          <p:cNvPr id="5" name="Picture Placeholder 4"/>
          <p:cNvSpPr>
            <a:spLocks noGrp="1"/>
          </p:cNvSpPr>
          <p:nvPr>
            <p:ph type="pic" sz="quarter" idx="10"/>
          </p:nvPr>
        </p:nvSpPr>
        <p:spPr>
          <a:xfrm>
            <a:off x="4353391" y="1635125"/>
            <a:ext cx="4160838" cy="4343400"/>
          </a:xfrm>
        </p:spPr>
        <p:txBody>
          <a:bodyPr/>
          <a:lstStyle/>
          <a:p>
            <a:r>
              <a:rPr lang="en-US" smtClean="0"/>
              <a:t>Click icon to add picture</a:t>
            </a:r>
            <a:endParaRPr lang="en-GB"/>
          </a:p>
        </p:txBody>
      </p:sp>
      <p:sp>
        <p:nvSpPr>
          <p:cNvPr id="7" name="Text Placeholder 6"/>
          <p:cNvSpPr>
            <a:spLocks noGrp="1"/>
          </p:cNvSpPr>
          <p:nvPr>
            <p:ph type="body" sz="quarter" idx="11"/>
          </p:nvPr>
        </p:nvSpPr>
        <p:spPr>
          <a:xfrm>
            <a:off x="621180" y="1635127"/>
            <a:ext cx="3447482" cy="3001963"/>
          </a:xfrm>
        </p:spPr>
        <p:txBody>
          <a:bodyPr>
            <a:no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1585360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ck with Pic">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
        <p:nvSpPr>
          <p:cNvPr id="5" name="Picture Placeholder 4"/>
          <p:cNvSpPr>
            <a:spLocks noGrp="1"/>
          </p:cNvSpPr>
          <p:nvPr>
            <p:ph type="pic" sz="quarter" idx="10"/>
          </p:nvPr>
        </p:nvSpPr>
        <p:spPr>
          <a:xfrm>
            <a:off x="4353391" y="1635125"/>
            <a:ext cx="4160838" cy="4343400"/>
          </a:xfrm>
        </p:spPr>
        <p:txBody>
          <a:bodyPr/>
          <a:lstStyle/>
          <a:p>
            <a:endParaRPr lang="en-GB" dirty="0"/>
          </a:p>
        </p:txBody>
      </p:sp>
      <p:sp>
        <p:nvSpPr>
          <p:cNvPr id="7" name="Text Placeholder 6"/>
          <p:cNvSpPr>
            <a:spLocks noGrp="1"/>
          </p:cNvSpPr>
          <p:nvPr>
            <p:ph type="body" sz="quarter" idx="11"/>
          </p:nvPr>
        </p:nvSpPr>
        <p:spPr>
          <a:xfrm>
            <a:off x="621179" y="1635125"/>
            <a:ext cx="3447482" cy="3001963"/>
          </a:xfrm>
        </p:spPr>
        <p:txBody>
          <a:bodyPr>
            <a:no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474718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 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1269" y="50291"/>
            <a:ext cx="1667461" cy="1179228"/>
          </a:xfrm>
          <a:prstGeom prst="rect">
            <a:avLst/>
          </a:prstGeom>
        </p:spPr>
      </p:pic>
    </p:spTree>
    <p:extLst>
      <p:ext uri="{BB962C8B-B14F-4D97-AF65-F5344CB8AC3E}">
        <p14:creationId xmlns:p14="http://schemas.microsoft.com/office/powerpoint/2010/main" val="44595277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asy">
    <p:bg>
      <p:bgRef idx="1001">
        <a:schemeClr val="bg1"/>
      </p:bgRef>
    </p:bg>
    <p:spTree>
      <p:nvGrpSpPr>
        <p:cNvPr id="1" name=""/>
        <p:cNvGrpSpPr/>
        <p:nvPr/>
      </p:nvGrpSpPr>
      <p:grpSpPr>
        <a:xfrm>
          <a:off x="0" y="0"/>
          <a:ext cx="0" cy="0"/>
          <a:chOff x="0" y="0"/>
          <a:chExt cx="0" cy="0"/>
        </a:xfrm>
      </p:grpSpPr>
      <p:grpSp>
        <p:nvGrpSpPr>
          <p:cNvPr id="11" name="Group 10"/>
          <p:cNvGrpSpPr/>
          <p:nvPr userDrawn="1"/>
        </p:nvGrpSpPr>
        <p:grpSpPr>
          <a:xfrm>
            <a:off x="335560" y="1306493"/>
            <a:ext cx="8513168" cy="4283464"/>
            <a:chOff x="268448" y="1410749"/>
            <a:chExt cx="8513168" cy="4283464"/>
          </a:xfrm>
        </p:grpSpPr>
        <p:sp>
          <p:nvSpPr>
            <p:cNvPr id="4" name="Diamond 3"/>
            <p:cNvSpPr/>
            <p:nvPr userDrawn="1"/>
          </p:nvSpPr>
          <p:spPr>
            <a:xfrm>
              <a:off x="2447179" y="3663893"/>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black"/>
                  </a:solidFill>
                  <a:ea typeface="Apercu" pitchFamily="50" charset="0"/>
                </a:rPr>
                <a:t>Social</a:t>
              </a:r>
              <a:endParaRPr lang="en-GB" sz="2000" cap="all" spc="150" dirty="0">
                <a:solidFill>
                  <a:prstClr val="black"/>
                </a:solidFill>
                <a:ea typeface="Apercu" pitchFamily="50" charset="0"/>
              </a:endParaRPr>
            </a:p>
          </p:txBody>
        </p:sp>
        <p:sp>
          <p:nvSpPr>
            <p:cNvPr id="8" name="Diamond 7"/>
            <p:cNvSpPr/>
            <p:nvPr userDrawn="1"/>
          </p:nvSpPr>
          <p:spPr>
            <a:xfrm>
              <a:off x="4658816"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black"/>
                  </a:solidFill>
                  <a:ea typeface="Apercu" pitchFamily="50" charset="0"/>
                </a:rPr>
                <a:t>Timely</a:t>
              </a:r>
              <a:endParaRPr lang="en-GB" sz="2000" cap="all" spc="150" dirty="0">
                <a:solidFill>
                  <a:prstClr val="black"/>
                </a:solidFill>
                <a:ea typeface="Apercu" pitchFamily="50" charset="0"/>
              </a:endParaRPr>
            </a:p>
          </p:txBody>
        </p:sp>
        <p:sp>
          <p:nvSpPr>
            <p:cNvPr id="9" name="Diamond 8"/>
            <p:cNvSpPr/>
            <p:nvPr userDrawn="1"/>
          </p:nvSpPr>
          <p:spPr>
            <a:xfrm>
              <a:off x="268448"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black"/>
                  </a:solidFill>
                  <a:ea typeface="Apercu" pitchFamily="50" charset="0"/>
                </a:rPr>
                <a:t>Attractive</a:t>
              </a:r>
              <a:endParaRPr lang="en-GB" sz="2000" cap="all" spc="150" dirty="0">
                <a:solidFill>
                  <a:prstClr val="black"/>
                </a:solidFill>
                <a:ea typeface="Apercu" pitchFamily="50" charset="0"/>
              </a:endParaRPr>
            </a:p>
          </p:txBody>
        </p:sp>
        <p:sp>
          <p:nvSpPr>
            <p:cNvPr id="10" name="Diamond 9"/>
            <p:cNvSpPr/>
            <p:nvPr userDrawn="1"/>
          </p:nvSpPr>
          <p:spPr>
            <a:xfrm>
              <a:off x="2447179" y="1410749"/>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white"/>
                  </a:solidFill>
                  <a:ea typeface="Apercu" pitchFamily="50" charset="0"/>
                </a:rPr>
                <a:t>Easy</a:t>
              </a:r>
              <a:endParaRPr lang="en-GB" sz="2000" cap="all" spc="150" dirty="0">
                <a:solidFill>
                  <a:prstClr val="white"/>
                </a:solidFill>
                <a:ea typeface="Apercu" pitchFamily="50" charset="0"/>
              </a:endParaRP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Tree>
    <p:extLst>
      <p:ext uri="{BB962C8B-B14F-4D97-AF65-F5344CB8AC3E}">
        <p14:creationId xmlns:p14="http://schemas.microsoft.com/office/powerpoint/2010/main" val="35532446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ttractive">
    <p:bg>
      <p:bgRef idx="1001">
        <a:schemeClr val="bg1"/>
      </p:bgRef>
    </p:bg>
    <p:spTree>
      <p:nvGrpSpPr>
        <p:cNvPr id="1" name=""/>
        <p:cNvGrpSpPr/>
        <p:nvPr/>
      </p:nvGrpSpPr>
      <p:grpSpPr>
        <a:xfrm>
          <a:off x="0" y="0"/>
          <a:ext cx="0" cy="0"/>
          <a:chOff x="0" y="0"/>
          <a:chExt cx="0" cy="0"/>
        </a:xfrm>
      </p:grpSpPr>
      <p:grpSp>
        <p:nvGrpSpPr>
          <p:cNvPr id="11" name="Group 10"/>
          <p:cNvGrpSpPr/>
          <p:nvPr userDrawn="1"/>
        </p:nvGrpSpPr>
        <p:grpSpPr>
          <a:xfrm>
            <a:off x="335560" y="1306493"/>
            <a:ext cx="8513168" cy="4283464"/>
            <a:chOff x="268448" y="1410749"/>
            <a:chExt cx="8513168" cy="4283464"/>
          </a:xfrm>
        </p:grpSpPr>
        <p:sp>
          <p:nvSpPr>
            <p:cNvPr id="4" name="Diamond 3"/>
            <p:cNvSpPr/>
            <p:nvPr userDrawn="1"/>
          </p:nvSpPr>
          <p:spPr>
            <a:xfrm>
              <a:off x="2447179" y="3663893"/>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black"/>
                  </a:solidFill>
                  <a:ea typeface="Apercu" pitchFamily="50" charset="0"/>
                </a:rPr>
                <a:t>Social</a:t>
              </a:r>
              <a:endParaRPr lang="en-GB" sz="2000" cap="all" spc="150" dirty="0">
                <a:solidFill>
                  <a:prstClr val="black"/>
                </a:solidFill>
                <a:ea typeface="Apercu" pitchFamily="50" charset="0"/>
              </a:endParaRPr>
            </a:p>
          </p:txBody>
        </p:sp>
        <p:sp>
          <p:nvSpPr>
            <p:cNvPr id="8" name="Diamond 7"/>
            <p:cNvSpPr/>
            <p:nvPr userDrawn="1"/>
          </p:nvSpPr>
          <p:spPr>
            <a:xfrm>
              <a:off x="4658816"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black"/>
                  </a:solidFill>
                  <a:ea typeface="Apercu" pitchFamily="50" charset="0"/>
                </a:rPr>
                <a:t>Timely</a:t>
              </a:r>
              <a:endParaRPr lang="en-GB" sz="2000" cap="all" spc="150" dirty="0">
                <a:solidFill>
                  <a:prstClr val="black"/>
                </a:solidFill>
                <a:ea typeface="Apercu" pitchFamily="50" charset="0"/>
              </a:endParaRPr>
            </a:p>
          </p:txBody>
        </p:sp>
        <p:sp>
          <p:nvSpPr>
            <p:cNvPr id="9" name="Diamond 8"/>
            <p:cNvSpPr/>
            <p:nvPr userDrawn="1"/>
          </p:nvSpPr>
          <p:spPr>
            <a:xfrm>
              <a:off x="268448" y="2525087"/>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white"/>
                  </a:solidFill>
                  <a:ea typeface="Apercu" pitchFamily="50" charset="0"/>
                </a:rPr>
                <a:t>Attractive</a:t>
              </a:r>
              <a:endParaRPr lang="en-GB" sz="2000" cap="all" spc="150" dirty="0">
                <a:solidFill>
                  <a:prstClr val="white"/>
                </a:solidFill>
                <a:ea typeface="Apercu" pitchFamily="50" charset="0"/>
              </a:endParaRPr>
            </a:p>
          </p:txBody>
        </p:sp>
        <p:sp>
          <p:nvSpPr>
            <p:cNvPr id="10" name="Diamond 9"/>
            <p:cNvSpPr/>
            <p:nvPr userDrawn="1"/>
          </p:nvSpPr>
          <p:spPr>
            <a:xfrm>
              <a:off x="2447179" y="1410749"/>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black"/>
                  </a:solidFill>
                  <a:ea typeface="Apercu" pitchFamily="50" charset="0"/>
                </a:rPr>
                <a:t>Easy</a:t>
              </a:r>
              <a:endParaRPr lang="en-GB" sz="2000" cap="all" spc="150" dirty="0">
                <a:solidFill>
                  <a:prstClr val="black"/>
                </a:solidFill>
                <a:ea typeface="Apercu" pitchFamily="50" charset="0"/>
              </a:endParaRP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Tree>
    <p:extLst>
      <p:ext uri="{BB962C8B-B14F-4D97-AF65-F5344CB8AC3E}">
        <p14:creationId xmlns:p14="http://schemas.microsoft.com/office/powerpoint/2010/main" val="33188630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ocial">
    <p:bg>
      <p:bgRef idx="1001">
        <a:schemeClr val="bg1"/>
      </p:bgRef>
    </p:bg>
    <p:spTree>
      <p:nvGrpSpPr>
        <p:cNvPr id="1" name=""/>
        <p:cNvGrpSpPr/>
        <p:nvPr/>
      </p:nvGrpSpPr>
      <p:grpSpPr>
        <a:xfrm>
          <a:off x="0" y="0"/>
          <a:ext cx="0" cy="0"/>
          <a:chOff x="0" y="0"/>
          <a:chExt cx="0" cy="0"/>
        </a:xfrm>
      </p:grpSpPr>
      <p:grpSp>
        <p:nvGrpSpPr>
          <p:cNvPr id="11" name="Group 10"/>
          <p:cNvGrpSpPr/>
          <p:nvPr userDrawn="1"/>
        </p:nvGrpSpPr>
        <p:grpSpPr>
          <a:xfrm>
            <a:off x="335560" y="1306493"/>
            <a:ext cx="8513168" cy="4283464"/>
            <a:chOff x="268448" y="1410749"/>
            <a:chExt cx="8513168" cy="4283464"/>
          </a:xfrm>
        </p:grpSpPr>
        <p:sp>
          <p:nvSpPr>
            <p:cNvPr id="4" name="Diamond 3"/>
            <p:cNvSpPr/>
            <p:nvPr userDrawn="1"/>
          </p:nvSpPr>
          <p:spPr>
            <a:xfrm>
              <a:off x="2447179" y="3663893"/>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white"/>
                  </a:solidFill>
                  <a:ea typeface="Apercu" pitchFamily="50" charset="0"/>
                </a:rPr>
                <a:t>Social</a:t>
              </a:r>
              <a:endParaRPr lang="en-GB" sz="2000" cap="all" spc="150" dirty="0">
                <a:solidFill>
                  <a:prstClr val="white"/>
                </a:solidFill>
                <a:ea typeface="Apercu" pitchFamily="50" charset="0"/>
              </a:endParaRPr>
            </a:p>
          </p:txBody>
        </p:sp>
        <p:sp>
          <p:nvSpPr>
            <p:cNvPr id="8" name="Diamond 7"/>
            <p:cNvSpPr/>
            <p:nvPr userDrawn="1"/>
          </p:nvSpPr>
          <p:spPr>
            <a:xfrm>
              <a:off x="4658816"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black"/>
                  </a:solidFill>
                  <a:ea typeface="Apercu" pitchFamily="50" charset="0"/>
                </a:rPr>
                <a:t>Timely</a:t>
              </a:r>
              <a:endParaRPr lang="en-GB" sz="2000" cap="all" spc="150" dirty="0">
                <a:solidFill>
                  <a:prstClr val="black"/>
                </a:solidFill>
                <a:ea typeface="Apercu" pitchFamily="50" charset="0"/>
              </a:endParaRPr>
            </a:p>
          </p:txBody>
        </p:sp>
        <p:sp>
          <p:nvSpPr>
            <p:cNvPr id="9" name="Diamond 8"/>
            <p:cNvSpPr/>
            <p:nvPr userDrawn="1"/>
          </p:nvSpPr>
          <p:spPr>
            <a:xfrm>
              <a:off x="268448"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black"/>
                  </a:solidFill>
                  <a:ea typeface="Apercu" pitchFamily="50" charset="0"/>
                </a:rPr>
                <a:t>Attractive</a:t>
              </a:r>
              <a:endParaRPr lang="en-GB" sz="2000" cap="all" spc="150" dirty="0">
                <a:solidFill>
                  <a:prstClr val="black"/>
                </a:solidFill>
                <a:ea typeface="Apercu" pitchFamily="50" charset="0"/>
              </a:endParaRPr>
            </a:p>
          </p:txBody>
        </p:sp>
        <p:sp>
          <p:nvSpPr>
            <p:cNvPr id="10" name="Diamond 9"/>
            <p:cNvSpPr/>
            <p:nvPr userDrawn="1"/>
          </p:nvSpPr>
          <p:spPr>
            <a:xfrm>
              <a:off x="2447179" y="1410749"/>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black"/>
                  </a:solidFill>
                  <a:ea typeface="Apercu" pitchFamily="50" charset="0"/>
                </a:rPr>
                <a:t>Easy</a:t>
              </a:r>
              <a:endParaRPr lang="en-GB" sz="2000" cap="all" spc="150" dirty="0">
                <a:solidFill>
                  <a:prstClr val="black"/>
                </a:solidFill>
                <a:ea typeface="Apercu" pitchFamily="50" charset="0"/>
              </a:endParaRP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Tree>
    <p:extLst>
      <p:ext uri="{BB962C8B-B14F-4D97-AF65-F5344CB8AC3E}">
        <p14:creationId xmlns:p14="http://schemas.microsoft.com/office/powerpoint/2010/main" val="23473971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mely">
    <p:bg>
      <p:bgPr>
        <a:solidFill>
          <a:schemeClr val="bg1"/>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335560" y="1306493"/>
            <a:ext cx="8513168" cy="4283464"/>
            <a:chOff x="268448" y="1410749"/>
            <a:chExt cx="8513168" cy="4283464"/>
          </a:xfrm>
        </p:grpSpPr>
        <p:sp>
          <p:nvSpPr>
            <p:cNvPr id="4" name="Diamond 3"/>
            <p:cNvSpPr/>
            <p:nvPr userDrawn="1"/>
          </p:nvSpPr>
          <p:spPr>
            <a:xfrm>
              <a:off x="2447179" y="3663893"/>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black"/>
                  </a:solidFill>
                  <a:ea typeface="Apercu" pitchFamily="50" charset="0"/>
                </a:rPr>
                <a:t>Social</a:t>
              </a:r>
              <a:endParaRPr lang="en-GB" sz="2000" cap="all" spc="150" dirty="0">
                <a:solidFill>
                  <a:prstClr val="black"/>
                </a:solidFill>
                <a:ea typeface="Apercu" pitchFamily="50" charset="0"/>
              </a:endParaRPr>
            </a:p>
          </p:txBody>
        </p:sp>
        <p:sp>
          <p:nvSpPr>
            <p:cNvPr id="8" name="Diamond 7"/>
            <p:cNvSpPr/>
            <p:nvPr userDrawn="1"/>
          </p:nvSpPr>
          <p:spPr>
            <a:xfrm>
              <a:off x="4658816" y="2525087"/>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white"/>
                  </a:solidFill>
                  <a:ea typeface="Apercu" pitchFamily="50" charset="0"/>
                </a:rPr>
                <a:t>Timely</a:t>
              </a:r>
              <a:endParaRPr lang="en-GB" sz="2000" cap="all" spc="150" dirty="0">
                <a:solidFill>
                  <a:prstClr val="white"/>
                </a:solidFill>
                <a:ea typeface="Apercu" pitchFamily="50" charset="0"/>
              </a:endParaRPr>
            </a:p>
          </p:txBody>
        </p:sp>
        <p:sp>
          <p:nvSpPr>
            <p:cNvPr id="9" name="Diamond 8"/>
            <p:cNvSpPr/>
            <p:nvPr userDrawn="1"/>
          </p:nvSpPr>
          <p:spPr>
            <a:xfrm>
              <a:off x="268448"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black"/>
                  </a:solidFill>
                  <a:ea typeface="Apercu" pitchFamily="50" charset="0"/>
                </a:rPr>
                <a:t>Attractive</a:t>
              </a:r>
              <a:endParaRPr lang="en-GB" sz="2000" cap="all" spc="150" dirty="0">
                <a:solidFill>
                  <a:prstClr val="black"/>
                </a:solidFill>
                <a:ea typeface="Apercu" pitchFamily="50" charset="0"/>
              </a:endParaRPr>
            </a:p>
          </p:txBody>
        </p:sp>
        <p:sp>
          <p:nvSpPr>
            <p:cNvPr id="10" name="Diamond 9"/>
            <p:cNvSpPr/>
            <p:nvPr userDrawn="1"/>
          </p:nvSpPr>
          <p:spPr>
            <a:xfrm>
              <a:off x="2447179" y="1410749"/>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black"/>
                  </a:solidFill>
                  <a:ea typeface="Apercu" pitchFamily="50" charset="0"/>
                </a:rPr>
                <a:t>Easy</a:t>
              </a:r>
              <a:endParaRPr lang="en-GB" sz="2000" cap="all" spc="150" dirty="0">
                <a:solidFill>
                  <a:prstClr val="black"/>
                </a:solidFill>
                <a:ea typeface="Apercu" pitchFamily="50" charset="0"/>
              </a:endParaRP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Tree>
    <p:extLst>
      <p:ext uri="{BB962C8B-B14F-4D97-AF65-F5344CB8AC3E}">
        <p14:creationId xmlns:p14="http://schemas.microsoft.com/office/powerpoint/2010/main" val="13147042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mely">
    <p:bg>
      <p:bgPr>
        <a:solidFill>
          <a:schemeClr val="bg1"/>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335560" y="1306493"/>
            <a:ext cx="8513168" cy="4283464"/>
            <a:chOff x="268448" y="1410749"/>
            <a:chExt cx="8513168" cy="4283464"/>
          </a:xfrm>
        </p:grpSpPr>
        <p:sp>
          <p:nvSpPr>
            <p:cNvPr id="4" name="Diamond 3"/>
            <p:cNvSpPr/>
            <p:nvPr userDrawn="1"/>
          </p:nvSpPr>
          <p:spPr>
            <a:xfrm>
              <a:off x="2447179" y="3663893"/>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white"/>
                  </a:solidFill>
                  <a:ea typeface="Apercu" pitchFamily="50" charset="0"/>
                </a:rPr>
                <a:t>Social</a:t>
              </a:r>
              <a:endParaRPr lang="en-GB" sz="2000" cap="all" spc="150" dirty="0">
                <a:solidFill>
                  <a:prstClr val="white"/>
                </a:solidFill>
                <a:ea typeface="Apercu" pitchFamily="50" charset="0"/>
              </a:endParaRPr>
            </a:p>
          </p:txBody>
        </p:sp>
        <p:sp>
          <p:nvSpPr>
            <p:cNvPr id="8" name="Diamond 7"/>
            <p:cNvSpPr/>
            <p:nvPr userDrawn="1"/>
          </p:nvSpPr>
          <p:spPr>
            <a:xfrm>
              <a:off x="4658816" y="2525087"/>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white"/>
                  </a:solidFill>
                  <a:ea typeface="Apercu" pitchFamily="50" charset="0"/>
                </a:rPr>
                <a:t>Timely</a:t>
              </a:r>
              <a:endParaRPr lang="en-GB" sz="2000" cap="all" spc="150" dirty="0">
                <a:solidFill>
                  <a:prstClr val="white"/>
                </a:solidFill>
                <a:ea typeface="Apercu" pitchFamily="50" charset="0"/>
              </a:endParaRPr>
            </a:p>
          </p:txBody>
        </p:sp>
        <p:sp>
          <p:nvSpPr>
            <p:cNvPr id="9" name="Diamond 8"/>
            <p:cNvSpPr/>
            <p:nvPr userDrawn="1"/>
          </p:nvSpPr>
          <p:spPr>
            <a:xfrm>
              <a:off x="268448" y="2525087"/>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white"/>
                  </a:solidFill>
                  <a:ea typeface="Apercu" pitchFamily="50" charset="0"/>
                </a:rPr>
                <a:t>Attractive</a:t>
              </a:r>
              <a:endParaRPr lang="en-GB" sz="2000" cap="all" spc="150" dirty="0">
                <a:solidFill>
                  <a:prstClr val="white"/>
                </a:solidFill>
                <a:ea typeface="Apercu" pitchFamily="50" charset="0"/>
              </a:endParaRPr>
            </a:p>
          </p:txBody>
        </p:sp>
        <p:sp>
          <p:nvSpPr>
            <p:cNvPr id="10" name="Diamond 9"/>
            <p:cNvSpPr/>
            <p:nvPr userDrawn="1"/>
          </p:nvSpPr>
          <p:spPr>
            <a:xfrm>
              <a:off x="2447179" y="1410749"/>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white"/>
                  </a:solidFill>
                  <a:ea typeface="Apercu" pitchFamily="50" charset="0"/>
                </a:rPr>
                <a:t>Easy</a:t>
              </a:r>
              <a:endParaRPr lang="en-GB" sz="2000" cap="all" spc="150" dirty="0">
                <a:solidFill>
                  <a:prstClr val="white"/>
                </a:solidFill>
                <a:ea typeface="Apercu" pitchFamily="50" charset="0"/>
              </a:endParaRP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Tree>
    <p:extLst>
      <p:ext uri="{BB962C8B-B14F-4D97-AF65-F5344CB8AC3E}">
        <p14:creationId xmlns:p14="http://schemas.microsoft.com/office/powerpoint/2010/main" val="73351882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gn Off">
    <p:spTree>
      <p:nvGrpSpPr>
        <p:cNvPr id="1" name=""/>
        <p:cNvGrpSpPr/>
        <p:nvPr/>
      </p:nvGrpSpPr>
      <p:grpSpPr>
        <a:xfrm>
          <a:off x="0" y="0"/>
          <a:ext cx="0" cy="0"/>
          <a:chOff x="0" y="0"/>
          <a:chExt cx="0" cy="0"/>
        </a:xfrm>
      </p:grpSpPr>
      <p:pic>
        <p:nvPicPr>
          <p:cNvPr id="3" name="Picture 2" descr="http://www.behaviouralinsights.co.uk/sites/default/files/BIT%20New%20Blog%20Entry_CD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2197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ubtitle 2"/>
          <p:cNvSpPr>
            <a:spLocks noGrp="1"/>
          </p:cNvSpPr>
          <p:nvPr>
            <p:ph type="subTitle" idx="1"/>
          </p:nvPr>
        </p:nvSpPr>
        <p:spPr>
          <a:xfrm>
            <a:off x="2289175" y="6025875"/>
            <a:ext cx="6400800" cy="374925"/>
          </a:xfrm>
          <a:prstGeom prst="rect">
            <a:avLst/>
          </a:prstGeom>
        </p:spPr>
        <p:txBody>
          <a:bodyPr anchor="b" anchorCtr="0">
            <a:normAutofit/>
          </a:bodyPr>
          <a:lstStyle>
            <a:lvl1pPr marL="0" indent="0" algn="r">
              <a:buNone/>
              <a:defRPr sz="1800"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6" name="Title 1"/>
          <p:cNvSpPr>
            <a:spLocks noGrp="1"/>
          </p:cNvSpPr>
          <p:nvPr>
            <p:ph type="ctrTitle"/>
          </p:nvPr>
        </p:nvSpPr>
        <p:spPr>
          <a:xfrm>
            <a:off x="2289175" y="3706739"/>
            <a:ext cx="6400800" cy="2312228"/>
          </a:xfrm>
          <a:prstGeom prst="rect">
            <a:avLst/>
          </a:prstGeom>
        </p:spPr>
        <p:txBody>
          <a:bodyPr anchor="b" anchorCtr="0">
            <a:normAutofit/>
          </a:bodyPr>
          <a:lstStyle>
            <a:lvl1pPr algn="r">
              <a:defRPr sz="3000" b="1">
                <a:solidFill>
                  <a:schemeClr val="accent1"/>
                </a:solidFill>
                <a:latin typeface="+mj-lt"/>
                <a:ea typeface="Apercu Medium"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2376644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_Black with content">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grpSp>
        <p:nvGrpSpPr>
          <p:cNvPr id="6" name="Group 5"/>
          <p:cNvGrpSpPr/>
          <p:nvPr userDrawn="1"/>
        </p:nvGrpSpPr>
        <p:grpSpPr>
          <a:xfrm>
            <a:off x="1354018" y="1157284"/>
            <a:ext cx="6435965" cy="5478822"/>
            <a:chOff x="1238697" y="1157284"/>
            <a:chExt cx="6435965" cy="5478822"/>
          </a:xfrm>
        </p:grpSpPr>
        <p:sp>
          <p:nvSpPr>
            <p:cNvPr id="4" name="Isosceles Triangle 3"/>
            <p:cNvSpPr>
              <a:spLocks noChangeAspect="1"/>
            </p:cNvSpPr>
            <p:nvPr userDrawn="1"/>
          </p:nvSpPr>
          <p:spPr>
            <a:xfrm rot="10800000">
              <a:off x="1238697" y="1158567"/>
              <a:ext cx="3019248" cy="2602800"/>
            </a:xfrm>
            <a:prstGeom prs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scene3d>
                <a:camera prst="orthographicFront">
                  <a:rot lat="0" lon="0" rev="10800000"/>
                </a:camera>
                <a:lightRig rig="threePt" dir="t"/>
              </a:scene3d>
            </a:bodyPr>
            <a:lstStyle/>
            <a:p>
              <a:pPr algn="ctr" defTabSz="457200"/>
              <a:r>
                <a:rPr lang="en-GB" sz="2000" dirty="0" smtClean="0">
                  <a:solidFill>
                    <a:prstClr val="white"/>
                  </a:solidFill>
                </a:rPr>
                <a:t>TARGET</a:t>
              </a:r>
            </a:p>
          </p:txBody>
        </p:sp>
        <p:sp>
          <p:nvSpPr>
            <p:cNvPr id="14" name="Isosceles Triangle 13"/>
            <p:cNvSpPr>
              <a:spLocks noChangeAspect="1"/>
            </p:cNvSpPr>
            <p:nvPr userDrawn="1"/>
          </p:nvSpPr>
          <p:spPr>
            <a:xfrm rot="10800000">
              <a:off x="2947055" y="4033306"/>
              <a:ext cx="3019248" cy="2602800"/>
            </a:xfrm>
            <a:prstGeom prs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scene3d>
                <a:camera prst="orthographicFront">
                  <a:rot lat="0" lon="0" rev="10800000"/>
                </a:camera>
                <a:lightRig rig="threePt" dir="t"/>
              </a:scene3d>
            </a:bodyPr>
            <a:lstStyle/>
            <a:p>
              <a:pPr algn="ctr" defTabSz="457200"/>
              <a:r>
                <a:rPr lang="en-GB" sz="2000" dirty="0" smtClean="0">
                  <a:solidFill>
                    <a:prstClr val="white"/>
                  </a:solidFill>
                </a:rPr>
                <a:t>TRIAL</a:t>
              </a:r>
            </a:p>
          </p:txBody>
        </p:sp>
        <p:sp>
          <p:nvSpPr>
            <p:cNvPr id="15" name="Isosceles Triangle 14"/>
            <p:cNvSpPr>
              <a:spLocks noChangeAspect="1"/>
            </p:cNvSpPr>
            <p:nvPr userDrawn="1"/>
          </p:nvSpPr>
          <p:spPr>
            <a:xfrm>
              <a:off x="2947055" y="1235396"/>
              <a:ext cx="3019248" cy="2602800"/>
            </a:xfrm>
            <a:prstGeom prs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scene3d>
                <a:camera prst="orthographicFront">
                  <a:rot lat="0" lon="0" rev="0"/>
                </a:camera>
                <a:lightRig rig="threePt" dir="t"/>
              </a:scene3d>
            </a:bodyPr>
            <a:lstStyle/>
            <a:p>
              <a:pPr algn="ctr" defTabSz="457200"/>
              <a:r>
                <a:rPr lang="en-GB" sz="2000" dirty="0" smtClean="0">
                  <a:solidFill>
                    <a:prstClr val="white"/>
                  </a:solidFill>
                </a:rPr>
                <a:t>EXPLORE</a:t>
              </a:r>
            </a:p>
          </p:txBody>
        </p:sp>
        <p:sp>
          <p:nvSpPr>
            <p:cNvPr id="16" name="Isosceles Triangle 15"/>
            <p:cNvSpPr>
              <a:spLocks noChangeAspect="1"/>
            </p:cNvSpPr>
            <p:nvPr userDrawn="1"/>
          </p:nvSpPr>
          <p:spPr>
            <a:xfrm rot="10800000">
              <a:off x="4653924" y="1157284"/>
              <a:ext cx="3020738" cy="2604084"/>
            </a:xfrm>
            <a:prstGeom prs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scene3d>
                <a:camera prst="orthographicFront">
                  <a:rot lat="0" lon="0" rev="10800000"/>
                </a:camera>
                <a:lightRig rig="threePt" dir="t"/>
              </a:scene3d>
            </a:bodyPr>
            <a:lstStyle/>
            <a:p>
              <a:pPr algn="ctr" defTabSz="457200"/>
              <a:r>
                <a:rPr lang="en-GB" sz="2000" dirty="0" smtClean="0">
                  <a:solidFill>
                    <a:prstClr val="white"/>
                  </a:solidFill>
                </a:rPr>
                <a:t>SOLUTION</a:t>
              </a:r>
            </a:p>
          </p:txBody>
        </p:sp>
      </p:grpSp>
    </p:spTree>
    <p:extLst>
      <p:ext uri="{BB962C8B-B14F-4D97-AF65-F5344CB8AC3E}">
        <p14:creationId xmlns:p14="http://schemas.microsoft.com/office/powerpoint/2010/main" val="5879553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5_Black with content">
    <p:bg>
      <p:bgRef idx="1001">
        <a:schemeClr val="bg1"/>
      </p:bgRef>
    </p:bg>
    <p:spTree>
      <p:nvGrpSpPr>
        <p:cNvPr id="1" name=""/>
        <p:cNvGrpSpPr/>
        <p:nvPr/>
      </p:nvGrpSpPr>
      <p:grpSpPr>
        <a:xfrm>
          <a:off x="0" y="0"/>
          <a:ext cx="0" cy="0"/>
          <a:chOff x="0" y="0"/>
          <a:chExt cx="0" cy="0"/>
        </a:xfrm>
      </p:grpSpPr>
      <p:sp>
        <p:nvSpPr>
          <p:cNvPr id="4" name="Isosceles Triangle 3"/>
          <p:cNvSpPr>
            <a:spLocks noChangeAspect="1"/>
          </p:cNvSpPr>
          <p:nvPr userDrawn="1"/>
        </p:nvSpPr>
        <p:spPr>
          <a:xfrm rot="10800000">
            <a:off x="1354018" y="1158567"/>
            <a:ext cx="3019248" cy="2602800"/>
          </a:xfrm>
          <a:prstGeom prs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scene3d>
              <a:camera prst="orthographicFront">
                <a:rot lat="0" lon="0" rev="10800000"/>
              </a:camera>
              <a:lightRig rig="threePt" dir="t"/>
            </a:scene3d>
          </a:bodyPr>
          <a:lstStyle/>
          <a:p>
            <a:pPr algn="ctr" defTabSz="457200"/>
            <a:r>
              <a:rPr lang="en-GB" sz="2000" dirty="0" smtClean="0">
                <a:solidFill>
                  <a:prstClr val="white"/>
                </a:solidFill>
              </a:rPr>
              <a:t>TARGET</a:t>
            </a:r>
          </a:p>
        </p:txBody>
      </p:sp>
      <p:sp>
        <p:nvSpPr>
          <p:cNvPr id="16" name="Isosceles Triangle 15"/>
          <p:cNvSpPr>
            <a:spLocks noChangeAspect="1"/>
          </p:cNvSpPr>
          <p:nvPr userDrawn="1"/>
        </p:nvSpPr>
        <p:spPr>
          <a:xfrm rot="10800000">
            <a:off x="4754005" y="1157284"/>
            <a:ext cx="3020738" cy="2604084"/>
          </a:xfrm>
          <a:prstGeom prs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scene3d>
              <a:camera prst="orthographicFront">
                <a:rot lat="0" lon="0" rev="10800000"/>
              </a:camera>
              <a:lightRig rig="threePt" dir="t"/>
            </a:scene3d>
          </a:bodyPr>
          <a:lstStyle/>
          <a:p>
            <a:pPr algn="ctr" defTabSz="457200"/>
            <a:r>
              <a:rPr lang="en-GB" sz="2000" dirty="0" smtClean="0">
                <a:solidFill>
                  <a:prstClr val="white"/>
                </a:solidFill>
              </a:rPr>
              <a:t>SOLUTION</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
        <p:nvSpPr>
          <p:cNvPr id="14" name="Isosceles Triangle 13"/>
          <p:cNvSpPr>
            <a:spLocks noChangeAspect="1"/>
          </p:cNvSpPr>
          <p:nvPr userDrawn="1"/>
        </p:nvSpPr>
        <p:spPr>
          <a:xfrm rot="10800000">
            <a:off x="3062376" y="4033306"/>
            <a:ext cx="3019248" cy="2602800"/>
          </a:xfrm>
          <a:prstGeom prst="triangl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scene3d>
              <a:camera prst="orthographicFront">
                <a:rot lat="0" lon="0" rev="10800000"/>
              </a:camera>
              <a:lightRig rig="threePt" dir="t"/>
            </a:scene3d>
          </a:bodyPr>
          <a:lstStyle/>
          <a:p>
            <a:pPr algn="ctr" defTabSz="457200"/>
            <a:r>
              <a:rPr lang="en-GB" sz="2000" dirty="0" smtClean="0">
                <a:solidFill>
                  <a:sysClr val="windowText" lastClr="000000"/>
                </a:solidFill>
              </a:rPr>
              <a:t>TRIAL</a:t>
            </a:r>
          </a:p>
        </p:txBody>
      </p:sp>
      <p:sp>
        <p:nvSpPr>
          <p:cNvPr id="15" name="Isosceles Triangle 14"/>
          <p:cNvSpPr>
            <a:spLocks noChangeAspect="1"/>
          </p:cNvSpPr>
          <p:nvPr userDrawn="1"/>
        </p:nvSpPr>
        <p:spPr>
          <a:xfrm>
            <a:off x="3062376" y="1235396"/>
            <a:ext cx="3019248" cy="2602800"/>
          </a:xfrm>
          <a:prstGeom prs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scene3d>
              <a:camera prst="orthographicFront">
                <a:rot lat="0" lon="0" rev="0"/>
              </a:camera>
              <a:lightRig rig="threePt" dir="t"/>
            </a:scene3d>
          </a:bodyPr>
          <a:lstStyle/>
          <a:p>
            <a:pPr algn="ctr" defTabSz="457200"/>
            <a:r>
              <a:rPr lang="en-GB" sz="2000" dirty="0" smtClean="0">
                <a:solidFill>
                  <a:prstClr val="white"/>
                </a:solidFill>
              </a:rPr>
              <a:t>EXPLORE</a:t>
            </a:r>
          </a:p>
        </p:txBody>
      </p:sp>
    </p:spTree>
    <p:extLst>
      <p:ext uri="{BB962C8B-B14F-4D97-AF65-F5344CB8AC3E}">
        <p14:creationId xmlns:p14="http://schemas.microsoft.com/office/powerpoint/2010/main" val="34522487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1270" y="50291"/>
            <a:ext cx="1667461" cy="1179228"/>
          </a:xfrm>
          <a:prstGeom prst="rect">
            <a:avLst/>
          </a:prstGeom>
        </p:spPr>
      </p:pic>
    </p:spTree>
    <p:extLst>
      <p:ext uri="{BB962C8B-B14F-4D97-AF65-F5344CB8AC3E}">
        <p14:creationId xmlns:p14="http://schemas.microsoft.com/office/powerpoint/2010/main" val="415034633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1"/>
          </a:xfrm>
          <a:prstGeom prst="rect">
            <a:avLst/>
          </a:prstGeom>
        </p:spPr>
        <p:txBody>
          <a:bodyPr/>
          <a:lstStyle>
            <a:lvl1pPr>
              <a:defRPr/>
            </a:lvl1pPr>
          </a:lstStyle>
          <a:p>
            <a:pPr defTabSz="457200"/>
            <a:endParaRPr lang="en-GB">
              <a:solidFill>
                <a:prstClr val="black"/>
              </a:solidFill>
            </a:endParaRPr>
          </a:p>
        </p:txBody>
      </p:sp>
      <p:sp>
        <p:nvSpPr>
          <p:cNvPr id="3" name="Footer Placeholder 2"/>
          <p:cNvSpPr>
            <a:spLocks noGrp="1"/>
          </p:cNvSpPr>
          <p:nvPr>
            <p:ph type="ftr" sz="quarter" idx="11"/>
          </p:nvPr>
        </p:nvSpPr>
        <p:spPr>
          <a:xfrm>
            <a:off x="3175000" y="6350000"/>
            <a:ext cx="2540000" cy="254000"/>
          </a:xfrm>
          <a:prstGeom prst="rect">
            <a:avLst/>
          </a:prstGeom>
        </p:spPr>
        <p:txBody>
          <a:bodyPr/>
          <a:lstStyle>
            <a:lvl1pPr>
              <a:defRPr/>
            </a:lvl1pPr>
          </a:lstStyle>
          <a:p>
            <a:pPr defTabSz="457200"/>
            <a:endParaRPr lang="en-GB">
              <a:solidFill>
                <a:prstClr val="black"/>
              </a:solidFill>
            </a:endParaRPr>
          </a:p>
        </p:txBody>
      </p:sp>
      <p:sp>
        <p:nvSpPr>
          <p:cNvPr id="4" name="Slide Number Placeholder 3"/>
          <p:cNvSpPr>
            <a:spLocks noGrp="1"/>
          </p:cNvSpPr>
          <p:nvPr>
            <p:ph type="sldNum" sz="quarter" idx="12"/>
          </p:nvPr>
        </p:nvSpPr>
        <p:spPr>
          <a:xfrm>
            <a:off x="6553200" y="6245225"/>
            <a:ext cx="2133600" cy="476251"/>
          </a:xfrm>
          <a:prstGeom prst="rect">
            <a:avLst/>
          </a:prstGeom>
        </p:spPr>
        <p:txBody>
          <a:bodyPr/>
          <a:lstStyle>
            <a:lvl1pPr>
              <a:defRPr/>
            </a:lvl1pPr>
          </a:lstStyle>
          <a:p>
            <a:pPr defTabSz="457200"/>
            <a:fld id="{FFB79681-88B6-4996-85AF-13D8BE83DF4E}" type="slidenum">
              <a:rPr lang="en-GB">
                <a:solidFill>
                  <a:prstClr val="black"/>
                </a:solidFill>
              </a:rPr>
              <a:pPr defTabSz="457200"/>
              <a:t>‹#›</a:t>
            </a:fld>
            <a:endParaRPr lang="en-GB">
              <a:solidFill>
                <a:prstClr val="black"/>
              </a:solidFill>
            </a:endParaRPr>
          </a:p>
        </p:txBody>
      </p:sp>
    </p:spTree>
    <p:extLst>
      <p:ext uri="{BB962C8B-B14F-4D97-AF65-F5344CB8AC3E}">
        <p14:creationId xmlns:p14="http://schemas.microsoft.com/office/powerpoint/2010/main" val="12189781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Black section title">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664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6" name="Text Placeholder 5"/>
          <p:cNvSpPr>
            <a:spLocks noGrp="1"/>
          </p:cNvSpPr>
          <p:nvPr>
            <p:ph type="body" sz="quarter" idx="10"/>
          </p:nvPr>
        </p:nvSpPr>
        <p:spPr>
          <a:xfrm>
            <a:off x="474457" y="2852739"/>
            <a:ext cx="4313567" cy="1152525"/>
          </a:xfrm>
        </p:spPr>
        <p:txBody>
          <a:bodyPr anchor="ctr">
            <a:noAutofit/>
          </a:bodyPr>
          <a:lstStyle>
            <a:lvl1pPr marL="0" indent="0">
              <a:buNone/>
              <a:defRPr sz="3300">
                <a:solidFill>
                  <a:schemeClr val="accent1"/>
                </a:solidFill>
              </a:defRPr>
            </a:lvl1pPr>
          </a:lstStyle>
          <a:p>
            <a:pPr lvl="0"/>
            <a:r>
              <a:rPr lang="en-US" dirty="0" smtClean="0"/>
              <a:t>Click to edit Master text styles</a:t>
            </a:r>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l="12793" t="30720" r="12957" b="30679"/>
          <a:stretch/>
        </p:blipFill>
        <p:spPr>
          <a:xfrm>
            <a:off x="7974379" y="672090"/>
            <a:ext cx="707291" cy="346711"/>
          </a:xfrm>
          <a:prstGeom prst="rect">
            <a:avLst/>
          </a:prstGeom>
        </p:spPr>
      </p:pic>
    </p:spTree>
    <p:extLst>
      <p:ext uri="{BB962C8B-B14F-4D97-AF65-F5344CB8AC3E}">
        <p14:creationId xmlns:p14="http://schemas.microsoft.com/office/powerpoint/2010/main" val="38382452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7" name="Rectangle 6"/>
          <p:cNvSpPr/>
          <p:nvPr userDrawn="1"/>
        </p:nvSpPr>
        <p:spPr>
          <a:xfrm>
            <a:off x="1" y="0"/>
            <a:ext cx="457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sz="1350" dirty="0" err="1" smtClean="0">
              <a:solidFill>
                <a:prstClr val="black"/>
              </a:solidFill>
            </a:endParaRPr>
          </a:p>
        </p:txBody>
      </p:sp>
      <p:sp>
        <p:nvSpPr>
          <p:cNvPr id="6" name="Content Placeholder 2"/>
          <p:cNvSpPr>
            <a:spLocks noGrp="1"/>
          </p:cNvSpPr>
          <p:nvPr>
            <p:ph idx="1"/>
          </p:nvPr>
        </p:nvSpPr>
        <p:spPr>
          <a:xfrm>
            <a:off x="4939698" y="1484785"/>
            <a:ext cx="3736387" cy="4823941"/>
          </a:xfrm>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91" t="30718" r="12971" b="30688"/>
          <a:stretch/>
        </p:blipFill>
        <p:spPr>
          <a:xfrm>
            <a:off x="7974379" y="673676"/>
            <a:ext cx="705278" cy="345725"/>
          </a:xfrm>
          <a:prstGeom prst="rect">
            <a:avLst/>
          </a:prstGeom>
        </p:spPr>
      </p:pic>
      <p:sp>
        <p:nvSpPr>
          <p:cNvPr id="3" name="Picture Placeholder 2"/>
          <p:cNvSpPr>
            <a:spLocks noGrp="1"/>
          </p:cNvSpPr>
          <p:nvPr>
            <p:ph type="pic" sz="quarter" idx="10"/>
          </p:nvPr>
        </p:nvSpPr>
        <p:spPr>
          <a:xfrm>
            <a:off x="1" y="0"/>
            <a:ext cx="4572000" cy="6858000"/>
          </a:xfrm>
        </p:spPr>
        <p:txBody>
          <a:bodyPr anchor="ctr"/>
          <a:lstStyle>
            <a:lvl1pPr marL="0" indent="0" algn="ctr">
              <a:buNone/>
              <a:defRPr/>
            </a:lvl1pPr>
          </a:lstStyle>
          <a:p>
            <a:endParaRPr lang="en-AU" dirty="0"/>
          </a:p>
        </p:txBody>
      </p:sp>
    </p:spTree>
    <p:extLst>
      <p:ext uri="{BB962C8B-B14F-4D97-AF65-F5344CB8AC3E}">
        <p14:creationId xmlns:p14="http://schemas.microsoft.com/office/powerpoint/2010/main" val="2643284626"/>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1" pos="1915">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mple Title">
    <p:spTree>
      <p:nvGrpSpPr>
        <p:cNvPr id="1" name=""/>
        <p:cNvGrpSpPr/>
        <p:nvPr/>
      </p:nvGrpSpPr>
      <p:grpSpPr>
        <a:xfrm>
          <a:off x="0" y="0"/>
          <a:ext cx="0" cy="0"/>
          <a:chOff x="0" y="0"/>
          <a:chExt cx="0" cy="0"/>
        </a:xfrm>
      </p:grpSpPr>
      <p:sp>
        <p:nvSpPr>
          <p:cNvPr id="9" name="Right Triangle 8"/>
          <p:cNvSpPr/>
          <p:nvPr userDrawn="1"/>
        </p:nvSpPr>
        <p:spPr>
          <a:xfrm flipV="1">
            <a:off x="-36512" y="0"/>
            <a:ext cx="9180512" cy="688538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350">
              <a:solidFill>
                <a:prstClr val="white"/>
              </a:solidFill>
            </a:endParaRPr>
          </a:p>
        </p:txBody>
      </p:sp>
      <p:sp>
        <p:nvSpPr>
          <p:cNvPr id="7" name="Title 1"/>
          <p:cNvSpPr>
            <a:spLocks noGrp="1"/>
          </p:cNvSpPr>
          <p:nvPr>
            <p:ph type="ctrTitle"/>
          </p:nvPr>
        </p:nvSpPr>
        <p:spPr>
          <a:xfrm>
            <a:off x="2289175" y="3706739"/>
            <a:ext cx="6400800" cy="2312228"/>
          </a:xfrm>
          <a:prstGeom prst="rect">
            <a:avLst/>
          </a:prstGeom>
        </p:spPr>
        <p:txBody>
          <a:bodyPr anchor="b" anchorCtr="0">
            <a:normAutofit/>
          </a:bodyPr>
          <a:lstStyle>
            <a:lvl1pPr algn="r">
              <a:defRPr sz="2250" b="1">
                <a:solidFill>
                  <a:schemeClr val="accent1"/>
                </a:solidFill>
                <a:latin typeface="+mj-lt"/>
                <a:ea typeface="Apercu Medium" pitchFamily="50"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2289175" y="6025877"/>
            <a:ext cx="6400800" cy="374925"/>
          </a:xfrm>
          <a:prstGeom prst="rect">
            <a:avLst/>
          </a:prstGeom>
        </p:spPr>
        <p:txBody>
          <a:bodyPr anchor="b" anchorCtr="0">
            <a:normAutofit/>
          </a:bodyPr>
          <a:lstStyle>
            <a:lvl1pPr marL="0" indent="0" algn="r">
              <a:buNone/>
              <a:defRPr sz="1350">
                <a:solidFill>
                  <a:srgbClr val="000000"/>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834" y="931663"/>
            <a:ext cx="2111475" cy="280545"/>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7258" y="-45262"/>
            <a:ext cx="2003381" cy="1416791"/>
          </a:xfrm>
          <a:prstGeom prst="rect">
            <a:avLst/>
          </a:prstGeom>
        </p:spPr>
      </p:pic>
    </p:spTree>
    <p:extLst>
      <p:ext uri="{BB962C8B-B14F-4D97-AF65-F5344CB8AC3E}">
        <p14:creationId xmlns:p14="http://schemas.microsoft.com/office/powerpoint/2010/main" val="427627475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White with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8" name="Straight Connector 7"/>
          <p:cNvCxnSpPr/>
          <p:nvPr userDrawn="1"/>
        </p:nvCxnSpPr>
        <p:spPr>
          <a:xfrm>
            <a:off x="467544" y="1268760"/>
            <a:ext cx="82296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1270" y="50291"/>
            <a:ext cx="1667461" cy="1179228"/>
          </a:xfrm>
          <a:prstGeom prst="rect">
            <a:avLst/>
          </a:prstGeom>
        </p:spPr>
      </p:pic>
    </p:spTree>
    <p:extLst>
      <p:ext uri="{BB962C8B-B14F-4D97-AF65-F5344CB8AC3E}">
        <p14:creationId xmlns:p14="http://schemas.microsoft.com/office/powerpoint/2010/main" val="383987068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Black with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8" name="Straight Connector 7"/>
          <p:cNvCxnSpPr/>
          <p:nvPr userDrawn="1"/>
        </p:nvCxnSpPr>
        <p:spPr>
          <a:xfrm>
            <a:off x="467544" y="1268760"/>
            <a:ext cx="82296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5" y="55353"/>
            <a:ext cx="1648474" cy="1165801"/>
          </a:xfrm>
          <a:prstGeom prst="rect">
            <a:avLst/>
          </a:prstGeom>
        </p:spPr>
      </p:pic>
    </p:spTree>
    <p:extLst>
      <p:ext uri="{BB962C8B-B14F-4D97-AF65-F5344CB8AC3E}">
        <p14:creationId xmlns:p14="http://schemas.microsoft.com/office/powerpoint/2010/main" val="11155440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ck with Pic">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5" y="55353"/>
            <a:ext cx="1648474" cy="1165801"/>
          </a:xfrm>
          <a:prstGeom prst="rect">
            <a:avLst/>
          </a:prstGeom>
        </p:spPr>
      </p:pic>
      <p:sp>
        <p:nvSpPr>
          <p:cNvPr id="5" name="Picture Placeholder 4"/>
          <p:cNvSpPr>
            <a:spLocks noGrp="1"/>
          </p:cNvSpPr>
          <p:nvPr>
            <p:ph type="pic" sz="quarter" idx="10"/>
          </p:nvPr>
        </p:nvSpPr>
        <p:spPr>
          <a:xfrm>
            <a:off x="4353391" y="1635125"/>
            <a:ext cx="4160838" cy="4343400"/>
          </a:xfrm>
        </p:spPr>
        <p:txBody>
          <a:bodyPr/>
          <a:lstStyle/>
          <a:p>
            <a:r>
              <a:rPr lang="en-US" smtClean="0"/>
              <a:t>Click icon to add picture</a:t>
            </a:r>
            <a:endParaRPr lang="en-GB"/>
          </a:p>
        </p:txBody>
      </p:sp>
      <p:sp>
        <p:nvSpPr>
          <p:cNvPr id="7" name="Text Placeholder 6"/>
          <p:cNvSpPr>
            <a:spLocks noGrp="1"/>
          </p:cNvSpPr>
          <p:nvPr>
            <p:ph type="body" sz="quarter" idx="11"/>
          </p:nvPr>
        </p:nvSpPr>
        <p:spPr>
          <a:xfrm>
            <a:off x="621180" y="1635127"/>
            <a:ext cx="3447482" cy="3001963"/>
          </a:xfrm>
        </p:spPr>
        <p:txBody>
          <a:bodyPr>
            <a:noAutofit/>
          </a:bodyPr>
          <a:lstStyle>
            <a:lvl1pPr marL="0" indent="0">
              <a:buNone/>
              <a:defRPr sz="3000" b="1"/>
            </a:lvl1pPr>
            <a:lvl2pPr marL="342900" indent="0">
              <a:buNone/>
              <a:defRPr sz="3000" b="1"/>
            </a:lvl2pPr>
            <a:lvl3pPr marL="685800" indent="0">
              <a:buNone/>
              <a:defRPr sz="3000" b="1"/>
            </a:lvl3pPr>
            <a:lvl4pPr marL="1028700" indent="0">
              <a:buNone/>
              <a:defRPr sz="3000" b="1"/>
            </a:lvl4pPr>
            <a:lvl5pPr marL="1371600" indent="0">
              <a:buNone/>
              <a:defRPr sz="30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8075111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White 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1270" y="50291"/>
            <a:ext cx="1667461" cy="1179228"/>
          </a:xfrm>
          <a:prstGeom prst="rect">
            <a:avLst/>
          </a:prstGeom>
        </p:spPr>
      </p:pic>
    </p:spTree>
    <p:extLst>
      <p:ext uri="{BB962C8B-B14F-4D97-AF65-F5344CB8AC3E}">
        <p14:creationId xmlns:p14="http://schemas.microsoft.com/office/powerpoint/2010/main" val="8457054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asy">
    <p:bg>
      <p:bgRef idx="1001">
        <a:schemeClr val="bg1"/>
      </p:bgRef>
    </p:bg>
    <p:spTree>
      <p:nvGrpSpPr>
        <p:cNvPr id="1" name=""/>
        <p:cNvGrpSpPr/>
        <p:nvPr/>
      </p:nvGrpSpPr>
      <p:grpSpPr>
        <a:xfrm>
          <a:off x="0" y="0"/>
          <a:ext cx="0" cy="0"/>
          <a:chOff x="0" y="0"/>
          <a:chExt cx="0" cy="0"/>
        </a:xfrm>
      </p:grpSpPr>
      <p:grpSp>
        <p:nvGrpSpPr>
          <p:cNvPr id="11" name="Group 10"/>
          <p:cNvGrpSpPr/>
          <p:nvPr userDrawn="1"/>
        </p:nvGrpSpPr>
        <p:grpSpPr>
          <a:xfrm>
            <a:off x="335560" y="1306493"/>
            <a:ext cx="8513168" cy="4283464"/>
            <a:chOff x="268448" y="1410749"/>
            <a:chExt cx="8513168" cy="4283464"/>
          </a:xfrm>
        </p:grpSpPr>
        <p:sp>
          <p:nvSpPr>
            <p:cNvPr id="4" name="Diamond 3"/>
            <p:cNvSpPr/>
            <p:nvPr userDrawn="1"/>
          </p:nvSpPr>
          <p:spPr>
            <a:xfrm>
              <a:off x="2447179" y="3663893"/>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GB" sz="1800" cap="all" spc="113" dirty="0" smtClean="0">
                  <a:solidFill>
                    <a:prstClr val="black"/>
                  </a:solidFill>
                  <a:ea typeface="Apercu" pitchFamily="50" charset="0"/>
                </a:rPr>
                <a:t>Social</a:t>
              </a:r>
              <a:endParaRPr lang="en-GB" sz="1800" cap="all" spc="113" dirty="0">
                <a:solidFill>
                  <a:prstClr val="black"/>
                </a:solidFill>
                <a:ea typeface="Apercu" pitchFamily="50" charset="0"/>
              </a:endParaRPr>
            </a:p>
          </p:txBody>
        </p:sp>
        <p:sp>
          <p:nvSpPr>
            <p:cNvPr id="8" name="Diamond 7"/>
            <p:cNvSpPr/>
            <p:nvPr userDrawn="1"/>
          </p:nvSpPr>
          <p:spPr>
            <a:xfrm>
              <a:off x="4658816"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GB" sz="1800" cap="all" spc="113" dirty="0" smtClean="0">
                  <a:solidFill>
                    <a:prstClr val="black"/>
                  </a:solidFill>
                  <a:ea typeface="Apercu" pitchFamily="50" charset="0"/>
                </a:rPr>
                <a:t>Timely</a:t>
              </a:r>
              <a:endParaRPr lang="en-GB" sz="1800" cap="all" spc="113" dirty="0">
                <a:solidFill>
                  <a:prstClr val="black"/>
                </a:solidFill>
                <a:ea typeface="Apercu" pitchFamily="50" charset="0"/>
              </a:endParaRPr>
            </a:p>
          </p:txBody>
        </p:sp>
        <p:sp>
          <p:nvSpPr>
            <p:cNvPr id="9" name="Diamond 8"/>
            <p:cNvSpPr/>
            <p:nvPr userDrawn="1"/>
          </p:nvSpPr>
          <p:spPr>
            <a:xfrm>
              <a:off x="268448"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GB" sz="1800" cap="all" spc="113" dirty="0" smtClean="0">
                  <a:solidFill>
                    <a:prstClr val="black"/>
                  </a:solidFill>
                  <a:ea typeface="Apercu" pitchFamily="50" charset="0"/>
                </a:rPr>
                <a:t>Attractive</a:t>
              </a:r>
              <a:endParaRPr lang="en-GB" sz="1800" cap="all" spc="113" dirty="0">
                <a:solidFill>
                  <a:prstClr val="black"/>
                </a:solidFill>
                <a:ea typeface="Apercu" pitchFamily="50" charset="0"/>
              </a:endParaRPr>
            </a:p>
          </p:txBody>
        </p:sp>
        <p:sp>
          <p:nvSpPr>
            <p:cNvPr id="10" name="Diamond 9"/>
            <p:cNvSpPr/>
            <p:nvPr userDrawn="1"/>
          </p:nvSpPr>
          <p:spPr>
            <a:xfrm>
              <a:off x="2447179" y="1410749"/>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GB" sz="1800" cap="all" spc="113" dirty="0" smtClean="0">
                  <a:solidFill>
                    <a:prstClr val="white"/>
                  </a:solidFill>
                  <a:ea typeface="Apercu" pitchFamily="50" charset="0"/>
                </a:rPr>
                <a:t>Easy</a:t>
              </a:r>
              <a:endParaRPr lang="en-GB" sz="1800" cap="all" spc="113" dirty="0">
                <a:solidFill>
                  <a:prstClr val="white"/>
                </a:solidFill>
                <a:ea typeface="Apercu" pitchFamily="50" charset="0"/>
              </a:endParaRP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5" y="55353"/>
            <a:ext cx="1648474" cy="1165801"/>
          </a:xfrm>
          <a:prstGeom prst="rect">
            <a:avLst/>
          </a:prstGeom>
        </p:spPr>
      </p:pic>
    </p:spTree>
    <p:extLst>
      <p:ext uri="{BB962C8B-B14F-4D97-AF65-F5344CB8AC3E}">
        <p14:creationId xmlns:p14="http://schemas.microsoft.com/office/powerpoint/2010/main" val="42008125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ttractive">
    <p:bg>
      <p:bgRef idx="1001">
        <a:schemeClr val="bg1"/>
      </p:bgRef>
    </p:bg>
    <p:spTree>
      <p:nvGrpSpPr>
        <p:cNvPr id="1" name=""/>
        <p:cNvGrpSpPr/>
        <p:nvPr/>
      </p:nvGrpSpPr>
      <p:grpSpPr>
        <a:xfrm>
          <a:off x="0" y="0"/>
          <a:ext cx="0" cy="0"/>
          <a:chOff x="0" y="0"/>
          <a:chExt cx="0" cy="0"/>
        </a:xfrm>
      </p:grpSpPr>
      <p:grpSp>
        <p:nvGrpSpPr>
          <p:cNvPr id="11" name="Group 10"/>
          <p:cNvGrpSpPr/>
          <p:nvPr userDrawn="1"/>
        </p:nvGrpSpPr>
        <p:grpSpPr>
          <a:xfrm>
            <a:off x="335560" y="1306493"/>
            <a:ext cx="8513168" cy="4283464"/>
            <a:chOff x="268448" y="1410749"/>
            <a:chExt cx="8513168" cy="4283464"/>
          </a:xfrm>
        </p:grpSpPr>
        <p:sp>
          <p:nvSpPr>
            <p:cNvPr id="4" name="Diamond 3"/>
            <p:cNvSpPr/>
            <p:nvPr userDrawn="1"/>
          </p:nvSpPr>
          <p:spPr>
            <a:xfrm>
              <a:off x="2447179" y="3663893"/>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GB" sz="1800" cap="all" spc="113" dirty="0" smtClean="0">
                  <a:solidFill>
                    <a:prstClr val="black"/>
                  </a:solidFill>
                  <a:ea typeface="Apercu" pitchFamily="50" charset="0"/>
                </a:rPr>
                <a:t>Social</a:t>
              </a:r>
              <a:endParaRPr lang="en-GB" sz="1800" cap="all" spc="113" dirty="0">
                <a:solidFill>
                  <a:prstClr val="black"/>
                </a:solidFill>
                <a:ea typeface="Apercu" pitchFamily="50" charset="0"/>
              </a:endParaRPr>
            </a:p>
          </p:txBody>
        </p:sp>
        <p:sp>
          <p:nvSpPr>
            <p:cNvPr id="8" name="Diamond 7"/>
            <p:cNvSpPr/>
            <p:nvPr userDrawn="1"/>
          </p:nvSpPr>
          <p:spPr>
            <a:xfrm>
              <a:off x="4658816"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GB" sz="1800" cap="all" spc="113" dirty="0" smtClean="0">
                  <a:solidFill>
                    <a:prstClr val="black"/>
                  </a:solidFill>
                  <a:ea typeface="Apercu" pitchFamily="50" charset="0"/>
                </a:rPr>
                <a:t>Timely</a:t>
              </a:r>
              <a:endParaRPr lang="en-GB" sz="1800" cap="all" spc="113" dirty="0">
                <a:solidFill>
                  <a:prstClr val="black"/>
                </a:solidFill>
                <a:ea typeface="Apercu" pitchFamily="50" charset="0"/>
              </a:endParaRPr>
            </a:p>
          </p:txBody>
        </p:sp>
        <p:sp>
          <p:nvSpPr>
            <p:cNvPr id="9" name="Diamond 8"/>
            <p:cNvSpPr/>
            <p:nvPr userDrawn="1"/>
          </p:nvSpPr>
          <p:spPr>
            <a:xfrm>
              <a:off x="268448" y="2525087"/>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GB" sz="1800" cap="all" spc="113" dirty="0" smtClean="0">
                  <a:solidFill>
                    <a:prstClr val="white"/>
                  </a:solidFill>
                  <a:ea typeface="Apercu" pitchFamily="50" charset="0"/>
                </a:rPr>
                <a:t>Attractive</a:t>
              </a:r>
              <a:endParaRPr lang="en-GB" sz="1800" cap="all" spc="113" dirty="0">
                <a:solidFill>
                  <a:prstClr val="white"/>
                </a:solidFill>
                <a:ea typeface="Apercu" pitchFamily="50" charset="0"/>
              </a:endParaRPr>
            </a:p>
          </p:txBody>
        </p:sp>
        <p:sp>
          <p:nvSpPr>
            <p:cNvPr id="10" name="Diamond 9"/>
            <p:cNvSpPr/>
            <p:nvPr userDrawn="1"/>
          </p:nvSpPr>
          <p:spPr>
            <a:xfrm>
              <a:off x="2447179" y="1410749"/>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GB" sz="1800" cap="all" spc="113" dirty="0" smtClean="0">
                  <a:solidFill>
                    <a:prstClr val="white"/>
                  </a:solidFill>
                  <a:ea typeface="Apercu" pitchFamily="50" charset="0"/>
                </a:rPr>
                <a:t>Easy</a:t>
              </a:r>
              <a:endParaRPr lang="en-GB" sz="1800" cap="all" spc="113" dirty="0">
                <a:solidFill>
                  <a:prstClr val="white"/>
                </a:solidFill>
                <a:ea typeface="Apercu" pitchFamily="50" charset="0"/>
              </a:endParaRP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5" y="55353"/>
            <a:ext cx="1648474" cy="1165801"/>
          </a:xfrm>
          <a:prstGeom prst="rect">
            <a:avLst/>
          </a:prstGeom>
        </p:spPr>
      </p:pic>
    </p:spTree>
    <p:extLst>
      <p:ext uri="{BB962C8B-B14F-4D97-AF65-F5344CB8AC3E}">
        <p14:creationId xmlns:p14="http://schemas.microsoft.com/office/powerpoint/2010/main" val="5992895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asy">
    <p:bg>
      <p:bgRef idx="1001">
        <a:schemeClr val="bg1"/>
      </p:bgRef>
    </p:bg>
    <p:spTree>
      <p:nvGrpSpPr>
        <p:cNvPr id="1" name=""/>
        <p:cNvGrpSpPr/>
        <p:nvPr/>
      </p:nvGrpSpPr>
      <p:grpSpPr>
        <a:xfrm>
          <a:off x="0" y="0"/>
          <a:ext cx="0" cy="0"/>
          <a:chOff x="0" y="0"/>
          <a:chExt cx="0" cy="0"/>
        </a:xfrm>
      </p:grpSpPr>
      <p:grpSp>
        <p:nvGrpSpPr>
          <p:cNvPr id="11" name="Group 10"/>
          <p:cNvGrpSpPr/>
          <p:nvPr userDrawn="1"/>
        </p:nvGrpSpPr>
        <p:grpSpPr>
          <a:xfrm>
            <a:off x="335560" y="1306493"/>
            <a:ext cx="8513168" cy="4283464"/>
            <a:chOff x="268448" y="1410749"/>
            <a:chExt cx="8513168" cy="4283464"/>
          </a:xfrm>
        </p:grpSpPr>
        <p:sp>
          <p:nvSpPr>
            <p:cNvPr id="4" name="Diamond 3"/>
            <p:cNvSpPr/>
            <p:nvPr userDrawn="1"/>
          </p:nvSpPr>
          <p:spPr>
            <a:xfrm>
              <a:off x="2447179" y="3663893"/>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a:solidFill>
                    <a:prstClr val="black"/>
                  </a:solidFill>
                  <a:ea typeface="Apercu" pitchFamily="50" charset="0"/>
                </a:rPr>
                <a:t>Social</a:t>
              </a:r>
            </a:p>
          </p:txBody>
        </p:sp>
        <p:sp>
          <p:nvSpPr>
            <p:cNvPr id="8" name="Diamond 7"/>
            <p:cNvSpPr/>
            <p:nvPr userDrawn="1"/>
          </p:nvSpPr>
          <p:spPr>
            <a:xfrm>
              <a:off x="4658816"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a:solidFill>
                    <a:prstClr val="black"/>
                  </a:solidFill>
                  <a:ea typeface="Apercu" pitchFamily="50" charset="0"/>
                </a:rPr>
                <a:t>Timely</a:t>
              </a:r>
            </a:p>
          </p:txBody>
        </p:sp>
        <p:sp>
          <p:nvSpPr>
            <p:cNvPr id="9" name="Diamond 8"/>
            <p:cNvSpPr/>
            <p:nvPr userDrawn="1"/>
          </p:nvSpPr>
          <p:spPr>
            <a:xfrm>
              <a:off x="268448"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a:solidFill>
                    <a:prstClr val="black"/>
                  </a:solidFill>
                  <a:ea typeface="Apercu" pitchFamily="50" charset="0"/>
                </a:rPr>
                <a:t>Attractive</a:t>
              </a:r>
            </a:p>
          </p:txBody>
        </p:sp>
        <p:sp>
          <p:nvSpPr>
            <p:cNvPr id="10" name="Diamond 9"/>
            <p:cNvSpPr/>
            <p:nvPr userDrawn="1"/>
          </p:nvSpPr>
          <p:spPr>
            <a:xfrm>
              <a:off x="2447179" y="1410749"/>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a:solidFill>
                    <a:prstClr val="white"/>
                  </a:solidFill>
                  <a:ea typeface="Apercu" pitchFamily="50" charset="0"/>
                </a:rPr>
                <a:t>Easy</a:t>
              </a: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5" y="55353"/>
            <a:ext cx="1648474" cy="1165801"/>
          </a:xfrm>
          <a:prstGeom prst="rect">
            <a:avLst/>
          </a:prstGeom>
        </p:spPr>
      </p:pic>
    </p:spTree>
    <p:extLst>
      <p:ext uri="{BB962C8B-B14F-4D97-AF65-F5344CB8AC3E}">
        <p14:creationId xmlns:p14="http://schemas.microsoft.com/office/powerpoint/2010/main" val="12641455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ocial">
    <p:bg>
      <p:bgRef idx="1001">
        <a:schemeClr val="bg1"/>
      </p:bgRef>
    </p:bg>
    <p:spTree>
      <p:nvGrpSpPr>
        <p:cNvPr id="1" name=""/>
        <p:cNvGrpSpPr/>
        <p:nvPr/>
      </p:nvGrpSpPr>
      <p:grpSpPr>
        <a:xfrm>
          <a:off x="0" y="0"/>
          <a:ext cx="0" cy="0"/>
          <a:chOff x="0" y="0"/>
          <a:chExt cx="0" cy="0"/>
        </a:xfrm>
      </p:grpSpPr>
      <p:grpSp>
        <p:nvGrpSpPr>
          <p:cNvPr id="11" name="Group 10"/>
          <p:cNvGrpSpPr/>
          <p:nvPr userDrawn="1"/>
        </p:nvGrpSpPr>
        <p:grpSpPr>
          <a:xfrm>
            <a:off x="335560" y="1306493"/>
            <a:ext cx="8513168" cy="4283464"/>
            <a:chOff x="268448" y="1410749"/>
            <a:chExt cx="8513168" cy="4283464"/>
          </a:xfrm>
        </p:grpSpPr>
        <p:sp>
          <p:nvSpPr>
            <p:cNvPr id="4" name="Diamond 3"/>
            <p:cNvSpPr/>
            <p:nvPr userDrawn="1"/>
          </p:nvSpPr>
          <p:spPr>
            <a:xfrm>
              <a:off x="2447179" y="3663893"/>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GB" sz="1800" cap="all" spc="113" dirty="0" smtClean="0">
                  <a:solidFill>
                    <a:prstClr val="white"/>
                  </a:solidFill>
                  <a:ea typeface="Apercu" pitchFamily="50" charset="0"/>
                </a:rPr>
                <a:t>Social</a:t>
              </a:r>
              <a:endParaRPr lang="en-GB" sz="1800" cap="all" spc="113" dirty="0">
                <a:solidFill>
                  <a:prstClr val="white"/>
                </a:solidFill>
                <a:ea typeface="Apercu" pitchFamily="50" charset="0"/>
              </a:endParaRPr>
            </a:p>
          </p:txBody>
        </p:sp>
        <p:sp>
          <p:nvSpPr>
            <p:cNvPr id="8" name="Diamond 7"/>
            <p:cNvSpPr/>
            <p:nvPr userDrawn="1"/>
          </p:nvSpPr>
          <p:spPr>
            <a:xfrm>
              <a:off x="4658816"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GB" sz="1800" cap="all" spc="113" dirty="0" smtClean="0">
                  <a:solidFill>
                    <a:prstClr val="black"/>
                  </a:solidFill>
                  <a:ea typeface="Apercu" pitchFamily="50" charset="0"/>
                </a:rPr>
                <a:t>Timely</a:t>
              </a:r>
              <a:endParaRPr lang="en-GB" sz="1800" cap="all" spc="113" dirty="0">
                <a:solidFill>
                  <a:prstClr val="black"/>
                </a:solidFill>
                <a:ea typeface="Apercu" pitchFamily="50" charset="0"/>
              </a:endParaRPr>
            </a:p>
          </p:txBody>
        </p:sp>
        <p:sp>
          <p:nvSpPr>
            <p:cNvPr id="9" name="Diamond 8"/>
            <p:cNvSpPr/>
            <p:nvPr userDrawn="1"/>
          </p:nvSpPr>
          <p:spPr>
            <a:xfrm>
              <a:off x="268448" y="2525087"/>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GB" sz="1800" cap="all" spc="113" dirty="0" smtClean="0">
                  <a:solidFill>
                    <a:prstClr val="white"/>
                  </a:solidFill>
                  <a:ea typeface="Apercu" pitchFamily="50" charset="0"/>
                </a:rPr>
                <a:t>Attractive</a:t>
              </a:r>
              <a:endParaRPr lang="en-GB" sz="1800" cap="all" spc="113" dirty="0">
                <a:solidFill>
                  <a:prstClr val="white"/>
                </a:solidFill>
                <a:ea typeface="Apercu" pitchFamily="50" charset="0"/>
              </a:endParaRPr>
            </a:p>
          </p:txBody>
        </p:sp>
        <p:sp>
          <p:nvSpPr>
            <p:cNvPr id="10" name="Diamond 9"/>
            <p:cNvSpPr/>
            <p:nvPr userDrawn="1"/>
          </p:nvSpPr>
          <p:spPr>
            <a:xfrm>
              <a:off x="2447179" y="1410749"/>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GB" sz="1800" cap="all" spc="113" dirty="0" smtClean="0">
                  <a:solidFill>
                    <a:prstClr val="white"/>
                  </a:solidFill>
                  <a:ea typeface="Apercu" pitchFamily="50" charset="0"/>
                </a:rPr>
                <a:t>Easy</a:t>
              </a:r>
              <a:endParaRPr lang="en-GB" sz="1800" cap="all" spc="113" dirty="0">
                <a:solidFill>
                  <a:prstClr val="white"/>
                </a:solidFill>
                <a:ea typeface="Apercu" pitchFamily="50" charset="0"/>
              </a:endParaRP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5" y="55353"/>
            <a:ext cx="1648474" cy="1165801"/>
          </a:xfrm>
          <a:prstGeom prst="rect">
            <a:avLst/>
          </a:prstGeom>
        </p:spPr>
      </p:pic>
    </p:spTree>
    <p:extLst>
      <p:ext uri="{BB962C8B-B14F-4D97-AF65-F5344CB8AC3E}">
        <p14:creationId xmlns:p14="http://schemas.microsoft.com/office/powerpoint/2010/main" val="37810780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mely">
    <p:bg>
      <p:bgPr>
        <a:solidFill>
          <a:schemeClr val="bg1"/>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335560" y="1306493"/>
            <a:ext cx="8513168" cy="4283464"/>
            <a:chOff x="268448" y="1410749"/>
            <a:chExt cx="8513168" cy="4283464"/>
          </a:xfrm>
        </p:grpSpPr>
        <p:sp>
          <p:nvSpPr>
            <p:cNvPr id="4" name="Diamond 3"/>
            <p:cNvSpPr/>
            <p:nvPr userDrawn="1"/>
          </p:nvSpPr>
          <p:spPr>
            <a:xfrm>
              <a:off x="2447179" y="3663893"/>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GB" sz="1800" cap="all" spc="113" dirty="0" smtClean="0">
                  <a:solidFill>
                    <a:prstClr val="white"/>
                  </a:solidFill>
                  <a:ea typeface="Apercu" pitchFamily="50" charset="0"/>
                </a:rPr>
                <a:t>Social</a:t>
              </a:r>
              <a:endParaRPr lang="en-GB" sz="1800" cap="all" spc="113" dirty="0">
                <a:solidFill>
                  <a:prstClr val="white"/>
                </a:solidFill>
                <a:ea typeface="Apercu" pitchFamily="50" charset="0"/>
              </a:endParaRPr>
            </a:p>
          </p:txBody>
        </p:sp>
        <p:sp>
          <p:nvSpPr>
            <p:cNvPr id="8" name="Diamond 7"/>
            <p:cNvSpPr/>
            <p:nvPr userDrawn="1"/>
          </p:nvSpPr>
          <p:spPr>
            <a:xfrm>
              <a:off x="4658816" y="2525087"/>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GB" sz="1800" cap="all" spc="113" dirty="0" smtClean="0">
                  <a:solidFill>
                    <a:prstClr val="white"/>
                  </a:solidFill>
                  <a:ea typeface="Apercu" pitchFamily="50" charset="0"/>
                </a:rPr>
                <a:t>Timely</a:t>
              </a:r>
              <a:endParaRPr lang="en-GB" sz="1800" cap="all" spc="113" dirty="0">
                <a:solidFill>
                  <a:prstClr val="white"/>
                </a:solidFill>
                <a:ea typeface="Apercu" pitchFamily="50" charset="0"/>
              </a:endParaRPr>
            </a:p>
          </p:txBody>
        </p:sp>
        <p:sp>
          <p:nvSpPr>
            <p:cNvPr id="9" name="Diamond 8"/>
            <p:cNvSpPr/>
            <p:nvPr userDrawn="1"/>
          </p:nvSpPr>
          <p:spPr>
            <a:xfrm>
              <a:off x="268448" y="2525087"/>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GB" sz="1800" cap="all" spc="113" dirty="0" smtClean="0">
                  <a:solidFill>
                    <a:prstClr val="white"/>
                  </a:solidFill>
                  <a:ea typeface="Apercu" pitchFamily="50" charset="0"/>
                </a:rPr>
                <a:t>Attractive</a:t>
              </a:r>
              <a:endParaRPr lang="en-GB" sz="1800" cap="all" spc="113" dirty="0">
                <a:solidFill>
                  <a:prstClr val="white"/>
                </a:solidFill>
                <a:ea typeface="Apercu" pitchFamily="50" charset="0"/>
              </a:endParaRPr>
            </a:p>
          </p:txBody>
        </p:sp>
        <p:sp>
          <p:nvSpPr>
            <p:cNvPr id="10" name="Diamond 9"/>
            <p:cNvSpPr/>
            <p:nvPr userDrawn="1"/>
          </p:nvSpPr>
          <p:spPr>
            <a:xfrm>
              <a:off x="2447179" y="1410749"/>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GB" sz="1800" cap="all" spc="113" dirty="0" smtClean="0">
                  <a:solidFill>
                    <a:prstClr val="white"/>
                  </a:solidFill>
                  <a:ea typeface="Apercu" pitchFamily="50" charset="0"/>
                </a:rPr>
                <a:t>Easy</a:t>
              </a:r>
              <a:endParaRPr lang="en-GB" sz="1800" cap="all" spc="113" dirty="0">
                <a:solidFill>
                  <a:prstClr val="white"/>
                </a:solidFill>
                <a:ea typeface="Apercu" pitchFamily="50" charset="0"/>
              </a:endParaRP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5" y="55353"/>
            <a:ext cx="1648474" cy="1165801"/>
          </a:xfrm>
          <a:prstGeom prst="rect">
            <a:avLst/>
          </a:prstGeom>
        </p:spPr>
      </p:pic>
    </p:spTree>
    <p:extLst>
      <p:ext uri="{BB962C8B-B14F-4D97-AF65-F5344CB8AC3E}">
        <p14:creationId xmlns:p14="http://schemas.microsoft.com/office/powerpoint/2010/main" val="37693476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ign Off">
    <p:spTree>
      <p:nvGrpSpPr>
        <p:cNvPr id="1" name=""/>
        <p:cNvGrpSpPr/>
        <p:nvPr/>
      </p:nvGrpSpPr>
      <p:grpSpPr>
        <a:xfrm>
          <a:off x="0" y="0"/>
          <a:ext cx="0" cy="0"/>
          <a:chOff x="0" y="0"/>
          <a:chExt cx="0" cy="0"/>
        </a:xfrm>
      </p:grpSpPr>
      <p:pic>
        <p:nvPicPr>
          <p:cNvPr id="3" name="Picture 2" descr="http://www.behaviouralinsights.co.uk/sites/default/files/BIT%20New%20Blog%20Entry_CD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21970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p:cNvSpPr>
            <a:spLocks noGrp="1"/>
          </p:cNvSpPr>
          <p:nvPr>
            <p:ph type="subTitle" idx="1"/>
          </p:nvPr>
        </p:nvSpPr>
        <p:spPr>
          <a:xfrm>
            <a:off x="2289175" y="6025877"/>
            <a:ext cx="6400800" cy="374925"/>
          </a:xfrm>
          <a:prstGeom prst="rect">
            <a:avLst/>
          </a:prstGeom>
        </p:spPr>
        <p:txBody>
          <a:bodyPr anchor="b" anchorCtr="0">
            <a:normAutofit/>
          </a:bodyPr>
          <a:lstStyle>
            <a:lvl1pPr marL="0" indent="0" algn="r">
              <a:buNone/>
              <a:defRPr sz="1350" baseline="0">
                <a:solidFill>
                  <a:srgbClr val="000000"/>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6" name="Title 1"/>
          <p:cNvSpPr>
            <a:spLocks noGrp="1"/>
          </p:cNvSpPr>
          <p:nvPr>
            <p:ph type="ctrTitle"/>
          </p:nvPr>
        </p:nvSpPr>
        <p:spPr>
          <a:xfrm>
            <a:off x="2289175" y="3706739"/>
            <a:ext cx="6400800" cy="2312228"/>
          </a:xfrm>
          <a:prstGeom prst="rect">
            <a:avLst/>
          </a:prstGeom>
        </p:spPr>
        <p:txBody>
          <a:bodyPr anchor="b" anchorCtr="0">
            <a:normAutofit/>
          </a:bodyPr>
          <a:lstStyle>
            <a:lvl1pPr algn="r">
              <a:defRPr sz="2250" b="1">
                <a:solidFill>
                  <a:schemeClr val="accent1"/>
                </a:solidFill>
                <a:latin typeface="+mj-lt"/>
                <a:ea typeface="Apercu Medium" pitchFamily="50"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6923464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Rectangle 3"/>
          <p:cNvSpPr/>
          <p:nvPr userDrawn="1"/>
        </p:nvSpPr>
        <p:spPr>
          <a:xfrm>
            <a:off x="0" y="2"/>
            <a:ext cx="9144000" cy="105251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en-GB" sz="1350">
              <a:solidFill>
                <a:prstClr val="white"/>
              </a:solidFill>
            </a:endParaRPr>
          </a:p>
        </p:txBody>
      </p:sp>
      <p:sp>
        <p:nvSpPr>
          <p:cNvPr id="5" name="Round Single Corner Rectangle 4"/>
          <p:cNvSpPr/>
          <p:nvPr userDrawn="1"/>
        </p:nvSpPr>
        <p:spPr>
          <a:xfrm>
            <a:off x="1" y="115890"/>
            <a:ext cx="6948488" cy="936625"/>
          </a:xfrm>
          <a:prstGeom prst="round1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en-GB" sz="1350">
              <a:solidFill>
                <a:prstClr val="white"/>
              </a:solidFill>
            </a:endParaRPr>
          </a:p>
        </p:txBody>
      </p:sp>
      <p:sp>
        <p:nvSpPr>
          <p:cNvPr id="7" name="TextBox 6"/>
          <p:cNvSpPr txBox="1">
            <a:spLocks noChangeArrowheads="1"/>
          </p:cNvSpPr>
          <p:nvPr userDrawn="1"/>
        </p:nvSpPr>
        <p:spPr bwMode="auto">
          <a:xfrm>
            <a:off x="7235825" y="404814"/>
            <a:ext cx="1524000" cy="311624"/>
          </a:xfrm>
          <a:prstGeom prst="rect">
            <a:avLst/>
          </a:prstGeom>
          <a:noFill/>
          <a:ln>
            <a:noFill/>
          </a:ln>
          <a:extLst/>
        </p:spPr>
        <p:txBody>
          <a:bodyPr lIns="0" r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342900" eaLnBrk="1" hangingPunct="1">
              <a:defRPr/>
            </a:pPr>
            <a:r>
              <a:rPr lang="en-GB" sz="1425" b="1" smtClean="0">
                <a:solidFill>
                  <a:srgbClr val="376092"/>
                </a:solidFill>
              </a:rPr>
              <a:t>Cabinet</a:t>
            </a:r>
            <a:r>
              <a:rPr lang="en-GB" sz="1425" smtClean="0">
                <a:solidFill>
                  <a:srgbClr val="376092"/>
                </a:solidFill>
              </a:rPr>
              <a:t>Office</a:t>
            </a:r>
            <a:endParaRPr lang="en-GB" sz="1425" b="1" smtClean="0">
              <a:solidFill>
                <a:srgbClr val="376092"/>
              </a:solidFill>
            </a:endParaRPr>
          </a:p>
        </p:txBody>
      </p:sp>
      <p:sp>
        <p:nvSpPr>
          <p:cNvPr id="8" name="TextBox 7"/>
          <p:cNvSpPr txBox="1">
            <a:spLocks noChangeArrowheads="1"/>
          </p:cNvSpPr>
          <p:nvPr userDrawn="1"/>
        </p:nvSpPr>
        <p:spPr bwMode="auto">
          <a:xfrm>
            <a:off x="7254875" y="654051"/>
            <a:ext cx="1657350" cy="207749"/>
          </a:xfrm>
          <a:prstGeom prst="rect">
            <a:avLst/>
          </a:prstGeom>
          <a:noFill/>
          <a:ln>
            <a:noFill/>
          </a:ln>
          <a:extLst/>
        </p:spPr>
        <p:txBody>
          <a:bodyPr lIns="0" r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342900" eaLnBrk="1" hangingPunct="1">
              <a:defRPr/>
            </a:pPr>
            <a:r>
              <a:rPr lang="en-GB" sz="750" smtClean="0">
                <a:solidFill>
                  <a:srgbClr val="376092"/>
                </a:solidFill>
              </a:rPr>
              <a:t>Behavioural Insights Team</a:t>
            </a:r>
          </a:p>
        </p:txBody>
      </p:sp>
      <p:sp>
        <p:nvSpPr>
          <p:cNvPr id="6" name="Content Placeholder 5"/>
          <p:cNvSpPr>
            <a:spLocks noGrp="1"/>
          </p:cNvSpPr>
          <p:nvPr>
            <p:ph sz="quarter" idx="10"/>
          </p:nvPr>
        </p:nvSpPr>
        <p:spPr>
          <a:xfrm>
            <a:off x="468314" y="1700215"/>
            <a:ext cx="8207375" cy="43930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Title 1"/>
          <p:cNvSpPr>
            <a:spLocks noGrp="1"/>
          </p:cNvSpPr>
          <p:nvPr>
            <p:ph type="title"/>
          </p:nvPr>
        </p:nvSpPr>
        <p:spPr>
          <a:xfrm>
            <a:off x="1" y="260650"/>
            <a:ext cx="6804248" cy="692697"/>
          </a:xfrm>
        </p:spPr>
        <p:txBody>
          <a:bodyPr>
            <a:normAutofit/>
          </a:bodyPr>
          <a:lstStyle>
            <a:lvl1pPr>
              <a:defRPr sz="2100"/>
            </a:lvl1pPr>
          </a:lstStyle>
          <a:p>
            <a:r>
              <a:rPr lang="en-US" dirty="0" smtClean="0"/>
              <a:t>Click to edit Master title style</a:t>
            </a:r>
            <a:endParaRPr lang="en-GB" dirty="0"/>
          </a:p>
        </p:txBody>
      </p:sp>
      <p:sp>
        <p:nvSpPr>
          <p:cNvPr id="9" name="Footer Placeholder 9"/>
          <p:cNvSpPr>
            <a:spLocks noGrp="1"/>
          </p:cNvSpPr>
          <p:nvPr>
            <p:ph type="ftr" sz="quarter" idx="11"/>
          </p:nvPr>
        </p:nvSpPr>
        <p:spPr>
          <a:xfrm>
            <a:off x="3175000" y="6350000"/>
            <a:ext cx="2540000" cy="254000"/>
          </a:xfrm>
          <a:prstGeom prst="rect">
            <a:avLst/>
          </a:prstGeom>
        </p:spPr>
        <p:txBody>
          <a:bodyPr/>
          <a:lstStyle>
            <a:lvl1pPr>
              <a:defRPr/>
            </a:lvl1pPr>
          </a:lstStyle>
          <a:p>
            <a:pPr defTabSz="342900">
              <a:defRPr/>
            </a:pPr>
            <a:endParaRPr lang="en-GB">
              <a:solidFill>
                <a:prstClr val="black"/>
              </a:solidFill>
            </a:endParaRPr>
          </a:p>
        </p:txBody>
      </p:sp>
    </p:spTree>
    <p:extLst>
      <p:ext uri="{BB962C8B-B14F-4D97-AF65-F5344CB8AC3E}">
        <p14:creationId xmlns:p14="http://schemas.microsoft.com/office/powerpoint/2010/main" val="3150083558"/>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imple Title">
    <p:spTree>
      <p:nvGrpSpPr>
        <p:cNvPr id="1" name=""/>
        <p:cNvGrpSpPr/>
        <p:nvPr/>
      </p:nvGrpSpPr>
      <p:grpSpPr>
        <a:xfrm>
          <a:off x="0" y="0"/>
          <a:ext cx="0" cy="0"/>
          <a:chOff x="0" y="0"/>
          <a:chExt cx="0" cy="0"/>
        </a:xfrm>
      </p:grpSpPr>
      <p:sp>
        <p:nvSpPr>
          <p:cNvPr id="9" name="Right Triangle 8"/>
          <p:cNvSpPr/>
          <p:nvPr userDrawn="1"/>
        </p:nvSpPr>
        <p:spPr>
          <a:xfrm flipV="1">
            <a:off x="-36512" y="0"/>
            <a:ext cx="9180512" cy="688538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prstClr val="white"/>
              </a:solidFill>
            </a:endParaRPr>
          </a:p>
        </p:txBody>
      </p:sp>
      <p:sp>
        <p:nvSpPr>
          <p:cNvPr id="7" name="Title 1"/>
          <p:cNvSpPr>
            <a:spLocks noGrp="1"/>
          </p:cNvSpPr>
          <p:nvPr>
            <p:ph type="ctrTitle"/>
          </p:nvPr>
        </p:nvSpPr>
        <p:spPr>
          <a:xfrm>
            <a:off x="2289175" y="3706739"/>
            <a:ext cx="6400800" cy="2312228"/>
          </a:xfrm>
          <a:prstGeom prst="rect">
            <a:avLst/>
          </a:prstGeom>
        </p:spPr>
        <p:txBody>
          <a:bodyPr anchor="b" anchorCtr="0">
            <a:normAutofit/>
          </a:bodyPr>
          <a:lstStyle>
            <a:lvl1pPr algn="r">
              <a:defRPr sz="3000" b="1">
                <a:solidFill>
                  <a:schemeClr val="accent1"/>
                </a:solidFill>
                <a:latin typeface="+mj-lt"/>
                <a:ea typeface="Apercu Medium" pitchFamily="50"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2289175" y="6025875"/>
            <a:ext cx="6400800" cy="374925"/>
          </a:xfrm>
          <a:prstGeom prst="rect">
            <a:avLst/>
          </a:prstGeom>
        </p:spPr>
        <p:txBody>
          <a:bodyPr anchor="b" anchorCtr="0">
            <a:normAutofit/>
          </a:bodyPr>
          <a:lstStyle>
            <a:lvl1pPr marL="0" indent="0" algn="r">
              <a:buNone/>
              <a:defRPr sz="18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833" y="931661"/>
            <a:ext cx="2111475" cy="280545"/>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7257" y="-45262"/>
            <a:ext cx="2003381" cy="1416791"/>
          </a:xfrm>
          <a:prstGeom prst="rect">
            <a:avLst/>
          </a:prstGeom>
        </p:spPr>
      </p:pic>
    </p:spTree>
    <p:extLst>
      <p:ext uri="{BB962C8B-B14F-4D97-AF65-F5344CB8AC3E}">
        <p14:creationId xmlns:p14="http://schemas.microsoft.com/office/powerpoint/2010/main" val="2114304779"/>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White with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8" name="Straight Connector 7"/>
          <p:cNvCxnSpPr/>
          <p:nvPr userDrawn="1"/>
        </p:nvCxnSpPr>
        <p:spPr>
          <a:xfrm>
            <a:off x="467544" y="1268760"/>
            <a:ext cx="82296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1269" y="50291"/>
            <a:ext cx="1667461" cy="1179228"/>
          </a:xfrm>
          <a:prstGeom prst="rect">
            <a:avLst/>
          </a:prstGeom>
        </p:spPr>
      </p:pic>
    </p:spTree>
    <p:extLst>
      <p:ext uri="{BB962C8B-B14F-4D97-AF65-F5344CB8AC3E}">
        <p14:creationId xmlns:p14="http://schemas.microsoft.com/office/powerpoint/2010/main" val="376409302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Black with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8" name="Straight Connector 7"/>
          <p:cNvCxnSpPr/>
          <p:nvPr userDrawn="1"/>
        </p:nvCxnSpPr>
        <p:spPr>
          <a:xfrm>
            <a:off x="467544" y="1268760"/>
            <a:ext cx="82296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Tree>
    <p:extLst>
      <p:ext uri="{BB962C8B-B14F-4D97-AF65-F5344CB8AC3E}">
        <p14:creationId xmlns:p14="http://schemas.microsoft.com/office/powerpoint/2010/main" val="13687254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ck with Pic">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
        <p:nvSpPr>
          <p:cNvPr id="5" name="Picture Placeholder 4"/>
          <p:cNvSpPr>
            <a:spLocks noGrp="1"/>
          </p:cNvSpPr>
          <p:nvPr>
            <p:ph type="pic" sz="quarter" idx="10"/>
          </p:nvPr>
        </p:nvSpPr>
        <p:spPr>
          <a:xfrm>
            <a:off x="4353391" y="1635125"/>
            <a:ext cx="4160838" cy="4343400"/>
          </a:xfrm>
        </p:spPr>
        <p:txBody>
          <a:bodyPr/>
          <a:lstStyle/>
          <a:p>
            <a:endParaRPr lang="en-GB" dirty="0"/>
          </a:p>
        </p:txBody>
      </p:sp>
      <p:sp>
        <p:nvSpPr>
          <p:cNvPr id="7" name="Text Placeholder 6"/>
          <p:cNvSpPr>
            <a:spLocks noGrp="1"/>
          </p:cNvSpPr>
          <p:nvPr>
            <p:ph type="body" sz="quarter" idx="11"/>
          </p:nvPr>
        </p:nvSpPr>
        <p:spPr>
          <a:xfrm>
            <a:off x="621179" y="1635125"/>
            <a:ext cx="3447482" cy="3001963"/>
          </a:xfrm>
        </p:spPr>
        <p:txBody>
          <a:bodyPr>
            <a:no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44806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1269" y="50291"/>
            <a:ext cx="1667461" cy="1179228"/>
          </a:xfrm>
          <a:prstGeom prst="rect">
            <a:avLst/>
          </a:prstGeom>
        </p:spPr>
      </p:pic>
    </p:spTree>
    <p:extLst>
      <p:ext uri="{BB962C8B-B14F-4D97-AF65-F5344CB8AC3E}">
        <p14:creationId xmlns:p14="http://schemas.microsoft.com/office/powerpoint/2010/main" val="24183108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Easy">
    <p:bg>
      <p:bgRef idx="1001">
        <a:schemeClr val="bg1"/>
      </p:bgRef>
    </p:bg>
    <p:spTree>
      <p:nvGrpSpPr>
        <p:cNvPr id="1" name=""/>
        <p:cNvGrpSpPr/>
        <p:nvPr/>
      </p:nvGrpSpPr>
      <p:grpSpPr>
        <a:xfrm>
          <a:off x="0" y="0"/>
          <a:ext cx="0" cy="0"/>
          <a:chOff x="0" y="0"/>
          <a:chExt cx="0" cy="0"/>
        </a:xfrm>
      </p:grpSpPr>
      <p:grpSp>
        <p:nvGrpSpPr>
          <p:cNvPr id="11" name="Group 10"/>
          <p:cNvGrpSpPr/>
          <p:nvPr userDrawn="1"/>
        </p:nvGrpSpPr>
        <p:grpSpPr>
          <a:xfrm>
            <a:off x="335560" y="1306493"/>
            <a:ext cx="8513168" cy="4283464"/>
            <a:chOff x="268448" y="1410749"/>
            <a:chExt cx="8513168" cy="4283464"/>
          </a:xfrm>
        </p:grpSpPr>
        <p:sp>
          <p:nvSpPr>
            <p:cNvPr id="4" name="Diamond 3"/>
            <p:cNvSpPr/>
            <p:nvPr userDrawn="1"/>
          </p:nvSpPr>
          <p:spPr>
            <a:xfrm>
              <a:off x="2447179" y="3663893"/>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black"/>
                  </a:solidFill>
                  <a:ea typeface="Apercu" pitchFamily="50" charset="0"/>
                </a:rPr>
                <a:t>Social</a:t>
              </a:r>
              <a:endParaRPr lang="en-GB" sz="2000" cap="all" spc="150" dirty="0">
                <a:solidFill>
                  <a:prstClr val="black"/>
                </a:solidFill>
                <a:ea typeface="Apercu" pitchFamily="50" charset="0"/>
              </a:endParaRPr>
            </a:p>
          </p:txBody>
        </p:sp>
        <p:sp>
          <p:nvSpPr>
            <p:cNvPr id="8" name="Diamond 7"/>
            <p:cNvSpPr/>
            <p:nvPr userDrawn="1"/>
          </p:nvSpPr>
          <p:spPr>
            <a:xfrm>
              <a:off x="4658816"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black"/>
                  </a:solidFill>
                  <a:ea typeface="Apercu" pitchFamily="50" charset="0"/>
                </a:rPr>
                <a:t>Timely</a:t>
              </a:r>
              <a:endParaRPr lang="en-GB" sz="2000" cap="all" spc="150" dirty="0">
                <a:solidFill>
                  <a:prstClr val="black"/>
                </a:solidFill>
                <a:ea typeface="Apercu" pitchFamily="50" charset="0"/>
              </a:endParaRPr>
            </a:p>
          </p:txBody>
        </p:sp>
        <p:sp>
          <p:nvSpPr>
            <p:cNvPr id="9" name="Diamond 8"/>
            <p:cNvSpPr/>
            <p:nvPr userDrawn="1"/>
          </p:nvSpPr>
          <p:spPr>
            <a:xfrm>
              <a:off x="268448"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black"/>
                  </a:solidFill>
                  <a:ea typeface="Apercu" pitchFamily="50" charset="0"/>
                </a:rPr>
                <a:t>Attractive</a:t>
              </a:r>
              <a:endParaRPr lang="en-GB" sz="2000" cap="all" spc="150" dirty="0">
                <a:solidFill>
                  <a:prstClr val="black"/>
                </a:solidFill>
                <a:ea typeface="Apercu" pitchFamily="50" charset="0"/>
              </a:endParaRPr>
            </a:p>
          </p:txBody>
        </p:sp>
        <p:sp>
          <p:nvSpPr>
            <p:cNvPr id="10" name="Diamond 9"/>
            <p:cNvSpPr/>
            <p:nvPr userDrawn="1"/>
          </p:nvSpPr>
          <p:spPr>
            <a:xfrm>
              <a:off x="2447179" y="1410749"/>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white"/>
                  </a:solidFill>
                  <a:ea typeface="Apercu" pitchFamily="50" charset="0"/>
                </a:rPr>
                <a:t>Easy</a:t>
              </a:r>
              <a:endParaRPr lang="en-GB" sz="2000" cap="all" spc="150" dirty="0">
                <a:solidFill>
                  <a:prstClr val="white"/>
                </a:solidFill>
                <a:ea typeface="Apercu" pitchFamily="50" charset="0"/>
              </a:endParaRP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Tree>
    <p:extLst>
      <p:ext uri="{BB962C8B-B14F-4D97-AF65-F5344CB8AC3E}">
        <p14:creationId xmlns:p14="http://schemas.microsoft.com/office/powerpoint/2010/main" val="29855273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ttractive">
    <p:bg>
      <p:bgRef idx="1001">
        <a:schemeClr val="bg1"/>
      </p:bgRef>
    </p:bg>
    <p:spTree>
      <p:nvGrpSpPr>
        <p:cNvPr id="1" name=""/>
        <p:cNvGrpSpPr/>
        <p:nvPr/>
      </p:nvGrpSpPr>
      <p:grpSpPr>
        <a:xfrm>
          <a:off x="0" y="0"/>
          <a:ext cx="0" cy="0"/>
          <a:chOff x="0" y="0"/>
          <a:chExt cx="0" cy="0"/>
        </a:xfrm>
      </p:grpSpPr>
      <p:grpSp>
        <p:nvGrpSpPr>
          <p:cNvPr id="11" name="Group 10"/>
          <p:cNvGrpSpPr/>
          <p:nvPr userDrawn="1"/>
        </p:nvGrpSpPr>
        <p:grpSpPr>
          <a:xfrm>
            <a:off x="335560" y="1306493"/>
            <a:ext cx="8513168" cy="4283464"/>
            <a:chOff x="268448" y="1410749"/>
            <a:chExt cx="8513168" cy="4283464"/>
          </a:xfrm>
        </p:grpSpPr>
        <p:sp>
          <p:nvSpPr>
            <p:cNvPr id="4" name="Diamond 3"/>
            <p:cNvSpPr/>
            <p:nvPr userDrawn="1"/>
          </p:nvSpPr>
          <p:spPr>
            <a:xfrm>
              <a:off x="2447179" y="3663893"/>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a:solidFill>
                    <a:prstClr val="black"/>
                  </a:solidFill>
                  <a:ea typeface="Apercu" pitchFamily="50" charset="0"/>
                </a:rPr>
                <a:t>Social</a:t>
              </a:r>
            </a:p>
          </p:txBody>
        </p:sp>
        <p:sp>
          <p:nvSpPr>
            <p:cNvPr id="8" name="Diamond 7"/>
            <p:cNvSpPr/>
            <p:nvPr userDrawn="1"/>
          </p:nvSpPr>
          <p:spPr>
            <a:xfrm>
              <a:off x="4658816"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a:solidFill>
                    <a:prstClr val="black"/>
                  </a:solidFill>
                  <a:ea typeface="Apercu" pitchFamily="50" charset="0"/>
                </a:rPr>
                <a:t>Timely</a:t>
              </a:r>
            </a:p>
          </p:txBody>
        </p:sp>
        <p:sp>
          <p:nvSpPr>
            <p:cNvPr id="9" name="Diamond 8"/>
            <p:cNvSpPr/>
            <p:nvPr userDrawn="1"/>
          </p:nvSpPr>
          <p:spPr>
            <a:xfrm>
              <a:off x="268448" y="2525087"/>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a:solidFill>
                    <a:prstClr val="white"/>
                  </a:solidFill>
                  <a:ea typeface="Apercu" pitchFamily="50" charset="0"/>
                </a:rPr>
                <a:t>Attractive</a:t>
              </a:r>
            </a:p>
          </p:txBody>
        </p:sp>
        <p:sp>
          <p:nvSpPr>
            <p:cNvPr id="10" name="Diamond 9"/>
            <p:cNvSpPr/>
            <p:nvPr userDrawn="1"/>
          </p:nvSpPr>
          <p:spPr>
            <a:xfrm>
              <a:off x="2447179" y="1410749"/>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a:solidFill>
                    <a:prstClr val="white"/>
                  </a:solidFill>
                  <a:ea typeface="Apercu" pitchFamily="50" charset="0"/>
                </a:rPr>
                <a:t>Easy</a:t>
              </a: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5" y="55353"/>
            <a:ext cx="1648474" cy="1165801"/>
          </a:xfrm>
          <a:prstGeom prst="rect">
            <a:avLst/>
          </a:prstGeom>
        </p:spPr>
      </p:pic>
    </p:spTree>
    <p:extLst>
      <p:ext uri="{BB962C8B-B14F-4D97-AF65-F5344CB8AC3E}">
        <p14:creationId xmlns:p14="http://schemas.microsoft.com/office/powerpoint/2010/main" val="23245327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ttractive">
    <p:bg>
      <p:bgRef idx="1001">
        <a:schemeClr val="bg1"/>
      </p:bgRef>
    </p:bg>
    <p:spTree>
      <p:nvGrpSpPr>
        <p:cNvPr id="1" name=""/>
        <p:cNvGrpSpPr/>
        <p:nvPr/>
      </p:nvGrpSpPr>
      <p:grpSpPr>
        <a:xfrm>
          <a:off x="0" y="0"/>
          <a:ext cx="0" cy="0"/>
          <a:chOff x="0" y="0"/>
          <a:chExt cx="0" cy="0"/>
        </a:xfrm>
      </p:grpSpPr>
      <p:grpSp>
        <p:nvGrpSpPr>
          <p:cNvPr id="11" name="Group 10"/>
          <p:cNvGrpSpPr/>
          <p:nvPr userDrawn="1"/>
        </p:nvGrpSpPr>
        <p:grpSpPr>
          <a:xfrm>
            <a:off x="335560" y="1306493"/>
            <a:ext cx="8513168" cy="4283464"/>
            <a:chOff x="268448" y="1410749"/>
            <a:chExt cx="8513168" cy="4283464"/>
          </a:xfrm>
        </p:grpSpPr>
        <p:sp>
          <p:nvSpPr>
            <p:cNvPr id="4" name="Diamond 3"/>
            <p:cNvSpPr/>
            <p:nvPr userDrawn="1"/>
          </p:nvSpPr>
          <p:spPr>
            <a:xfrm>
              <a:off x="2447179" y="3663893"/>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black"/>
                  </a:solidFill>
                  <a:ea typeface="Apercu" pitchFamily="50" charset="0"/>
                </a:rPr>
                <a:t>Social</a:t>
              </a:r>
              <a:endParaRPr lang="en-GB" sz="2000" cap="all" spc="150" dirty="0">
                <a:solidFill>
                  <a:prstClr val="black"/>
                </a:solidFill>
                <a:ea typeface="Apercu" pitchFamily="50" charset="0"/>
              </a:endParaRPr>
            </a:p>
          </p:txBody>
        </p:sp>
        <p:sp>
          <p:nvSpPr>
            <p:cNvPr id="8" name="Diamond 7"/>
            <p:cNvSpPr/>
            <p:nvPr userDrawn="1"/>
          </p:nvSpPr>
          <p:spPr>
            <a:xfrm>
              <a:off x="4658816"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black"/>
                  </a:solidFill>
                  <a:ea typeface="Apercu" pitchFamily="50" charset="0"/>
                </a:rPr>
                <a:t>Timely</a:t>
              </a:r>
              <a:endParaRPr lang="en-GB" sz="2000" cap="all" spc="150" dirty="0">
                <a:solidFill>
                  <a:prstClr val="black"/>
                </a:solidFill>
                <a:ea typeface="Apercu" pitchFamily="50" charset="0"/>
              </a:endParaRPr>
            </a:p>
          </p:txBody>
        </p:sp>
        <p:sp>
          <p:nvSpPr>
            <p:cNvPr id="9" name="Diamond 8"/>
            <p:cNvSpPr/>
            <p:nvPr userDrawn="1"/>
          </p:nvSpPr>
          <p:spPr>
            <a:xfrm>
              <a:off x="268448" y="2525087"/>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white"/>
                  </a:solidFill>
                  <a:ea typeface="Apercu" pitchFamily="50" charset="0"/>
                </a:rPr>
                <a:t>Attractive</a:t>
              </a:r>
              <a:endParaRPr lang="en-GB" sz="2000" cap="all" spc="150" dirty="0">
                <a:solidFill>
                  <a:prstClr val="white"/>
                </a:solidFill>
                <a:ea typeface="Apercu" pitchFamily="50" charset="0"/>
              </a:endParaRPr>
            </a:p>
          </p:txBody>
        </p:sp>
        <p:sp>
          <p:nvSpPr>
            <p:cNvPr id="10" name="Diamond 9"/>
            <p:cNvSpPr/>
            <p:nvPr userDrawn="1"/>
          </p:nvSpPr>
          <p:spPr>
            <a:xfrm>
              <a:off x="2447179" y="1410749"/>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black"/>
                  </a:solidFill>
                  <a:ea typeface="Apercu" pitchFamily="50" charset="0"/>
                </a:rPr>
                <a:t>Easy</a:t>
              </a:r>
              <a:endParaRPr lang="en-GB" sz="2000" cap="all" spc="150" dirty="0">
                <a:solidFill>
                  <a:prstClr val="black"/>
                </a:solidFill>
                <a:ea typeface="Apercu" pitchFamily="50" charset="0"/>
              </a:endParaRP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Tree>
    <p:extLst>
      <p:ext uri="{BB962C8B-B14F-4D97-AF65-F5344CB8AC3E}">
        <p14:creationId xmlns:p14="http://schemas.microsoft.com/office/powerpoint/2010/main" val="33942371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ocial">
    <p:bg>
      <p:bgRef idx="1001">
        <a:schemeClr val="bg1"/>
      </p:bgRef>
    </p:bg>
    <p:spTree>
      <p:nvGrpSpPr>
        <p:cNvPr id="1" name=""/>
        <p:cNvGrpSpPr/>
        <p:nvPr/>
      </p:nvGrpSpPr>
      <p:grpSpPr>
        <a:xfrm>
          <a:off x="0" y="0"/>
          <a:ext cx="0" cy="0"/>
          <a:chOff x="0" y="0"/>
          <a:chExt cx="0" cy="0"/>
        </a:xfrm>
      </p:grpSpPr>
      <p:grpSp>
        <p:nvGrpSpPr>
          <p:cNvPr id="11" name="Group 10"/>
          <p:cNvGrpSpPr/>
          <p:nvPr userDrawn="1"/>
        </p:nvGrpSpPr>
        <p:grpSpPr>
          <a:xfrm>
            <a:off x="335560" y="1306493"/>
            <a:ext cx="8513168" cy="4283464"/>
            <a:chOff x="268448" y="1410749"/>
            <a:chExt cx="8513168" cy="4283464"/>
          </a:xfrm>
        </p:grpSpPr>
        <p:sp>
          <p:nvSpPr>
            <p:cNvPr id="4" name="Diamond 3"/>
            <p:cNvSpPr/>
            <p:nvPr userDrawn="1"/>
          </p:nvSpPr>
          <p:spPr>
            <a:xfrm>
              <a:off x="2447179" y="3663893"/>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white"/>
                  </a:solidFill>
                  <a:ea typeface="Apercu" pitchFamily="50" charset="0"/>
                </a:rPr>
                <a:t>Social</a:t>
              </a:r>
              <a:endParaRPr lang="en-GB" sz="2000" cap="all" spc="150" dirty="0">
                <a:solidFill>
                  <a:prstClr val="white"/>
                </a:solidFill>
                <a:ea typeface="Apercu" pitchFamily="50" charset="0"/>
              </a:endParaRPr>
            </a:p>
          </p:txBody>
        </p:sp>
        <p:sp>
          <p:nvSpPr>
            <p:cNvPr id="8" name="Diamond 7"/>
            <p:cNvSpPr/>
            <p:nvPr userDrawn="1"/>
          </p:nvSpPr>
          <p:spPr>
            <a:xfrm>
              <a:off x="4658816"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black"/>
                  </a:solidFill>
                  <a:ea typeface="Apercu" pitchFamily="50" charset="0"/>
                </a:rPr>
                <a:t>Timely</a:t>
              </a:r>
              <a:endParaRPr lang="en-GB" sz="2000" cap="all" spc="150" dirty="0">
                <a:solidFill>
                  <a:prstClr val="black"/>
                </a:solidFill>
                <a:ea typeface="Apercu" pitchFamily="50" charset="0"/>
              </a:endParaRPr>
            </a:p>
          </p:txBody>
        </p:sp>
        <p:sp>
          <p:nvSpPr>
            <p:cNvPr id="9" name="Diamond 8"/>
            <p:cNvSpPr/>
            <p:nvPr userDrawn="1"/>
          </p:nvSpPr>
          <p:spPr>
            <a:xfrm>
              <a:off x="268448"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black"/>
                  </a:solidFill>
                  <a:ea typeface="Apercu" pitchFamily="50" charset="0"/>
                </a:rPr>
                <a:t>Attractive</a:t>
              </a:r>
              <a:endParaRPr lang="en-GB" sz="2000" cap="all" spc="150" dirty="0">
                <a:solidFill>
                  <a:prstClr val="black"/>
                </a:solidFill>
                <a:ea typeface="Apercu" pitchFamily="50" charset="0"/>
              </a:endParaRPr>
            </a:p>
          </p:txBody>
        </p:sp>
        <p:sp>
          <p:nvSpPr>
            <p:cNvPr id="10" name="Diamond 9"/>
            <p:cNvSpPr/>
            <p:nvPr userDrawn="1"/>
          </p:nvSpPr>
          <p:spPr>
            <a:xfrm>
              <a:off x="2447179" y="1410749"/>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black"/>
                  </a:solidFill>
                  <a:ea typeface="Apercu" pitchFamily="50" charset="0"/>
                </a:rPr>
                <a:t>Easy</a:t>
              </a:r>
              <a:endParaRPr lang="en-GB" sz="2000" cap="all" spc="150" dirty="0">
                <a:solidFill>
                  <a:prstClr val="black"/>
                </a:solidFill>
                <a:ea typeface="Apercu" pitchFamily="50" charset="0"/>
              </a:endParaRP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Tree>
    <p:extLst>
      <p:ext uri="{BB962C8B-B14F-4D97-AF65-F5344CB8AC3E}">
        <p14:creationId xmlns:p14="http://schemas.microsoft.com/office/powerpoint/2010/main" val="16857154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mely">
    <p:bg>
      <p:bgPr>
        <a:solidFill>
          <a:schemeClr val="bg1"/>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335560" y="1306493"/>
            <a:ext cx="8513168" cy="4283464"/>
            <a:chOff x="268448" y="1410749"/>
            <a:chExt cx="8513168" cy="4283464"/>
          </a:xfrm>
        </p:grpSpPr>
        <p:sp>
          <p:nvSpPr>
            <p:cNvPr id="4" name="Diamond 3"/>
            <p:cNvSpPr/>
            <p:nvPr userDrawn="1"/>
          </p:nvSpPr>
          <p:spPr>
            <a:xfrm>
              <a:off x="2447179" y="3663893"/>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black"/>
                  </a:solidFill>
                  <a:ea typeface="Apercu" pitchFamily="50" charset="0"/>
                </a:rPr>
                <a:t>Social</a:t>
              </a:r>
              <a:endParaRPr lang="en-GB" sz="2000" cap="all" spc="150" dirty="0">
                <a:solidFill>
                  <a:prstClr val="black"/>
                </a:solidFill>
                <a:ea typeface="Apercu" pitchFamily="50" charset="0"/>
              </a:endParaRPr>
            </a:p>
          </p:txBody>
        </p:sp>
        <p:sp>
          <p:nvSpPr>
            <p:cNvPr id="8" name="Diamond 7"/>
            <p:cNvSpPr/>
            <p:nvPr userDrawn="1"/>
          </p:nvSpPr>
          <p:spPr>
            <a:xfrm>
              <a:off x="4658816" y="2525087"/>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white"/>
                  </a:solidFill>
                  <a:ea typeface="Apercu" pitchFamily="50" charset="0"/>
                </a:rPr>
                <a:t>Timely</a:t>
              </a:r>
              <a:endParaRPr lang="en-GB" sz="2000" cap="all" spc="150" dirty="0">
                <a:solidFill>
                  <a:prstClr val="white"/>
                </a:solidFill>
                <a:ea typeface="Apercu" pitchFamily="50" charset="0"/>
              </a:endParaRPr>
            </a:p>
          </p:txBody>
        </p:sp>
        <p:sp>
          <p:nvSpPr>
            <p:cNvPr id="9" name="Diamond 8"/>
            <p:cNvSpPr/>
            <p:nvPr userDrawn="1"/>
          </p:nvSpPr>
          <p:spPr>
            <a:xfrm>
              <a:off x="268448"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black"/>
                  </a:solidFill>
                  <a:ea typeface="Apercu" pitchFamily="50" charset="0"/>
                </a:rPr>
                <a:t>Attractive</a:t>
              </a:r>
              <a:endParaRPr lang="en-GB" sz="2000" cap="all" spc="150" dirty="0">
                <a:solidFill>
                  <a:prstClr val="black"/>
                </a:solidFill>
                <a:ea typeface="Apercu" pitchFamily="50" charset="0"/>
              </a:endParaRPr>
            </a:p>
          </p:txBody>
        </p:sp>
        <p:sp>
          <p:nvSpPr>
            <p:cNvPr id="10" name="Diamond 9"/>
            <p:cNvSpPr/>
            <p:nvPr userDrawn="1"/>
          </p:nvSpPr>
          <p:spPr>
            <a:xfrm>
              <a:off x="2447179" y="1410749"/>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black"/>
                  </a:solidFill>
                  <a:ea typeface="Apercu" pitchFamily="50" charset="0"/>
                </a:rPr>
                <a:t>Easy</a:t>
              </a:r>
              <a:endParaRPr lang="en-GB" sz="2000" cap="all" spc="150" dirty="0">
                <a:solidFill>
                  <a:prstClr val="black"/>
                </a:solidFill>
                <a:ea typeface="Apercu" pitchFamily="50" charset="0"/>
              </a:endParaRP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Tree>
    <p:extLst>
      <p:ext uri="{BB962C8B-B14F-4D97-AF65-F5344CB8AC3E}">
        <p14:creationId xmlns:p14="http://schemas.microsoft.com/office/powerpoint/2010/main" val="19625874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imely">
    <p:bg>
      <p:bgPr>
        <a:solidFill>
          <a:schemeClr val="bg1"/>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335560" y="1306493"/>
            <a:ext cx="8513168" cy="4283464"/>
            <a:chOff x="268448" y="1410749"/>
            <a:chExt cx="8513168" cy="4283464"/>
          </a:xfrm>
        </p:grpSpPr>
        <p:sp>
          <p:nvSpPr>
            <p:cNvPr id="4" name="Diamond 3"/>
            <p:cNvSpPr/>
            <p:nvPr userDrawn="1"/>
          </p:nvSpPr>
          <p:spPr>
            <a:xfrm>
              <a:off x="2447179" y="3663893"/>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white"/>
                  </a:solidFill>
                  <a:ea typeface="Apercu" pitchFamily="50" charset="0"/>
                </a:rPr>
                <a:t>Social</a:t>
              </a:r>
              <a:endParaRPr lang="en-GB" sz="2000" cap="all" spc="150" dirty="0">
                <a:solidFill>
                  <a:prstClr val="white"/>
                </a:solidFill>
                <a:ea typeface="Apercu" pitchFamily="50" charset="0"/>
              </a:endParaRPr>
            </a:p>
          </p:txBody>
        </p:sp>
        <p:sp>
          <p:nvSpPr>
            <p:cNvPr id="8" name="Diamond 7"/>
            <p:cNvSpPr/>
            <p:nvPr userDrawn="1"/>
          </p:nvSpPr>
          <p:spPr>
            <a:xfrm>
              <a:off x="4658816" y="2525087"/>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white"/>
                  </a:solidFill>
                  <a:ea typeface="Apercu" pitchFamily="50" charset="0"/>
                </a:rPr>
                <a:t>Timely</a:t>
              </a:r>
              <a:endParaRPr lang="en-GB" sz="2000" cap="all" spc="150" dirty="0">
                <a:solidFill>
                  <a:prstClr val="white"/>
                </a:solidFill>
                <a:ea typeface="Apercu" pitchFamily="50" charset="0"/>
              </a:endParaRPr>
            </a:p>
          </p:txBody>
        </p:sp>
        <p:sp>
          <p:nvSpPr>
            <p:cNvPr id="9" name="Diamond 8"/>
            <p:cNvSpPr/>
            <p:nvPr userDrawn="1"/>
          </p:nvSpPr>
          <p:spPr>
            <a:xfrm>
              <a:off x="268448" y="2525087"/>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white"/>
                  </a:solidFill>
                  <a:ea typeface="Apercu" pitchFamily="50" charset="0"/>
                </a:rPr>
                <a:t>Attractive</a:t>
              </a:r>
              <a:endParaRPr lang="en-GB" sz="2000" cap="all" spc="150" dirty="0">
                <a:solidFill>
                  <a:prstClr val="white"/>
                </a:solidFill>
                <a:ea typeface="Apercu" pitchFamily="50" charset="0"/>
              </a:endParaRPr>
            </a:p>
          </p:txBody>
        </p:sp>
        <p:sp>
          <p:nvSpPr>
            <p:cNvPr id="10" name="Diamond 9"/>
            <p:cNvSpPr/>
            <p:nvPr userDrawn="1"/>
          </p:nvSpPr>
          <p:spPr>
            <a:xfrm>
              <a:off x="2447179" y="1410749"/>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white"/>
                  </a:solidFill>
                  <a:ea typeface="Apercu" pitchFamily="50" charset="0"/>
                </a:rPr>
                <a:t>Easy</a:t>
              </a:r>
              <a:endParaRPr lang="en-GB" sz="2000" cap="all" spc="150" dirty="0">
                <a:solidFill>
                  <a:prstClr val="white"/>
                </a:solidFill>
                <a:ea typeface="Apercu" pitchFamily="50" charset="0"/>
              </a:endParaRP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Tree>
    <p:extLst>
      <p:ext uri="{BB962C8B-B14F-4D97-AF65-F5344CB8AC3E}">
        <p14:creationId xmlns:p14="http://schemas.microsoft.com/office/powerpoint/2010/main" val="73433587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ign Off">
    <p:spTree>
      <p:nvGrpSpPr>
        <p:cNvPr id="1" name=""/>
        <p:cNvGrpSpPr/>
        <p:nvPr/>
      </p:nvGrpSpPr>
      <p:grpSpPr>
        <a:xfrm>
          <a:off x="0" y="0"/>
          <a:ext cx="0" cy="0"/>
          <a:chOff x="0" y="0"/>
          <a:chExt cx="0" cy="0"/>
        </a:xfrm>
      </p:grpSpPr>
      <p:pic>
        <p:nvPicPr>
          <p:cNvPr id="3" name="Picture 2" descr="http://www.behaviouralinsights.co.uk/sites/default/files/BIT%20New%20Blog%20Entry_CD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2197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ubtitle 2"/>
          <p:cNvSpPr>
            <a:spLocks noGrp="1"/>
          </p:cNvSpPr>
          <p:nvPr>
            <p:ph type="subTitle" idx="1"/>
          </p:nvPr>
        </p:nvSpPr>
        <p:spPr>
          <a:xfrm>
            <a:off x="2289175" y="6025875"/>
            <a:ext cx="6400800" cy="374925"/>
          </a:xfrm>
          <a:prstGeom prst="rect">
            <a:avLst/>
          </a:prstGeom>
        </p:spPr>
        <p:txBody>
          <a:bodyPr anchor="b" anchorCtr="0">
            <a:normAutofit/>
          </a:bodyPr>
          <a:lstStyle>
            <a:lvl1pPr marL="0" indent="0" algn="r">
              <a:buNone/>
              <a:defRPr sz="1800"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6" name="Title 1"/>
          <p:cNvSpPr>
            <a:spLocks noGrp="1"/>
          </p:cNvSpPr>
          <p:nvPr>
            <p:ph type="ctrTitle"/>
          </p:nvPr>
        </p:nvSpPr>
        <p:spPr>
          <a:xfrm>
            <a:off x="2289175" y="3706739"/>
            <a:ext cx="6400800" cy="2312228"/>
          </a:xfrm>
          <a:prstGeom prst="rect">
            <a:avLst/>
          </a:prstGeom>
        </p:spPr>
        <p:txBody>
          <a:bodyPr anchor="b" anchorCtr="0">
            <a:normAutofit/>
          </a:bodyPr>
          <a:lstStyle>
            <a:lvl1pPr algn="r">
              <a:defRPr sz="3000" b="1">
                <a:solidFill>
                  <a:schemeClr val="accent1"/>
                </a:solidFill>
                <a:latin typeface="+mj-lt"/>
                <a:ea typeface="Apercu Medium"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89402934"/>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4_Black with content">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grpSp>
        <p:nvGrpSpPr>
          <p:cNvPr id="6" name="Group 5"/>
          <p:cNvGrpSpPr/>
          <p:nvPr userDrawn="1"/>
        </p:nvGrpSpPr>
        <p:grpSpPr>
          <a:xfrm>
            <a:off x="1354018" y="1157284"/>
            <a:ext cx="6435965" cy="5478822"/>
            <a:chOff x="1238697" y="1157284"/>
            <a:chExt cx="6435965" cy="5478822"/>
          </a:xfrm>
        </p:grpSpPr>
        <p:sp>
          <p:nvSpPr>
            <p:cNvPr id="4" name="Isosceles Triangle 3"/>
            <p:cNvSpPr>
              <a:spLocks noChangeAspect="1"/>
            </p:cNvSpPr>
            <p:nvPr userDrawn="1"/>
          </p:nvSpPr>
          <p:spPr>
            <a:xfrm rot="10800000">
              <a:off x="1238697" y="1158567"/>
              <a:ext cx="3019248" cy="2602800"/>
            </a:xfrm>
            <a:prstGeom prs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scene3d>
                <a:camera prst="orthographicFront">
                  <a:rot lat="0" lon="0" rev="10800000"/>
                </a:camera>
                <a:lightRig rig="threePt" dir="t"/>
              </a:scene3d>
            </a:bodyPr>
            <a:lstStyle/>
            <a:p>
              <a:pPr algn="ctr" defTabSz="457200"/>
              <a:r>
                <a:rPr lang="en-GB" sz="2000" dirty="0" smtClean="0">
                  <a:solidFill>
                    <a:prstClr val="white"/>
                  </a:solidFill>
                </a:rPr>
                <a:t>TARGET</a:t>
              </a:r>
            </a:p>
          </p:txBody>
        </p:sp>
        <p:sp>
          <p:nvSpPr>
            <p:cNvPr id="14" name="Isosceles Triangle 13"/>
            <p:cNvSpPr>
              <a:spLocks noChangeAspect="1"/>
            </p:cNvSpPr>
            <p:nvPr userDrawn="1"/>
          </p:nvSpPr>
          <p:spPr>
            <a:xfrm rot="10800000">
              <a:off x="2947055" y="4033306"/>
              <a:ext cx="3019248" cy="2602800"/>
            </a:xfrm>
            <a:prstGeom prs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scene3d>
                <a:camera prst="orthographicFront">
                  <a:rot lat="0" lon="0" rev="10800000"/>
                </a:camera>
                <a:lightRig rig="threePt" dir="t"/>
              </a:scene3d>
            </a:bodyPr>
            <a:lstStyle/>
            <a:p>
              <a:pPr algn="ctr" defTabSz="457200"/>
              <a:r>
                <a:rPr lang="en-GB" sz="2000" dirty="0" smtClean="0">
                  <a:solidFill>
                    <a:prstClr val="white"/>
                  </a:solidFill>
                </a:rPr>
                <a:t>TRIAL</a:t>
              </a:r>
            </a:p>
          </p:txBody>
        </p:sp>
        <p:sp>
          <p:nvSpPr>
            <p:cNvPr id="15" name="Isosceles Triangle 14"/>
            <p:cNvSpPr>
              <a:spLocks noChangeAspect="1"/>
            </p:cNvSpPr>
            <p:nvPr userDrawn="1"/>
          </p:nvSpPr>
          <p:spPr>
            <a:xfrm>
              <a:off x="2947055" y="1235396"/>
              <a:ext cx="3019248" cy="2602800"/>
            </a:xfrm>
            <a:prstGeom prs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scene3d>
                <a:camera prst="orthographicFront">
                  <a:rot lat="0" lon="0" rev="0"/>
                </a:camera>
                <a:lightRig rig="threePt" dir="t"/>
              </a:scene3d>
            </a:bodyPr>
            <a:lstStyle/>
            <a:p>
              <a:pPr algn="ctr" defTabSz="457200"/>
              <a:r>
                <a:rPr lang="en-GB" sz="2000" dirty="0" smtClean="0">
                  <a:solidFill>
                    <a:prstClr val="white"/>
                  </a:solidFill>
                </a:rPr>
                <a:t>EXPLORE</a:t>
              </a:r>
            </a:p>
          </p:txBody>
        </p:sp>
        <p:sp>
          <p:nvSpPr>
            <p:cNvPr id="16" name="Isosceles Triangle 15"/>
            <p:cNvSpPr>
              <a:spLocks noChangeAspect="1"/>
            </p:cNvSpPr>
            <p:nvPr userDrawn="1"/>
          </p:nvSpPr>
          <p:spPr>
            <a:xfrm rot="10800000">
              <a:off x="4653924" y="1157284"/>
              <a:ext cx="3020738" cy="2604084"/>
            </a:xfrm>
            <a:prstGeom prs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scene3d>
                <a:camera prst="orthographicFront">
                  <a:rot lat="0" lon="0" rev="10800000"/>
                </a:camera>
                <a:lightRig rig="threePt" dir="t"/>
              </a:scene3d>
            </a:bodyPr>
            <a:lstStyle/>
            <a:p>
              <a:pPr algn="ctr" defTabSz="457200"/>
              <a:r>
                <a:rPr lang="en-GB" sz="2000" dirty="0" smtClean="0">
                  <a:solidFill>
                    <a:prstClr val="white"/>
                  </a:solidFill>
                </a:rPr>
                <a:t>SOLUTION</a:t>
              </a:r>
            </a:p>
          </p:txBody>
        </p:sp>
      </p:grpSp>
    </p:spTree>
    <p:extLst>
      <p:ext uri="{BB962C8B-B14F-4D97-AF65-F5344CB8AC3E}">
        <p14:creationId xmlns:p14="http://schemas.microsoft.com/office/powerpoint/2010/main" val="33606276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Black with content">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grpSp>
        <p:nvGrpSpPr>
          <p:cNvPr id="6" name="Group 5"/>
          <p:cNvGrpSpPr/>
          <p:nvPr userDrawn="1"/>
        </p:nvGrpSpPr>
        <p:grpSpPr>
          <a:xfrm>
            <a:off x="1354018" y="1158567"/>
            <a:ext cx="6435965" cy="5478822"/>
            <a:chOff x="1238697" y="1157284"/>
            <a:chExt cx="6435965" cy="5478822"/>
          </a:xfrm>
        </p:grpSpPr>
        <p:sp>
          <p:nvSpPr>
            <p:cNvPr id="4" name="Isosceles Triangle 3"/>
            <p:cNvSpPr>
              <a:spLocks noChangeAspect="1"/>
            </p:cNvSpPr>
            <p:nvPr userDrawn="1"/>
          </p:nvSpPr>
          <p:spPr>
            <a:xfrm rot="10800000">
              <a:off x="1238697" y="1158567"/>
              <a:ext cx="3019248" cy="2602800"/>
            </a:xfrm>
            <a:prstGeom prs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scene3d>
                <a:camera prst="orthographicFront">
                  <a:rot lat="0" lon="0" rev="10800000"/>
                </a:camera>
                <a:lightRig rig="threePt" dir="t"/>
              </a:scene3d>
            </a:bodyPr>
            <a:lstStyle/>
            <a:p>
              <a:pPr algn="ctr" defTabSz="457200"/>
              <a:r>
                <a:rPr lang="en-GB" sz="2000" dirty="0" smtClean="0">
                  <a:solidFill>
                    <a:prstClr val="white"/>
                  </a:solidFill>
                </a:rPr>
                <a:t>TARGET</a:t>
              </a:r>
            </a:p>
          </p:txBody>
        </p:sp>
        <p:sp>
          <p:nvSpPr>
            <p:cNvPr id="14" name="Isosceles Triangle 13"/>
            <p:cNvSpPr>
              <a:spLocks noChangeAspect="1"/>
            </p:cNvSpPr>
            <p:nvPr userDrawn="1"/>
          </p:nvSpPr>
          <p:spPr>
            <a:xfrm rot="10800000">
              <a:off x="2947055" y="4033306"/>
              <a:ext cx="3019248" cy="2602800"/>
            </a:xfrm>
            <a:prstGeom prst="triangl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scene3d>
                <a:camera prst="orthographicFront">
                  <a:rot lat="0" lon="0" rev="10800000"/>
                </a:camera>
                <a:lightRig rig="threePt" dir="t"/>
              </a:scene3d>
            </a:bodyPr>
            <a:lstStyle/>
            <a:p>
              <a:pPr algn="ctr" defTabSz="457200"/>
              <a:r>
                <a:rPr lang="en-GB" sz="2000" dirty="0" smtClean="0">
                  <a:solidFill>
                    <a:sysClr val="windowText" lastClr="000000"/>
                  </a:solidFill>
                </a:rPr>
                <a:t>TRIAL</a:t>
              </a:r>
            </a:p>
          </p:txBody>
        </p:sp>
        <p:sp>
          <p:nvSpPr>
            <p:cNvPr id="15" name="Isosceles Triangle 14"/>
            <p:cNvSpPr>
              <a:spLocks noChangeAspect="1"/>
            </p:cNvSpPr>
            <p:nvPr userDrawn="1"/>
          </p:nvSpPr>
          <p:spPr>
            <a:xfrm>
              <a:off x="2947055" y="1235396"/>
              <a:ext cx="3019248" cy="2602800"/>
            </a:xfrm>
            <a:prstGeom prst="triangl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scene3d>
                <a:camera prst="orthographicFront">
                  <a:rot lat="0" lon="0" rev="0"/>
                </a:camera>
                <a:lightRig rig="threePt" dir="t"/>
              </a:scene3d>
            </a:bodyPr>
            <a:lstStyle/>
            <a:p>
              <a:pPr algn="ctr" defTabSz="457200"/>
              <a:r>
                <a:rPr lang="en-GB" sz="2000" dirty="0" smtClean="0">
                  <a:solidFill>
                    <a:sysClr val="windowText" lastClr="000000"/>
                  </a:solidFill>
                </a:rPr>
                <a:t>EXPLORE</a:t>
              </a:r>
            </a:p>
          </p:txBody>
        </p:sp>
        <p:sp>
          <p:nvSpPr>
            <p:cNvPr id="16" name="Isosceles Triangle 15"/>
            <p:cNvSpPr>
              <a:spLocks noChangeAspect="1"/>
            </p:cNvSpPr>
            <p:nvPr userDrawn="1"/>
          </p:nvSpPr>
          <p:spPr>
            <a:xfrm rot="10800000">
              <a:off x="4653924" y="1157284"/>
              <a:ext cx="3020738" cy="2604084"/>
            </a:xfrm>
            <a:prstGeom prst="triangl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scene3d>
                <a:camera prst="orthographicFront">
                  <a:rot lat="0" lon="0" rev="10800000"/>
                </a:camera>
                <a:lightRig rig="threePt" dir="t"/>
              </a:scene3d>
            </a:bodyPr>
            <a:lstStyle/>
            <a:p>
              <a:pPr algn="ctr" defTabSz="457200"/>
              <a:r>
                <a:rPr lang="en-GB" sz="2000" dirty="0" smtClean="0">
                  <a:solidFill>
                    <a:sysClr val="windowText" lastClr="000000"/>
                  </a:solidFill>
                </a:rPr>
                <a:t>SOLUTION</a:t>
              </a:r>
            </a:p>
          </p:txBody>
        </p:sp>
      </p:grpSp>
    </p:spTree>
    <p:extLst>
      <p:ext uri="{BB962C8B-B14F-4D97-AF65-F5344CB8AC3E}">
        <p14:creationId xmlns:p14="http://schemas.microsoft.com/office/powerpoint/2010/main" val="19443508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5_Black with content">
    <p:bg>
      <p:bgRef idx="1001">
        <a:schemeClr val="bg1"/>
      </p:bgRef>
    </p:bg>
    <p:spTree>
      <p:nvGrpSpPr>
        <p:cNvPr id="1" name=""/>
        <p:cNvGrpSpPr/>
        <p:nvPr/>
      </p:nvGrpSpPr>
      <p:grpSpPr>
        <a:xfrm>
          <a:off x="0" y="0"/>
          <a:ext cx="0" cy="0"/>
          <a:chOff x="0" y="0"/>
          <a:chExt cx="0" cy="0"/>
        </a:xfrm>
      </p:grpSpPr>
      <p:sp>
        <p:nvSpPr>
          <p:cNvPr id="4" name="Isosceles Triangle 3"/>
          <p:cNvSpPr>
            <a:spLocks noChangeAspect="1"/>
          </p:cNvSpPr>
          <p:nvPr userDrawn="1"/>
        </p:nvSpPr>
        <p:spPr>
          <a:xfrm rot="10800000">
            <a:off x="1354018" y="1158567"/>
            <a:ext cx="3019248" cy="2602800"/>
          </a:xfrm>
          <a:prstGeom prs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scene3d>
              <a:camera prst="orthographicFront">
                <a:rot lat="0" lon="0" rev="10800000"/>
              </a:camera>
              <a:lightRig rig="threePt" dir="t"/>
            </a:scene3d>
          </a:bodyPr>
          <a:lstStyle/>
          <a:p>
            <a:pPr algn="ctr" defTabSz="457200"/>
            <a:r>
              <a:rPr lang="en-GB" sz="2000" dirty="0" smtClean="0">
                <a:solidFill>
                  <a:prstClr val="white"/>
                </a:solidFill>
              </a:rPr>
              <a:t>TARGET</a:t>
            </a:r>
          </a:p>
        </p:txBody>
      </p:sp>
      <p:sp>
        <p:nvSpPr>
          <p:cNvPr id="16" name="Isosceles Triangle 15"/>
          <p:cNvSpPr>
            <a:spLocks noChangeAspect="1"/>
          </p:cNvSpPr>
          <p:nvPr userDrawn="1"/>
        </p:nvSpPr>
        <p:spPr>
          <a:xfrm rot="10800000">
            <a:off x="4754005" y="1157284"/>
            <a:ext cx="3020738" cy="2604084"/>
          </a:xfrm>
          <a:prstGeom prs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scene3d>
              <a:camera prst="orthographicFront">
                <a:rot lat="0" lon="0" rev="10800000"/>
              </a:camera>
              <a:lightRig rig="threePt" dir="t"/>
            </a:scene3d>
          </a:bodyPr>
          <a:lstStyle/>
          <a:p>
            <a:pPr algn="ctr" defTabSz="457200"/>
            <a:r>
              <a:rPr lang="en-GB" sz="2000" dirty="0" smtClean="0">
                <a:solidFill>
                  <a:prstClr val="white"/>
                </a:solidFill>
              </a:rPr>
              <a:t>SOLUTION</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
        <p:nvSpPr>
          <p:cNvPr id="14" name="Isosceles Triangle 13"/>
          <p:cNvSpPr>
            <a:spLocks noChangeAspect="1"/>
          </p:cNvSpPr>
          <p:nvPr userDrawn="1"/>
        </p:nvSpPr>
        <p:spPr>
          <a:xfrm rot="10800000">
            <a:off x="3062376" y="4033306"/>
            <a:ext cx="3019248" cy="2602800"/>
          </a:xfrm>
          <a:prstGeom prst="triangl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scene3d>
              <a:camera prst="orthographicFront">
                <a:rot lat="0" lon="0" rev="10800000"/>
              </a:camera>
              <a:lightRig rig="threePt" dir="t"/>
            </a:scene3d>
          </a:bodyPr>
          <a:lstStyle/>
          <a:p>
            <a:pPr algn="ctr" defTabSz="457200"/>
            <a:r>
              <a:rPr lang="en-GB" sz="2000" dirty="0" smtClean="0">
                <a:solidFill>
                  <a:sysClr val="windowText" lastClr="000000"/>
                </a:solidFill>
              </a:rPr>
              <a:t>TRIAL</a:t>
            </a:r>
          </a:p>
        </p:txBody>
      </p:sp>
      <p:sp>
        <p:nvSpPr>
          <p:cNvPr id="15" name="Isosceles Triangle 14"/>
          <p:cNvSpPr>
            <a:spLocks noChangeAspect="1"/>
          </p:cNvSpPr>
          <p:nvPr userDrawn="1"/>
        </p:nvSpPr>
        <p:spPr>
          <a:xfrm>
            <a:off x="3062376" y="1235396"/>
            <a:ext cx="3019248" cy="2602800"/>
          </a:xfrm>
          <a:prstGeom prs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scene3d>
              <a:camera prst="orthographicFront">
                <a:rot lat="0" lon="0" rev="0"/>
              </a:camera>
              <a:lightRig rig="threePt" dir="t"/>
            </a:scene3d>
          </a:bodyPr>
          <a:lstStyle/>
          <a:p>
            <a:pPr algn="ctr" defTabSz="457200"/>
            <a:r>
              <a:rPr lang="en-GB" sz="2000" dirty="0" smtClean="0">
                <a:solidFill>
                  <a:prstClr val="white"/>
                </a:solidFill>
              </a:rPr>
              <a:t>EXPLORE</a:t>
            </a:r>
          </a:p>
        </p:txBody>
      </p:sp>
    </p:spTree>
    <p:extLst>
      <p:ext uri="{BB962C8B-B14F-4D97-AF65-F5344CB8AC3E}">
        <p14:creationId xmlns:p14="http://schemas.microsoft.com/office/powerpoint/2010/main" val="23863170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_Black with content">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grpSp>
        <p:nvGrpSpPr>
          <p:cNvPr id="6" name="Group 5"/>
          <p:cNvGrpSpPr/>
          <p:nvPr userDrawn="1"/>
        </p:nvGrpSpPr>
        <p:grpSpPr>
          <a:xfrm>
            <a:off x="1354018" y="1157284"/>
            <a:ext cx="6435965" cy="5478822"/>
            <a:chOff x="1238697" y="1157284"/>
            <a:chExt cx="6435965" cy="5478822"/>
          </a:xfrm>
        </p:grpSpPr>
        <p:sp>
          <p:nvSpPr>
            <p:cNvPr id="4" name="Isosceles Triangle 3"/>
            <p:cNvSpPr>
              <a:spLocks noChangeAspect="1"/>
            </p:cNvSpPr>
            <p:nvPr userDrawn="1"/>
          </p:nvSpPr>
          <p:spPr>
            <a:xfrm rot="10800000">
              <a:off x="1238697" y="1158567"/>
              <a:ext cx="3019248" cy="2602800"/>
            </a:xfrm>
            <a:prstGeom prs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scene3d>
                <a:camera prst="orthographicFront">
                  <a:rot lat="0" lon="0" rev="10800000"/>
                </a:camera>
                <a:lightRig rig="threePt" dir="t"/>
              </a:scene3d>
            </a:bodyPr>
            <a:lstStyle/>
            <a:p>
              <a:pPr algn="ctr" defTabSz="457200"/>
              <a:r>
                <a:rPr lang="en-GB" sz="2400" dirty="0" smtClean="0">
                  <a:solidFill>
                    <a:prstClr val="white"/>
                  </a:solidFill>
                </a:rPr>
                <a:t>TARGET</a:t>
              </a:r>
            </a:p>
          </p:txBody>
        </p:sp>
        <p:sp>
          <p:nvSpPr>
            <p:cNvPr id="14" name="Isosceles Triangle 13"/>
            <p:cNvSpPr>
              <a:spLocks noChangeAspect="1"/>
            </p:cNvSpPr>
            <p:nvPr userDrawn="1"/>
          </p:nvSpPr>
          <p:spPr>
            <a:xfrm rot="10800000">
              <a:off x="2947055" y="4033306"/>
              <a:ext cx="3019248" cy="2602800"/>
            </a:xfrm>
            <a:prstGeom prst="triangl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scene3d>
                <a:camera prst="orthographicFront">
                  <a:rot lat="0" lon="0" rev="10800000"/>
                </a:camera>
                <a:lightRig rig="threePt" dir="t"/>
              </a:scene3d>
            </a:bodyPr>
            <a:lstStyle/>
            <a:p>
              <a:pPr algn="ctr" defTabSz="457200"/>
              <a:r>
                <a:rPr lang="en-GB" sz="2400" dirty="0" smtClean="0">
                  <a:solidFill>
                    <a:sysClr val="windowText" lastClr="000000"/>
                  </a:solidFill>
                </a:rPr>
                <a:t>TRIAL</a:t>
              </a:r>
            </a:p>
          </p:txBody>
        </p:sp>
        <p:sp>
          <p:nvSpPr>
            <p:cNvPr id="15" name="Isosceles Triangle 14"/>
            <p:cNvSpPr>
              <a:spLocks noChangeAspect="1"/>
            </p:cNvSpPr>
            <p:nvPr userDrawn="1"/>
          </p:nvSpPr>
          <p:spPr>
            <a:xfrm>
              <a:off x="2947055" y="1235396"/>
              <a:ext cx="3019248" cy="2602800"/>
            </a:xfrm>
            <a:prstGeom prs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scene3d>
                <a:camera prst="orthographicFront">
                  <a:rot lat="0" lon="0" rev="0"/>
                </a:camera>
                <a:lightRig rig="threePt" dir="t"/>
              </a:scene3d>
            </a:bodyPr>
            <a:lstStyle/>
            <a:p>
              <a:pPr algn="ctr" defTabSz="457200"/>
              <a:r>
                <a:rPr lang="en-GB" sz="2400" dirty="0" smtClean="0">
                  <a:solidFill>
                    <a:prstClr val="white"/>
                  </a:solidFill>
                </a:rPr>
                <a:t>EXPLORE</a:t>
              </a:r>
            </a:p>
          </p:txBody>
        </p:sp>
        <p:sp>
          <p:nvSpPr>
            <p:cNvPr id="16" name="Isosceles Triangle 15"/>
            <p:cNvSpPr>
              <a:spLocks noChangeAspect="1"/>
            </p:cNvSpPr>
            <p:nvPr userDrawn="1"/>
          </p:nvSpPr>
          <p:spPr>
            <a:xfrm rot="10800000">
              <a:off x="4653924" y="1157284"/>
              <a:ext cx="3020738" cy="2604084"/>
            </a:xfrm>
            <a:prstGeom prst="triangl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scene3d>
                <a:camera prst="orthographicFront">
                  <a:rot lat="0" lon="0" rev="10800000"/>
                </a:camera>
                <a:lightRig rig="threePt" dir="t"/>
              </a:scene3d>
            </a:bodyPr>
            <a:lstStyle/>
            <a:p>
              <a:pPr algn="ctr" defTabSz="457200"/>
              <a:r>
                <a:rPr lang="en-GB" sz="2400" dirty="0" smtClean="0">
                  <a:solidFill>
                    <a:sysClr val="windowText" lastClr="000000"/>
                  </a:solidFill>
                </a:rPr>
                <a:t>SOLUTION</a:t>
              </a:r>
            </a:p>
          </p:txBody>
        </p:sp>
      </p:grpSp>
    </p:spTree>
    <p:extLst>
      <p:ext uri="{BB962C8B-B14F-4D97-AF65-F5344CB8AC3E}">
        <p14:creationId xmlns:p14="http://schemas.microsoft.com/office/powerpoint/2010/main" val="30665810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imple Title">
    <p:spTree>
      <p:nvGrpSpPr>
        <p:cNvPr id="1" name=""/>
        <p:cNvGrpSpPr/>
        <p:nvPr/>
      </p:nvGrpSpPr>
      <p:grpSpPr>
        <a:xfrm>
          <a:off x="0" y="0"/>
          <a:ext cx="0" cy="0"/>
          <a:chOff x="0" y="0"/>
          <a:chExt cx="0" cy="0"/>
        </a:xfrm>
      </p:grpSpPr>
      <p:sp>
        <p:nvSpPr>
          <p:cNvPr id="9" name="Right Triangle 8"/>
          <p:cNvSpPr/>
          <p:nvPr userDrawn="1"/>
        </p:nvSpPr>
        <p:spPr>
          <a:xfrm flipV="1">
            <a:off x="-36512" y="0"/>
            <a:ext cx="9180512" cy="688538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prstClr val="white"/>
              </a:solidFill>
            </a:endParaRPr>
          </a:p>
        </p:txBody>
      </p:sp>
      <p:sp>
        <p:nvSpPr>
          <p:cNvPr id="7" name="Title 1"/>
          <p:cNvSpPr>
            <a:spLocks noGrp="1"/>
          </p:cNvSpPr>
          <p:nvPr>
            <p:ph type="ctrTitle"/>
          </p:nvPr>
        </p:nvSpPr>
        <p:spPr>
          <a:xfrm>
            <a:off x="2289175" y="3706739"/>
            <a:ext cx="6400800" cy="2312228"/>
          </a:xfrm>
          <a:prstGeom prst="rect">
            <a:avLst/>
          </a:prstGeom>
        </p:spPr>
        <p:txBody>
          <a:bodyPr anchor="b" anchorCtr="0">
            <a:normAutofit/>
          </a:bodyPr>
          <a:lstStyle>
            <a:lvl1pPr algn="r">
              <a:defRPr sz="3000" b="1">
                <a:solidFill>
                  <a:schemeClr val="accent1"/>
                </a:solidFill>
                <a:latin typeface="+mj-lt"/>
                <a:ea typeface="Apercu Medium" pitchFamily="50"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2289175" y="6025875"/>
            <a:ext cx="6400800" cy="374925"/>
          </a:xfrm>
          <a:prstGeom prst="rect">
            <a:avLst/>
          </a:prstGeom>
        </p:spPr>
        <p:txBody>
          <a:bodyPr anchor="b" anchorCtr="0">
            <a:normAutofit/>
          </a:bodyPr>
          <a:lstStyle>
            <a:lvl1pPr marL="0" indent="0" algn="r">
              <a:buNone/>
              <a:defRPr sz="18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833" y="931661"/>
            <a:ext cx="2111475" cy="280545"/>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7257" y="-45262"/>
            <a:ext cx="2003381" cy="1416791"/>
          </a:xfrm>
          <a:prstGeom prst="rect">
            <a:avLst/>
          </a:prstGeom>
        </p:spPr>
      </p:pic>
    </p:spTree>
    <p:extLst>
      <p:ext uri="{BB962C8B-B14F-4D97-AF65-F5344CB8AC3E}">
        <p14:creationId xmlns:p14="http://schemas.microsoft.com/office/powerpoint/2010/main" val="413613537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p:bg>
      <p:bgRef idx="1001">
        <a:schemeClr val="bg1"/>
      </p:bgRef>
    </p:bg>
    <p:spTree>
      <p:nvGrpSpPr>
        <p:cNvPr id="1" name=""/>
        <p:cNvGrpSpPr/>
        <p:nvPr/>
      </p:nvGrpSpPr>
      <p:grpSpPr>
        <a:xfrm>
          <a:off x="0" y="0"/>
          <a:ext cx="0" cy="0"/>
          <a:chOff x="0" y="0"/>
          <a:chExt cx="0" cy="0"/>
        </a:xfrm>
      </p:grpSpPr>
      <p:grpSp>
        <p:nvGrpSpPr>
          <p:cNvPr id="11" name="Group 10"/>
          <p:cNvGrpSpPr/>
          <p:nvPr userDrawn="1"/>
        </p:nvGrpSpPr>
        <p:grpSpPr>
          <a:xfrm>
            <a:off x="335560" y="1306493"/>
            <a:ext cx="8513168" cy="4283464"/>
            <a:chOff x="268448" y="1410749"/>
            <a:chExt cx="8513168" cy="4283464"/>
          </a:xfrm>
        </p:grpSpPr>
        <p:sp>
          <p:nvSpPr>
            <p:cNvPr id="4" name="Diamond 3"/>
            <p:cNvSpPr/>
            <p:nvPr userDrawn="1"/>
          </p:nvSpPr>
          <p:spPr>
            <a:xfrm>
              <a:off x="2447179" y="3663893"/>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a:solidFill>
                    <a:prstClr val="white"/>
                  </a:solidFill>
                  <a:ea typeface="Apercu" pitchFamily="50" charset="0"/>
                </a:rPr>
                <a:t>Social</a:t>
              </a:r>
            </a:p>
          </p:txBody>
        </p:sp>
        <p:sp>
          <p:nvSpPr>
            <p:cNvPr id="8" name="Diamond 7"/>
            <p:cNvSpPr/>
            <p:nvPr userDrawn="1"/>
          </p:nvSpPr>
          <p:spPr>
            <a:xfrm>
              <a:off x="4658816"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a:solidFill>
                    <a:prstClr val="black"/>
                  </a:solidFill>
                  <a:ea typeface="Apercu" pitchFamily="50" charset="0"/>
                </a:rPr>
                <a:t>Timely</a:t>
              </a:r>
            </a:p>
          </p:txBody>
        </p:sp>
        <p:sp>
          <p:nvSpPr>
            <p:cNvPr id="9" name="Diamond 8"/>
            <p:cNvSpPr/>
            <p:nvPr userDrawn="1"/>
          </p:nvSpPr>
          <p:spPr>
            <a:xfrm>
              <a:off x="268448" y="2525087"/>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a:solidFill>
                    <a:prstClr val="white"/>
                  </a:solidFill>
                  <a:ea typeface="Apercu" pitchFamily="50" charset="0"/>
                </a:rPr>
                <a:t>Attractive</a:t>
              </a:r>
            </a:p>
          </p:txBody>
        </p:sp>
        <p:sp>
          <p:nvSpPr>
            <p:cNvPr id="10" name="Diamond 9"/>
            <p:cNvSpPr/>
            <p:nvPr userDrawn="1"/>
          </p:nvSpPr>
          <p:spPr>
            <a:xfrm>
              <a:off x="2447179" y="1410749"/>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a:solidFill>
                    <a:prstClr val="white"/>
                  </a:solidFill>
                  <a:ea typeface="Apercu" pitchFamily="50" charset="0"/>
                </a:rPr>
                <a:t>Easy</a:t>
              </a: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5" y="55353"/>
            <a:ext cx="1648474" cy="1165801"/>
          </a:xfrm>
          <a:prstGeom prst="rect">
            <a:avLst/>
          </a:prstGeom>
        </p:spPr>
      </p:pic>
    </p:spTree>
    <p:extLst>
      <p:ext uri="{BB962C8B-B14F-4D97-AF65-F5344CB8AC3E}">
        <p14:creationId xmlns:p14="http://schemas.microsoft.com/office/powerpoint/2010/main" val="17558481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White with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8" name="Straight Connector 7"/>
          <p:cNvCxnSpPr/>
          <p:nvPr userDrawn="1"/>
        </p:nvCxnSpPr>
        <p:spPr>
          <a:xfrm>
            <a:off x="467544" y="1268760"/>
            <a:ext cx="82296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1269" y="50291"/>
            <a:ext cx="1667461" cy="1179228"/>
          </a:xfrm>
          <a:prstGeom prst="rect">
            <a:avLst/>
          </a:prstGeom>
        </p:spPr>
      </p:pic>
    </p:spTree>
    <p:extLst>
      <p:ext uri="{BB962C8B-B14F-4D97-AF65-F5344CB8AC3E}">
        <p14:creationId xmlns:p14="http://schemas.microsoft.com/office/powerpoint/2010/main" val="363927052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Black with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8" name="Straight Connector 7"/>
          <p:cNvCxnSpPr/>
          <p:nvPr userDrawn="1"/>
        </p:nvCxnSpPr>
        <p:spPr>
          <a:xfrm>
            <a:off x="467544" y="1268760"/>
            <a:ext cx="82296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Tree>
    <p:extLst>
      <p:ext uri="{BB962C8B-B14F-4D97-AF65-F5344CB8AC3E}">
        <p14:creationId xmlns:p14="http://schemas.microsoft.com/office/powerpoint/2010/main" val="36609996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ck with Pic">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
        <p:nvSpPr>
          <p:cNvPr id="5" name="Picture Placeholder 4"/>
          <p:cNvSpPr>
            <a:spLocks noGrp="1"/>
          </p:cNvSpPr>
          <p:nvPr>
            <p:ph type="pic" sz="quarter" idx="10"/>
          </p:nvPr>
        </p:nvSpPr>
        <p:spPr>
          <a:xfrm>
            <a:off x="4353391" y="1635125"/>
            <a:ext cx="4160838" cy="4343400"/>
          </a:xfrm>
        </p:spPr>
        <p:txBody>
          <a:bodyPr/>
          <a:lstStyle/>
          <a:p>
            <a:endParaRPr lang="en-GB" dirty="0"/>
          </a:p>
        </p:txBody>
      </p:sp>
      <p:sp>
        <p:nvSpPr>
          <p:cNvPr id="7" name="Text Placeholder 6"/>
          <p:cNvSpPr>
            <a:spLocks noGrp="1"/>
          </p:cNvSpPr>
          <p:nvPr>
            <p:ph type="body" sz="quarter" idx="11"/>
          </p:nvPr>
        </p:nvSpPr>
        <p:spPr>
          <a:xfrm>
            <a:off x="621179" y="1635125"/>
            <a:ext cx="3447482" cy="3001963"/>
          </a:xfrm>
        </p:spPr>
        <p:txBody>
          <a:bodyPr>
            <a:no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015590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White 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1269" y="50291"/>
            <a:ext cx="1667461" cy="1179228"/>
          </a:xfrm>
          <a:prstGeom prst="rect">
            <a:avLst/>
          </a:prstGeom>
        </p:spPr>
      </p:pic>
    </p:spTree>
    <p:extLst>
      <p:ext uri="{BB962C8B-B14F-4D97-AF65-F5344CB8AC3E}">
        <p14:creationId xmlns:p14="http://schemas.microsoft.com/office/powerpoint/2010/main" val="384910462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Easy">
    <p:bg>
      <p:bgRef idx="1001">
        <a:schemeClr val="bg1"/>
      </p:bgRef>
    </p:bg>
    <p:spTree>
      <p:nvGrpSpPr>
        <p:cNvPr id="1" name=""/>
        <p:cNvGrpSpPr/>
        <p:nvPr/>
      </p:nvGrpSpPr>
      <p:grpSpPr>
        <a:xfrm>
          <a:off x="0" y="0"/>
          <a:ext cx="0" cy="0"/>
          <a:chOff x="0" y="0"/>
          <a:chExt cx="0" cy="0"/>
        </a:xfrm>
      </p:grpSpPr>
      <p:grpSp>
        <p:nvGrpSpPr>
          <p:cNvPr id="11" name="Group 10"/>
          <p:cNvGrpSpPr/>
          <p:nvPr userDrawn="1"/>
        </p:nvGrpSpPr>
        <p:grpSpPr>
          <a:xfrm>
            <a:off x="335560" y="1306493"/>
            <a:ext cx="8513168" cy="4283464"/>
            <a:chOff x="268448" y="1410749"/>
            <a:chExt cx="8513168" cy="4283464"/>
          </a:xfrm>
        </p:grpSpPr>
        <p:sp>
          <p:nvSpPr>
            <p:cNvPr id="4" name="Diamond 3"/>
            <p:cNvSpPr/>
            <p:nvPr userDrawn="1"/>
          </p:nvSpPr>
          <p:spPr>
            <a:xfrm>
              <a:off x="2447179" y="3663893"/>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black"/>
                  </a:solidFill>
                  <a:ea typeface="Apercu" pitchFamily="50" charset="0"/>
                </a:rPr>
                <a:t>Social</a:t>
              </a:r>
              <a:endParaRPr lang="en-GB" sz="2000" cap="all" spc="150" dirty="0">
                <a:solidFill>
                  <a:prstClr val="black"/>
                </a:solidFill>
                <a:ea typeface="Apercu" pitchFamily="50" charset="0"/>
              </a:endParaRPr>
            </a:p>
          </p:txBody>
        </p:sp>
        <p:sp>
          <p:nvSpPr>
            <p:cNvPr id="8" name="Diamond 7"/>
            <p:cNvSpPr/>
            <p:nvPr userDrawn="1"/>
          </p:nvSpPr>
          <p:spPr>
            <a:xfrm>
              <a:off x="4658816"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black"/>
                  </a:solidFill>
                  <a:ea typeface="Apercu" pitchFamily="50" charset="0"/>
                </a:rPr>
                <a:t>Timely</a:t>
              </a:r>
              <a:endParaRPr lang="en-GB" sz="2000" cap="all" spc="150" dirty="0">
                <a:solidFill>
                  <a:prstClr val="black"/>
                </a:solidFill>
                <a:ea typeface="Apercu" pitchFamily="50" charset="0"/>
              </a:endParaRPr>
            </a:p>
          </p:txBody>
        </p:sp>
        <p:sp>
          <p:nvSpPr>
            <p:cNvPr id="9" name="Diamond 8"/>
            <p:cNvSpPr/>
            <p:nvPr userDrawn="1"/>
          </p:nvSpPr>
          <p:spPr>
            <a:xfrm>
              <a:off x="268448"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black"/>
                  </a:solidFill>
                  <a:ea typeface="Apercu" pitchFamily="50" charset="0"/>
                </a:rPr>
                <a:t>Attractive</a:t>
              </a:r>
              <a:endParaRPr lang="en-GB" sz="2000" cap="all" spc="150" dirty="0">
                <a:solidFill>
                  <a:prstClr val="black"/>
                </a:solidFill>
                <a:ea typeface="Apercu" pitchFamily="50" charset="0"/>
              </a:endParaRPr>
            </a:p>
          </p:txBody>
        </p:sp>
        <p:sp>
          <p:nvSpPr>
            <p:cNvPr id="10" name="Diamond 9"/>
            <p:cNvSpPr/>
            <p:nvPr userDrawn="1"/>
          </p:nvSpPr>
          <p:spPr>
            <a:xfrm>
              <a:off x="2447179" y="1410749"/>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white"/>
                  </a:solidFill>
                  <a:ea typeface="Apercu" pitchFamily="50" charset="0"/>
                </a:rPr>
                <a:t>Easy</a:t>
              </a:r>
              <a:endParaRPr lang="en-GB" sz="2000" cap="all" spc="150" dirty="0">
                <a:solidFill>
                  <a:prstClr val="white"/>
                </a:solidFill>
                <a:ea typeface="Apercu" pitchFamily="50" charset="0"/>
              </a:endParaRP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Tree>
    <p:extLst>
      <p:ext uri="{BB962C8B-B14F-4D97-AF65-F5344CB8AC3E}">
        <p14:creationId xmlns:p14="http://schemas.microsoft.com/office/powerpoint/2010/main" val="26137136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Attractive">
    <p:bg>
      <p:bgRef idx="1001">
        <a:schemeClr val="bg1"/>
      </p:bgRef>
    </p:bg>
    <p:spTree>
      <p:nvGrpSpPr>
        <p:cNvPr id="1" name=""/>
        <p:cNvGrpSpPr/>
        <p:nvPr/>
      </p:nvGrpSpPr>
      <p:grpSpPr>
        <a:xfrm>
          <a:off x="0" y="0"/>
          <a:ext cx="0" cy="0"/>
          <a:chOff x="0" y="0"/>
          <a:chExt cx="0" cy="0"/>
        </a:xfrm>
      </p:grpSpPr>
      <p:grpSp>
        <p:nvGrpSpPr>
          <p:cNvPr id="11" name="Group 10"/>
          <p:cNvGrpSpPr/>
          <p:nvPr userDrawn="1"/>
        </p:nvGrpSpPr>
        <p:grpSpPr>
          <a:xfrm>
            <a:off x="335560" y="1306493"/>
            <a:ext cx="8513168" cy="4283464"/>
            <a:chOff x="268448" y="1410749"/>
            <a:chExt cx="8513168" cy="4283464"/>
          </a:xfrm>
        </p:grpSpPr>
        <p:sp>
          <p:nvSpPr>
            <p:cNvPr id="4" name="Diamond 3"/>
            <p:cNvSpPr/>
            <p:nvPr userDrawn="1"/>
          </p:nvSpPr>
          <p:spPr>
            <a:xfrm>
              <a:off x="2447179" y="3663893"/>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black"/>
                  </a:solidFill>
                  <a:ea typeface="Apercu" pitchFamily="50" charset="0"/>
                </a:rPr>
                <a:t>Social</a:t>
              </a:r>
              <a:endParaRPr lang="en-GB" sz="2000" cap="all" spc="150" dirty="0">
                <a:solidFill>
                  <a:prstClr val="black"/>
                </a:solidFill>
                <a:ea typeface="Apercu" pitchFamily="50" charset="0"/>
              </a:endParaRPr>
            </a:p>
          </p:txBody>
        </p:sp>
        <p:sp>
          <p:nvSpPr>
            <p:cNvPr id="8" name="Diamond 7"/>
            <p:cNvSpPr/>
            <p:nvPr userDrawn="1"/>
          </p:nvSpPr>
          <p:spPr>
            <a:xfrm>
              <a:off x="4658816"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black"/>
                  </a:solidFill>
                  <a:ea typeface="Apercu" pitchFamily="50" charset="0"/>
                </a:rPr>
                <a:t>Timely</a:t>
              </a:r>
              <a:endParaRPr lang="en-GB" sz="2000" cap="all" spc="150" dirty="0">
                <a:solidFill>
                  <a:prstClr val="black"/>
                </a:solidFill>
                <a:ea typeface="Apercu" pitchFamily="50" charset="0"/>
              </a:endParaRPr>
            </a:p>
          </p:txBody>
        </p:sp>
        <p:sp>
          <p:nvSpPr>
            <p:cNvPr id="9" name="Diamond 8"/>
            <p:cNvSpPr/>
            <p:nvPr userDrawn="1"/>
          </p:nvSpPr>
          <p:spPr>
            <a:xfrm>
              <a:off x="268448" y="2525087"/>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white"/>
                  </a:solidFill>
                  <a:ea typeface="Apercu" pitchFamily="50" charset="0"/>
                </a:rPr>
                <a:t>Attractive</a:t>
              </a:r>
              <a:endParaRPr lang="en-GB" sz="2000" cap="all" spc="150" dirty="0">
                <a:solidFill>
                  <a:prstClr val="white"/>
                </a:solidFill>
                <a:ea typeface="Apercu" pitchFamily="50" charset="0"/>
              </a:endParaRPr>
            </a:p>
          </p:txBody>
        </p:sp>
        <p:sp>
          <p:nvSpPr>
            <p:cNvPr id="10" name="Diamond 9"/>
            <p:cNvSpPr/>
            <p:nvPr userDrawn="1"/>
          </p:nvSpPr>
          <p:spPr>
            <a:xfrm>
              <a:off x="2447179" y="1410749"/>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black"/>
                  </a:solidFill>
                  <a:ea typeface="Apercu" pitchFamily="50" charset="0"/>
                </a:rPr>
                <a:t>Easy</a:t>
              </a:r>
              <a:endParaRPr lang="en-GB" sz="2000" cap="all" spc="150" dirty="0">
                <a:solidFill>
                  <a:prstClr val="black"/>
                </a:solidFill>
                <a:ea typeface="Apercu" pitchFamily="50" charset="0"/>
              </a:endParaRP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Tree>
    <p:extLst>
      <p:ext uri="{BB962C8B-B14F-4D97-AF65-F5344CB8AC3E}">
        <p14:creationId xmlns:p14="http://schemas.microsoft.com/office/powerpoint/2010/main" val="18192630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ocial">
    <p:bg>
      <p:bgRef idx="1001">
        <a:schemeClr val="bg1"/>
      </p:bgRef>
    </p:bg>
    <p:spTree>
      <p:nvGrpSpPr>
        <p:cNvPr id="1" name=""/>
        <p:cNvGrpSpPr/>
        <p:nvPr/>
      </p:nvGrpSpPr>
      <p:grpSpPr>
        <a:xfrm>
          <a:off x="0" y="0"/>
          <a:ext cx="0" cy="0"/>
          <a:chOff x="0" y="0"/>
          <a:chExt cx="0" cy="0"/>
        </a:xfrm>
      </p:grpSpPr>
      <p:grpSp>
        <p:nvGrpSpPr>
          <p:cNvPr id="11" name="Group 10"/>
          <p:cNvGrpSpPr/>
          <p:nvPr userDrawn="1"/>
        </p:nvGrpSpPr>
        <p:grpSpPr>
          <a:xfrm>
            <a:off x="335560" y="1306493"/>
            <a:ext cx="8513168" cy="4283464"/>
            <a:chOff x="268448" y="1410749"/>
            <a:chExt cx="8513168" cy="4283464"/>
          </a:xfrm>
        </p:grpSpPr>
        <p:sp>
          <p:nvSpPr>
            <p:cNvPr id="4" name="Diamond 3"/>
            <p:cNvSpPr/>
            <p:nvPr userDrawn="1"/>
          </p:nvSpPr>
          <p:spPr>
            <a:xfrm>
              <a:off x="2447179" y="3663893"/>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white"/>
                  </a:solidFill>
                  <a:ea typeface="Apercu" pitchFamily="50" charset="0"/>
                </a:rPr>
                <a:t>Social</a:t>
              </a:r>
              <a:endParaRPr lang="en-GB" sz="2000" cap="all" spc="150" dirty="0">
                <a:solidFill>
                  <a:prstClr val="white"/>
                </a:solidFill>
                <a:ea typeface="Apercu" pitchFamily="50" charset="0"/>
              </a:endParaRPr>
            </a:p>
          </p:txBody>
        </p:sp>
        <p:sp>
          <p:nvSpPr>
            <p:cNvPr id="8" name="Diamond 7"/>
            <p:cNvSpPr/>
            <p:nvPr userDrawn="1"/>
          </p:nvSpPr>
          <p:spPr>
            <a:xfrm>
              <a:off x="4658816"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black"/>
                  </a:solidFill>
                  <a:ea typeface="Apercu" pitchFamily="50" charset="0"/>
                </a:rPr>
                <a:t>Timely</a:t>
              </a:r>
              <a:endParaRPr lang="en-GB" sz="2000" cap="all" spc="150" dirty="0">
                <a:solidFill>
                  <a:prstClr val="black"/>
                </a:solidFill>
                <a:ea typeface="Apercu" pitchFamily="50" charset="0"/>
              </a:endParaRPr>
            </a:p>
          </p:txBody>
        </p:sp>
        <p:sp>
          <p:nvSpPr>
            <p:cNvPr id="9" name="Diamond 8"/>
            <p:cNvSpPr/>
            <p:nvPr userDrawn="1"/>
          </p:nvSpPr>
          <p:spPr>
            <a:xfrm>
              <a:off x="268448"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black"/>
                  </a:solidFill>
                  <a:ea typeface="Apercu" pitchFamily="50" charset="0"/>
                </a:rPr>
                <a:t>Attractive</a:t>
              </a:r>
              <a:endParaRPr lang="en-GB" sz="2000" cap="all" spc="150" dirty="0">
                <a:solidFill>
                  <a:prstClr val="black"/>
                </a:solidFill>
                <a:ea typeface="Apercu" pitchFamily="50" charset="0"/>
              </a:endParaRPr>
            </a:p>
          </p:txBody>
        </p:sp>
        <p:sp>
          <p:nvSpPr>
            <p:cNvPr id="10" name="Diamond 9"/>
            <p:cNvSpPr/>
            <p:nvPr userDrawn="1"/>
          </p:nvSpPr>
          <p:spPr>
            <a:xfrm>
              <a:off x="2447179" y="1410749"/>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black"/>
                  </a:solidFill>
                  <a:ea typeface="Apercu" pitchFamily="50" charset="0"/>
                </a:rPr>
                <a:t>Easy</a:t>
              </a:r>
              <a:endParaRPr lang="en-GB" sz="2000" cap="all" spc="150" dirty="0">
                <a:solidFill>
                  <a:prstClr val="black"/>
                </a:solidFill>
                <a:ea typeface="Apercu" pitchFamily="50" charset="0"/>
              </a:endParaRP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Tree>
    <p:extLst>
      <p:ext uri="{BB962C8B-B14F-4D97-AF65-F5344CB8AC3E}">
        <p14:creationId xmlns:p14="http://schemas.microsoft.com/office/powerpoint/2010/main" val="25638780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mely">
    <p:bg>
      <p:bgPr>
        <a:solidFill>
          <a:schemeClr val="bg1"/>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335560" y="1306493"/>
            <a:ext cx="8513168" cy="4283464"/>
            <a:chOff x="268448" y="1410749"/>
            <a:chExt cx="8513168" cy="4283464"/>
          </a:xfrm>
        </p:grpSpPr>
        <p:sp>
          <p:nvSpPr>
            <p:cNvPr id="4" name="Diamond 3"/>
            <p:cNvSpPr/>
            <p:nvPr userDrawn="1"/>
          </p:nvSpPr>
          <p:spPr>
            <a:xfrm>
              <a:off x="2447179" y="3663893"/>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black"/>
                  </a:solidFill>
                  <a:ea typeface="Apercu" pitchFamily="50" charset="0"/>
                </a:rPr>
                <a:t>Social</a:t>
              </a:r>
              <a:endParaRPr lang="en-GB" sz="2000" cap="all" spc="150" dirty="0">
                <a:solidFill>
                  <a:prstClr val="black"/>
                </a:solidFill>
                <a:ea typeface="Apercu" pitchFamily="50" charset="0"/>
              </a:endParaRPr>
            </a:p>
          </p:txBody>
        </p:sp>
        <p:sp>
          <p:nvSpPr>
            <p:cNvPr id="8" name="Diamond 7"/>
            <p:cNvSpPr/>
            <p:nvPr userDrawn="1"/>
          </p:nvSpPr>
          <p:spPr>
            <a:xfrm>
              <a:off x="4658816" y="2525087"/>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white"/>
                  </a:solidFill>
                  <a:ea typeface="Apercu" pitchFamily="50" charset="0"/>
                </a:rPr>
                <a:t>Timely</a:t>
              </a:r>
              <a:endParaRPr lang="en-GB" sz="2000" cap="all" spc="150" dirty="0">
                <a:solidFill>
                  <a:prstClr val="white"/>
                </a:solidFill>
                <a:ea typeface="Apercu" pitchFamily="50" charset="0"/>
              </a:endParaRPr>
            </a:p>
          </p:txBody>
        </p:sp>
        <p:sp>
          <p:nvSpPr>
            <p:cNvPr id="9" name="Diamond 8"/>
            <p:cNvSpPr/>
            <p:nvPr userDrawn="1"/>
          </p:nvSpPr>
          <p:spPr>
            <a:xfrm>
              <a:off x="268448" y="2525087"/>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black"/>
                  </a:solidFill>
                  <a:ea typeface="Apercu" pitchFamily="50" charset="0"/>
                </a:rPr>
                <a:t>Attractive</a:t>
              </a:r>
              <a:endParaRPr lang="en-GB" sz="2000" cap="all" spc="150" dirty="0">
                <a:solidFill>
                  <a:prstClr val="black"/>
                </a:solidFill>
                <a:ea typeface="Apercu" pitchFamily="50" charset="0"/>
              </a:endParaRPr>
            </a:p>
          </p:txBody>
        </p:sp>
        <p:sp>
          <p:nvSpPr>
            <p:cNvPr id="10" name="Diamond 9"/>
            <p:cNvSpPr/>
            <p:nvPr userDrawn="1"/>
          </p:nvSpPr>
          <p:spPr>
            <a:xfrm>
              <a:off x="2447179" y="1410749"/>
              <a:ext cx="4122800" cy="20303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black"/>
                  </a:solidFill>
                  <a:ea typeface="Apercu" pitchFamily="50" charset="0"/>
                </a:rPr>
                <a:t>Easy</a:t>
              </a:r>
              <a:endParaRPr lang="en-GB" sz="2000" cap="all" spc="150" dirty="0">
                <a:solidFill>
                  <a:prstClr val="black"/>
                </a:solidFill>
                <a:ea typeface="Apercu" pitchFamily="50" charset="0"/>
              </a:endParaRP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Tree>
    <p:extLst>
      <p:ext uri="{BB962C8B-B14F-4D97-AF65-F5344CB8AC3E}">
        <p14:creationId xmlns:p14="http://schemas.microsoft.com/office/powerpoint/2010/main" val="230171278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mely">
    <p:bg>
      <p:bgPr>
        <a:solidFill>
          <a:schemeClr val="bg1"/>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335560" y="1306493"/>
            <a:ext cx="8513168" cy="4283464"/>
            <a:chOff x="268448" y="1410749"/>
            <a:chExt cx="8513168" cy="4283464"/>
          </a:xfrm>
        </p:grpSpPr>
        <p:sp>
          <p:nvSpPr>
            <p:cNvPr id="4" name="Diamond 3"/>
            <p:cNvSpPr/>
            <p:nvPr userDrawn="1"/>
          </p:nvSpPr>
          <p:spPr>
            <a:xfrm>
              <a:off x="2447179" y="3663893"/>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white"/>
                  </a:solidFill>
                  <a:ea typeface="Apercu" pitchFamily="50" charset="0"/>
                </a:rPr>
                <a:t>Social</a:t>
              </a:r>
              <a:endParaRPr lang="en-GB" sz="2000" cap="all" spc="150" dirty="0">
                <a:solidFill>
                  <a:prstClr val="white"/>
                </a:solidFill>
                <a:ea typeface="Apercu" pitchFamily="50" charset="0"/>
              </a:endParaRPr>
            </a:p>
          </p:txBody>
        </p:sp>
        <p:sp>
          <p:nvSpPr>
            <p:cNvPr id="8" name="Diamond 7"/>
            <p:cNvSpPr/>
            <p:nvPr userDrawn="1"/>
          </p:nvSpPr>
          <p:spPr>
            <a:xfrm>
              <a:off x="4658816" y="2525087"/>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white"/>
                  </a:solidFill>
                  <a:ea typeface="Apercu" pitchFamily="50" charset="0"/>
                </a:rPr>
                <a:t>Timely</a:t>
              </a:r>
              <a:endParaRPr lang="en-GB" sz="2000" cap="all" spc="150" dirty="0">
                <a:solidFill>
                  <a:prstClr val="white"/>
                </a:solidFill>
                <a:ea typeface="Apercu" pitchFamily="50" charset="0"/>
              </a:endParaRPr>
            </a:p>
          </p:txBody>
        </p:sp>
        <p:sp>
          <p:nvSpPr>
            <p:cNvPr id="9" name="Diamond 8"/>
            <p:cNvSpPr/>
            <p:nvPr userDrawn="1"/>
          </p:nvSpPr>
          <p:spPr>
            <a:xfrm>
              <a:off x="268448" y="2525087"/>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white"/>
                  </a:solidFill>
                  <a:ea typeface="Apercu" pitchFamily="50" charset="0"/>
                </a:rPr>
                <a:t>Attractive</a:t>
              </a:r>
              <a:endParaRPr lang="en-GB" sz="2000" cap="all" spc="150" dirty="0">
                <a:solidFill>
                  <a:prstClr val="white"/>
                </a:solidFill>
                <a:ea typeface="Apercu" pitchFamily="50" charset="0"/>
              </a:endParaRPr>
            </a:p>
          </p:txBody>
        </p:sp>
        <p:sp>
          <p:nvSpPr>
            <p:cNvPr id="10" name="Diamond 9"/>
            <p:cNvSpPr/>
            <p:nvPr userDrawn="1"/>
          </p:nvSpPr>
          <p:spPr>
            <a:xfrm>
              <a:off x="2447179" y="1410749"/>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smtClean="0">
                  <a:solidFill>
                    <a:prstClr val="white"/>
                  </a:solidFill>
                  <a:ea typeface="Apercu" pitchFamily="50" charset="0"/>
                </a:rPr>
                <a:t>Easy</a:t>
              </a:r>
              <a:endParaRPr lang="en-GB" sz="2000" cap="all" spc="150" dirty="0">
                <a:solidFill>
                  <a:prstClr val="white"/>
                </a:solidFill>
                <a:ea typeface="Apercu" pitchFamily="50" charset="0"/>
              </a:endParaRP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4" y="55351"/>
            <a:ext cx="1648474" cy="1165801"/>
          </a:xfrm>
          <a:prstGeom prst="rect">
            <a:avLst/>
          </a:prstGeom>
        </p:spPr>
      </p:pic>
    </p:spTree>
    <p:extLst>
      <p:ext uri="{BB962C8B-B14F-4D97-AF65-F5344CB8AC3E}">
        <p14:creationId xmlns:p14="http://schemas.microsoft.com/office/powerpoint/2010/main" val="1119483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ign Off">
    <p:spTree>
      <p:nvGrpSpPr>
        <p:cNvPr id="1" name=""/>
        <p:cNvGrpSpPr/>
        <p:nvPr/>
      </p:nvGrpSpPr>
      <p:grpSpPr>
        <a:xfrm>
          <a:off x="0" y="0"/>
          <a:ext cx="0" cy="0"/>
          <a:chOff x="0" y="0"/>
          <a:chExt cx="0" cy="0"/>
        </a:xfrm>
      </p:grpSpPr>
      <p:pic>
        <p:nvPicPr>
          <p:cNvPr id="3" name="Picture 2" descr="http://www.behaviouralinsights.co.uk/sites/default/files/BIT%20New%20Blog%20Entry_CD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2197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ubtitle 2"/>
          <p:cNvSpPr>
            <a:spLocks noGrp="1"/>
          </p:cNvSpPr>
          <p:nvPr>
            <p:ph type="subTitle" idx="1"/>
          </p:nvPr>
        </p:nvSpPr>
        <p:spPr>
          <a:xfrm>
            <a:off x="2289175" y="6025875"/>
            <a:ext cx="6400800" cy="374925"/>
          </a:xfrm>
          <a:prstGeom prst="rect">
            <a:avLst/>
          </a:prstGeom>
        </p:spPr>
        <p:txBody>
          <a:bodyPr anchor="b" anchorCtr="0">
            <a:normAutofit/>
          </a:bodyPr>
          <a:lstStyle>
            <a:lvl1pPr marL="0" indent="0" algn="r">
              <a:buNone/>
              <a:defRPr sz="1800"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6" name="Title 1"/>
          <p:cNvSpPr>
            <a:spLocks noGrp="1"/>
          </p:cNvSpPr>
          <p:nvPr>
            <p:ph type="ctrTitle"/>
          </p:nvPr>
        </p:nvSpPr>
        <p:spPr>
          <a:xfrm>
            <a:off x="2289175" y="3706739"/>
            <a:ext cx="6400800" cy="2312228"/>
          </a:xfrm>
          <a:prstGeom prst="rect">
            <a:avLst/>
          </a:prstGeom>
        </p:spPr>
        <p:txBody>
          <a:bodyPr anchor="b" anchorCtr="0">
            <a:normAutofit/>
          </a:bodyPr>
          <a:lstStyle>
            <a:lvl1pPr algn="r">
              <a:defRPr sz="3000" b="1">
                <a:solidFill>
                  <a:schemeClr val="accent1"/>
                </a:solidFill>
                <a:latin typeface="+mj-lt"/>
                <a:ea typeface="Apercu Medium"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937888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y">
    <p:bg>
      <p:bgPr>
        <a:solidFill>
          <a:schemeClr val="bg1"/>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335560" y="1306493"/>
            <a:ext cx="8513168" cy="4283464"/>
            <a:chOff x="268448" y="1410749"/>
            <a:chExt cx="8513168" cy="4283464"/>
          </a:xfrm>
        </p:grpSpPr>
        <p:sp>
          <p:nvSpPr>
            <p:cNvPr id="4" name="Diamond 3"/>
            <p:cNvSpPr/>
            <p:nvPr userDrawn="1"/>
          </p:nvSpPr>
          <p:spPr>
            <a:xfrm>
              <a:off x="2447179" y="3663893"/>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a:solidFill>
                    <a:prstClr val="white"/>
                  </a:solidFill>
                  <a:ea typeface="Apercu" pitchFamily="50" charset="0"/>
                </a:rPr>
                <a:t>Social</a:t>
              </a:r>
              <a:endParaRPr lang="en-GB" sz="2400" cap="all" spc="150" dirty="0">
                <a:solidFill>
                  <a:prstClr val="white"/>
                </a:solidFill>
                <a:ea typeface="Apercu" pitchFamily="50" charset="0"/>
              </a:endParaRPr>
            </a:p>
          </p:txBody>
        </p:sp>
        <p:sp>
          <p:nvSpPr>
            <p:cNvPr id="8" name="Diamond 7"/>
            <p:cNvSpPr/>
            <p:nvPr userDrawn="1"/>
          </p:nvSpPr>
          <p:spPr>
            <a:xfrm>
              <a:off x="4658816" y="2525087"/>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a:solidFill>
                    <a:prstClr val="white"/>
                  </a:solidFill>
                  <a:ea typeface="Apercu" pitchFamily="50" charset="0"/>
                </a:rPr>
                <a:t>Timely</a:t>
              </a:r>
              <a:endParaRPr lang="en-GB" sz="2400" cap="all" spc="150" dirty="0">
                <a:solidFill>
                  <a:prstClr val="white"/>
                </a:solidFill>
                <a:ea typeface="Apercu" pitchFamily="50" charset="0"/>
              </a:endParaRPr>
            </a:p>
          </p:txBody>
        </p:sp>
        <p:sp>
          <p:nvSpPr>
            <p:cNvPr id="9" name="Diamond 8"/>
            <p:cNvSpPr/>
            <p:nvPr userDrawn="1"/>
          </p:nvSpPr>
          <p:spPr>
            <a:xfrm>
              <a:off x="268448" y="2525087"/>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a:solidFill>
                    <a:prstClr val="white"/>
                  </a:solidFill>
                  <a:ea typeface="Apercu" pitchFamily="50" charset="0"/>
                </a:rPr>
                <a:t>Attractive</a:t>
              </a:r>
            </a:p>
          </p:txBody>
        </p:sp>
        <p:sp>
          <p:nvSpPr>
            <p:cNvPr id="10" name="Diamond 9"/>
            <p:cNvSpPr/>
            <p:nvPr userDrawn="1"/>
          </p:nvSpPr>
          <p:spPr>
            <a:xfrm>
              <a:off x="2447179" y="1410749"/>
              <a:ext cx="4122800" cy="203032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cap="all" spc="150" dirty="0">
                  <a:solidFill>
                    <a:prstClr val="white"/>
                  </a:solidFill>
                  <a:ea typeface="Apercu" pitchFamily="50" charset="0"/>
                </a:rPr>
                <a:t>Easy</a:t>
              </a:r>
              <a:endParaRPr lang="en-GB" sz="2400" cap="all" spc="150" dirty="0">
                <a:solidFill>
                  <a:prstClr val="white"/>
                </a:solidFill>
                <a:ea typeface="Apercu" pitchFamily="50" charset="0"/>
              </a:endParaRP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55" y="55353"/>
            <a:ext cx="1648474" cy="1165801"/>
          </a:xfrm>
          <a:prstGeom prst="rect">
            <a:avLst/>
          </a:prstGeom>
        </p:spPr>
      </p:pic>
    </p:spTree>
    <p:extLst>
      <p:ext uri="{BB962C8B-B14F-4D97-AF65-F5344CB8AC3E}">
        <p14:creationId xmlns:p14="http://schemas.microsoft.com/office/powerpoint/2010/main" val="31181818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65712" y="1268760"/>
            <a:ext cx="3826768" cy="1368152"/>
          </a:xfrm>
          <a:solidFill>
            <a:schemeClr val="bg1">
              <a:lumMod val="95000"/>
              <a:alpha val="70000"/>
            </a:schemeClr>
          </a:solidFill>
        </p:spPr>
        <p:txBody>
          <a:bodyPr/>
          <a:lstStyle>
            <a:lvl1pPr>
              <a:defRPr b="1">
                <a:solidFill>
                  <a:schemeClr val="accent1"/>
                </a:solidFill>
              </a:defRPr>
            </a:lvl1pPr>
          </a:lstStyle>
          <a:p>
            <a:r>
              <a:rPr lang="en-US" smtClean="0"/>
              <a:t>Click to edit Master title style</a:t>
            </a:r>
            <a:endParaRPr lang="en-GB"/>
          </a:p>
        </p:txBody>
      </p:sp>
      <p:sp>
        <p:nvSpPr>
          <p:cNvPr id="3" name="Footer Placeholder 3"/>
          <p:cNvSpPr>
            <a:spLocks noGrp="1"/>
          </p:cNvSpPr>
          <p:nvPr>
            <p:ph type="ftr" sz="quarter" idx="10"/>
          </p:nvPr>
        </p:nvSpPr>
        <p:spPr>
          <a:xfrm>
            <a:off x="3175000" y="6350000"/>
            <a:ext cx="2540000" cy="254000"/>
          </a:xfrm>
          <a:prstGeom prst="rect">
            <a:avLst/>
          </a:prstGeom>
        </p:spPr>
        <p:txBody>
          <a:bodyPr/>
          <a:lstStyle>
            <a:lvl1pPr>
              <a:defRPr/>
            </a:lvl1pPr>
          </a:lstStyle>
          <a:p>
            <a:pPr defTabSz="457200">
              <a:defRPr/>
            </a:pPr>
            <a:endParaRPr lang="en-GB">
              <a:solidFill>
                <a:prstClr val="black"/>
              </a:solidFill>
            </a:endParaRPr>
          </a:p>
        </p:txBody>
      </p:sp>
    </p:spTree>
    <p:extLst>
      <p:ext uri="{BB962C8B-B14F-4D97-AF65-F5344CB8AC3E}">
        <p14:creationId xmlns:p14="http://schemas.microsoft.com/office/powerpoint/2010/main" val="1181611067"/>
      </p:ext>
    </p:extLst>
  </p:cSld>
  <p:clrMapOvr>
    <a:masterClrMapping/>
  </p:clrMapOvr>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1"/>
          </a:xfrm>
          <a:prstGeom prst="rect">
            <a:avLst/>
          </a:prstGeom>
        </p:spPr>
        <p:txBody>
          <a:bodyPr/>
          <a:lstStyle>
            <a:lvl1pPr>
              <a:defRPr/>
            </a:lvl1pPr>
          </a:lstStyle>
          <a:p>
            <a:pPr defTabSz="457200"/>
            <a:endParaRPr lang="en-GB">
              <a:solidFill>
                <a:prstClr val="black"/>
              </a:solidFill>
            </a:endParaRPr>
          </a:p>
        </p:txBody>
      </p:sp>
      <p:sp>
        <p:nvSpPr>
          <p:cNvPr id="3" name="Footer Placeholder 2"/>
          <p:cNvSpPr>
            <a:spLocks noGrp="1"/>
          </p:cNvSpPr>
          <p:nvPr>
            <p:ph type="ftr" sz="quarter" idx="11"/>
          </p:nvPr>
        </p:nvSpPr>
        <p:spPr>
          <a:xfrm>
            <a:off x="3175000" y="6350000"/>
            <a:ext cx="2540000" cy="254000"/>
          </a:xfrm>
          <a:prstGeom prst="rect">
            <a:avLst/>
          </a:prstGeom>
        </p:spPr>
        <p:txBody>
          <a:bodyPr/>
          <a:lstStyle>
            <a:lvl1pPr>
              <a:defRPr/>
            </a:lvl1pPr>
          </a:lstStyle>
          <a:p>
            <a:pPr defTabSz="457200"/>
            <a:endParaRPr lang="en-GB">
              <a:solidFill>
                <a:prstClr val="black"/>
              </a:solidFill>
            </a:endParaRPr>
          </a:p>
        </p:txBody>
      </p:sp>
      <p:sp>
        <p:nvSpPr>
          <p:cNvPr id="4" name="Slide Number Placeholder 3"/>
          <p:cNvSpPr>
            <a:spLocks noGrp="1"/>
          </p:cNvSpPr>
          <p:nvPr>
            <p:ph type="sldNum" sz="quarter" idx="12"/>
          </p:nvPr>
        </p:nvSpPr>
        <p:spPr>
          <a:xfrm>
            <a:off x="6553200" y="6245225"/>
            <a:ext cx="2133600" cy="476251"/>
          </a:xfrm>
          <a:prstGeom prst="rect">
            <a:avLst/>
          </a:prstGeom>
        </p:spPr>
        <p:txBody>
          <a:bodyPr/>
          <a:lstStyle>
            <a:lvl1pPr>
              <a:defRPr/>
            </a:lvl1pPr>
          </a:lstStyle>
          <a:p>
            <a:pPr defTabSz="457200"/>
            <a:fld id="{FFB79681-88B6-4996-85AF-13D8BE83DF4E}" type="slidenum">
              <a:rPr lang="en-GB">
                <a:solidFill>
                  <a:prstClr val="black"/>
                </a:solidFill>
              </a:rPr>
              <a:pPr defTabSz="457200"/>
              <a:t>‹#›</a:t>
            </a:fld>
            <a:endParaRPr lang="en-GB">
              <a:solidFill>
                <a:prstClr val="black"/>
              </a:solidFill>
            </a:endParaRPr>
          </a:p>
        </p:txBody>
      </p:sp>
    </p:spTree>
    <p:extLst>
      <p:ext uri="{BB962C8B-B14F-4D97-AF65-F5344CB8AC3E}">
        <p14:creationId xmlns:p14="http://schemas.microsoft.com/office/powerpoint/2010/main" val="10730028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Black section title">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892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6" name="Text Placeholder 5"/>
          <p:cNvSpPr>
            <a:spLocks noGrp="1"/>
          </p:cNvSpPr>
          <p:nvPr>
            <p:ph type="body" sz="quarter" idx="10"/>
          </p:nvPr>
        </p:nvSpPr>
        <p:spPr>
          <a:xfrm>
            <a:off x="474457" y="2852739"/>
            <a:ext cx="4313567" cy="1152525"/>
          </a:xfrm>
        </p:spPr>
        <p:txBody>
          <a:bodyPr anchor="ctr">
            <a:noAutofit/>
          </a:bodyPr>
          <a:lstStyle>
            <a:lvl1pPr marL="0" indent="0">
              <a:buNone/>
              <a:defRPr sz="3300">
                <a:solidFill>
                  <a:schemeClr val="accent1"/>
                </a:solidFill>
              </a:defRPr>
            </a:lvl1pPr>
          </a:lstStyle>
          <a:p>
            <a:pPr lvl="0"/>
            <a:r>
              <a:rPr lang="en-US" dirty="0" smtClean="0"/>
              <a:t>Click to edit Master text styles</a:t>
            </a:r>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l="12793" t="30720" r="12957" b="30679"/>
          <a:stretch/>
        </p:blipFill>
        <p:spPr>
          <a:xfrm>
            <a:off x="7974379" y="672090"/>
            <a:ext cx="707291" cy="346711"/>
          </a:xfrm>
          <a:prstGeom prst="rect">
            <a:avLst/>
          </a:prstGeom>
        </p:spPr>
      </p:pic>
    </p:spTree>
    <p:extLst>
      <p:ext uri="{BB962C8B-B14F-4D97-AF65-F5344CB8AC3E}">
        <p14:creationId xmlns:p14="http://schemas.microsoft.com/office/powerpoint/2010/main" val="4242501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7" name="Rectangle 6"/>
          <p:cNvSpPr/>
          <p:nvPr userDrawn="1"/>
        </p:nvSpPr>
        <p:spPr>
          <a:xfrm>
            <a:off x="1" y="0"/>
            <a:ext cx="457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sz="1350" dirty="0" err="1" smtClean="0">
              <a:solidFill>
                <a:prstClr val="black"/>
              </a:solidFill>
            </a:endParaRPr>
          </a:p>
        </p:txBody>
      </p:sp>
      <p:sp>
        <p:nvSpPr>
          <p:cNvPr id="6" name="Content Placeholder 2"/>
          <p:cNvSpPr>
            <a:spLocks noGrp="1"/>
          </p:cNvSpPr>
          <p:nvPr>
            <p:ph idx="1"/>
          </p:nvPr>
        </p:nvSpPr>
        <p:spPr>
          <a:xfrm>
            <a:off x="4939698" y="1484785"/>
            <a:ext cx="3736387" cy="4823941"/>
          </a:xfrm>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91" t="30718" r="12971" b="30688"/>
          <a:stretch/>
        </p:blipFill>
        <p:spPr>
          <a:xfrm>
            <a:off x="7974379" y="673676"/>
            <a:ext cx="705278" cy="345725"/>
          </a:xfrm>
          <a:prstGeom prst="rect">
            <a:avLst/>
          </a:prstGeom>
        </p:spPr>
      </p:pic>
      <p:sp>
        <p:nvSpPr>
          <p:cNvPr id="3" name="Picture Placeholder 2"/>
          <p:cNvSpPr>
            <a:spLocks noGrp="1"/>
          </p:cNvSpPr>
          <p:nvPr>
            <p:ph type="pic" sz="quarter" idx="10"/>
          </p:nvPr>
        </p:nvSpPr>
        <p:spPr>
          <a:xfrm>
            <a:off x="1" y="0"/>
            <a:ext cx="4572000" cy="6858000"/>
          </a:xfrm>
        </p:spPr>
        <p:txBody>
          <a:bodyPr anchor="ctr"/>
          <a:lstStyle>
            <a:lvl1pPr marL="0" indent="0" algn="ctr">
              <a:buNone/>
              <a:defRPr/>
            </a:lvl1pPr>
          </a:lstStyle>
          <a:p>
            <a:endParaRPr lang="en-AU" dirty="0"/>
          </a:p>
        </p:txBody>
      </p:sp>
    </p:spTree>
    <p:extLst>
      <p:ext uri="{BB962C8B-B14F-4D97-AF65-F5344CB8AC3E}">
        <p14:creationId xmlns:p14="http://schemas.microsoft.com/office/powerpoint/2010/main" val="794355551"/>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1" pos="1915">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imple Title">
    <p:spTree>
      <p:nvGrpSpPr>
        <p:cNvPr id="1" name=""/>
        <p:cNvGrpSpPr/>
        <p:nvPr/>
      </p:nvGrpSpPr>
      <p:grpSpPr>
        <a:xfrm>
          <a:off x="0" y="0"/>
          <a:ext cx="0" cy="0"/>
          <a:chOff x="0" y="0"/>
          <a:chExt cx="0" cy="0"/>
        </a:xfrm>
      </p:grpSpPr>
      <p:sp>
        <p:nvSpPr>
          <p:cNvPr id="4" name="Right Triangle 3"/>
          <p:cNvSpPr/>
          <p:nvPr userDrawn="1"/>
        </p:nvSpPr>
        <p:spPr>
          <a:xfrm flipV="1">
            <a:off x="-36513" y="0"/>
            <a:ext cx="9180513" cy="6884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prstClr val="white"/>
              </a:solidFill>
            </a:endParaRPr>
          </a:p>
        </p:txBody>
      </p:sp>
      <p:pic>
        <p:nvPicPr>
          <p:cNvPr id="5" name="Picture 5"/>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430213" y="931863"/>
            <a:ext cx="211137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36538" y="-46038"/>
            <a:ext cx="2003425"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2289175" y="3706739"/>
            <a:ext cx="6400800" cy="2312228"/>
          </a:xfrm>
          <a:prstGeom prst="rect">
            <a:avLst/>
          </a:prstGeom>
        </p:spPr>
        <p:txBody>
          <a:bodyPr anchor="b">
            <a:normAutofit/>
          </a:bodyPr>
          <a:lstStyle>
            <a:lvl1pPr algn="r">
              <a:defRPr sz="3000" b="1">
                <a:solidFill>
                  <a:schemeClr val="accent1"/>
                </a:solidFill>
                <a:latin typeface="+mj-lt"/>
                <a:ea typeface="Apercu Medium" pitchFamily="50"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2289175" y="6025875"/>
            <a:ext cx="6400800" cy="374925"/>
          </a:xfrm>
          <a:prstGeom prst="rect">
            <a:avLst/>
          </a:prstGeom>
        </p:spPr>
        <p:txBody>
          <a:bodyPr anchor="b">
            <a:normAutofit/>
          </a:bodyPr>
          <a:lstStyle>
            <a:lvl1pPr marL="0" indent="0" algn="r">
              <a:buNone/>
              <a:defRPr sz="18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732563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White with content">
    <p:spTree>
      <p:nvGrpSpPr>
        <p:cNvPr id="1" name=""/>
        <p:cNvGrpSpPr/>
        <p:nvPr/>
      </p:nvGrpSpPr>
      <p:grpSpPr>
        <a:xfrm>
          <a:off x="0" y="0"/>
          <a:ext cx="0" cy="0"/>
          <a:chOff x="0" y="0"/>
          <a:chExt cx="0" cy="0"/>
        </a:xfrm>
      </p:grpSpPr>
      <p:cxnSp>
        <p:nvCxnSpPr>
          <p:cNvPr id="4" name="Straight Connector 3"/>
          <p:cNvCxnSpPr/>
          <p:nvPr userDrawn="1"/>
        </p:nvCxnSpPr>
        <p:spPr>
          <a:xfrm>
            <a:off x="468313" y="1268413"/>
            <a:ext cx="82296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5"/>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181850" y="50800"/>
            <a:ext cx="1666875"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chor="b"/>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437328940"/>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Black with content">
    <p:spTree>
      <p:nvGrpSpPr>
        <p:cNvPr id="1" name=""/>
        <p:cNvGrpSpPr/>
        <p:nvPr/>
      </p:nvGrpSpPr>
      <p:grpSpPr>
        <a:xfrm>
          <a:off x="0" y="0"/>
          <a:ext cx="0" cy="0"/>
          <a:chOff x="0" y="0"/>
          <a:chExt cx="0" cy="0"/>
        </a:xfrm>
      </p:grpSpPr>
      <p:cxnSp>
        <p:nvCxnSpPr>
          <p:cNvPr id="4" name="Straight Connector 3"/>
          <p:cNvCxnSpPr/>
          <p:nvPr userDrawn="1"/>
        </p:nvCxnSpPr>
        <p:spPr>
          <a:xfrm>
            <a:off x="468313" y="1268413"/>
            <a:ext cx="82296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5" name="Picture 5"/>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200900" y="55563"/>
            <a:ext cx="16478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chor="b"/>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206425601"/>
      </p:ext>
    </p:extLst>
  </p:cSld>
  <p:clrMapOvr>
    <a:overrideClrMapping bg1="dk1" tx1="lt1" bg2="dk2" tx2="lt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ck with Pic">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200900" y="55563"/>
            <a:ext cx="16478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a:xfrm>
            <a:off x="4353391" y="1635125"/>
            <a:ext cx="4160838" cy="4343400"/>
          </a:xfrm>
        </p:spPr>
        <p:txBody>
          <a:bodyPr rtlCol="0">
            <a:normAutofit/>
          </a:bodyPr>
          <a:lstStyle/>
          <a:p>
            <a:pPr lvl="0"/>
            <a:r>
              <a:rPr lang="en-US" noProof="0" smtClean="0"/>
              <a:t>Click icon to add picture</a:t>
            </a:r>
            <a:endParaRPr lang="en-GB" noProof="0"/>
          </a:p>
        </p:txBody>
      </p:sp>
      <p:sp>
        <p:nvSpPr>
          <p:cNvPr id="7" name="Text Placeholder 6"/>
          <p:cNvSpPr>
            <a:spLocks noGrp="1"/>
          </p:cNvSpPr>
          <p:nvPr>
            <p:ph type="body" sz="quarter" idx="11"/>
          </p:nvPr>
        </p:nvSpPr>
        <p:spPr>
          <a:xfrm>
            <a:off x="621179" y="1635125"/>
            <a:ext cx="3447482" cy="3001963"/>
          </a:xfrm>
        </p:spPr>
        <p:txBody>
          <a:bodyPr>
            <a:no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863557689"/>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hite Blank">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181850" y="50800"/>
            <a:ext cx="1666875"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4941022"/>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Easy">
    <p:spTree>
      <p:nvGrpSpPr>
        <p:cNvPr id="1" name=""/>
        <p:cNvGrpSpPr/>
        <p:nvPr/>
      </p:nvGrpSpPr>
      <p:grpSpPr>
        <a:xfrm>
          <a:off x="0" y="0"/>
          <a:ext cx="0" cy="0"/>
          <a:chOff x="0" y="0"/>
          <a:chExt cx="0" cy="0"/>
        </a:xfrm>
      </p:grpSpPr>
      <p:grpSp>
        <p:nvGrpSpPr>
          <p:cNvPr id="2" name="Group 4"/>
          <p:cNvGrpSpPr>
            <a:grpSpLocks/>
          </p:cNvGrpSpPr>
          <p:nvPr userDrawn="1"/>
        </p:nvGrpSpPr>
        <p:grpSpPr bwMode="auto">
          <a:xfrm>
            <a:off x="334963" y="1306513"/>
            <a:ext cx="8513762" cy="4283075"/>
            <a:chOff x="268448" y="1410749"/>
            <a:chExt cx="8513168" cy="4283464"/>
          </a:xfrm>
        </p:grpSpPr>
        <p:sp>
          <p:nvSpPr>
            <p:cNvPr id="3" name="Diamond 2"/>
            <p:cNvSpPr/>
            <p:nvPr userDrawn="1"/>
          </p:nvSpPr>
          <p:spPr>
            <a:xfrm>
              <a:off x="2447933" y="3663616"/>
              <a:ext cx="4122450" cy="2030597"/>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GB" sz="2400" cap="all" spc="150" dirty="0">
                  <a:solidFill>
                    <a:prstClr val="black"/>
                  </a:solidFill>
                  <a:ea typeface="Apercu" pitchFamily="50" charset="0"/>
                </a:rPr>
                <a:t>Social</a:t>
              </a:r>
            </a:p>
          </p:txBody>
        </p:sp>
        <p:sp>
          <p:nvSpPr>
            <p:cNvPr id="4" name="Diamond 3"/>
            <p:cNvSpPr/>
            <p:nvPr userDrawn="1"/>
          </p:nvSpPr>
          <p:spPr>
            <a:xfrm>
              <a:off x="4659167" y="2525275"/>
              <a:ext cx="4122449" cy="2030596"/>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GB" sz="2400" cap="all" spc="150" dirty="0">
                  <a:solidFill>
                    <a:prstClr val="black"/>
                  </a:solidFill>
                  <a:ea typeface="Apercu" pitchFamily="50" charset="0"/>
                </a:rPr>
                <a:t>Timely</a:t>
              </a:r>
            </a:p>
          </p:txBody>
        </p:sp>
        <p:sp>
          <p:nvSpPr>
            <p:cNvPr id="5" name="Diamond 4"/>
            <p:cNvSpPr/>
            <p:nvPr userDrawn="1"/>
          </p:nvSpPr>
          <p:spPr>
            <a:xfrm>
              <a:off x="268448" y="2525275"/>
              <a:ext cx="4122449" cy="2030596"/>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GB" sz="2400" cap="all" spc="150" dirty="0">
                  <a:solidFill>
                    <a:prstClr val="black"/>
                  </a:solidFill>
                  <a:ea typeface="Apercu" pitchFamily="50" charset="0"/>
                </a:rPr>
                <a:t>Attractive</a:t>
              </a:r>
            </a:p>
          </p:txBody>
        </p:sp>
        <p:sp>
          <p:nvSpPr>
            <p:cNvPr id="6" name="Diamond 5"/>
            <p:cNvSpPr/>
            <p:nvPr userDrawn="1"/>
          </p:nvSpPr>
          <p:spPr>
            <a:xfrm>
              <a:off x="2447933" y="1410749"/>
              <a:ext cx="4122450" cy="2030596"/>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GB" sz="2400" cap="all" spc="150" dirty="0">
                  <a:solidFill>
                    <a:prstClr val="white"/>
                  </a:solidFill>
                  <a:ea typeface="Apercu" pitchFamily="50" charset="0"/>
                </a:rPr>
                <a:t>Easy</a:t>
              </a:r>
            </a:p>
          </p:txBody>
        </p:sp>
      </p:grpSp>
      <p:pic>
        <p:nvPicPr>
          <p:cNvPr id="7" name="Picture 9"/>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200900" y="55563"/>
            <a:ext cx="16478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176387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theme" Target="../theme/theme10.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theme" Target="../theme/theme11.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theme" Target="../theme/theme4.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6" Type="http://schemas.openxmlformats.org/officeDocument/2006/relationships/theme" Target="../theme/theme6.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6" Type="http://schemas.openxmlformats.org/officeDocument/2006/relationships/theme" Target="../theme/theme7.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8.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theme" Target="../theme/theme9.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6438900" cy="850107"/>
          </a:xfrm>
          <a:prstGeom prst="rect">
            <a:avLst/>
          </a:prstGeom>
        </p:spPr>
        <p:txBody>
          <a:bodyPr vert="horz" lIns="91440" tIns="45720" rIns="91440" bIns="45720" rtlCol="0" anchor="t">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484784"/>
            <a:ext cx="8229600" cy="496855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Box 3"/>
          <p:cNvSpPr txBox="1"/>
          <p:nvPr/>
        </p:nvSpPr>
        <p:spPr>
          <a:xfrm>
            <a:off x="5763444" y="6453336"/>
            <a:ext cx="2933700" cy="253916"/>
          </a:xfrm>
          <a:prstGeom prst="rect">
            <a:avLst/>
          </a:prstGeom>
          <a:noFill/>
        </p:spPr>
        <p:txBody>
          <a:bodyPr wrap="square" rtlCol="0">
            <a:spAutoFit/>
          </a:bodyPr>
          <a:lstStyle/>
          <a:p>
            <a:pPr algn="r" defTabSz="457200"/>
            <a:r>
              <a:rPr lang="en-GB" sz="1050" kern="700" dirty="0">
                <a:solidFill>
                  <a:srgbClr val="777877"/>
                </a:solidFill>
              </a:rPr>
              <a:t>© Behavioural Insights ltd</a:t>
            </a:r>
          </a:p>
        </p:txBody>
      </p:sp>
    </p:spTree>
    <p:extLst>
      <p:ext uri="{BB962C8B-B14F-4D97-AF65-F5344CB8AC3E}">
        <p14:creationId xmlns:p14="http://schemas.microsoft.com/office/powerpoint/2010/main" val="28915813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spcBef>
          <a:spcPct val="0"/>
        </a:spcBef>
        <a:buNone/>
        <a:defRPr sz="2400" kern="6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6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6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6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6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6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438900" cy="850107"/>
          </a:xfrm>
          <a:prstGeom prst="rect">
            <a:avLst/>
          </a:prstGeom>
        </p:spPr>
        <p:txBody>
          <a:bodyPr vert="horz" lIns="91440" tIns="45720" rIns="91440" bIns="45720" rtlCol="0" anchor="t">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1" y="1484784"/>
            <a:ext cx="8229600" cy="496855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Box 3"/>
          <p:cNvSpPr txBox="1"/>
          <p:nvPr userDrawn="1"/>
        </p:nvSpPr>
        <p:spPr>
          <a:xfrm>
            <a:off x="5763444" y="6453336"/>
            <a:ext cx="2933700" cy="210699"/>
          </a:xfrm>
          <a:prstGeom prst="rect">
            <a:avLst/>
          </a:prstGeom>
          <a:noFill/>
        </p:spPr>
        <p:txBody>
          <a:bodyPr wrap="square" rtlCol="0">
            <a:spAutoFit/>
          </a:bodyPr>
          <a:lstStyle/>
          <a:p>
            <a:pPr algn="r" defTabSz="334775"/>
            <a:r>
              <a:rPr lang="en-GB" sz="769" kern="700" dirty="0" smtClean="0">
                <a:solidFill>
                  <a:srgbClr val="777877"/>
                </a:solidFill>
              </a:rPr>
              <a:t>© Behavioural Insights ltd</a:t>
            </a:r>
            <a:endParaRPr lang="en-GB" sz="769" kern="700" dirty="0">
              <a:solidFill>
                <a:srgbClr val="777877"/>
              </a:solidFill>
            </a:endParaRPr>
          </a:p>
        </p:txBody>
      </p:sp>
    </p:spTree>
    <p:extLst>
      <p:ext uri="{BB962C8B-B14F-4D97-AF65-F5344CB8AC3E}">
        <p14:creationId xmlns:p14="http://schemas.microsoft.com/office/powerpoint/2010/main" val="2220462192"/>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Lst>
  <p:timing>
    <p:tnLst>
      <p:par>
        <p:cTn id="1" dur="indefinite" restart="never" nodeType="tmRoot"/>
      </p:par>
    </p:tnLst>
  </p:timing>
  <p:txStyles>
    <p:titleStyle>
      <a:lvl1pPr algn="l" defTabSz="669550" rtl="0" eaLnBrk="1" latinLnBrk="0" hangingPunct="1">
        <a:spcBef>
          <a:spcPct val="0"/>
        </a:spcBef>
        <a:buNone/>
        <a:defRPr sz="1757" kern="600" baseline="0">
          <a:solidFill>
            <a:schemeClr val="tx1"/>
          </a:solidFill>
          <a:latin typeface="+mj-lt"/>
          <a:ea typeface="+mj-ea"/>
          <a:cs typeface="+mj-cs"/>
        </a:defRPr>
      </a:lvl1pPr>
    </p:titleStyle>
    <p:bodyStyle>
      <a:lvl1pPr marL="251081" indent="-251081" algn="l" defTabSz="669550" rtl="0" eaLnBrk="1" latinLnBrk="0" hangingPunct="1">
        <a:spcBef>
          <a:spcPct val="20000"/>
        </a:spcBef>
        <a:buFont typeface="Arial" panose="020B0604020202020204" pitchFamily="34" charset="0"/>
        <a:buChar char="•"/>
        <a:defRPr sz="1465" kern="600" baseline="0">
          <a:solidFill>
            <a:schemeClr val="tx1"/>
          </a:solidFill>
          <a:latin typeface="+mn-lt"/>
          <a:ea typeface="+mn-ea"/>
          <a:cs typeface="+mn-cs"/>
        </a:defRPr>
      </a:lvl1pPr>
      <a:lvl2pPr marL="544010" indent="-209234" algn="l" defTabSz="669550" rtl="0" eaLnBrk="1" latinLnBrk="0" hangingPunct="1">
        <a:spcBef>
          <a:spcPct val="20000"/>
        </a:spcBef>
        <a:buFont typeface="Arial" panose="020B0604020202020204" pitchFamily="34" charset="0"/>
        <a:buChar char="–"/>
        <a:defRPr sz="1318" kern="600" baseline="0">
          <a:solidFill>
            <a:schemeClr val="tx1"/>
          </a:solidFill>
          <a:latin typeface="+mn-lt"/>
          <a:ea typeface="+mn-ea"/>
          <a:cs typeface="+mn-cs"/>
        </a:defRPr>
      </a:lvl2pPr>
      <a:lvl3pPr marL="836938" indent="-167388" algn="l" defTabSz="669550" rtl="0" eaLnBrk="1" latinLnBrk="0" hangingPunct="1">
        <a:spcBef>
          <a:spcPct val="20000"/>
        </a:spcBef>
        <a:buFont typeface="Arial" panose="020B0604020202020204" pitchFamily="34" charset="0"/>
        <a:buChar char="•"/>
        <a:defRPr sz="1172" kern="600" baseline="0">
          <a:solidFill>
            <a:schemeClr val="tx1"/>
          </a:solidFill>
          <a:latin typeface="+mn-lt"/>
          <a:ea typeface="+mn-ea"/>
          <a:cs typeface="+mn-cs"/>
        </a:defRPr>
      </a:lvl3pPr>
      <a:lvl4pPr marL="1171713" indent="-167388" algn="l" defTabSz="669550" rtl="0" eaLnBrk="1" latinLnBrk="0" hangingPunct="1">
        <a:spcBef>
          <a:spcPct val="20000"/>
        </a:spcBef>
        <a:buFont typeface="Arial" panose="020B0604020202020204" pitchFamily="34" charset="0"/>
        <a:buChar char="–"/>
        <a:defRPr sz="1025" kern="600" baseline="0">
          <a:solidFill>
            <a:schemeClr val="tx1"/>
          </a:solidFill>
          <a:latin typeface="+mn-lt"/>
          <a:ea typeface="+mn-ea"/>
          <a:cs typeface="+mn-cs"/>
        </a:defRPr>
      </a:lvl4pPr>
      <a:lvl5pPr marL="1506488" indent="-167388" algn="l" defTabSz="669550" rtl="0" eaLnBrk="1" latinLnBrk="0" hangingPunct="1">
        <a:spcBef>
          <a:spcPct val="20000"/>
        </a:spcBef>
        <a:buFont typeface="Arial" panose="020B0604020202020204" pitchFamily="34" charset="0"/>
        <a:buChar char="»"/>
        <a:defRPr sz="1025" kern="600" baseline="0">
          <a:solidFill>
            <a:schemeClr val="tx1"/>
          </a:solidFill>
          <a:latin typeface="+mn-lt"/>
          <a:ea typeface="+mn-ea"/>
          <a:cs typeface="+mn-cs"/>
        </a:defRPr>
      </a:lvl5pPr>
      <a:lvl6pPr marL="1841263" indent="-167388" algn="l" defTabSz="669550" rtl="0" eaLnBrk="1" latinLnBrk="0" hangingPunct="1">
        <a:spcBef>
          <a:spcPct val="20000"/>
        </a:spcBef>
        <a:buFont typeface="Arial" panose="020B0604020202020204" pitchFamily="34" charset="0"/>
        <a:buChar char="•"/>
        <a:defRPr sz="1465" kern="1200">
          <a:solidFill>
            <a:schemeClr val="tx1"/>
          </a:solidFill>
          <a:latin typeface="+mn-lt"/>
          <a:ea typeface="+mn-ea"/>
          <a:cs typeface="+mn-cs"/>
        </a:defRPr>
      </a:lvl6pPr>
      <a:lvl7pPr marL="2176039" indent="-167388" algn="l" defTabSz="669550" rtl="0" eaLnBrk="1" latinLnBrk="0" hangingPunct="1">
        <a:spcBef>
          <a:spcPct val="20000"/>
        </a:spcBef>
        <a:buFont typeface="Arial" panose="020B0604020202020204" pitchFamily="34" charset="0"/>
        <a:buChar char="•"/>
        <a:defRPr sz="1465" kern="1200">
          <a:solidFill>
            <a:schemeClr val="tx1"/>
          </a:solidFill>
          <a:latin typeface="+mn-lt"/>
          <a:ea typeface="+mn-ea"/>
          <a:cs typeface="+mn-cs"/>
        </a:defRPr>
      </a:lvl7pPr>
      <a:lvl8pPr marL="2510814" indent="-167388" algn="l" defTabSz="669550" rtl="0" eaLnBrk="1" latinLnBrk="0" hangingPunct="1">
        <a:spcBef>
          <a:spcPct val="20000"/>
        </a:spcBef>
        <a:buFont typeface="Arial" panose="020B0604020202020204" pitchFamily="34" charset="0"/>
        <a:buChar char="•"/>
        <a:defRPr sz="1465" kern="1200">
          <a:solidFill>
            <a:schemeClr val="tx1"/>
          </a:solidFill>
          <a:latin typeface="+mn-lt"/>
          <a:ea typeface="+mn-ea"/>
          <a:cs typeface="+mn-cs"/>
        </a:defRPr>
      </a:lvl8pPr>
      <a:lvl9pPr marL="2845589" indent="-167388" algn="l" defTabSz="669550" rtl="0" eaLnBrk="1" latinLnBrk="0" hangingPunct="1">
        <a:spcBef>
          <a:spcPct val="20000"/>
        </a:spcBef>
        <a:buFont typeface="Arial" panose="020B0604020202020204" pitchFamily="34" charset="0"/>
        <a:buChar char="•"/>
        <a:defRPr sz="1465" kern="1200">
          <a:solidFill>
            <a:schemeClr val="tx1"/>
          </a:solidFill>
          <a:latin typeface="+mn-lt"/>
          <a:ea typeface="+mn-ea"/>
          <a:cs typeface="+mn-cs"/>
        </a:defRPr>
      </a:lvl9pPr>
    </p:bodyStyle>
    <p:otherStyle>
      <a:defPPr>
        <a:defRPr lang="en-US"/>
      </a:defPPr>
      <a:lvl1pPr marL="0" algn="l" defTabSz="669550" rtl="0" eaLnBrk="1" latinLnBrk="0" hangingPunct="1">
        <a:defRPr sz="1318" kern="1200">
          <a:solidFill>
            <a:schemeClr val="tx1"/>
          </a:solidFill>
          <a:latin typeface="+mn-lt"/>
          <a:ea typeface="+mn-ea"/>
          <a:cs typeface="+mn-cs"/>
        </a:defRPr>
      </a:lvl1pPr>
      <a:lvl2pPr marL="334775" algn="l" defTabSz="669550" rtl="0" eaLnBrk="1" latinLnBrk="0" hangingPunct="1">
        <a:defRPr sz="1318" kern="1200">
          <a:solidFill>
            <a:schemeClr val="tx1"/>
          </a:solidFill>
          <a:latin typeface="+mn-lt"/>
          <a:ea typeface="+mn-ea"/>
          <a:cs typeface="+mn-cs"/>
        </a:defRPr>
      </a:lvl2pPr>
      <a:lvl3pPr marL="669550" algn="l" defTabSz="669550" rtl="0" eaLnBrk="1" latinLnBrk="0" hangingPunct="1">
        <a:defRPr sz="1318" kern="1200">
          <a:solidFill>
            <a:schemeClr val="tx1"/>
          </a:solidFill>
          <a:latin typeface="+mn-lt"/>
          <a:ea typeface="+mn-ea"/>
          <a:cs typeface="+mn-cs"/>
        </a:defRPr>
      </a:lvl3pPr>
      <a:lvl4pPr marL="1004325" algn="l" defTabSz="669550" rtl="0" eaLnBrk="1" latinLnBrk="0" hangingPunct="1">
        <a:defRPr sz="1318" kern="1200">
          <a:solidFill>
            <a:schemeClr val="tx1"/>
          </a:solidFill>
          <a:latin typeface="+mn-lt"/>
          <a:ea typeface="+mn-ea"/>
          <a:cs typeface="+mn-cs"/>
        </a:defRPr>
      </a:lvl4pPr>
      <a:lvl5pPr marL="1339101" algn="l" defTabSz="669550" rtl="0" eaLnBrk="1" latinLnBrk="0" hangingPunct="1">
        <a:defRPr sz="1318" kern="1200">
          <a:solidFill>
            <a:schemeClr val="tx1"/>
          </a:solidFill>
          <a:latin typeface="+mn-lt"/>
          <a:ea typeface="+mn-ea"/>
          <a:cs typeface="+mn-cs"/>
        </a:defRPr>
      </a:lvl5pPr>
      <a:lvl6pPr marL="1673876" algn="l" defTabSz="669550" rtl="0" eaLnBrk="1" latinLnBrk="0" hangingPunct="1">
        <a:defRPr sz="1318" kern="1200">
          <a:solidFill>
            <a:schemeClr val="tx1"/>
          </a:solidFill>
          <a:latin typeface="+mn-lt"/>
          <a:ea typeface="+mn-ea"/>
          <a:cs typeface="+mn-cs"/>
        </a:defRPr>
      </a:lvl6pPr>
      <a:lvl7pPr marL="2008651" algn="l" defTabSz="669550" rtl="0" eaLnBrk="1" latinLnBrk="0" hangingPunct="1">
        <a:defRPr sz="1318" kern="1200">
          <a:solidFill>
            <a:schemeClr val="tx1"/>
          </a:solidFill>
          <a:latin typeface="+mn-lt"/>
          <a:ea typeface="+mn-ea"/>
          <a:cs typeface="+mn-cs"/>
        </a:defRPr>
      </a:lvl7pPr>
      <a:lvl8pPr marL="2343426" algn="l" defTabSz="669550" rtl="0" eaLnBrk="1" latinLnBrk="0" hangingPunct="1">
        <a:defRPr sz="1318" kern="1200">
          <a:solidFill>
            <a:schemeClr val="tx1"/>
          </a:solidFill>
          <a:latin typeface="+mn-lt"/>
          <a:ea typeface="+mn-ea"/>
          <a:cs typeface="+mn-cs"/>
        </a:defRPr>
      </a:lvl8pPr>
      <a:lvl9pPr marL="2678201" algn="l" defTabSz="669550" rtl="0" eaLnBrk="1" latinLnBrk="0" hangingPunct="1">
        <a:defRPr sz="1318"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438900" cy="850107"/>
          </a:xfrm>
          <a:prstGeom prst="rect">
            <a:avLst/>
          </a:prstGeom>
        </p:spPr>
        <p:txBody>
          <a:bodyPr vert="horz" lIns="91440" tIns="45720" rIns="91440" bIns="45720" rtlCol="0" anchor="t">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1" y="1484784"/>
            <a:ext cx="8229600" cy="496855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Box 3"/>
          <p:cNvSpPr txBox="1"/>
          <p:nvPr userDrawn="1"/>
        </p:nvSpPr>
        <p:spPr>
          <a:xfrm>
            <a:off x="5763444" y="6453336"/>
            <a:ext cx="2933700" cy="210699"/>
          </a:xfrm>
          <a:prstGeom prst="rect">
            <a:avLst/>
          </a:prstGeom>
          <a:noFill/>
        </p:spPr>
        <p:txBody>
          <a:bodyPr wrap="square" rtlCol="0">
            <a:spAutoFit/>
          </a:bodyPr>
          <a:lstStyle/>
          <a:p>
            <a:pPr algn="r" defTabSz="334775"/>
            <a:r>
              <a:rPr lang="en-GB" sz="769" kern="700" dirty="0" smtClean="0">
                <a:solidFill>
                  <a:srgbClr val="777877"/>
                </a:solidFill>
              </a:rPr>
              <a:t>© Behavioural Insights ltd</a:t>
            </a:r>
            <a:endParaRPr lang="en-GB" sz="769" kern="700" dirty="0">
              <a:solidFill>
                <a:srgbClr val="777877"/>
              </a:solidFill>
            </a:endParaRPr>
          </a:p>
        </p:txBody>
      </p:sp>
    </p:spTree>
    <p:extLst>
      <p:ext uri="{BB962C8B-B14F-4D97-AF65-F5344CB8AC3E}">
        <p14:creationId xmlns:p14="http://schemas.microsoft.com/office/powerpoint/2010/main" val="2098691496"/>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Lst>
  <p:timing>
    <p:tnLst>
      <p:par>
        <p:cTn id="1" dur="indefinite" restart="never" nodeType="tmRoot"/>
      </p:par>
    </p:tnLst>
  </p:timing>
  <p:txStyles>
    <p:titleStyle>
      <a:lvl1pPr algn="l" defTabSz="669550" rtl="0" eaLnBrk="1" latinLnBrk="0" hangingPunct="1">
        <a:spcBef>
          <a:spcPct val="0"/>
        </a:spcBef>
        <a:buNone/>
        <a:defRPr sz="1757" kern="600" baseline="0">
          <a:solidFill>
            <a:schemeClr val="tx1"/>
          </a:solidFill>
          <a:latin typeface="+mj-lt"/>
          <a:ea typeface="+mj-ea"/>
          <a:cs typeface="+mj-cs"/>
        </a:defRPr>
      </a:lvl1pPr>
    </p:titleStyle>
    <p:bodyStyle>
      <a:lvl1pPr marL="251081" indent="-251081" algn="l" defTabSz="669550" rtl="0" eaLnBrk="1" latinLnBrk="0" hangingPunct="1">
        <a:spcBef>
          <a:spcPct val="20000"/>
        </a:spcBef>
        <a:buFont typeface="Arial" panose="020B0604020202020204" pitchFamily="34" charset="0"/>
        <a:buChar char="•"/>
        <a:defRPr sz="1465" kern="600" baseline="0">
          <a:solidFill>
            <a:schemeClr val="tx1"/>
          </a:solidFill>
          <a:latin typeface="+mn-lt"/>
          <a:ea typeface="+mn-ea"/>
          <a:cs typeface="+mn-cs"/>
        </a:defRPr>
      </a:lvl1pPr>
      <a:lvl2pPr marL="544010" indent="-209234" algn="l" defTabSz="669550" rtl="0" eaLnBrk="1" latinLnBrk="0" hangingPunct="1">
        <a:spcBef>
          <a:spcPct val="20000"/>
        </a:spcBef>
        <a:buFont typeface="Arial" panose="020B0604020202020204" pitchFamily="34" charset="0"/>
        <a:buChar char="–"/>
        <a:defRPr sz="1318" kern="600" baseline="0">
          <a:solidFill>
            <a:schemeClr val="tx1"/>
          </a:solidFill>
          <a:latin typeface="+mn-lt"/>
          <a:ea typeface="+mn-ea"/>
          <a:cs typeface="+mn-cs"/>
        </a:defRPr>
      </a:lvl2pPr>
      <a:lvl3pPr marL="836938" indent="-167388" algn="l" defTabSz="669550" rtl="0" eaLnBrk="1" latinLnBrk="0" hangingPunct="1">
        <a:spcBef>
          <a:spcPct val="20000"/>
        </a:spcBef>
        <a:buFont typeface="Arial" panose="020B0604020202020204" pitchFamily="34" charset="0"/>
        <a:buChar char="•"/>
        <a:defRPr sz="1172" kern="600" baseline="0">
          <a:solidFill>
            <a:schemeClr val="tx1"/>
          </a:solidFill>
          <a:latin typeface="+mn-lt"/>
          <a:ea typeface="+mn-ea"/>
          <a:cs typeface="+mn-cs"/>
        </a:defRPr>
      </a:lvl3pPr>
      <a:lvl4pPr marL="1171713" indent="-167388" algn="l" defTabSz="669550" rtl="0" eaLnBrk="1" latinLnBrk="0" hangingPunct="1">
        <a:spcBef>
          <a:spcPct val="20000"/>
        </a:spcBef>
        <a:buFont typeface="Arial" panose="020B0604020202020204" pitchFamily="34" charset="0"/>
        <a:buChar char="–"/>
        <a:defRPr sz="1025" kern="600" baseline="0">
          <a:solidFill>
            <a:schemeClr val="tx1"/>
          </a:solidFill>
          <a:latin typeface="+mn-lt"/>
          <a:ea typeface="+mn-ea"/>
          <a:cs typeface="+mn-cs"/>
        </a:defRPr>
      </a:lvl4pPr>
      <a:lvl5pPr marL="1506488" indent="-167388" algn="l" defTabSz="669550" rtl="0" eaLnBrk="1" latinLnBrk="0" hangingPunct="1">
        <a:spcBef>
          <a:spcPct val="20000"/>
        </a:spcBef>
        <a:buFont typeface="Arial" panose="020B0604020202020204" pitchFamily="34" charset="0"/>
        <a:buChar char="»"/>
        <a:defRPr sz="1025" kern="600" baseline="0">
          <a:solidFill>
            <a:schemeClr val="tx1"/>
          </a:solidFill>
          <a:latin typeface="+mn-lt"/>
          <a:ea typeface="+mn-ea"/>
          <a:cs typeface="+mn-cs"/>
        </a:defRPr>
      </a:lvl5pPr>
      <a:lvl6pPr marL="1841263" indent="-167388" algn="l" defTabSz="669550" rtl="0" eaLnBrk="1" latinLnBrk="0" hangingPunct="1">
        <a:spcBef>
          <a:spcPct val="20000"/>
        </a:spcBef>
        <a:buFont typeface="Arial" panose="020B0604020202020204" pitchFamily="34" charset="0"/>
        <a:buChar char="•"/>
        <a:defRPr sz="1465" kern="1200">
          <a:solidFill>
            <a:schemeClr val="tx1"/>
          </a:solidFill>
          <a:latin typeface="+mn-lt"/>
          <a:ea typeface="+mn-ea"/>
          <a:cs typeface="+mn-cs"/>
        </a:defRPr>
      </a:lvl6pPr>
      <a:lvl7pPr marL="2176039" indent="-167388" algn="l" defTabSz="669550" rtl="0" eaLnBrk="1" latinLnBrk="0" hangingPunct="1">
        <a:spcBef>
          <a:spcPct val="20000"/>
        </a:spcBef>
        <a:buFont typeface="Arial" panose="020B0604020202020204" pitchFamily="34" charset="0"/>
        <a:buChar char="•"/>
        <a:defRPr sz="1465" kern="1200">
          <a:solidFill>
            <a:schemeClr val="tx1"/>
          </a:solidFill>
          <a:latin typeface="+mn-lt"/>
          <a:ea typeface="+mn-ea"/>
          <a:cs typeface="+mn-cs"/>
        </a:defRPr>
      </a:lvl7pPr>
      <a:lvl8pPr marL="2510814" indent="-167388" algn="l" defTabSz="669550" rtl="0" eaLnBrk="1" latinLnBrk="0" hangingPunct="1">
        <a:spcBef>
          <a:spcPct val="20000"/>
        </a:spcBef>
        <a:buFont typeface="Arial" panose="020B0604020202020204" pitchFamily="34" charset="0"/>
        <a:buChar char="•"/>
        <a:defRPr sz="1465" kern="1200">
          <a:solidFill>
            <a:schemeClr val="tx1"/>
          </a:solidFill>
          <a:latin typeface="+mn-lt"/>
          <a:ea typeface="+mn-ea"/>
          <a:cs typeface="+mn-cs"/>
        </a:defRPr>
      </a:lvl8pPr>
      <a:lvl9pPr marL="2845589" indent="-167388" algn="l" defTabSz="669550" rtl="0" eaLnBrk="1" latinLnBrk="0" hangingPunct="1">
        <a:spcBef>
          <a:spcPct val="20000"/>
        </a:spcBef>
        <a:buFont typeface="Arial" panose="020B0604020202020204" pitchFamily="34" charset="0"/>
        <a:buChar char="•"/>
        <a:defRPr sz="1465" kern="1200">
          <a:solidFill>
            <a:schemeClr val="tx1"/>
          </a:solidFill>
          <a:latin typeface="+mn-lt"/>
          <a:ea typeface="+mn-ea"/>
          <a:cs typeface="+mn-cs"/>
        </a:defRPr>
      </a:lvl9pPr>
    </p:bodyStyle>
    <p:otherStyle>
      <a:defPPr>
        <a:defRPr lang="en-US"/>
      </a:defPPr>
      <a:lvl1pPr marL="0" algn="l" defTabSz="669550" rtl="0" eaLnBrk="1" latinLnBrk="0" hangingPunct="1">
        <a:defRPr sz="1318" kern="1200">
          <a:solidFill>
            <a:schemeClr val="tx1"/>
          </a:solidFill>
          <a:latin typeface="+mn-lt"/>
          <a:ea typeface="+mn-ea"/>
          <a:cs typeface="+mn-cs"/>
        </a:defRPr>
      </a:lvl1pPr>
      <a:lvl2pPr marL="334775" algn="l" defTabSz="669550" rtl="0" eaLnBrk="1" latinLnBrk="0" hangingPunct="1">
        <a:defRPr sz="1318" kern="1200">
          <a:solidFill>
            <a:schemeClr val="tx1"/>
          </a:solidFill>
          <a:latin typeface="+mn-lt"/>
          <a:ea typeface="+mn-ea"/>
          <a:cs typeface="+mn-cs"/>
        </a:defRPr>
      </a:lvl2pPr>
      <a:lvl3pPr marL="669550" algn="l" defTabSz="669550" rtl="0" eaLnBrk="1" latinLnBrk="0" hangingPunct="1">
        <a:defRPr sz="1318" kern="1200">
          <a:solidFill>
            <a:schemeClr val="tx1"/>
          </a:solidFill>
          <a:latin typeface="+mn-lt"/>
          <a:ea typeface="+mn-ea"/>
          <a:cs typeface="+mn-cs"/>
        </a:defRPr>
      </a:lvl3pPr>
      <a:lvl4pPr marL="1004325" algn="l" defTabSz="669550" rtl="0" eaLnBrk="1" latinLnBrk="0" hangingPunct="1">
        <a:defRPr sz="1318" kern="1200">
          <a:solidFill>
            <a:schemeClr val="tx1"/>
          </a:solidFill>
          <a:latin typeface="+mn-lt"/>
          <a:ea typeface="+mn-ea"/>
          <a:cs typeface="+mn-cs"/>
        </a:defRPr>
      </a:lvl4pPr>
      <a:lvl5pPr marL="1339101" algn="l" defTabSz="669550" rtl="0" eaLnBrk="1" latinLnBrk="0" hangingPunct="1">
        <a:defRPr sz="1318" kern="1200">
          <a:solidFill>
            <a:schemeClr val="tx1"/>
          </a:solidFill>
          <a:latin typeface="+mn-lt"/>
          <a:ea typeface="+mn-ea"/>
          <a:cs typeface="+mn-cs"/>
        </a:defRPr>
      </a:lvl5pPr>
      <a:lvl6pPr marL="1673876" algn="l" defTabSz="669550" rtl="0" eaLnBrk="1" latinLnBrk="0" hangingPunct="1">
        <a:defRPr sz="1318" kern="1200">
          <a:solidFill>
            <a:schemeClr val="tx1"/>
          </a:solidFill>
          <a:latin typeface="+mn-lt"/>
          <a:ea typeface="+mn-ea"/>
          <a:cs typeface="+mn-cs"/>
        </a:defRPr>
      </a:lvl6pPr>
      <a:lvl7pPr marL="2008651" algn="l" defTabSz="669550" rtl="0" eaLnBrk="1" latinLnBrk="0" hangingPunct="1">
        <a:defRPr sz="1318" kern="1200">
          <a:solidFill>
            <a:schemeClr val="tx1"/>
          </a:solidFill>
          <a:latin typeface="+mn-lt"/>
          <a:ea typeface="+mn-ea"/>
          <a:cs typeface="+mn-cs"/>
        </a:defRPr>
      </a:lvl7pPr>
      <a:lvl8pPr marL="2343426" algn="l" defTabSz="669550" rtl="0" eaLnBrk="1" latinLnBrk="0" hangingPunct="1">
        <a:defRPr sz="1318" kern="1200">
          <a:solidFill>
            <a:schemeClr val="tx1"/>
          </a:solidFill>
          <a:latin typeface="+mn-lt"/>
          <a:ea typeface="+mn-ea"/>
          <a:cs typeface="+mn-cs"/>
        </a:defRPr>
      </a:lvl8pPr>
      <a:lvl9pPr marL="2678201" algn="l" defTabSz="669550" rtl="0" eaLnBrk="1" latinLnBrk="0" hangingPunct="1">
        <a:defRPr sz="131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988293-A0C0-4C84-A6B8-425774EDE061}" type="datetimeFigureOut">
              <a:rPr lang="en-GB" smtClean="0"/>
              <a:t>17/10/2017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B166CC-18F3-4C84-BAA0-62C108CAC970}" type="slidenum">
              <a:rPr lang="en-GB" smtClean="0"/>
              <a:t>‹#›</a:t>
            </a:fld>
            <a:endParaRPr lang="en-GB"/>
          </a:p>
        </p:txBody>
      </p:sp>
    </p:spTree>
    <p:extLst>
      <p:ext uri="{BB962C8B-B14F-4D97-AF65-F5344CB8AC3E}">
        <p14:creationId xmlns:p14="http://schemas.microsoft.com/office/powerpoint/2010/main" val="16756569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6438900" cy="850107"/>
          </a:xfrm>
          <a:prstGeom prst="rect">
            <a:avLst/>
          </a:prstGeom>
        </p:spPr>
        <p:txBody>
          <a:bodyPr vert="horz" lIns="91440" tIns="45720" rIns="91440" bIns="45720" rtlCol="0" anchor="t">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484784"/>
            <a:ext cx="8229600" cy="496855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Box 3"/>
          <p:cNvSpPr txBox="1"/>
          <p:nvPr/>
        </p:nvSpPr>
        <p:spPr>
          <a:xfrm>
            <a:off x="5763444" y="6453336"/>
            <a:ext cx="2933700" cy="253916"/>
          </a:xfrm>
          <a:prstGeom prst="rect">
            <a:avLst/>
          </a:prstGeom>
          <a:noFill/>
        </p:spPr>
        <p:txBody>
          <a:bodyPr wrap="square" rtlCol="0">
            <a:spAutoFit/>
          </a:bodyPr>
          <a:lstStyle/>
          <a:p>
            <a:pPr algn="r" defTabSz="457200"/>
            <a:r>
              <a:rPr lang="en-GB" sz="1050" kern="700" dirty="0" smtClean="0">
                <a:solidFill>
                  <a:srgbClr val="777877"/>
                </a:solidFill>
              </a:rPr>
              <a:t>© Behavioural Insights ltd</a:t>
            </a:r>
            <a:endParaRPr lang="en-GB" sz="1050" kern="700" dirty="0">
              <a:solidFill>
                <a:srgbClr val="777877"/>
              </a:solidFill>
            </a:endParaRPr>
          </a:p>
        </p:txBody>
      </p:sp>
    </p:spTree>
    <p:extLst>
      <p:ext uri="{BB962C8B-B14F-4D97-AF65-F5344CB8AC3E}">
        <p14:creationId xmlns:p14="http://schemas.microsoft.com/office/powerpoint/2010/main" val="36236587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iming>
    <p:tnLst>
      <p:par>
        <p:cTn id="1" dur="indefinite" restart="never" nodeType="tmRoot"/>
      </p:par>
    </p:tnLst>
  </p:timing>
  <p:txStyles>
    <p:titleStyle>
      <a:lvl1pPr algn="l" defTabSz="914400" rtl="0" eaLnBrk="1" latinLnBrk="0" hangingPunct="1">
        <a:spcBef>
          <a:spcPct val="0"/>
        </a:spcBef>
        <a:buNone/>
        <a:defRPr sz="2400" kern="6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6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6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6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6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6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6438900" cy="850107"/>
          </a:xfrm>
          <a:prstGeom prst="rect">
            <a:avLst/>
          </a:prstGeom>
        </p:spPr>
        <p:txBody>
          <a:bodyPr vert="horz" lIns="91440" tIns="45720" rIns="91440" bIns="45720" rtlCol="0" anchor="t">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484784"/>
            <a:ext cx="8229600" cy="496855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Box 3"/>
          <p:cNvSpPr txBox="1"/>
          <p:nvPr userDrawn="1"/>
        </p:nvSpPr>
        <p:spPr>
          <a:xfrm>
            <a:off x="5763444" y="6453336"/>
            <a:ext cx="2933700" cy="253916"/>
          </a:xfrm>
          <a:prstGeom prst="rect">
            <a:avLst/>
          </a:prstGeom>
          <a:noFill/>
        </p:spPr>
        <p:txBody>
          <a:bodyPr wrap="square" rtlCol="0">
            <a:spAutoFit/>
          </a:bodyPr>
          <a:lstStyle/>
          <a:p>
            <a:pPr algn="r" defTabSz="457200"/>
            <a:r>
              <a:rPr lang="en-GB" sz="1050" kern="700" dirty="0" smtClean="0">
                <a:solidFill>
                  <a:srgbClr val="777877"/>
                </a:solidFill>
              </a:rPr>
              <a:t>© Behavioural Insights ltd</a:t>
            </a:r>
            <a:endParaRPr lang="en-GB" sz="1050" kern="700" dirty="0">
              <a:solidFill>
                <a:srgbClr val="777877"/>
              </a:solidFill>
            </a:endParaRPr>
          </a:p>
        </p:txBody>
      </p:sp>
    </p:spTree>
    <p:extLst>
      <p:ext uri="{BB962C8B-B14F-4D97-AF65-F5344CB8AC3E}">
        <p14:creationId xmlns:p14="http://schemas.microsoft.com/office/powerpoint/2010/main" val="214540448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4" r:id="rId13"/>
    <p:sldLayoutId id="2147483717" r:id="rId14"/>
    <p:sldLayoutId id="2147483718" r:id="rId15"/>
    <p:sldLayoutId id="2147483719" r:id="rId16"/>
  </p:sldLayoutIdLst>
  <p:timing>
    <p:tnLst>
      <p:par>
        <p:cTn id="1" dur="indefinite" restart="never" nodeType="tmRoot"/>
      </p:par>
    </p:tnLst>
  </p:timing>
  <p:txStyles>
    <p:titleStyle>
      <a:lvl1pPr algn="l" defTabSz="914400" rtl="0" eaLnBrk="1" latinLnBrk="0" hangingPunct="1">
        <a:spcBef>
          <a:spcPct val="0"/>
        </a:spcBef>
        <a:buNone/>
        <a:defRPr sz="2400" kern="6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6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6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6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6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6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6438900" cy="850107"/>
          </a:xfrm>
          <a:prstGeom prst="rect">
            <a:avLst/>
          </a:prstGeom>
        </p:spPr>
        <p:txBody>
          <a:bodyPr vert="horz" lIns="91440" tIns="45720" rIns="91440" bIns="45720" rtlCol="0" anchor="t">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484784"/>
            <a:ext cx="8229600" cy="496855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Box 3"/>
          <p:cNvSpPr txBox="1"/>
          <p:nvPr/>
        </p:nvSpPr>
        <p:spPr>
          <a:xfrm>
            <a:off x="5763444" y="6453337"/>
            <a:ext cx="2933700" cy="213585"/>
          </a:xfrm>
          <a:prstGeom prst="rect">
            <a:avLst/>
          </a:prstGeom>
          <a:noFill/>
        </p:spPr>
        <p:txBody>
          <a:bodyPr wrap="square" rtlCol="0">
            <a:spAutoFit/>
          </a:bodyPr>
          <a:lstStyle/>
          <a:p>
            <a:pPr algn="r" defTabSz="342900"/>
            <a:r>
              <a:rPr lang="en-GB" sz="788" kern="700" dirty="0" smtClean="0">
                <a:solidFill>
                  <a:srgbClr val="777877"/>
                </a:solidFill>
              </a:rPr>
              <a:t>© Behavioural Insights ltd</a:t>
            </a:r>
            <a:endParaRPr lang="en-GB" sz="788" kern="700" dirty="0">
              <a:solidFill>
                <a:srgbClr val="777877"/>
              </a:solidFill>
            </a:endParaRPr>
          </a:p>
        </p:txBody>
      </p:sp>
    </p:spTree>
    <p:extLst>
      <p:ext uri="{BB962C8B-B14F-4D97-AF65-F5344CB8AC3E}">
        <p14:creationId xmlns:p14="http://schemas.microsoft.com/office/powerpoint/2010/main" val="225927475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defTabSz="685800" rtl="0" eaLnBrk="1" latinLnBrk="0" hangingPunct="1">
        <a:spcBef>
          <a:spcPct val="0"/>
        </a:spcBef>
        <a:buNone/>
        <a:defRPr sz="1800" kern="600" baseline="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1500" kern="600" baseline="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350" kern="600" baseline="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200" kern="600" baseline="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050" kern="600" baseline="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050" kern="600" baseline="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6438900" cy="850107"/>
          </a:xfrm>
          <a:prstGeom prst="rect">
            <a:avLst/>
          </a:prstGeom>
        </p:spPr>
        <p:txBody>
          <a:bodyPr vert="horz" lIns="91440" tIns="45720" rIns="91440" bIns="45720" rtlCol="0" anchor="t">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484784"/>
            <a:ext cx="8229600" cy="496855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Box 3"/>
          <p:cNvSpPr txBox="1"/>
          <p:nvPr userDrawn="1"/>
        </p:nvSpPr>
        <p:spPr>
          <a:xfrm>
            <a:off x="5763444" y="6453336"/>
            <a:ext cx="2933700" cy="253916"/>
          </a:xfrm>
          <a:prstGeom prst="rect">
            <a:avLst/>
          </a:prstGeom>
          <a:noFill/>
        </p:spPr>
        <p:txBody>
          <a:bodyPr wrap="square" rtlCol="0">
            <a:spAutoFit/>
          </a:bodyPr>
          <a:lstStyle/>
          <a:p>
            <a:pPr algn="r" defTabSz="457200"/>
            <a:r>
              <a:rPr lang="en-GB" sz="1050" kern="700" dirty="0" smtClean="0">
                <a:solidFill>
                  <a:srgbClr val="777877"/>
                </a:solidFill>
              </a:rPr>
              <a:t>© Behavioural Insights ltd</a:t>
            </a:r>
            <a:endParaRPr lang="en-GB" sz="1050" kern="700" dirty="0">
              <a:solidFill>
                <a:srgbClr val="777877"/>
              </a:solidFill>
            </a:endParaRPr>
          </a:p>
        </p:txBody>
      </p:sp>
    </p:spTree>
    <p:extLst>
      <p:ext uri="{BB962C8B-B14F-4D97-AF65-F5344CB8AC3E}">
        <p14:creationId xmlns:p14="http://schemas.microsoft.com/office/powerpoint/2010/main" val="143382548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Lst>
  <p:timing>
    <p:tnLst>
      <p:par>
        <p:cTn id="1" dur="indefinite" restart="never" nodeType="tmRoot"/>
      </p:par>
    </p:tnLst>
  </p:timing>
  <p:txStyles>
    <p:titleStyle>
      <a:lvl1pPr algn="l" defTabSz="914400" rtl="0" eaLnBrk="1" latinLnBrk="0" hangingPunct="1">
        <a:spcBef>
          <a:spcPct val="0"/>
        </a:spcBef>
        <a:buNone/>
        <a:defRPr sz="2400" kern="6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6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6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6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6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6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6438900" cy="850107"/>
          </a:xfrm>
          <a:prstGeom prst="rect">
            <a:avLst/>
          </a:prstGeom>
        </p:spPr>
        <p:txBody>
          <a:bodyPr vert="horz" lIns="91440" tIns="45720" rIns="91440" bIns="45720" rtlCol="0" anchor="t">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484784"/>
            <a:ext cx="8229600" cy="496855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Box 3"/>
          <p:cNvSpPr txBox="1"/>
          <p:nvPr userDrawn="1"/>
        </p:nvSpPr>
        <p:spPr>
          <a:xfrm>
            <a:off x="5763444" y="6453336"/>
            <a:ext cx="2933700" cy="253916"/>
          </a:xfrm>
          <a:prstGeom prst="rect">
            <a:avLst/>
          </a:prstGeom>
          <a:noFill/>
        </p:spPr>
        <p:txBody>
          <a:bodyPr wrap="square" rtlCol="0">
            <a:spAutoFit/>
          </a:bodyPr>
          <a:lstStyle/>
          <a:p>
            <a:pPr algn="r" defTabSz="457200"/>
            <a:r>
              <a:rPr lang="en-GB" sz="1050" kern="700" dirty="0" smtClean="0">
                <a:solidFill>
                  <a:srgbClr val="777877"/>
                </a:solidFill>
              </a:rPr>
              <a:t>© Behavioural Insights ltd</a:t>
            </a:r>
            <a:endParaRPr lang="en-GB" sz="1050" kern="700" dirty="0">
              <a:solidFill>
                <a:srgbClr val="777877"/>
              </a:solidFill>
            </a:endParaRPr>
          </a:p>
        </p:txBody>
      </p:sp>
    </p:spTree>
    <p:extLst>
      <p:ext uri="{BB962C8B-B14F-4D97-AF65-F5344CB8AC3E}">
        <p14:creationId xmlns:p14="http://schemas.microsoft.com/office/powerpoint/2010/main" val="46180713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6" r:id="rId12"/>
    <p:sldLayoutId id="2147483767" r:id="rId13"/>
    <p:sldLayoutId id="2147483768" r:id="rId14"/>
    <p:sldLayoutId id="2147483769" r:id="rId15"/>
  </p:sldLayoutIdLst>
  <p:timing>
    <p:tnLst>
      <p:par>
        <p:cTn id="1" dur="indefinite" restart="never" nodeType="tmRoot"/>
      </p:par>
    </p:tnLst>
  </p:timing>
  <p:txStyles>
    <p:titleStyle>
      <a:lvl1pPr algn="l" defTabSz="914400" rtl="0" eaLnBrk="1" latinLnBrk="0" hangingPunct="1">
        <a:spcBef>
          <a:spcPct val="0"/>
        </a:spcBef>
        <a:buNone/>
        <a:defRPr sz="2400" kern="6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6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6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6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6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6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64389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484313"/>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TextBox 3"/>
          <p:cNvSpPr txBox="1"/>
          <p:nvPr/>
        </p:nvSpPr>
        <p:spPr>
          <a:xfrm>
            <a:off x="5764213" y="6453188"/>
            <a:ext cx="2933700" cy="254000"/>
          </a:xfrm>
          <a:prstGeom prst="rect">
            <a:avLst/>
          </a:prstGeom>
          <a:noFill/>
        </p:spPr>
        <p:txBody>
          <a:bodyPr>
            <a:spAutoFit/>
          </a:bodyPr>
          <a:lstStyle>
            <a:lvl1pPr>
              <a:defRPr>
                <a:solidFill>
                  <a:schemeClr val="tx1"/>
                </a:solidFill>
                <a:latin typeface="Apercu" panose="02000506040000020004" pitchFamily="50" charset="0"/>
                <a:ea typeface="MS PGothic" panose="020B0600070205080204" pitchFamily="34" charset="-128"/>
              </a:defRPr>
            </a:lvl1pPr>
            <a:lvl2pPr marL="742950" indent="-285750">
              <a:defRPr>
                <a:solidFill>
                  <a:schemeClr val="tx1"/>
                </a:solidFill>
                <a:latin typeface="Apercu" panose="02000506040000020004" pitchFamily="50" charset="0"/>
                <a:ea typeface="MS PGothic" panose="020B0600070205080204" pitchFamily="34" charset="-128"/>
              </a:defRPr>
            </a:lvl2pPr>
            <a:lvl3pPr marL="1143000" indent="-228600">
              <a:defRPr>
                <a:solidFill>
                  <a:schemeClr val="tx1"/>
                </a:solidFill>
                <a:latin typeface="Apercu" panose="02000506040000020004" pitchFamily="50" charset="0"/>
                <a:ea typeface="MS PGothic" panose="020B0600070205080204" pitchFamily="34" charset="-128"/>
              </a:defRPr>
            </a:lvl3pPr>
            <a:lvl4pPr marL="1600200" indent="-228600">
              <a:defRPr>
                <a:solidFill>
                  <a:schemeClr val="tx1"/>
                </a:solidFill>
                <a:latin typeface="Apercu" panose="02000506040000020004" pitchFamily="50" charset="0"/>
                <a:ea typeface="MS PGothic" panose="020B0600070205080204" pitchFamily="34" charset="-128"/>
              </a:defRPr>
            </a:lvl4pPr>
            <a:lvl5pPr marL="2057400" indent="-228600">
              <a:defRPr>
                <a:solidFill>
                  <a:schemeClr val="tx1"/>
                </a:solidFill>
                <a:latin typeface="Apercu" panose="02000506040000020004" pitchFamily="50"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Apercu" panose="02000506040000020004" pitchFamily="50"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Apercu" panose="02000506040000020004" pitchFamily="50"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Apercu" panose="02000506040000020004" pitchFamily="50"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Apercu" panose="02000506040000020004" pitchFamily="50" charset="0"/>
                <a:ea typeface="MS PGothic" panose="020B0600070205080204" pitchFamily="34" charset="-128"/>
              </a:defRPr>
            </a:lvl9pPr>
          </a:lstStyle>
          <a:p>
            <a:pPr algn="r" defTabSz="457200" fontAlgn="base">
              <a:spcBef>
                <a:spcPct val="0"/>
              </a:spcBef>
              <a:spcAft>
                <a:spcPct val="0"/>
              </a:spcAft>
            </a:pPr>
            <a:r>
              <a:rPr lang="en-GB" altLang="en-US" sz="1000">
                <a:solidFill>
                  <a:srgbClr val="777877"/>
                </a:solidFill>
              </a:rPr>
              <a:t>© Behavioural Insights ltd</a:t>
            </a:r>
          </a:p>
        </p:txBody>
      </p:sp>
    </p:spTree>
    <p:extLst>
      <p:ext uri="{BB962C8B-B14F-4D97-AF65-F5344CB8AC3E}">
        <p14:creationId xmlns:p14="http://schemas.microsoft.com/office/powerpoint/2010/main" val="384159729"/>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iming>
    <p:tnLst>
      <p:par>
        <p:cTn id="1" dur="indefinite" restart="never" nodeType="tmRoot"/>
      </p:par>
    </p:tnLst>
  </p:timing>
  <p:txStyles>
    <p:titleStyle>
      <a:lvl1pPr algn="l" rtl="0" fontAlgn="base">
        <a:spcBef>
          <a:spcPct val="0"/>
        </a:spcBef>
        <a:spcAft>
          <a:spcPct val="0"/>
        </a:spcAft>
        <a:defRPr sz="2400" kern="600">
          <a:solidFill>
            <a:schemeClr val="tx1"/>
          </a:solidFill>
          <a:latin typeface="+mj-lt"/>
          <a:ea typeface="MS PGothic" panose="020B0600070205080204" pitchFamily="34" charset="-128"/>
          <a:cs typeface="+mj-cs"/>
        </a:defRPr>
      </a:lvl1pPr>
      <a:lvl2pPr algn="l" rtl="0" fontAlgn="base">
        <a:spcBef>
          <a:spcPct val="0"/>
        </a:spcBef>
        <a:spcAft>
          <a:spcPct val="0"/>
        </a:spcAft>
        <a:defRPr sz="2400">
          <a:solidFill>
            <a:schemeClr val="tx1"/>
          </a:solidFill>
          <a:latin typeface="Apercu" panose="02000506040000020004" pitchFamily="50" charset="0"/>
          <a:ea typeface="MS PGothic" panose="020B0600070205080204" pitchFamily="34" charset="-128"/>
        </a:defRPr>
      </a:lvl2pPr>
      <a:lvl3pPr algn="l" rtl="0" fontAlgn="base">
        <a:spcBef>
          <a:spcPct val="0"/>
        </a:spcBef>
        <a:spcAft>
          <a:spcPct val="0"/>
        </a:spcAft>
        <a:defRPr sz="2400">
          <a:solidFill>
            <a:schemeClr val="tx1"/>
          </a:solidFill>
          <a:latin typeface="Apercu" panose="02000506040000020004" pitchFamily="50" charset="0"/>
          <a:ea typeface="MS PGothic" panose="020B0600070205080204" pitchFamily="34" charset="-128"/>
        </a:defRPr>
      </a:lvl3pPr>
      <a:lvl4pPr algn="l" rtl="0" fontAlgn="base">
        <a:spcBef>
          <a:spcPct val="0"/>
        </a:spcBef>
        <a:spcAft>
          <a:spcPct val="0"/>
        </a:spcAft>
        <a:defRPr sz="2400">
          <a:solidFill>
            <a:schemeClr val="tx1"/>
          </a:solidFill>
          <a:latin typeface="Apercu" panose="02000506040000020004" pitchFamily="50" charset="0"/>
          <a:ea typeface="MS PGothic" panose="020B0600070205080204" pitchFamily="34" charset="-128"/>
        </a:defRPr>
      </a:lvl4pPr>
      <a:lvl5pPr algn="l" rtl="0" fontAlgn="base">
        <a:spcBef>
          <a:spcPct val="0"/>
        </a:spcBef>
        <a:spcAft>
          <a:spcPct val="0"/>
        </a:spcAft>
        <a:defRPr sz="2400">
          <a:solidFill>
            <a:schemeClr val="tx1"/>
          </a:solidFill>
          <a:latin typeface="Apercu" panose="02000506040000020004" pitchFamily="50" charset="0"/>
          <a:ea typeface="MS PGothic" panose="020B0600070205080204" pitchFamily="34" charset="-128"/>
        </a:defRPr>
      </a:lvl5pPr>
      <a:lvl6pPr marL="457200" algn="l" rtl="0" fontAlgn="base">
        <a:spcBef>
          <a:spcPct val="0"/>
        </a:spcBef>
        <a:spcAft>
          <a:spcPct val="0"/>
        </a:spcAft>
        <a:defRPr sz="2400">
          <a:solidFill>
            <a:schemeClr val="tx1"/>
          </a:solidFill>
          <a:latin typeface="Apercu" panose="02000506040000020004" pitchFamily="50" charset="0"/>
          <a:ea typeface="MS PGothic" panose="020B0600070205080204" pitchFamily="34" charset="-128"/>
        </a:defRPr>
      </a:lvl6pPr>
      <a:lvl7pPr marL="914400" algn="l" rtl="0" fontAlgn="base">
        <a:spcBef>
          <a:spcPct val="0"/>
        </a:spcBef>
        <a:spcAft>
          <a:spcPct val="0"/>
        </a:spcAft>
        <a:defRPr sz="2400">
          <a:solidFill>
            <a:schemeClr val="tx1"/>
          </a:solidFill>
          <a:latin typeface="Apercu" panose="02000506040000020004" pitchFamily="50" charset="0"/>
          <a:ea typeface="MS PGothic" panose="020B0600070205080204" pitchFamily="34" charset="-128"/>
        </a:defRPr>
      </a:lvl7pPr>
      <a:lvl8pPr marL="1371600" algn="l" rtl="0" fontAlgn="base">
        <a:spcBef>
          <a:spcPct val="0"/>
        </a:spcBef>
        <a:spcAft>
          <a:spcPct val="0"/>
        </a:spcAft>
        <a:defRPr sz="2400">
          <a:solidFill>
            <a:schemeClr val="tx1"/>
          </a:solidFill>
          <a:latin typeface="Apercu" panose="02000506040000020004" pitchFamily="50" charset="0"/>
          <a:ea typeface="MS PGothic" panose="020B0600070205080204" pitchFamily="34" charset="-128"/>
        </a:defRPr>
      </a:lvl8pPr>
      <a:lvl9pPr marL="1828800" algn="l" rtl="0" fontAlgn="base">
        <a:spcBef>
          <a:spcPct val="0"/>
        </a:spcBef>
        <a:spcAft>
          <a:spcPct val="0"/>
        </a:spcAft>
        <a:defRPr sz="2400">
          <a:solidFill>
            <a:schemeClr val="tx1"/>
          </a:solidFill>
          <a:latin typeface="Apercu" panose="02000506040000020004" pitchFamily="50" charset="0"/>
          <a:ea typeface="MS PGothic" panose="020B0600070205080204" pitchFamily="34" charset="-128"/>
        </a:defRPr>
      </a:lvl9pPr>
    </p:titleStyle>
    <p:bodyStyle>
      <a:lvl1pPr marL="342900" indent="-342900" algn="l" rtl="0" fontAlgn="base">
        <a:spcBef>
          <a:spcPct val="20000"/>
        </a:spcBef>
        <a:spcAft>
          <a:spcPct val="0"/>
        </a:spcAft>
        <a:buFont typeface="Arial" panose="020B0604020202020204" pitchFamily="34" charset="0"/>
        <a:buChar char="•"/>
        <a:defRPr sz="2000" kern="600">
          <a:solidFill>
            <a:schemeClr val="tx1"/>
          </a:solidFill>
          <a:latin typeface="+mn-lt"/>
          <a:ea typeface="MS PGothic" panose="020B0600070205080204" pitchFamily="34" charset="-128"/>
          <a:cs typeface="+mn-cs"/>
        </a:defRPr>
      </a:lvl1pPr>
      <a:lvl2pPr marL="742950" indent="-285750" algn="l" rtl="0" fontAlgn="base">
        <a:spcBef>
          <a:spcPct val="20000"/>
        </a:spcBef>
        <a:spcAft>
          <a:spcPct val="0"/>
        </a:spcAft>
        <a:buFont typeface="Arial" panose="020B0604020202020204" pitchFamily="34" charset="0"/>
        <a:buChar char="–"/>
        <a:defRPr kern="600">
          <a:solidFill>
            <a:schemeClr val="tx1"/>
          </a:solidFill>
          <a:latin typeface="+mn-lt"/>
          <a:ea typeface="MS PGothic" panose="020B0600070205080204" pitchFamily="34" charset="-128"/>
          <a:cs typeface="+mn-cs"/>
        </a:defRPr>
      </a:lvl2pPr>
      <a:lvl3pPr marL="1143000" indent="-228600" algn="l" rtl="0" fontAlgn="base">
        <a:spcBef>
          <a:spcPct val="20000"/>
        </a:spcBef>
        <a:spcAft>
          <a:spcPct val="0"/>
        </a:spcAft>
        <a:buFont typeface="Arial" panose="020B0604020202020204" pitchFamily="34" charset="0"/>
        <a:buChar char="•"/>
        <a:defRPr sz="1600" kern="600">
          <a:solidFill>
            <a:schemeClr val="tx1"/>
          </a:solidFill>
          <a:latin typeface="+mn-lt"/>
          <a:ea typeface="MS PGothic" panose="020B0600070205080204" pitchFamily="34" charset="-128"/>
          <a:cs typeface="+mn-cs"/>
        </a:defRPr>
      </a:lvl3pPr>
      <a:lvl4pPr marL="1600200" indent="-228600" algn="l" rtl="0" fontAlgn="base">
        <a:spcBef>
          <a:spcPct val="20000"/>
        </a:spcBef>
        <a:spcAft>
          <a:spcPct val="0"/>
        </a:spcAft>
        <a:buFont typeface="Arial" panose="020B0604020202020204" pitchFamily="34" charset="0"/>
        <a:buChar char="–"/>
        <a:defRPr sz="1400" kern="600">
          <a:solidFill>
            <a:schemeClr val="tx1"/>
          </a:solidFill>
          <a:latin typeface="+mn-lt"/>
          <a:ea typeface="MS PGothic" panose="020B0600070205080204" pitchFamily="34" charset="-128"/>
          <a:cs typeface="+mn-cs"/>
        </a:defRPr>
      </a:lvl4pPr>
      <a:lvl5pPr marL="2057400" indent="-228600" algn="l" rtl="0" fontAlgn="base">
        <a:spcBef>
          <a:spcPct val="20000"/>
        </a:spcBef>
        <a:spcAft>
          <a:spcPct val="0"/>
        </a:spcAft>
        <a:buFont typeface="Arial" panose="020B0604020202020204" pitchFamily="34" charset="0"/>
        <a:buChar char="»"/>
        <a:defRPr sz="1400" kern="6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6438900" cy="850107"/>
          </a:xfrm>
          <a:prstGeom prst="rect">
            <a:avLst/>
          </a:prstGeom>
        </p:spPr>
        <p:txBody>
          <a:bodyPr vert="horz" lIns="91440" tIns="45720" rIns="91440" bIns="45720" rtlCol="0" anchor="t">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484784"/>
            <a:ext cx="8229600" cy="496855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Box 3"/>
          <p:cNvSpPr txBox="1"/>
          <p:nvPr userDrawn="1"/>
        </p:nvSpPr>
        <p:spPr>
          <a:xfrm>
            <a:off x="5763444" y="6453336"/>
            <a:ext cx="2933700" cy="253916"/>
          </a:xfrm>
          <a:prstGeom prst="rect">
            <a:avLst/>
          </a:prstGeom>
          <a:noFill/>
        </p:spPr>
        <p:txBody>
          <a:bodyPr wrap="square" rtlCol="0">
            <a:spAutoFit/>
          </a:bodyPr>
          <a:lstStyle/>
          <a:p>
            <a:pPr algn="r" defTabSz="457200"/>
            <a:r>
              <a:rPr lang="en-GB" sz="1050" kern="700" dirty="0" smtClean="0">
                <a:solidFill>
                  <a:srgbClr val="777877"/>
                </a:solidFill>
              </a:rPr>
              <a:t>© Behavioural Insights ltd</a:t>
            </a:r>
            <a:endParaRPr lang="en-GB" sz="1050" kern="700" dirty="0">
              <a:solidFill>
                <a:srgbClr val="777877"/>
              </a:solidFill>
            </a:endParaRPr>
          </a:p>
        </p:txBody>
      </p:sp>
    </p:spTree>
    <p:extLst>
      <p:ext uri="{BB962C8B-B14F-4D97-AF65-F5344CB8AC3E}">
        <p14:creationId xmlns:p14="http://schemas.microsoft.com/office/powerpoint/2010/main" val="3218112121"/>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Lst>
  <p:timing>
    <p:tnLst>
      <p:par>
        <p:cTn id="1" dur="indefinite" restart="never" nodeType="tmRoot"/>
      </p:par>
    </p:tnLst>
  </p:timing>
  <p:txStyles>
    <p:titleStyle>
      <a:lvl1pPr algn="l" defTabSz="914400" rtl="0" eaLnBrk="1" latinLnBrk="0" hangingPunct="1">
        <a:spcBef>
          <a:spcPct val="0"/>
        </a:spcBef>
        <a:buNone/>
        <a:defRPr sz="2400" kern="6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6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6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6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6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6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38.xml"/><Relationship Id="rId5" Type="http://schemas.openxmlformats.org/officeDocument/2006/relationships/image" Target="../media/image15.pn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3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2.xml"/><Relationship Id="rId7" Type="http://schemas.openxmlformats.org/officeDocument/2006/relationships/image" Target="../media/image27.png"/><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26.emf"/><Relationship Id="rId5" Type="http://schemas.openxmlformats.org/officeDocument/2006/relationships/oleObject" Target="../embeddings/oleObject5.bin"/><Relationship Id="rId10" Type="http://schemas.openxmlformats.org/officeDocument/2006/relationships/image" Target="../media/image30.jpeg"/><Relationship Id="rId4" Type="http://schemas.openxmlformats.org/officeDocument/2006/relationships/notesSlide" Target="../notesSlides/notesSlide7.xml"/><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3463" y="3706739"/>
            <a:ext cx="8226513" cy="2312228"/>
          </a:xfrm>
        </p:spPr>
        <p:txBody>
          <a:bodyPr/>
          <a:lstStyle/>
          <a:p>
            <a:r>
              <a:rPr lang="en-GB" dirty="0" smtClean="0">
                <a:solidFill>
                  <a:srgbClr val="00B0F0"/>
                </a:solidFill>
              </a:rPr>
              <a:t>Behavioural </a:t>
            </a:r>
            <a:r>
              <a:rPr lang="en-GB" dirty="0" smtClean="0">
                <a:solidFill>
                  <a:srgbClr val="00B0F0"/>
                </a:solidFill>
              </a:rPr>
              <a:t>Insights: Applications for Sustainability and Sustainable Development</a:t>
            </a:r>
            <a:r>
              <a:rPr lang="en-GB" dirty="0" smtClean="0">
                <a:solidFill>
                  <a:srgbClr val="00B0F0"/>
                </a:solidFill>
              </a:rPr>
              <a:t/>
            </a:r>
            <a:br>
              <a:rPr lang="en-GB" dirty="0" smtClean="0">
                <a:solidFill>
                  <a:srgbClr val="00B0F0"/>
                </a:solidFill>
              </a:rPr>
            </a:br>
            <a:r>
              <a:rPr lang="en-GB" sz="2400" dirty="0" smtClean="0">
                <a:solidFill>
                  <a:schemeClr val="tx1"/>
                </a:solidFill>
              </a:rPr>
              <a:t>Toby Park </a:t>
            </a:r>
            <a:br>
              <a:rPr lang="en-GB" sz="2400" dirty="0" smtClean="0">
                <a:solidFill>
                  <a:schemeClr val="tx1"/>
                </a:solidFill>
              </a:rPr>
            </a:br>
            <a:r>
              <a:rPr lang="en-GB" sz="2000" dirty="0" smtClean="0">
                <a:solidFill>
                  <a:schemeClr val="bg1">
                    <a:lumMod val="50000"/>
                  </a:schemeClr>
                </a:solidFill>
              </a:rPr>
              <a:t>Senior Advisor, Head of Energy &amp; Sustainability</a:t>
            </a:r>
            <a:r>
              <a:rPr lang="en-GB" sz="2400" dirty="0" smtClean="0">
                <a:solidFill>
                  <a:schemeClr val="tx1"/>
                </a:solidFill>
              </a:rPr>
              <a:t/>
            </a:r>
            <a:br>
              <a:rPr lang="en-GB" sz="2400" dirty="0" smtClean="0">
                <a:solidFill>
                  <a:schemeClr val="tx1"/>
                </a:solidFill>
              </a:rPr>
            </a:br>
            <a:r>
              <a:rPr lang="en-GB" sz="2400" dirty="0" smtClean="0">
                <a:solidFill>
                  <a:schemeClr val="tx1"/>
                </a:solidFill>
              </a:rPr>
              <a:t>20</a:t>
            </a:r>
            <a:r>
              <a:rPr lang="en-GB" sz="2400" baseline="30000" dirty="0" smtClean="0">
                <a:solidFill>
                  <a:schemeClr val="tx1"/>
                </a:solidFill>
              </a:rPr>
              <a:t>th</a:t>
            </a:r>
            <a:r>
              <a:rPr lang="en-GB" sz="2400" dirty="0" smtClean="0">
                <a:solidFill>
                  <a:schemeClr val="tx1"/>
                </a:solidFill>
              </a:rPr>
              <a:t> </a:t>
            </a:r>
            <a:r>
              <a:rPr lang="en-GB" sz="2400" dirty="0" smtClean="0">
                <a:solidFill>
                  <a:schemeClr val="tx1"/>
                </a:solidFill>
              </a:rPr>
              <a:t>October 2017</a:t>
            </a:r>
            <a:endParaRPr lang="en-GB" sz="2400" dirty="0">
              <a:solidFill>
                <a:schemeClr val="tx1"/>
              </a:solidFill>
            </a:endParaRPr>
          </a:p>
        </p:txBody>
      </p:sp>
    </p:spTree>
    <p:extLst>
      <p:ext uri="{BB962C8B-B14F-4D97-AF65-F5344CB8AC3E}">
        <p14:creationId xmlns:p14="http://schemas.microsoft.com/office/powerpoint/2010/main" val="3379658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Guatemala: 2013 tax year (</a:t>
            </a:r>
            <a:r>
              <a:rPr lang="en-US" dirty="0" smtClean="0"/>
              <a:t>n=43,387) </a:t>
            </a:r>
            <a:endParaRPr lang="en-GB" dirty="0"/>
          </a:p>
        </p:txBody>
      </p:sp>
      <p:graphicFrame>
        <p:nvGraphicFramePr>
          <p:cNvPr id="4" name="Chart 3"/>
          <p:cNvGraphicFramePr/>
          <p:nvPr>
            <p:extLst/>
          </p:nvPr>
        </p:nvGraphicFramePr>
        <p:xfrm>
          <a:off x="618978" y="1280160"/>
          <a:ext cx="7863840" cy="519097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rot="20526955">
            <a:off x="7166980" y="2582179"/>
            <a:ext cx="1464063" cy="369332"/>
          </a:xfrm>
          <a:prstGeom prst="rect">
            <a:avLst/>
          </a:prstGeom>
          <a:solidFill>
            <a:schemeClr val="tx1"/>
          </a:solidFill>
          <a:ln>
            <a:solidFill>
              <a:schemeClr val="accent2"/>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n-GB" dirty="0" smtClean="0"/>
              <a:t>US$850,000</a:t>
            </a:r>
            <a:endParaRPr lang="en-GB" dirty="0"/>
          </a:p>
        </p:txBody>
      </p:sp>
    </p:spTree>
    <p:extLst>
      <p:ext uri="{BB962C8B-B14F-4D97-AF65-F5344CB8AC3E}">
        <p14:creationId xmlns:p14="http://schemas.microsoft.com/office/powerpoint/2010/main" val="411491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Key points</a:t>
            </a:r>
            <a:endParaRPr lang="en-GB" dirty="0"/>
          </a:p>
        </p:txBody>
      </p:sp>
      <p:sp>
        <p:nvSpPr>
          <p:cNvPr id="5" name="TextBox 4"/>
          <p:cNvSpPr txBox="1"/>
          <p:nvPr/>
        </p:nvSpPr>
        <p:spPr>
          <a:xfrm>
            <a:off x="237996" y="1490597"/>
            <a:ext cx="8718114" cy="4955203"/>
          </a:xfrm>
          <a:prstGeom prst="rect">
            <a:avLst/>
          </a:prstGeom>
          <a:noFill/>
        </p:spPr>
        <p:txBody>
          <a:bodyPr wrap="square" rtlCol="0">
            <a:spAutoFit/>
          </a:bodyPr>
          <a:lstStyle/>
          <a:p>
            <a:pPr marL="285750" indent="-285750">
              <a:buFont typeface="Arial" panose="020B0604020202020204" pitchFamily="34" charset="0"/>
              <a:buChar char="•"/>
            </a:pPr>
            <a:r>
              <a:rPr lang="en-GB" sz="2300" dirty="0" smtClean="0">
                <a:solidFill>
                  <a:srgbClr val="00B0F0"/>
                </a:solidFill>
              </a:rPr>
              <a:t>Our decisions </a:t>
            </a:r>
            <a:r>
              <a:rPr lang="en-GB" sz="2300" dirty="0">
                <a:solidFill>
                  <a:srgbClr val="00B0F0"/>
                </a:solidFill>
              </a:rPr>
              <a:t>are made </a:t>
            </a:r>
            <a:r>
              <a:rPr lang="en-GB" sz="2300" dirty="0" smtClean="0">
                <a:solidFill>
                  <a:srgbClr val="00B0F0"/>
                </a:solidFill>
              </a:rPr>
              <a:t>quickly, </a:t>
            </a:r>
            <a:r>
              <a:rPr lang="en-GB" sz="2300" dirty="0">
                <a:solidFill>
                  <a:srgbClr val="00B0F0"/>
                </a:solidFill>
              </a:rPr>
              <a:t>with limited information and cognitive </a:t>
            </a:r>
            <a:r>
              <a:rPr lang="en-GB" sz="2300" dirty="0" smtClean="0">
                <a:solidFill>
                  <a:srgbClr val="00B0F0"/>
                </a:solidFill>
              </a:rPr>
              <a:t>bandwidth, and are subject to cognitive biases, habit, social influence</a:t>
            </a:r>
          </a:p>
          <a:p>
            <a:endParaRPr lang="en-GB" sz="1000" dirty="0" smtClean="0"/>
          </a:p>
          <a:p>
            <a:pPr marL="285750" indent="-285750">
              <a:buFont typeface="Arial" panose="020B0604020202020204" pitchFamily="34" charset="0"/>
              <a:buChar char="•"/>
            </a:pPr>
            <a:r>
              <a:rPr lang="en-GB" sz="2300" dirty="0" smtClean="0">
                <a:solidFill>
                  <a:schemeClr val="accent2"/>
                </a:solidFill>
              </a:rPr>
              <a:t>Much of what we do is on ‘auto-pilot’ – greatly influenced by ‘trivial’ aspects of our environment. Small details can = big impact.</a:t>
            </a:r>
          </a:p>
          <a:p>
            <a:endParaRPr lang="en-GB" sz="1000" dirty="0" smtClean="0"/>
          </a:p>
          <a:p>
            <a:pPr marL="285750" indent="-285750">
              <a:buFont typeface="Arial" panose="020B0604020202020204" pitchFamily="34" charset="0"/>
              <a:buChar char="•"/>
            </a:pPr>
            <a:r>
              <a:rPr lang="en-GB" sz="2300" dirty="0" smtClean="0">
                <a:solidFill>
                  <a:schemeClr val="accent1"/>
                </a:solidFill>
              </a:rPr>
              <a:t>Policy and services should be designed to reflect human nature</a:t>
            </a:r>
          </a:p>
          <a:p>
            <a:pPr marL="285750" indent="-285750">
              <a:buFont typeface="Arial" panose="020B0604020202020204" pitchFamily="34" charset="0"/>
              <a:buChar char="•"/>
            </a:pPr>
            <a:endParaRPr lang="en-GB" sz="1000" dirty="0" smtClean="0"/>
          </a:p>
          <a:p>
            <a:pPr marL="285750" indent="-285750">
              <a:buFont typeface="Arial" panose="020B0604020202020204" pitchFamily="34" charset="0"/>
              <a:buChar char="•"/>
            </a:pPr>
            <a:r>
              <a:rPr lang="en-GB" sz="2300" dirty="0" smtClean="0">
                <a:solidFill>
                  <a:schemeClr val="accent2"/>
                </a:solidFill>
              </a:rPr>
              <a:t>Not just about ‘nudging’, but about applying behavioural insights to all policy tools (regulation, incentives, information campaigns)</a:t>
            </a:r>
          </a:p>
          <a:p>
            <a:endParaRPr lang="en-GB" sz="1000" dirty="0" smtClean="0"/>
          </a:p>
          <a:p>
            <a:pPr marL="285750" indent="-285750">
              <a:buFont typeface="Arial" panose="020B0604020202020204" pitchFamily="34" charset="0"/>
              <a:buChar char="•"/>
            </a:pPr>
            <a:r>
              <a:rPr lang="en-GB" sz="2300" dirty="0" smtClean="0">
                <a:solidFill>
                  <a:schemeClr val="accent1"/>
                </a:solidFill>
              </a:rPr>
              <a:t>No ‘silver bullets’ or ‘one size fits all’ – we need to understand the specific behavioural barriers &amp; opportunities – do your homework! </a:t>
            </a:r>
            <a:endParaRPr lang="en-GB" sz="2300" dirty="0">
              <a:solidFill>
                <a:schemeClr val="accent1"/>
              </a:solidFill>
            </a:endParaRPr>
          </a:p>
        </p:txBody>
      </p:sp>
    </p:spTree>
    <p:extLst>
      <p:ext uri="{BB962C8B-B14F-4D97-AF65-F5344CB8AC3E}">
        <p14:creationId xmlns:p14="http://schemas.microsoft.com/office/powerpoint/2010/main" val="87139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3463" y="3706739"/>
            <a:ext cx="8226513" cy="2312228"/>
          </a:xfrm>
        </p:spPr>
        <p:txBody>
          <a:bodyPr/>
          <a:lstStyle/>
          <a:p>
            <a:r>
              <a:rPr lang="en-GB" dirty="0" smtClean="0">
                <a:solidFill>
                  <a:srgbClr val="00B0F0"/>
                </a:solidFill>
              </a:rPr>
              <a:t>Thank You</a:t>
            </a:r>
            <a:endParaRPr lang="en-GB" sz="2400" dirty="0">
              <a:solidFill>
                <a:schemeClr val="tx1"/>
              </a:solidFill>
            </a:endParaRPr>
          </a:p>
        </p:txBody>
      </p:sp>
    </p:spTree>
    <p:extLst>
      <p:ext uri="{BB962C8B-B14F-4D97-AF65-F5344CB8AC3E}">
        <p14:creationId xmlns:p14="http://schemas.microsoft.com/office/powerpoint/2010/main" val="24604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www.howtoacademy.com/wp-content/uploads/2014/01/kahneman_portrait.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46" y="4457699"/>
            <a:ext cx="2400300" cy="240030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2"/>
          <p:cNvGrpSpPr>
            <a:grpSpLocks/>
          </p:cNvGrpSpPr>
          <p:nvPr/>
        </p:nvGrpSpPr>
        <p:grpSpPr bwMode="auto">
          <a:xfrm>
            <a:off x="375783" y="1441999"/>
            <a:ext cx="3326749" cy="3046988"/>
            <a:chOff x="-764681" y="3786904"/>
            <a:chExt cx="3869555" cy="3474819"/>
          </a:xfrm>
        </p:grpSpPr>
        <p:pic>
          <p:nvPicPr>
            <p:cNvPr id="112650" name="Picture 10" descr="http://cdn6.fotosearch.com/bthumb/CSP/CSP990/k10696314.jp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93222" y="3861048"/>
              <a:ext cx="3420891" cy="281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764681" y="3786904"/>
              <a:ext cx="3869555" cy="3474819"/>
            </a:xfrm>
            <a:prstGeom prst="rect">
              <a:avLst/>
            </a:prstGeom>
            <a:solidFill>
              <a:schemeClr val="bg1">
                <a:alpha val="75000"/>
              </a:schemeClr>
            </a:solidFill>
          </p:spPr>
          <p:txBody>
            <a:bodyPr wrap="square">
              <a:spAutoFit/>
            </a:bodyPr>
            <a:lstStyle/>
            <a:p>
              <a:pPr algn="ctr" defTabSz="457200">
                <a:defRPr/>
              </a:pPr>
              <a:r>
                <a:rPr lang="en-GB" sz="3200" b="1" dirty="0">
                  <a:solidFill>
                    <a:srgbClr val="1E9DE9"/>
                  </a:solidFill>
                </a:rPr>
                <a:t>System 1</a:t>
              </a:r>
              <a:r>
                <a:rPr lang="en-GB" sz="1600" b="1" dirty="0">
                  <a:solidFill>
                    <a:srgbClr val="1E9DE9"/>
                  </a:solidFill>
                </a:rPr>
                <a:t> </a:t>
              </a:r>
            </a:p>
            <a:p>
              <a:pPr algn="ctr" defTabSz="457200">
                <a:defRPr/>
              </a:pPr>
              <a:endParaRPr lang="en-GB" sz="1600" dirty="0">
                <a:solidFill>
                  <a:srgbClr val="1E9DE9"/>
                </a:solidFill>
              </a:endParaRPr>
            </a:p>
            <a:p>
              <a:pPr algn="ctr" defTabSz="457200">
                <a:defRPr/>
              </a:pPr>
              <a:r>
                <a:rPr lang="en-GB" sz="1600" b="1" dirty="0">
                  <a:solidFill>
                    <a:srgbClr val="1E9DE9"/>
                  </a:solidFill>
                </a:rPr>
                <a:t>Fast thinking/Automatic </a:t>
              </a:r>
            </a:p>
            <a:p>
              <a:pPr algn="ctr" defTabSz="457200">
                <a:defRPr/>
              </a:pPr>
              <a:r>
                <a:rPr lang="en-GB" sz="1600" b="1" dirty="0">
                  <a:solidFill>
                    <a:srgbClr val="1E9DE9"/>
                  </a:solidFill>
                </a:rPr>
                <a:t>intuitive, effortless</a:t>
              </a:r>
            </a:p>
            <a:p>
              <a:pPr algn="ctr" defTabSz="457200">
                <a:defRPr/>
              </a:pPr>
              <a:endParaRPr lang="en-GB" sz="1600" b="1" dirty="0">
                <a:solidFill>
                  <a:srgbClr val="1E9DE9"/>
                </a:solidFill>
              </a:endParaRPr>
            </a:p>
            <a:p>
              <a:pPr algn="ctr" defTabSz="457200">
                <a:defRPr/>
              </a:pPr>
              <a:r>
                <a:rPr lang="en-GB" sz="1600" b="1" dirty="0">
                  <a:solidFill>
                    <a:srgbClr val="1E9DE9"/>
                  </a:solidFill>
                </a:rPr>
                <a:t>2x2</a:t>
              </a:r>
            </a:p>
            <a:p>
              <a:pPr algn="ctr" defTabSz="457200">
                <a:defRPr/>
              </a:pPr>
              <a:r>
                <a:rPr lang="en-GB" sz="1600" b="1" dirty="0">
                  <a:solidFill>
                    <a:srgbClr val="1E9DE9"/>
                  </a:solidFill>
                </a:rPr>
                <a:t> </a:t>
              </a:r>
            </a:p>
            <a:p>
              <a:pPr algn="ctr" defTabSz="457200">
                <a:defRPr/>
              </a:pPr>
              <a:r>
                <a:rPr lang="en-GB" sz="1600" b="1" dirty="0">
                  <a:solidFill>
                    <a:srgbClr val="1E9DE9"/>
                  </a:solidFill>
                </a:rPr>
                <a:t>Taking your daily </a:t>
              </a:r>
              <a:r>
                <a:rPr lang="en-GB" sz="1600" b="1" dirty="0" smtClean="0">
                  <a:solidFill>
                    <a:srgbClr val="1E9DE9"/>
                  </a:solidFill>
                </a:rPr>
                <a:t>commute</a:t>
              </a:r>
            </a:p>
            <a:p>
              <a:pPr algn="ctr" defTabSz="457200">
                <a:defRPr/>
              </a:pPr>
              <a:endParaRPr lang="en-GB" sz="1600" b="1" dirty="0">
                <a:solidFill>
                  <a:srgbClr val="1E9DE9"/>
                </a:solidFill>
              </a:endParaRPr>
            </a:p>
            <a:p>
              <a:pPr algn="ctr" defTabSz="457200">
                <a:defRPr/>
              </a:pPr>
              <a:r>
                <a:rPr lang="en-GB" sz="1600" b="1" dirty="0" smtClean="0">
                  <a:solidFill>
                    <a:srgbClr val="1E9DE9"/>
                  </a:solidFill>
                </a:rPr>
                <a:t>Picking up groceries on auto-pilot</a:t>
              </a:r>
              <a:endParaRPr lang="en-GB" sz="1600" b="1" dirty="0">
                <a:solidFill>
                  <a:srgbClr val="1E9DE9"/>
                </a:solidFill>
              </a:endParaRPr>
            </a:p>
          </p:txBody>
        </p:sp>
      </p:grpSp>
      <p:grpSp>
        <p:nvGrpSpPr>
          <p:cNvPr id="4" name="Group 13"/>
          <p:cNvGrpSpPr>
            <a:grpSpLocks/>
          </p:cNvGrpSpPr>
          <p:nvPr/>
        </p:nvGrpSpPr>
        <p:grpSpPr bwMode="auto">
          <a:xfrm>
            <a:off x="3970753" y="1436629"/>
            <a:ext cx="3315416" cy="3323987"/>
            <a:chOff x="5364068" y="3776218"/>
            <a:chExt cx="3744416" cy="3794389"/>
          </a:xfrm>
        </p:grpSpPr>
        <p:pic>
          <p:nvPicPr>
            <p:cNvPr id="112648" name="Picture 10" descr="http://cdn6.fotosearch.com/bthumb/CSP/CSP990/k10696314.jpg"/>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471590" y="3878323"/>
              <a:ext cx="3420890" cy="281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9" name="Rectangle 9"/>
            <p:cNvSpPr>
              <a:spLocks noChangeArrowheads="1"/>
            </p:cNvSpPr>
            <p:nvPr/>
          </p:nvSpPr>
          <p:spPr bwMode="auto">
            <a:xfrm>
              <a:off x="5364068" y="3776218"/>
              <a:ext cx="3744416" cy="3794389"/>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chemeClr val="tx1"/>
                  </a:solidFill>
                  <a:latin typeface="Apercu" pitchFamily="50" charset="0"/>
                </a:defRPr>
              </a:lvl1pPr>
              <a:lvl2pPr marL="742950" indent="-285750" eaLnBrk="0" hangingPunct="0">
                <a:spcBef>
                  <a:spcPct val="20000"/>
                </a:spcBef>
                <a:buFont typeface="Arial" pitchFamily="34" charset="0"/>
                <a:buChar char="–"/>
                <a:defRPr>
                  <a:solidFill>
                    <a:schemeClr val="tx1"/>
                  </a:solidFill>
                  <a:latin typeface="Apercu" pitchFamily="50" charset="0"/>
                </a:defRPr>
              </a:lvl2pPr>
              <a:lvl3pPr marL="1143000" indent="-228600" eaLnBrk="0" hangingPunct="0">
                <a:spcBef>
                  <a:spcPct val="20000"/>
                </a:spcBef>
                <a:buFont typeface="Arial" pitchFamily="34" charset="0"/>
                <a:buChar char="•"/>
                <a:defRPr sz="1600">
                  <a:solidFill>
                    <a:schemeClr val="tx1"/>
                  </a:solidFill>
                  <a:latin typeface="Apercu" pitchFamily="50" charset="0"/>
                </a:defRPr>
              </a:lvl3pPr>
              <a:lvl4pPr marL="1600200" indent="-228600" eaLnBrk="0" hangingPunct="0">
                <a:spcBef>
                  <a:spcPct val="20000"/>
                </a:spcBef>
                <a:buFont typeface="Arial" pitchFamily="34" charset="0"/>
                <a:buChar char="–"/>
                <a:defRPr sz="1400">
                  <a:solidFill>
                    <a:schemeClr val="tx1"/>
                  </a:solidFill>
                  <a:latin typeface="Apercu" pitchFamily="50" charset="0"/>
                </a:defRPr>
              </a:lvl4pPr>
              <a:lvl5pPr marL="2057400" indent="-228600" eaLnBrk="0" hangingPunct="0">
                <a:spcBef>
                  <a:spcPct val="20000"/>
                </a:spcBef>
                <a:buFont typeface="Arial" pitchFamily="34" charset="0"/>
                <a:buChar char="»"/>
                <a:defRPr sz="1400">
                  <a:solidFill>
                    <a:schemeClr val="tx1"/>
                  </a:solidFill>
                  <a:latin typeface="Apercu" pitchFamily="50" charset="0"/>
                </a:defRPr>
              </a:lvl5pPr>
              <a:lvl6pPr marL="2514600" indent="-228600" eaLnBrk="0" fontAlgn="base" hangingPunct="0">
                <a:spcBef>
                  <a:spcPct val="20000"/>
                </a:spcBef>
                <a:spcAft>
                  <a:spcPct val="0"/>
                </a:spcAft>
                <a:buFont typeface="Arial" pitchFamily="34" charset="0"/>
                <a:buChar char="»"/>
                <a:defRPr sz="1400">
                  <a:solidFill>
                    <a:schemeClr val="tx1"/>
                  </a:solidFill>
                  <a:latin typeface="Apercu" pitchFamily="50" charset="0"/>
                </a:defRPr>
              </a:lvl6pPr>
              <a:lvl7pPr marL="2971800" indent="-228600" eaLnBrk="0" fontAlgn="base" hangingPunct="0">
                <a:spcBef>
                  <a:spcPct val="20000"/>
                </a:spcBef>
                <a:spcAft>
                  <a:spcPct val="0"/>
                </a:spcAft>
                <a:buFont typeface="Arial" pitchFamily="34" charset="0"/>
                <a:buChar char="»"/>
                <a:defRPr sz="1400">
                  <a:solidFill>
                    <a:schemeClr val="tx1"/>
                  </a:solidFill>
                  <a:latin typeface="Apercu" pitchFamily="50" charset="0"/>
                </a:defRPr>
              </a:lvl7pPr>
              <a:lvl8pPr marL="3429000" indent="-228600" eaLnBrk="0" fontAlgn="base" hangingPunct="0">
                <a:spcBef>
                  <a:spcPct val="20000"/>
                </a:spcBef>
                <a:spcAft>
                  <a:spcPct val="0"/>
                </a:spcAft>
                <a:buFont typeface="Arial" pitchFamily="34" charset="0"/>
                <a:buChar char="»"/>
                <a:defRPr sz="1400">
                  <a:solidFill>
                    <a:schemeClr val="tx1"/>
                  </a:solidFill>
                  <a:latin typeface="Apercu" pitchFamily="50" charset="0"/>
                </a:defRPr>
              </a:lvl8pPr>
              <a:lvl9pPr marL="3886200" indent="-228600" eaLnBrk="0" fontAlgn="base" hangingPunct="0">
                <a:spcBef>
                  <a:spcPct val="20000"/>
                </a:spcBef>
                <a:spcAft>
                  <a:spcPct val="0"/>
                </a:spcAft>
                <a:buFont typeface="Arial" pitchFamily="34" charset="0"/>
                <a:buChar char="»"/>
                <a:defRPr sz="1400">
                  <a:solidFill>
                    <a:schemeClr val="tx1"/>
                  </a:solidFill>
                  <a:latin typeface="Apercu" pitchFamily="50" charset="0"/>
                </a:defRPr>
              </a:lvl9pPr>
            </a:lstStyle>
            <a:p>
              <a:pPr algn="ctr" defTabSz="457200" eaLnBrk="1" hangingPunct="1">
                <a:spcBef>
                  <a:spcPct val="0"/>
                </a:spcBef>
                <a:buFontTx/>
                <a:buNone/>
              </a:pPr>
              <a:r>
                <a:rPr lang="en-GB" altLang="en-US" sz="3200" b="1" dirty="0">
                  <a:solidFill>
                    <a:srgbClr val="FF8C00"/>
                  </a:solidFill>
                  <a:latin typeface="Apercu"/>
                  <a:cs typeface="Arial" pitchFamily="34" charset="0"/>
                </a:rPr>
                <a:t>System 2</a:t>
              </a:r>
            </a:p>
            <a:p>
              <a:pPr algn="ctr" defTabSz="457200" eaLnBrk="1" hangingPunct="1">
                <a:spcBef>
                  <a:spcPct val="0"/>
                </a:spcBef>
                <a:buFontTx/>
                <a:buNone/>
              </a:pPr>
              <a:r>
                <a:rPr lang="en-GB" altLang="en-US" sz="1600" b="1" dirty="0">
                  <a:solidFill>
                    <a:srgbClr val="FF8C00"/>
                  </a:solidFill>
                  <a:latin typeface="Apercu"/>
                  <a:cs typeface="Arial" pitchFamily="34" charset="0"/>
                </a:rPr>
                <a:t> </a:t>
              </a:r>
            </a:p>
            <a:p>
              <a:pPr algn="ctr" defTabSz="457200" eaLnBrk="1" hangingPunct="1">
                <a:spcBef>
                  <a:spcPct val="0"/>
                </a:spcBef>
                <a:buFontTx/>
                <a:buNone/>
              </a:pPr>
              <a:r>
                <a:rPr lang="en-GB" altLang="en-US" sz="1600" b="1" dirty="0">
                  <a:solidFill>
                    <a:srgbClr val="FF8C00"/>
                  </a:solidFill>
                  <a:latin typeface="Apercu"/>
                  <a:cs typeface="Arial" pitchFamily="34" charset="0"/>
                </a:rPr>
                <a:t>Slow </a:t>
              </a:r>
              <a:r>
                <a:rPr lang="en-GB" altLang="en-US" sz="1600" b="1" dirty="0" smtClean="0">
                  <a:solidFill>
                    <a:srgbClr val="FF8C00"/>
                  </a:solidFill>
                  <a:latin typeface="Apercu"/>
                  <a:cs typeface="Arial" pitchFamily="34" charset="0"/>
                </a:rPr>
                <a:t>thinking/Reflective </a:t>
              </a:r>
              <a:endParaRPr lang="en-GB" altLang="en-US" sz="1600" b="1" dirty="0">
                <a:solidFill>
                  <a:srgbClr val="FF8C00"/>
                </a:solidFill>
                <a:latin typeface="Apercu"/>
                <a:cs typeface="Arial" pitchFamily="34" charset="0"/>
              </a:endParaRPr>
            </a:p>
            <a:p>
              <a:pPr algn="ctr" defTabSz="457200" eaLnBrk="1" hangingPunct="1">
                <a:spcBef>
                  <a:spcPct val="0"/>
                </a:spcBef>
                <a:buFontTx/>
                <a:buNone/>
              </a:pPr>
              <a:r>
                <a:rPr lang="en-GB" altLang="en-US" sz="1600" b="1" dirty="0">
                  <a:solidFill>
                    <a:srgbClr val="FF8C00"/>
                  </a:solidFill>
                  <a:latin typeface="Apercu"/>
                  <a:cs typeface="Arial" pitchFamily="34" charset="0"/>
                </a:rPr>
                <a:t>deliberate, analytic</a:t>
              </a:r>
            </a:p>
            <a:p>
              <a:pPr algn="ctr" defTabSz="457200" eaLnBrk="1" hangingPunct="1">
                <a:spcBef>
                  <a:spcPct val="0"/>
                </a:spcBef>
                <a:buFontTx/>
                <a:buNone/>
              </a:pPr>
              <a:endParaRPr lang="en-GB" altLang="en-US" sz="1600" b="1" dirty="0">
                <a:solidFill>
                  <a:srgbClr val="FF8C00"/>
                </a:solidFill>
                <a:latin typeface="Apercu"/>
                <a:cs typeface="Arial" pitchFamily="34" charset="0"/>
              </a:endParaRPr>
            </a:p>
            <a:p>
              <a:pPr algn="ctr" defTabSz="457200" eaLnBrk="1" hangingPunct="1">
                <a:spcBef>
                  <a:spcPct val="0"/>
                </a:spcBef>
                <a:buFontTx/>
                <a:buNone/>
              </a:pPr>
              <a:r>
                <a:rPr lang="en-GB" altLang="en-US" sz="1600" b="1" dirty="0">
                  <a:solidFill>
                    <a:srgbClr val="FF8C00"/>
                  </a:solidFill>
                  <a:latin typeface="Apercu"/>
                  <a:cs typeface="Arial" pitchFamily="34" charset="0"/>
                </a:rPr>
                <a:t>24x17</a:t>
              </a:r>
            </a:p>
            <a:p>
              <a:pPr algn="ctr" defTabSz="457200" eaLnBrk="1" hangingPunct="1">
                <a:spcBef>
                  <a:spcPct val="0"/>
                </a:spcBef>
                <a:buFontTx/>
                <a:buNone/>
              </a:pPr>
              <a:endParaRPr lang="en-GB" altLang="en-US" sz="1600" b="1" dirty="0">
                <a:solidFill>
                  <a:srgbClr val="FF8C00"/>
                </a:solidFill>
                <a:latin typeface="Apercu"/>
                <a:cs typeface="Arial" pitchFamily="34" charset="0"/>
              </a:endParaRPr>
            </a:p>
            <a:p>
              <a:pPr algn="ctr" defTabSz="457200" eaLnBrk="1" hangingPunct="1">
                <a:spcBef>
                  <a:spcPct val="0"/>
                </a:spcBef>
                <a:buFontTx/>
                <a:buNone/>
              </a:pPr>
              <a:r>
                <a:rPr lang="en-GB" altLang="en-US" sz="1600" b="1" dirty="0">
                  <a:solidFill>
                    <a:srgbClr val="FF8C00"/>
                  </a:solidFill>
                  <a:latin typeface="Apercu"/>
                  <a:cs typeface="Arial" pitchFamily="34" charset="0"/>
                </a:rPr>
                <a:t>Planning a trip </a:t>
              </a:r>
              <a:r>
                <a:rPr lang="en-GB" altLang="en-US" sz="1600" b="1" dirty="0" smtClean="0">
                  <a:solidFill>
                    <a:srgbClr val="FF8C00"/>
                  </a:solidFill>
                  <a:latin typeface="Apercu"/>
                  <a:cs typeface="Arial" pitchFamily="34" charset="0"/>
                </a:rPr>
                <a:t>overseas</a:t>
              </a:r>
            </a:p>
            <a:p>
              <a:pPr algn="ctr" defTabSz="457200" eaLnBrk="1" hangingPunct="1">
                <a:spcBef>
                  <a:spcPct val="0"/>
                </a:spcBef>
                <a:buFontTx/>
                <a:buNone/>
              </a:pPr>
              <a:endParaRPr lang="en-GB" altLang="en-US" sz="1600" b="1" dirty="0">
                <a:solidFill>
                  <a:srgbClr val="FF8C00"/>
                </a:solidFill>
                <a:latin typeface="Apercu"/>
                <a:cs typeface="Arial" pitchFamily="34" charset="0"/>
              </a:endParaRPr>
            </a:p>
            <a:p>
              <a:pPr algn="ctr" defTabSz="457200" eaLnBrk="1" hangingPunct="1">
                <a:spcBef>
                  <a:spcPct val="0"/>
                </a:spcBef>
                <a:buFontTx/>
                <a:buNone/>
              </a:pPr>
              <a:r>
                <a:rPr lang="en-GB" altLang="en-US" sz="1600" b="1" dirty="0" smtClean="0">
                  <a:solidFill>
                    <a:srgbClr val="FF8C00"/>
                  </a:solidFill>
                  <a:latin typeface="Apercu"/>
                  <a:cs typeface="Arial" pitchFamily="34" charset="0"/>
                </a:rPr>
                <a:t>Planning a new meal you’ve never cooked before</a:t>
              </a:r>
              <a:endParaRPr lang="en-GB" altLang="en-US" sz="1600" b="1" dirty="0">
                <a:solidFill>
                  <a:srgbClr val="FF8C00"/>
                </a:solidFill>
                <a:latin typeface="Apercu"/>
                <a:cs typeface="Arial" pitchFamily="34" charset="0"/>
              </a:endParaRPr>
            </a:p>
            <a:p>
              <a:pPr algn="ctr" defTabSz="457200" eaLnBrk="1" hangingPunct="1">
                <a:spcBef>
                  <a:spcPct val="0"/>
                </a:spcBef>
                <a:buFontTx/>
                <a:buNone/>
              </a:pPr>
              <a:endParaRPr lang="en-GB" altLang="en-US" sz="1800" b="1" dirty="0">
                <a:solidFill>
                  <a:srgbClr val="1E9DE9"/>
                </a:solidFill>
                <a:latin typeface="Apercu"/>
                <a:cs typeface="Arial" pitchFamily="34" charset="0"/>
              </a:endParaRPr>
            </a:p>
          </p:txBody>
        </p:sp>
      </p:grpSp>
      <p:sp>
        <p:nvSpPr>
          <p:cNvPr id="17" name="Rectangle 3"/>
          <p:cNvSpPr>
            <a:spLocks/>
          </p:cNvSpPr>
          <p:nvPr/>
        </p:nvSpPr>
        <p:spPr bwMode="auto">
          <a:xfrm>
            <a:off x="1847901" y="6275539"/>
            <a:ext cx="5247012" cy="51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spcBef>
                <a:spcPct val="20000"/>
              </a:spcBef>
              <a:buFont typeface="Arial" pitchFamily="34" charset="0"/>
              <a:buChar char="•"/>
              <a:defRPr sz="2000">
                <a:solidFill>
                  <a:schemeClr val="tx1"/>
                </a:solidFill>
                <a:latin typeface="Apercu" pitchFamily="50" charset="0"/>
              </a:defRPr>
            </a:lvl1pPr>
            <a:lvl2pPr marL="742950" indent="-285750" eaLnBrk="0" hangingPunct="0">
              <a:spcBef>
                <a:spcPct val="20000"/>
              </a:spcBef>
              <a:buFont typeface="Arial" pitchFamily="34" charset="0"/>
              <a:buChar char="–"/>
              <a:defRPr>
                <a:solidFill>
                  <a:schemeClr val="tx1"/>
                </a:solidFill>
                <a:latin typeface="Apercu" pitchFamily="50" charset="0"/>
              </a:defRPr>
            </a:lvl2pPr>
            <a:lvl3pPr marL="1143000" indent="-228600" eaLnBrk="0" hangingPunct="0">
              <a:spcBef>
                <a:spcPct val="20000"/>
              </a:spcBef>
              <a:buFont typeface="Arial" pitchFamily="34" charset="0"/>
              <a:buChar char="•"/>
              <a:defRPr sz="1600">
                <a:solidFill>
                  <a:schemeClr val="tx1"/>
                </a:solidFill>
                <a:latin typeface="Apercu" pitchFamily="50" charset="0"/>
              </a:defRPr>
            </a:lvl3pPr>
            <a:lvl4pPr marL="1600200" indent="-228600" eaLnBrk="0" hangingPunct="0">
              <a:spcBef>
                <a:spcPct val="20000"/>
              </a:spcBef>
              <a:buFont typeface="Arial" pitchFamily="34" charset="0"/>
              <a:buChar char="–"/>
              <a:defRPr sz="1400">
                <a:solidFill>
                  <a:schemeClr val="tx1"/>
                </a:solidFill>
                <a:latin typeface="Apercu" pitchFamily="50" charset="0"/>
              </a:defRPr>
            </a:lvl4pPr>
            <a:lvl5pPr marL="2057400" indent="-228600" eaLnBrk="0" hangingPunct="0">
              <a:spcBef>
                <a:spcPct val="20000"/>
              </a:spcBef>
              <a:buFont typeface="Arial" pitchFamily="34" charset="0"/>
              <a:buChar char="»"/>
              <a:defRPr sz="1400">
                <a:solidFill>
                  <a:schemeClr val="tx1"/>
                </a:solidFill>
                <a:latin typeface="Apercu" pitchFamily="50" charset="0"/>
              </a:defRPr>
            </a:lvl5pPr>
            <a:lvl6pPr marL="2514600" indent="-228600" eaLnBrk="0" fontAlgn="base" hangingPunct="0">
              <a:spcBef>
                <a:spcPct val="20000"/>
              </a:spcBef>
              <a:spcAft>
                <a:spcPct val="0"/>
              </a:spcAft>
              <a:buFont typeface="Arial" pitchFamily="34" charset="0"/>
              <a:buChar char="»"/>
              <a:defRPr sz="1400">
                <a:solidFill>
                  <a:schemeClr val="tx1"/>
                </a:solidFill>
                <a:latin typeface="Apercu" pitchFamily="50" charset="0"/>
              </a:defRPr>
            </a:lvl6pPr>
            <a:lvl7pPr marL="2971800" indent="-228600" eaLnBrk="0" fontAlgn="base" hangingPunct="0">
              <a:spcBef>
                <a:spcPct val="20000"/>
              </a:spcBef>
              <a:spcAft>
                <a:spcPct val="0"/>
              </a:spcAft>
              <a:buFont typeface="Arial" pitchFamily="34" charset="0"/>
              <a:buChar char="»"/>
              <a:defRPr sz="1400">
                <a:solidFill>
                  <a:schemeClr val="tx1"/>
                </a:solidFill>
                <a:latin typeface="Apercu" pitchFamily="50" charset="0"/>
              </a:defRPr>
            </a:lvl7pPr>
            <a:lvl8pPr marL="3429000" indent="-228600" eaLnBrk="0" fontAlgn="base" hangingPunct="0">
              <a:spcBef>
                <a:spcPct val="20000"/>
              </a:spcBef>
              <a:spcAft>
                <a:spcPct val="0"/>
              </a:spcAft>
              <a:buFont typeface="Arial" pitchFamily="34" charset="0"/>
              <a:buChar char="»"/>
              <a:defRPr sz="1400">
                <a:solidFill>
                  <a:schemeClr val="tx1"/>
                </a:solidFill>
                <a:latin typeface="Apercu" pitchFamily="50" charset="0"/>
              </a:defRPr>
            </a:lvl8pPr>
            <a:lvl9pPr marL="3886200" indent="-228600" eaLnBrk="0" fontAlgn="base" hangingPunct="0">
              <a:spcBef>
                <a:spcPct val="20000"/>
              </a:spcBef>
              <a:spcAft>
                <a:spcPct val="0"/>
              </a:spcAft>
              <a:buFont typeface="Arial" pitchFamily="34" charset="0"/>
              <a:buChar char="»"/>
              <a:defRPr sz="1400">
                <a:solidFill>
                  <a:schemeClr val="tx1"/>
                </a:solidFill>
                <a:latin typeface="Apercu" pitchFamily="50" charset="0"/>
              </a:defRPr>
            </a:lvl9pPr>
          </a:lstStyle>
          <a:p>
            <a:pPr algn="ctr" defTabSz="457200" eaLnBrk="1" hangingPunct="1">
              <a:spcBef>
                <a:spcPct val="0"/>
              </a:spcBef>
              <a:buFontTx/>
              <a:buNone/>
            </a:pPr>
            <a:r>
              <a:rPr lang="en-US" altLang="en-US" sz="1800" b="1" dirty="0" smtClean="0">
                <a:solidFill>
                  <a:srgbClr val="1D1D1C"/>
                </a:solidFill>
                <a:latin typeface="Apercu"/>
                <a:cs typeface="Arial" pitchFamily="34" charset="0"/>
                <a:sym typeface="Gill Sans"/>
              </a:rPr>
              <a:t>Daniel </a:t>
            </a:r>
            <a:r>
              <a:rPr lang="en-US" altLang="en-US" sz="1800" b="1" dirty="0" err="1">
                <a:solidFill>
                  <a:srgbClr val="1D1D1C"/>
                </a:solidFill>
                <a:latin typeface="Apercu"/>
                <a:cs typeface="Arial" pitchFamily="34" charset="0"/>
                <a:sym typeface="Gill Sans"/>
              </a:rPr>
              <a:t>Kahneman</a:t>
            </a:r>
            <a:r>
              <a:rPr lang="en-US" altLang="en-US" sz="1800" b="1" dirty="0">
                <a:solidFill>
                  <a:srgbClr val="1D1D1C"/>
                </a:solidFill>
                <a:latin typeface="Apercu"/>
                <a:cs typeface="Arial" pitchFamily="34" charset="0"/>
                <a:sym typeface="Gill Sans"/>
              </a:rPr>
              <a:t>, Nobel </a:t>
            </a:r>
            <a:r>
              <a:rPr lang="en-US" altLang="en-US" sz="1800" b="1" dirty="0" smtClean="0">
                <a:solidFill>
                  <a:srgbClr val="1D1D1C"/>
                </a:solidFill>
                <a:latin typeface="Apercu"/>
                <a:cs typeface="Arial" pitchFamily="34" charset="0"/>
                <a:sym typeface="Gill Sans"/>
              </a:rPr>
              <a:t>Laureate, 2002</a:t>
            </a:r>
            <a:endParaRPr lang="en-US" altLang="en-US" sz="1800" b="1" dirty="0">
              <a:solidFill>
                <a:srgbClr val="1D1D1C"/>
              </a:solidFill>
              <a:latin typeface="Apercu"/>
              <a:cs typeface="Arial" pitchFamily="34" charset="0"/>
              <a:sym typeface="Gill Sans"/>
            </a:endParaRPr>
          </a:p>
        </p:txBody>
      </p:sp>
      <p:sp>
        <p:nvSpPr>
          <p:cNvPr id="3" name="Title 2"/>
          <p:cNvSpPr>
            <a:spLocks noGrp="1"/>
          </p:cNvSpPr>
          <p:nvPr>
            <p:ph type="title"/>
          </p:nvPr>
        </p:nvSpPr>
        <p:spPr/>
        <p:txBody>
          <a:bodyPr/>
          <a:lstStyle/>
          <a:p>
            <a:r>
              <a:rPr lang="en-GB" dirty="0" smtClean="0"/>
              <a:t/>
            </a:r>
            <a:br>
              <a:rPr lang="en-GB" dirty="0" smtClean="0"/>
            </a:br>
            <a:r>
              <a:rPr lang="en-GB" dirty="0" smtClean="0"/>
              <a:t>The dual process model of cognition</a:t>
            </a:r>
            <a:endParaRPr lang="en-GB" dirty="0"/>
          </a:p>
        </p:txBody>
      </p:sp>
      <p:sp>
        <p:nvSpPr>
          <p:cNvPr id="5" name="TextBox 4"/>
          <p:cNvSpPr txBox="1"/>
          <p:nvPr/>
        </p:nvSpPr>
        <p:spPr>
          <a:xfrm>
            <a:off x="2204580" y="4666737"/>
            <a:ext cx="5473875" cy="1815882"/>
          </a:xfrm>
          <a:prstGeom prst="rect">
            <a:avLst/>
          </a:prstGeom>
          <a:noFill/>
        </p:spPr>
        <p:txBody>
          <a:bodyPr wrap="square" rtlCol="0">
            <a:spAutoFit/>
          </a:bodyPr>
          <a:lstStyle/>
          <a:p>
            <a:r>
              <a:rPr lang="en-US" altLang="en-US" sz="2800" b="1" dirty="0">
                <a:solidFill>
                  <a:srgbClr val="00B0F0"/>
                </a:solidFill>
                <a:cs typeface="Arial" pitchFamily="34" charset="0"/>
              </a:rPr>
              <a:t>“It turns out that the environmental effects on behavior are a lot stronger than most people expect</a:t>
            </a:r>
            <a:r>
              <a:rPr lang="en-US" altLang="en-US" sz="2800" b="1" dirty="0" smtClean="0">
                <a:solidFill>
                  <a:srgbClr val="00B0F0"/>
                </a:solidFill>
                <a:cs typeface="Arial" pitchFamily="34" charset="0"/>
              </a:rPr>
              <a:t>”</a:t>
            </a:r>
            <a:endParaRPr lang="en-US" altLang="en-US" sz="2800" b="1" dirty="0">
              <a:solidFill>
                <a:srgbClr val="00B0F0"/>
              </a:solidFill>
              <a:cs typeface="Arial" pitchFamily="34" charset="0"/>
            </a:endParaRPr>
          </a:p>
        </p:txBody>
      </p:sp>
      <p:pic>
        <p:nvPicPr>
          <p:cNvPr id="6" name="Picture 5"/>
          <p:cNvPicPr>
            <a:picLocks noChangeAspect="1"/>
          </p:cNvPicPr>
          <p:nvPr/>
        </p:nvPicPr>
        <p:blipFill>
          <a:blip r:embed="rId5"/>
          <a:stretch>
            <a:fillRect/>
          </a:stretch>
        </p:blipFill>
        <p:spPr>
          <a:xfrm>
            <a:off x="7094913" y="3791403"/>
            <a:ext cx="2024559" cy="2996880"/>
          </a:xfrm>
          <a:prstGeom prst="rect">
            <a:avLst/>
          </a:prstGeom>
        </p:spPr>
      </p:pic>
    </p:spTree>
    <p:extLst>
      <p:ext uri="{BB962C8B-B14F-4D97-AF65-F5344CB8AC3E}">
        <p14:creationId xmlns:p14="http://schemas.microsoft.com/office/powerpoint/2010/main" val="2802973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805" y="340804"/>
            <a:ext cx="6438900" cy="850107"/>
          </a:xfrm>
        </p:spPr>
        <p:txBody>
          <a:bodyPr/>
          <a:lstStyle/>
          <a:p>
            <a:r>
              <a:rPr lang="en-GB" sz="2400" dirty="0" smtClean="0"/>
              <a:t>‘environmental effects on behaviour’…</a:t>
            </a:r>
            <a:endParaRPr lang="en-GB" sz="2400" dirty="0"/>
          </a:p>
        </p:txBody>
      </p:sp>
      <p:pic>
        <p:nvPicPr>
          <p:cNvPr id="3076" name="Picture 4" descr="https://thatswhatyouredealingwith.files.wordpress.com/2011/12/starbucks-coffee-cups-sizes-tall-grande-venti-trenta.jpg"/>
          <p:cNvPicPr>
            <a:picLocks noChangeAspect="1" noChangeArrowheads="1"/>
          </p:cNvPicPr>
          <p:nvPr/>
        </p:nvPicPr>
        <p:blipFill rotWithShape="1">
          <a:blip r:embed="rId3">
            <a:extLst>
              <a:ext uri="{28A0092B-C50C-407E-A947-70E740481C1C}">
                <a14:useLocalDpi xmlns:a14="http://schemas.microsoft.com/office/drawing/2010/main" val="0"/>
              </a:ext>
            </a:extLst>
          </a:blip>
          <a:srcRect l="21766" t="20641" r="26853" b="15741"/>
          <a:stretch/>
        </p:blipFill>
        <p:spPr bwMode="auto">
          <a:xfrm>
            <a:off x="1226299" y="1878986"/>
            <a:ext cx="4164555" cy="243297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thatswhatyouredealingwith.files.wordpress.com/2011/12/starbucks-coffee-cups-sizes-tall-grande-venti-trenta.jpg"/>
          <p:cNvPicPr>
            <a:picLocks noChangeAspect="1" noChangeArrowheads="1"/>
          </p:cNvPicPr>
          <p:nvPr/>
        </p:nvPicPr>
        <p:blipFill rotWithShape="1">
          <a:blip r:embed="rId3">
            <a:extLst>
              <a:ext uri="{28A0092B-C50C-407E-A947-70E740481C1C}">
                <a14:useLocalDpi xmlns:a14="http://schemas.microsoft.com/office/drawing/2010/main" val="0"/>
              </a:ext>
            </a:extLst>
          </a:blip>
          <a:srcRect l="37003" t="5869" b="16184"/>
          <a:stretch/>
        </p:blipFill>
        <p:spPr bwMode="auto">
          <a:xfrm>
            <a:off x="2461123" y="1316388"/>
            <a:ext cx="5106136" cy="29809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0805" y="4859930"/>
            <a:ext cx="8194576" cy="1384995"/>
          </a:xfrm>
          <a:prstGeom prst="rect">
            <a:avLst/>
          </a:prstGeom>
          <a:noFill/>
        </p:spPr>
        <p:txBody>
          <a:bodyPr wrap="square" rtlCol="0">
            <a:spAutoFit/>
          </a:bodyPr>
          <a:lstStyle/>
          <a:p>
            <a:r>
              <a:rPr lang="en-GB" sz="2800" b="1" dirty="0" smtClean="0"/>
              <a:t>Small changes to our environment</a:t>
            </a:r>
            <a:r>
              <a:rPr lang="en-GB" sz="2800" dirty="0" smtClean="0"/>
              <a:t>, to the way choices are presented and services are designed, can have a </a:t>
            </a:r>
            <a:r>
              <a:rPr lang="en-GB" sz="2800" b="1" dirty="0" smtClean="0"/>
              <a:t>big impact on our behaviour</a:t>
            </a:r>
            <a:endParaRPr lang="en-GB" sz="2800" b="1" dirty="0"/>
          </a:p>
        </p:txBody>
      </p:sp>
    </p:spTree>
    <p:extLst>
      <p:ext uri="{BB962C8B-B14F-4D97-AF65-F5344CB8AC3E}">
        <p14:creationId xmlns:p14="http://schemas.microsoft.com/office/powerpoint/2010/main" val="83750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07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0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805" y="340804"/>
            <a:ext cx="6438900" cy="850107"/>
          </a:xfrm>
        </p:spPr>
        <p:txBody>
          <a:bodyPr/>
          <a:lstStyle/>
          <a:p>
            <a:r>
              <a:rPr lang="en-GB" sz="2400" dirty="0" smtClean="0"/>
              <a:t>Some less trivial examples…</a:t>
            </a:r>
            <a:endParaRPr lang="en-GB" sz="2400" dirty="0"/>
          </a:p>
        </p:txBody>
      </p:sp>
      <p:pic>
        <p:nvPicPr>
          <p:cNvPr id="6" name="Picture 2" descr="Image result for hubbub cigarette bin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586" r="25271"/>
          <a:stretch/>
        </p:blipFill>
        <p:spPr bwMode="auto">
          <a:xfrm>
            <a:off x="262619" y="1342958"/>
            <a:ext cx="2018002" cy="36518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6480" y="4950945"/>
            <a:ext cx="2074141" cy="1200329"/>
          </a:xfrm>
          <a:prstGeom prst="rect">
            <a:avLst/>
          </a:prstGeom>
          <a:noFill/>
        </p:spPr>
        <p:txBody>
          <a:bodyPr wrap="square" rtlCol="0">
            <a:spAutoFit/>
          </a:bodyPr>
          <a:lstStyle/>
          <a:p>
            <a:r>
              <a:rPr lang="en-GB" sz="2000" dirty="0" smtClean="0"/>
              <a:t>Reduce littering by making it fun (</a:t>
            </a:r>
            <a:r>
              <a:rPr lang="en-GB" sz="2000" dirty="0" smtClean="0">
                <a:solidFill>
                  <a:schemeClr val="accent2"/>
                </a:solidFill>
              </a:rPr>
              <a:t>gamification</a:t>
            </a:r>
            <a:r>
              <a:rPr lang="en-GB" sz="2000" dirty="0" smtClean="0"/>
              <a:t>)</a:t>
            </a:r>
          </a:p>
          <a:p>
            <a:r>
              <a:rPr lang="en-GB" sz="1200" dirty="0" smtClean="0"/>
              <a:t>(Hubbub)</a:t>
            </a:r>
            <a:endParaRPr lang="en-GB" sz="1200" dirty="0"/>
          </a:p>
        </p:txBody>
      </p:sp>
      <p:pic>
        <p:nvPicPr>
          <p:cNvPr id="8" name="Picture 7"/>
          <p:cNvPicPr>
            <a:picLocks noChangeAspect="1"/>
          </p:cNvPicPr>
          <p:nvPr/>
        </p:nvPicPr>
        <p:blipFill>
          <a:blip r:embed="rId4"/>
          <a:stretch>
            <a:fillRect/>
          </a:stretch>
        </p:blipFill>
        <p:spPr>
          <a:xfrm>
            <a:off x="5799551" y="1408217"/>
            <a:ext cx="3088668" cy="2028892"/>
          </a:xfrm>
          <a:prstGeom prst="rect">
            <a:avLst/>
          </a:prstGeom>
        </p:spPr>
      </p:pic>
      <p:sp>
        <p:nvSpPr>
          <p:cNvPr id="5" name="TextBox 4"/>
          <p:cNvSpPr txBox="1"/>
          <p:nvPr/>
        </p:nvSpPr>
        <p:spPr>
          <a:xfrm>
            <a:off x="2523358" y="1333105"/>
            <a:ext cx="3276193" cy="1785104"/>
          </a:xfrm>
          <a:prstGeom prst="rect">
            <a:avLst/>
          </a:prstGeom>
          <a:noFill/>
        </p:spPr>
        <p:txBody>
          <a:bodyPr wrap="square" rtlCol="0">
            <a:spAutoFit/>
          </a:bodyPr>
          <a:lstStyle/>
          <a:p>
            <a:pPr algn="r"/>
            <a:r>
              <a:rPr lang="en-GB" sz="2200" dirty="0" smtClean="0"/>
              <a:t>Reduce tax avoidance by putting lottery tickets on receipts</a:t>
            </a:r>
          </a:p>
          <a:p>
            <a:pPr algn="r"/>
            <a:r>
              <a:rPr lang="en-GB" sz="2200" dirty="0" smtClean="0"/>
              <a:t>(</a:t>
            </a:r>
            <a:r>
              <a:rPr lang="en-GB" sz="2200" dirty="0" smtClean="0">
                <a:solidFill>
                  <a:schemeClr val="accent2"/>
                </a:solidFill>
              </a:rPr>
              <a:t>behaviourally-informed incentives</a:t>
            </a:r>
            <a:r>
              <a:rPr lang="en-GB" sz="2200" dirty="0" smtClean="0"/>
              <a:t>)</a:t>
            </a:r>
            <a:endParaRPr lang="en-GB" sz="2200" dirty="0"/>
          </a:p>
        </p:txBody>
      </p:sp>
      <p:pic>
        <p:nvPicPr>
          <p:cNvPr id="7" name="Picture 6"/>
          <p:cNvPicPr>
            <a:picLocks noChangeAspect="1"/>
          </p:cNvPicPr>
          <p:nvPr/>
        </p:nvPicPr>
        <p:blipFill>
          <a:blip r:embed="rId5"/>
          <a:stretch>
            <a:fillRect/>
          </a:stretch>
        </p:blipFill>
        <p:spPr>
          <a:xfrm>
            <a:off x="5799551" y="3512221"/>
            <a:ext cx="3106454" cy="2100444"/>
          </a:xfrm>
          <a:prstGeom prst="rect">
            <a:avLst/>
          </a:prstGeom>
        </p:spPr>
      </p:pic>
      <p:sp>
        <p:nvSpPr>
          <p:cNvPr id="10" name="TextBox 9"/>
          <p:cNvSpPr txBox="1"/>
          <p:nvPr/>
        </p:nvSpPr>
        <p:spPr>
          <a:xfrm>
            <a:off x="5636712" y="5612664"/>
            <a:ext cx="3269293" cy="1107996"/>
          </a:xfrm>
          <a:prstGeom prst="rect">
            <a:avLst/>
          </a:prstGeom>
          <a:solidFill>
            <a:schemeClr val="bg1"/>
          </a:solidFill>
        </p:spPr>
        <p:txBody>
          <a:bodyPr wrap="square" rtlCol="0">
            <a:spAutoFit/>
          </a:bodyPr>
          <a:lstStyle/>
          <a:p>
            <a:r>
              <a:rPr lang="en-GB" sz="2200" dirty="0" smtClean="0"/>
              <a:t>Reduce food waste (~40%) by removing the tray (</a:t>
            </a:r>
            <a:r>
              <a:rPr lang="en-GB" sz="2200" dirty="0" smtClean="0">
                <a:solidFill>
                  <a:schemeClr val="accent2"/>
                </a:solidFill>
              </a:rPr>
              <a:t>friction costs</a:t>
            </a:r>
            <a:r>
              <a:rPr lang="en-GB" sz="2200" dirty="0" smtClean="0"/>
              <a:t>)</a:t>
            </a:r>
            <a:endParaRPr lang="en-GB" sz="2200" dirty="0"/>
          </a:p>
        </p:txBody>
      </p:sp>
      <p:pic>
        <p:nvPicPr>
          <p:cNvPr id="11" name="Picture 10"/>
          <p:cNvPicPr>
            <a:picLocks noChangeAspect="1"/>
          </p:cNvPicPr>
          <p:nvPr/>
        </p:nvPicPr>
        <p:blipFill rotWithShape="1">
          <a:blip r:embed="rId6"/>
          <a:srcRect l="11339" r="915" b="7002"/>
          <a:stretch/>
        </p:blipFill>
        <p:spPr>
          <a:xfrm>
            <a:off x="2443460" y="3181404"/>
            <a:ext cx="2403319" cy="3582652"/>
          </a:xfrm>
          <a:prstGeom prst="rect">
            <a:avLst/>
          </a:prstGeom>
        </p:spPr>
      </p:pic>
      <p:sp>
        <p:nvSpPr>
          <p:cNvPr id="12" name="TextBox 11"/>
          <p:cNvSpPr txBox="1"/>
          <p:nvPr/>
        </p:nvSpPr>
        <p:spPr>
          <a:xfrm>
            <a:off x="3206663" y="3268872"/>
            <a:ext cx="2430049" cy="1446550"/>
          </a:xfrm>
          <a:prstGeom prst="rect">
            <a:avLst/>
          </a:prstGeom>
          <a:noFill/>
        </p:spPr>
        <p:txBody>
          <a:bodyPr wrap="square" rtlCol="0">
            <a:spAutoFit/>
          </a:bodyPr>
          <a:lstStyle/>
          <a:p>
            <a:r>
              <a:rPr lang="en-GB" sz="2200" dirty="0" smtClean="0"/>
              <a:t>Encourage sustainable diets by changing dish names (</a:t>
            </a:r>
            <a:r>
              <a:rPr lang="en-GB" sz="2200" dirty="0" smtClean="0">
                <a:solidFill>
                  <a:schemeClr val="accent2"/>
                </a:solidFill>
              </a:rPr>
              <a:t>framing</a:t>
            </a:r>
            <a:r>
              <a:rPr lang="en-GB" sz="2200" dirty="0" smtClean="0"/>
              <a:t>)</a:t>
            </a:r>
            <a:endParaRPr lang="en-GB" sz="2200" dirty="0"/>
          </a:p>
        </p:txBody>
      </p:sp>
    </p:spTree>
    <p:extLst>
      <p:ext uri="{BB962C8B-B14F-4D97-AF65-F5344CB8AC3E}">
        <p14:creationId xmlns:p14="http://schemas.microsoft.com/office/powerpoint/2010/main" val="152722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98"/>
          <p:cNvPicPr>
            <a:picLocks noChangeAspect="1"/>
          </p:cNvPicPr>
          <p:nvPr/>
        </p:nvPicPr>
        <p:blipFill rotWithShape="1">
          <a:blip r:embed="rId3"/>
          <a:srcRect l="37356"/>
          <a:stretch/>
        </p:blipFill>
        <p:spPr>
          <a:xfrm>
            <a:off x="-11469" y="4864693"/>
            <a:ext cx="2079552" cy="2007338"/>
          </a:xfrm>
          <a:prstGeom prst="rect">
            <a:avLst/>
          </a:prstGeom>
        </p:spPr>
      </p:pic>
      <p:pic>
        <p:nvPicPr>
          <p:cNvPr id="14" name="Picture 13"/>
          <p:cNvPicPr>
            <a:picLocks noChangeAspect="1"/>
          </p:cNvPicPr>
          <p:nvPr/>
        </p:nvPicPr>
        <p:blipFill>
          <a:blip r:embed="rId4"/>
          <a:stretch>
            <a:fillRect/>
          </a:stretch>
        </p:blipFill>
        <p:spPr>
          <a:xfrm>
            <a:off x="2407026" y="1406804"/>
            <a:ext cx="6574136" cy="3710108"/>
          </a:xfrm>
          <a:prstGeom prst="rect">
            <a:avLst/>
          </a:prstGeom>
        </p:spPr>
      </p:pic>
      <p:sp>
        <p:nvSpPr>
          <p:cNvPr id="2" name="Title 1"/>
          <p:cNvSpPr>
            <a:spLocks noGrp="1"/>
          </p:cNvSpPr>
          <p:nvPr>
            <p:ph type="title"/>
          </p:nvPr>
        </p:nvSpPr>
        <p:spPr/>
        <p:txBody>
          <a:bodyPr/>
          <a:lstStyle/>
          <a:p>
            <a:r>
              <a:rPr lang="en-GB" dirty="0" smtClean="0"/>
              <a:t>How can we use behavioural insights?</a:t>
            </a:r>
            <a:endParaRPr lang="en-GB" dirty="0"/>
          </a:p>
        </p:txBody>
      </p:sp>
      <p:pic>
        <p:nvPicPr>
          <p:cNvPr id="7" name="Picture 8" descr="head-silhouette.png"/>
          <p:cNvPicPr>
            <a:picLocks noChangeAspect="1"/>
          </p:cNvPicPr>
          <p:nvPr/>
        </p:nvPicPr>
        <p:blipFill>
          <a:blip r:embed="rId5" cstate="print"/>
          <a:srcRect/>
          <a:stretch>
            <a:fillRect/>
          </a:stretch>
        </p:blipFill>
        <p:spPr bwMode="auto">
          <a:xfrm>
            <a:off x="3401485" y="5334512"/>
            <a:ext cx="1031458" cy="1181488"/>
          </a:xfrm>
          <a:prstGeom prst="rect">
            <a:avLst/>
          </a:prstGeom>
          <a:noFill/>
          <a:ln w="9525">
            <a:noFill/>
            <a:miter lim="800000"/>
            <a:headEnd/>
            <a:tailEnd/>
          </a:ln>
        </p:spPr>
      </p:pic>
      <p:sp>
        <p:nvSpPr>
          <p:cNvPr id="16" name="Content Placeholder 3"/>
          <p:cNvSpPr txBox="1">
            <a:spLocks/>
          </p:cNvSpPr>
          <p:nvPr/>
        </p:nvSpPr>
        <p:spPr>
          <a:xfrm>
            <a:off x="3064366" y="5209699"/>
            <a:ext cx="1772233" cy="1575261"/>
          </a:xfrm>
          <a:prstGeom prst="rect">
            <a:avLst/>
          </a:prstGeom>
          <a:solidFill>
            <a:schemeClr val="bg1">
              <a:lumMod val="95000"/>
              <a:alpha val="70000"/>
            </a:schemeClr>
          </a:solidFill>
        </p:spPr>
        <p:txBody>
          <a:bodyPr>
            <a:normAutofit/>
          </a:bodyPr>
          <a:lstStyle/>
          <a:p>
            <a:pPr marL="514350" indent="-514350" fontAlgn="auto">
              <a:spcBef>
                <a:spcPct val="20000"/>
              </a:spcBef>
              <a:spcAft>
                <a:spcPts val="0"/>
              </a:spcAft>
              <a:buFont typeface="Arial" pitchFamily="34" charset="0"/>
              <a:buAutoNum type="arabicPeriod"/>
              <a:defRPr/>
            </a:pPr>
            <a:endParaRPr lang="en-GB" sz="3200" b="1" dirty="0">
              <a:latin typeface="+mn-lt"/>
            </a:endParaRPr>
          </a:p>
          <a:p>
            <a:pPr marL="514350" indent="-514350" fontAlgn="auto">
              <a:spcBef>
                <a:spcPct val="20000"/>
              </a:spcBef>
              <a:spcAft>
                <a:spcPts val="0"/>
              </a:spcAft>
              <a:buFont typeface="Arial" pitchFamily="34" charset="0"/>
              <a:buAutoNum type="arabicPeriod"/>
              <a:defRPr/>
            </a:pPr>
            <a:endParaRPr lang="en-GB" sz="3200" dirty="0">
              <a:latin typeface="+mn-lt"/>
            </a:endParaRPr>
          </a:p>
          <a:p>
            <a:pPr marL="514350" indent="-514350" fontAlgn="auto">
              <a:spcBef>
                <a:spcPct val="20000"/>
              </a:spcBef>
              <a:spcAft>
                <a:spcPts val="0"/>
              </a:spcAft>
              <a:buFont typeface="Arial" pitchFamily="34" charset="0"/>
              <a:buAutoNum type="arabicPeriod"/>
              <a:defRPr/>
            </a:pPr>
            <a:endParaRPr lang="en-GB" sz="3200" dirty="0">
              <a:latin typeface="+mn-lt"/>
            </a:endParaRPr>
          </a:p>
          <a:p>
            <a:pPr marL="514350" indent="-514350" fontAlgn="auto">
              <a:spcBef>
                <a:spcPct val="20000"/>
              </a:spcBef>
              <a:spcAft>
                <a:spcPts val="0"/>
              </a:spcAft>
              <a:buFont typeface="Arial" pitchFamily="34" charset="0"/>
              <a:buAutoNum type="arabicPeriod"/>
              <a:defRPr/>
            </a:pPr>
            <a:endParaRPr lang="en-GB" sz="3200" dirty="0">
              <a:latin typeface="+mn-lt"/>
            </a:endParaRPr>
          </a:p>
          <a:p>
            <a:pPr marL="514350" indent="-514350" fontAlgn="auto">
              <a:spcBef>
                <a:spcPct val="20000"/>
              </a:spcBef>
              <a:spcAft>
                <a:spcPts val="0"/>
              </a:spcAft>
              <a:defRPr/>
            </a:pPr>
            <a:endParaRPr lang="en-GB" sz="3200" b="1" dirty="0">
              <a:latin typeface="+mn-lt"/>
            </a:endParaRPr>
          </a:p>
          <a:p>
            <a:pPr marL="514350" indent="-514350" fontAlgn="auto">
              <a:spcBef>
                <a:spcPct val="20000"/>
              </a:spcBef>
              <a:spcAft>
                <a:spcPts val="0"/>
              </a:spcAft>
              <a:buFont typeface="Arial" pitchFamily="34" charset="0"/>
              <a:buAutoNum type="arabicPeriod"/>
              <a:defRPr/>
            </a:pPr>
            <a:endParaRPr lang="en-GB" sz="3200" b="1" dirty="0">
              <a:latin typeface="+mn-lt"/>
            </a:endParaRPr>
          </a:p>
          <a:p>
            <a:pPr marL="514350" indent="-514350" fontAlgn="auto">
              <a:spcBef>
                <a:spcPct val="20000"/>
              </a:spcBef>
              <a:spcAft>
                <a:spcPts val="0"/>
              </a:spcAft>
              <a:buFont typeface="Arial" pitchFamily="34" charset="0"/>
              <a:buAutoNum type="arabicPeriod"/>
              <a:defRPr/>
            </a:pPr>
            <a:endParaRPr lang="en-GB" sz="3200" b="1" dirty="0">
              <a:latin typeface="+mn-lt"/>
            </a:endParaRPr>
          </a:p>
          <a:p>
            <a:pPr marL="342900" indent="-342900" fontAlgn="auto">
              <a:spcBef>
                <a:spcPct val="20000"/>
              </a:spcBef>
              <a:spcAft>
                <a:spcPts val="0"/>
              </a:spcAft>
              <a:buFont typeface="Arial" pitchFamily="34" charset="0"/>
              <a:buNone/>
              <a:defRPr/>
            </a:pPr>
            <a:endParaRPr lang="en-GB" sz="3200" dirty="0">
              <a:latin typeface="+mn-lt"/>
            </a:endParaRPr>
          </a:p>
          <a:p>
            <a:pPr marL="342900" indent="-342900" fontAlgn="auto">
              <a:spcBef>
                <a:spcPct val="20000"/>
              </a:spcBef>
              <a:spcAft>
                <a:spcPts val="0"/>
              </a:spcAft>
              <a:buFont typeface="Arial" pitchFamily="34" charset="0"/>
              <a:buNone/>
              <a:defRPr/>
            </a:pPr>
            <a:endParaRPr lang="en-GB" sz="3200" dirty="0">
              <a:latin typeface="+mn-lt"/>
            </a:endParaRPr>
          </a:p>
          <a:p>
            <a:pPr marL="342900" indent="-342900" fontAlgn="auto">
              <a:spcBef>
                <a:spcPct val="20000"/>
              </a:spcBef>
              <a:spcAft>
                <a:spcPts val="0"/>
              </a:spcAft>
              <a:buFont typeface="Arial" pitchFamily="34" charset="0"/>
              <a:buNone/>
              <a:defRPr/>
            </a:pPr>
            <a:endParaRPr lang="en-GB" sz="3200" dirty="0">
              <a:latin typeface="+mn-lt"/>
            </a:endParaRPr>
          </a:p>
        </p:txBody>
      </p:sp>
      <p:sp>
        <p:nvSpPr>
          <p:cNvPr id="89" name="Rectangle 88"/>
          <p:cNvSpPr/>
          <p:nvPr/>
        </p:nvSpPr>
        <p:spPr>
          <a:xfrm>
            <a:off x="2236125" y="1318745"/>
            <a:ext cx="6895349" cy="4002113"/>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308"/>
          <p:cNvGrpSpPr>
            <a:grpSpLocks/>
          </p:cNvGrpSpPr>
          <p:nvPr/>
        </p:nvGrpSpPr>
        <p:grpSpPr bwMode="auto">
          <a:xfrm>
            <a:off x="5454466" y="2331031"/>
            <a:ext cx="831280" cy="924870"/>
            <a:chOff x="1818" y="485"/>
            <a:chExt cx="2606" cy="3342"/>
          </a:xfrm>
        </p:grpSpPr>
        <p:sp>
          <p:nvSpPr>
            <p:cNvPr id="17" name="Freeform 304"/>
            <p:cNvSpPr>
              <a:spLocks/>
            </p:cNvSpPr>
            <p:nvPr/>
          </p:nvSpPr>
          <p:spPr bwMode="auto">
            <a:xfrm>
              <a:off x="1818" y="485"/>
              <a:ext cx="2606" cy="3342"/>
            </a:xfrm>
            <a:custGeom>
              <a:avLst/>
              <a:gdLst>
                <a:gd name="T0" fmla="*/ 341 w 2606"/>
                <a:gd name="T1" fmla="*/ 0 h 3342"/>
                <a:gd name="T2" fmla="*/ 638 w 2606"/>
                <a:gd name="T3" fmla="*/ 78 h 3342"/>
                <a:gd name="T4" fmla="*/ 937 w 2606"/>
                <a:gd name="T5" fmla="*/ 127 h 3342"/>
                <a:gd name="T6" fmla="*/ 1235 w 2606"/>
                <a:gd name="T7" fmla="*/ 146 h 3342"/>
                <a:gd name="T8" fmla="*/ 1533 w 2606"/>
                <a:gd name="T9" fmla="*/ 138 h 3342"/>
                <a:gd name="T10" fmla="*/ 1828 w 2606"/>
                <a:gd name="T11" fmla="*/ 103 h 3342"/>
                <a:gd name="T12" fmla="*/ 2121 w 2606"/>
                <a:gd name="T13" fmla="*/ 40 h 3342"/>
                <a:gd name="T14" fmla="*/ 1799 w 2606"/>
                <a:gd name="T15" fmla="*/ 808 h 3342"/>
                <a:gd name="T16" fmla="*/ 1817 w 2606"/>
                <a:gd name="T17" fmla="*/ 840 h 3342"/>
                <a:gd name="T18" fmla="*/ 1821 w 2606"/>
                <a:gd name="T19" fmla="*/ 879 h 3342"/>
                <a:gd name="T20" fmla="*/ 1936 w 2606"/>
                <a:gd name="T21" fmla="*/ 982 h 3342"/>
                <a:gd name="T22" fmla="*/ 2047 w 2606"/>
                <a:gd name="T23" fmla="*/ 1105 h 3342"/>
                <a:gd name="T24" fmla="*/ 2155 w 2606"/>
                <a:gd name="T25" fmla="*/ 1246 h 3342"/>
                <a:gd name="T26" fmla="*/ 2254 w 2606"/>
                <a:gd name="T27" fmla="*/ 1400 h 3342"/>
                <a:gd name="T28" fmla="*/ 2345 w 2606"/>
                <a:gd name="T29" fmla="*/ 1563 h 3342"/>
                <a:gd name="T30" fmla="*/ 2425 w 2606"/>
                <a:gd name="T31" fmla="*/ 1733 h 3342"/>
                <a:gd name="T32" fmla="*/ 2493 w 2606"/>
                <a:gd name="T33" fmla="*/ 1905 h 3342"/>
                <a:gd name="T34" fmla="*/ 2547 w 2606"/>
                <a:gd name="T35" fmla="*/ 2076 h 3342"/>
                <a:gd name="T36" fmla="*/ 2584 w 2606"/>
                <a:gd name="T37" fmla="*/ 2243 h 3342"/>
                <a:gd name="T38" fmla="*/ 2604 w 2606"/>
                <a:gd name="T39" fmla="*/ 2401 h 3342"/>
                <a:gd name="T40" fmla="*/ 2604 w 2606"/>
                <a:gd name="T41" fmla="*/ 2538 h 3342"/>
                <a:gd name="T42" fmla="*/ 2584 w 2606"/>
                <a:gd name="T43" fmla="*/ 2658 h 3342"/>
                <a:gd name="T44" fmla="*/ 2543 w 2606"/>
                <a:gd name="T45" fmla="*/ 2774 h 3342"/>
                <a:gd name="T46" fmla="*/ 2478 w 2606"/>
                <a:gd name="T47" fmla="*/ 2883 h 3342"/>
                <a:gd name="T48" fmla="*/ 2395 w 2606"/>
                <a:gd name="T49" fmla="*/ 2981 h 3342"/>
                <a:gd name="T50" fmla="*/ 2296 w 2606"/>
                <a:gd name="T51" fmla="*/ 3066 h 3342"/>
                <a:gd name="T52" fmla="*/ 2184 w 2606"/>
                <a:gd name="T53" fmla="*/ 3139 h 3342"/>
                <a:gd name="T54" fmla="*/ 2062 w 2606"/>
                <a:gd name="T55" fmla="*/ 3199 h 3342"/>
                <a:gd name="T56" fmla="*/ 1932 w 2606"/>
                <a:gd name="T57" fmla="*/ 3247 h 3342"/>
                <a:gd name="T58" fmla="*/ 1797 w 2606"/>
                <a:gd name="T59" fmla="*/ 3285 h 3342"/>
                <a:gd name="T60" fmla="*/ 1661 w 2606"/>
                <a:gd name="T61" fmla="*/ 3313 h 3342"/>
                <a:gd name="T62" fmla="*/ 1523 w 2606"/>
                <a:gd name="T63" fmla="*/ 3331 h 3342"/>
                <a:gd name="T64" fmla="*/ 1388 w 2606"/>
                <a:gd name="T65" fmla="*/ 3341 h 3342"/>
                <a:gd name="T66" fmla="*/ 1260 w 2606"/>
                <a:gd name="T67" fmla="*/ 3342 h 3342"/>
                <a:gd name="T68" fmla="*/ 1134 w 2606"/>
                <a:gd name="T69" fmla="*/ 3336 h 3342"/>
                <a:gd name="T70" fmla="*/ 1006 w 2606"/>
                <a:gd name="T71" fmla="*/ 3322 h 3342"/>
                <a:gd name="T72" fmla="*/ 873 w 2606"/>
                <a:gd name="T73" fmla="*/ 3300 h 3342"/>
                <a:gd name="T74" fmla="*/ 740 w 2606"/>
                <a:gd name="T75" fmla="*/ 3268 h 3342"/>
                <a:gd name="T76" fmla="*/ 610 w 2606"/>
                <a:gd name="T77" fmla="*/ 3225 h 3342"/>
                <a:gd name="T78" fmla="*/ 485 w 2606"/>
                <a:gd name="T79" fmla="*/ 3171 h 3342"/>
                <a:gd name="T80" fmla="*/ 368 w 2606"/>
                <a:gd name="T81" fmla="*/ 3105 h 3342"/>
                <a:gd name="T82" fmla="*/ 262 w 2606"/>
                <a:gd name="T83" fmla="*/ 3027 h 3342"/>
                <a:gd name="T84" fmla="*/ 169 w 2606"/>
                <a:gd name="T85" fmla="*/ 2936 h 3342"/>
                <a:gd name="T86" fmla="*/ 93 w 2606"/>
                <a:gd name="T87" fmla="*/ 2828 h 3342"/>
                <a:gd name="T88" fmla="*/ 41 w 2606"/>
                <a:gd name="T89" fmla="*/ 2717 h 3342"/>
                <a:gd name="T90" fmla="*/ 10 w 2606"/>
                <a:gd name="T91" fmla="*/ 2599 h 3342"/>
                <a:gd name="T92" fmla="*/ 0 w 2606"/>
                <a:gd name="T93" fmla="*/ 2476 h 3342"/>
                <a:gd name="T94" fmla="*/ 10 w 2606"/>
                <a:gd name="T95" fmla="*/ 2323 h 3342"/>
                <a:gd name="T96" fmla="*/ 39 w 2606"/>
                <a:gd name="T97" fmla="*/ 2161 h 3342"/>
                <a:gd name="T98" fmla="*/ 85 w 2606"/>
                <a:gd name="T99" fmla="*/ 1991 h 3342"/>
                <a:gd name="T100" fmla="*/ 145 w 2606"/>
                <a:gd name="T101" fmla="*/ 1819 h 3342"/>
                <a:gd name="T102" fmla="*/ 220 w 2606"/>
                <a:gd name="T103" fmla="*/ 1647 h 3342"/>
                <a:gd name="T104" fmla="*/ 305 w 2606"/>
                <a:gd name="T105" fmla="*/ 1481 h 3342"/>
                <a:gd name="T106" fmla="*/ 401 w 2606"/>
                <a:gd name="T107" fmla="*/ 1322 h 3342"/>
                <a:gd name="T108" fmla="*/ 504 w 2606"/>
                <a:gd name="T109" fmla="*/ 1174 h 3342"/>
                <a:gd name="T110" fmla="*/ 614 w 2606"/>
                <a:gd name="T111" fmla="*/ 1041 h 3342"/>
                <a:gd name="T112" fmla="*/ 728 w 2606"/>
                <a:gd name="T113" fmla="*/ 927 h 3342"/>
                <a:gd name="T114" fmla="*/ 786 w 2606"/>
                <a:gd name="T115" fmla="*/ 859 h 3342"/>
                <a:gd name="T116" fmla="*/ 796 w 2606"/>
                <a:gd name="T117" fmla="*/ 822 h 33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06"/>
                <a:gd name="T178" fmla="*/ 0 h 3342"/>
                <a:gd name="T179" fmla="*/ 2606 w 2606"/>
                <a:gd name="T180" fmla="*/ 3342 h 33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06" h="3342">
                  <a:moveTo>
                    <a:pt x="807" y="808"/>
                  </a:moveTo>
                  <a:lnTo>
                    <a:pt x="341" y="0"/>
                  </a:lnTo>
                  <a:lnTo>
                    <a:pt x="490" y="43"/>
                  </a:lnTo>
                  <a:lnTo>
                    <a:pt x="638" y="78"/>
                  </a:lnTo>
                  <a:lnTo>
                    <a:pt x="787" y="106"/>
                  </a:lnTo>
                  <a:lnTo>
                    <a:pt x="937" y="127"/>
                  </a:lnTo>
                  <a:lnTo>
                    <a:pt x="1086" y="141"/>
                  </a:lnTo>
                  <a:lnTo>
                    <a:pt x="1235" y="146"/>
                  </a:lnTo>
                  <a:lnTo>
                    <a:pt x="1385" y="145"/>
                  </a:lnTo>
                  <a:lnTo>
                    <a:pt x="1533" y="138"/>
                  </a:lnTo>
                  <a:lnTo>
                    <a:pt x="1681" y="124"/>
                  </a:lnTo>
                  <a:lnTo>
                    <a:pt x="1828" y="103"/>
                  </a:lnTo>
                  <a:lnTo>
                    <a:pt x="1976" y="75"/>
                  </a:lnTo>
                  <a:lnTo>
                    <a:pt x="2121" y="40"/>
                  </a:lnTo>
                  <a:lnTo>
                    <a:pt x="2265" y="0"/>
                  </a:lnTo>
                  <a:lnTo>
                    <a:pt x="1799" y="808"/>
                  </a:lnTo>
                  <a:lnTo>
                    <a:pt x="1810" y="822"/>
                  </a:lnTo>
                  <a:lnTo>
                    <a:pt x="1817" y="840"/>
                  </a:lnTo>
                  <a:lnTo>
                    <a:pt x="1821" y="859"/>
                  </a:lnTo>
                  <a:lnTo>
                    <a:pt x="1821" y="879"/>
                  </a:lnTo>
                  <a:lnTo>
                    <a:pt x="1879" y="927"/>
                  </a:lnTo>
                  <a:lnTo>
                    <a:pt x="1936" y="982"/>
                  </a:lnTo>
                  <a:lnTo>
                    <a:pt x="1993" y="1041"/>
                  </a:lnTo>
                  <a:lnTo>
                    <a:pt x="2047" y="1105"/>
                  </a:lnTo>
                  <a:lnTo>
                    <a:pt x="2102" y="1174"/>
                  </a:lnTo>
                  <a:lnTo>
                    <a:pt x="2155" y="1246"/>
                  </a:lnTo>
                  <a:lnTo>
                    <a:pt x="2205" y="1322"/>
                  </a:lnTo>
                  <a:lnTo>
                    <a:pt x="2254" y="1400"/>
                  </a:lnTo>
                  <a:lnTo>
                    <a:pt x="2301" y="1481"/>
                  </a:lnTo>
                  <a:lnTo>
                    <a:pt x="2345" y="1563"/>
                  </a:lnTo>
                  <a:lnTo>
                    <a:pt x="2386" y="1647"/>
                  </a:lnTo>
                  <a:lnTo>
                    <a:pt x="2425" y="1733"/>
                  </a:lnTo>
                  <a:lnTo>
                    <a:pt x="2461" y="1819"/>
                  </a:lnTo>
                  <a:lnTo>
                    <a:pt x="2493" y="1905"/>
                  </a:lnTo>
                  <a:lnTo>
                    <a:pt x="2521" y="1991"/>
                  </a:lnTo>
                  <a:lnTo>
                    <a:pt x="2547" y="2076"/>
                  </a:lnTo>
                  <a:lnTo>
                    <a:pt x="2567" y="2161"/>
                  </a:lnTo>
                  <a:lnTo>
                    <a:pt x="2584" y="2243"/>
                  </a:lnTo>
                  <a:lnTo>
                    <a:pt x="2596" y="2323"/>
                  </a:lnTo>
                  <a:lnTo>
                    <a:pt x="2604" y="2401"/>
                  </a:lnTo>
                  <a:lnTo>
                    <a:pt x="2606" y="2476"/>
                  </a:lnTo>
                  <a:lnTo>
                    <a:pt x="2604" y="2538"/>
                  </a:lnTo>
                  <a:lnTo>
                    <a:pt x="2596" y="2599"/>
                  </a:lnTo>
                  <a:lnTo>
                    <a:pt x="2584" y="2658"/>
                  </a:lnTo>
                  <a:lnTo>
                    <a:pt x="2565" y="2717"/>
                  </a:lnTo>
                  <a:lnTo>
                    <a:pt x="2543" y="2774"/>
                  </a:lnTo>
                  <a:lnTo>
                    <a:pt x="2513" y="2828"/>
                  </a:lnTo>
                  <a:lnTo>
                    <a:pt x="2478" y="2883"/>
                  </a:lnTo>
                  <a:lnTo>
                    <a:pt x="2439" y="2935"/>
                  </a:lnTo>
                  <a:lnTo>
                    <a:pt x="2395" y="2981"/>
                  </a:lnTo>
                  <a:lnTo>
                    <a:pt x="2347" y="3026"/>
                  </a:lnTo>
                  <a:lnTo>
                    <a:pt x="2296" y="3066"/>
                  </a:lnTo>
                  <a:lnTo>
                    <a:pt x="2241" y="3104"/>
                  </a:lnTo>
                  <a:lnTo>
                    <a:pt x="2184" y="3139"/>
                  </a:lnTo>
                  <a:lnTo>
                    <a:pt x="2125" y="3170"/>
                  </a:lnTo>
                  <a:lnTo>
                    <a:pt x="2062" y="3199"/>
                  </a:lnTo>
                  <a:lnTo>
                    <a:pt x="1998" y="3225"/>
                  </a:lnTo>
                  <a:lnTo>
                    <a:pt x="1932" y="3247"/>
                  </a:lnTo>
                  <a:lnTo>
                    <a:pt x="1865" y="3268"/>
                  </a:lnTo>
                  <a:lnTo>
                    <a:pt x="1797" y="3285"/>
                  </a:lnTo>
                  <a:lnTo>
                    <a:pt x="1729" y="3301"/>
                  </a:lnTo>
                  <a:lnTo>
                    <a:pt x="1661" y="3313"/>
                  </a:lnTo>
                  <a:lnTo>
                    <a:pt x="1591" y="3323"/>
                  </a:lnTo>
                  <a:lnTo>
                    <a:pt x="1523" y="3331"/>
                  </a:lnTo>
                  <a:lnTo>
                    <a:pt x="1455" y="3337"/>
                  </a:lnTo>
                  <a:lnTo>
                    <a:pt x="1388" y="3341"/>
                  </a:lnTo>
                  <a:lnTo>
                    <a:pt x="1323" y="3342"/>
                  </a:lnTo>
                  <a:lnTo>
                    <a:pt x="1260" y="3342"/>
                  </a:lnTo>
                  <a:lnTo>
                    <a:pt x="1197" y="3340"/>
                  </a:lnTo>
                  <a:lnTo>
                    <a:pt x="1134" y="3336"/>
                  </a:lnTo>
                  <a:lnTo>
                    <a:pt x="1071" y="3330"/>
                  </a:lnTo>
                  <a:lnTo>
                    <a:pt x="1006" y="3322"/>
                  </a:lnTo>
                  <a:lnTo>
                    <a:pt x="940" y="3312"/>
                  </a:lnTo>
                  <a:lnTo>
                    <a:pt x="873" y="3300"/>
                  </a:lnTo>
                  <a:lnTo>
                    <a:pt x="807" y="3285"/>
                  </a:lnTo>
                  <a:lnTo>
                    <a:pt x="740" y="3268"/>
                  </a:lnTo>
                  <a:lnTo>
                    <a:pt x="674" y="3247"/>
                  </a:lnTo>
                  <a:lnTo>
                    <a:pt x="610" y="3225"/>
                  </a:lnTo>
                  <a:lnTo>
                    <a:pt x="547" y="3199"/>
                  </a:lnTo>
                  <a:lnTo>
                    <a:pt x="485" y="3171"/>
                  </a:lnTo>
                  <a:lnTo>
                    <a:pt x="425" y="3140"/>
                  </a:lnTo>
                  <a:lnTo>
                    <a:pt x="368" y="3105"/>
                  </a:lnTo>
                  <a:lnTo>
                    <a:pt x="313" y="3069"/>
                  </a:lnTo>
                  <a:lnTo>
                    <a:pt x="262" y="3027"/>
                  </a:lnTo>
                  <a:lnTo>
                    <a:pt x="213" y="2983"/>
                  </a:lnTo>
                  <a:lnTo>
                    <a:pt x="169" y="2936"/>
                  </a:lnTo>
                  <a:lnTo>
                    <a:pt x="129" y="2883"/>
                  </a:lnTo>
                  <a:lnTo>
                    <a:pt x="93" y="2828"/>
                  </a:lnTo>
                  <a:lnTo>
                    <a:pt x="64" y="2774"/>
                  </a:lnTo>
                  <a:lnTo>
                    <a:pt x="41" y="2717"/>
                  </a:lnTo>
                  <a:lnTo>
                    <a:pt x="22" y="2658"/>
                  </a:lnTo>
                  <a:lnTo>
                    <a:pt x="10" y="2599"/>
                  </a:lnTo>
                  <a:lnTo>
                    <a:pt x="2" y="2538"/>
                  </a:lnTo>
                  <a:lnTo>
                    <a:pt x="0" y="2476"/>
                  </a:lnTo>
                  <a:lnTo>
                    <a:pt x="2" y="2401"/>
                  </a:lnTo>
                  <a:lnTo>
                    <a:pt x="10" y="2323"/>
                  </a:lnTo>
                  <a:lnTo>
                    <a:pt x="22" y="2243"/>
                  </a:lnTo>
                  <a:lnTo>
                    <a:pt x="39" y="2161"/>
                  </a:lnTo>
                  <a:lnTo>
                    <a:pt x="59" y="2076"/>
                  </a:lnTo>
                  <a:lnTo>
                    <a:pt x="85" y="1991"/>
                  </a:lnTo>
                  <a:lnTo>
                    <a:pt x="113" y="1905"/>
                  </a:lnTo>
                  <a:lnTo>
                    <a:pt x="145" y="1819"/>
                  </a:lnTo>
                  <a:lnTo>
                    <a:pt x="181" y="1733"/>
                  </a:lnTo>
                  <a:lnTo>
                    <a:pt x="220" y="1647"/>
                  </a:lnTo>
                  <a:lnTo>
                    <a:pt x="262" y="1563"/>
                  </a:lnTo>
                  <a:lnTo>
                    <a:pt x="305" y="1481"/>
                  </a:lnTo>
                  <a:lnTo>
                    <a:pt x="352" y="1400"/>
                  </a:lnTo>
                  <a:lnTo>
                    <a:pt x="401" y="1322"/>
                  </a:lnTo>
                  <a:lnTo>
                    <a:pt x="452" y="1246"/>
                  </a:lnTo>
                  <a:lnTo>
                    <a:pt x="504" y="1174"/>
                  </a:lnTo>
                  <a:lnTo>
                    <a:pt x="559" y="1105"/>
                  </a:lnTo>
                  <a:lnTo>
                    <a:pt x="614" y="1041"/>
                  </a:lnTo>
                  <a:lnTo>
                    <a:pt x="671" y="982"/>
                  </a:lnTo>
                  <a:lnTo>
                    <a:pt x="728" y="927"/>
                  </a:lnTo>
                  <a:lnTo>
                    <a:pt x="786" y="879"/>
                  </a:lnTo>
                  <a:lnTo>
                    <a:pt x="786" y="859"/>
                  </a:lnTo>
                  <a:lnTo>
                    <a:pt x="789" y="840"/>
                  </a:lnTo>
                  <a:lnTo>
                    <a:pt x="796" y="822"/>
                  </a:lnTo>
                  <a:lnTo>
                    <a:pt x="807" y="808"/>
                  </a:lnTo>
                  <a:close/>
                </a:path>
              </a:pathLst>
            </a:custGeom>
            <a:solidFill>
              <a:schemeClr val="hlink"/>
            </a:solidFill>
            <a:ln w="0">
              <a:noFill/>
              <a:round/>
              <a:headEnd/>
              <a:tailEnd/>
            </a:ln>
          </p:spPr>
          <p:txBody>
            <a:bodyPr/>
            <a:lstStyle/>
            <a:p>
              <a:pPr eaLnBrk="0" hangingPunct="0">
                <a:spcBef>
                  <a:spcPct val="50000"/>
                </a:spcBef>
              </a:pPr>
              <a:endParaRPr lang="nl-NL"/>
            </a:p>
          </p:txBody>
        </p:sp>
        <p:sp>
          <p:nvSpPr>
            <p:cNvPr id="18" name="Freeform 305"/>
            <p:cNvSpPr>
              <a:spLocks noEditPoints="1"/>
            </p:cNvSpPr>
            <p:nvPr/>
          </p:nvSpPr>
          <p:spPr bwMode="auto">
            <a:xfrm>
              <a:off x="1911" y="635"/>
              <a:ext cx="2037" cy="3100"/>
            </a:xfrm>
            <a:custGeom>
              <a:avLst/>
              <a:gdLst>
                <a:gd name="T0" fmla="*/ 644 w 2037"/>
                <a:gd name="T1" fmla="*/ 898 h 3100"/>
                <a:gd name="T2" fmla="*/ 537 w 2037"/>
                <a:gd name="T3" fmla="*/ 1015 h 3100"/>
                <a:gd name="T4" fmla="*/ 436 w 2037"/>
                <a:gd name="T5" fmla="*/ 1149 h 3100"/>
                <a:gd name="T6" fmla="*/ 340 w 2037"/>
                <a:gd name="T7" fmla="*/ 1296 h 3100"/>
                <a:gd name="T8" fmla="*/ 252 w 2037"/>
                <a:gd name="T9" fmla="*/ 1453 h 3100"/>
                <a:gd name="T10" fmla="*/ 175 w 2037"/>
                <a:gd name="T11" fmla="*/ 1616 h 3100"/>
                <a:gd name="T12" fmla="*/ 109 w 2037"/>
                <a:gd name="T13" fmla="*/ 1781 h 3100"/>
                <a:gd name="T14" fmla="*/ 58 w 2037"/>
                <a:gd name="T15" fmla="*/ 1945 h 3100"/>
                <a:gd name="T16" fmla="*/ 21 w 2037"/>
                <a:gd name="T17" fmla="*/ 2105 h 3100"/>
                <a:gd name="T18" fmla="*/ 2 w 2037"/>
                <a:gd name="T19" fmla="*/ 2255 h 3100"/>
                <a:gd name="T20" fmla="*/ 3 w 2037"/>
                <a:gd name="T21" fmla="*/ 2389 h 3100"/>
                <a:gd name="T22" fmla="*/ 25 w 2037"/>
                <a:gd name="T23" fmla="*/ 2505 h 3100"/>
                <a:gd name="T24" fmla="*/ 69 w 2037"/>
                <a:gd name="T25" fmla="*/ 2610 h 3100"/>
                <a:gd name="T26" fmla="*/ 131 w 2037"/>
                <a:gd name="T27" fmla="*/ 2705 h 3100"/>
                <a:gd name="T28" fmla="*/ 210 w 2037"/>
                <a:gd name="T29" fmla="*/ 2789 h 3100"/>
                <a:gd name="T30" fmla="*/ 304 w 2037"/>
                <a:gd name="T31" fmla="*/ 2863 h 3100"/>
                <a:gd name="T32" fmla="*/ 411 w 2037"/>
                <a:gd name="T33" fmla="*/ 2926 h 3100"/>
                <a:gd name="T34" fmla="*/ 528 w 2037"/>
                <a:gd name="T35" fmla="*/ 2979 h 3100"/>
                <a:gd name="T36" fmla="*/ 655 w 2037"/>
                <a:gd name="T37" fmla="*/ 3023 h 3100"/>
                <a:gd name="T38" fmla="*/ 788 w 2037"/>
                <a:gd name="T39" fmla="*/ 3056 h 3100"/>
                <a:gd name="T40" fmla="*/ 926 w 2037"/>
                <a:gd name="T41" fmla="*/ 3080 h 3100"/>
                <a:gd name="T42" fmla="*/ 1068 w 2037"/>
                <a:gd name="T43" fmla="*/ 3094 h 3100"/>
                <a:gd name="T44" fmla="*/ 1210 w 2037"/>
                <a:gd name="T45" fmla="*/ 3100 h 3100"/>
                <a:gd name="T46" fmla="*/ 1350 w 2037"/>
                <a:gd name="T47" fmla="*/ 3090 h 3100"/>
                <a:gd name="T48" fmla="*/ 1475 w 2037"/>
                <a:gd name="T49" fmla="*/ 3062 h 3100"/>
                <a:gd name="T50" fmla="*/ 1586 w 2037"/>
                <a:gd name="T51" fmla="*/ 3017 h 3100"/>
                <a:gd name="T52" fmla="*/ 1683 w 2037"/>
                <a:gd name="T53" fmla="*/ 2957 h 3100"/>
                <a:gd name="T54" fmla="*/ 1767 w 2037"/>
                <a:gd name="T55" fmla="*/ 2884 h 3100"/>
                <a:gd name="T56" fmla="*/ 1838 w 2037"/>
                <a:gd name="T57" fmla="*/ 2799 h 3100"/>
                <a:gd name="T58" fmla="*/ 1897 w 2037"/>
                <a:gd name="T59" fmla="*/ 2704 h 3100"/>
                <a:gd name="T60" fmla="*/ 1945 w 2037"/>
                <a:gd name="T61" fmla="*/ 2600 h 3100"/>
                <a:gd name="T62" fmla="*/ 1982 w 2037"/>
                <a:gd name="T63" fmla="*/ 2488 h 3100"/>
                <a:gd name="T64" fmla="*/ 2010 w 2037"/>
                <a:gd name="T65" fmla="*/ 2372 h 3100"/>
                <a:gd name="T66" fmla="*/ 2027 w 2037"/>
                <a:gd name="T67" fmla="*/ 2251 h 3100"/>
                <a:gd name="T68" fmla="*/ 2036 w 2037"/>
                <a:gd name="T69" fmla="*/ 2128 h 3100"/>
                <a:gd name="T70" fmla="*/ 2036 w 2037"/>
                <a:gd name="T71" fmla="*/ 2003 h 3100"/>
                <a:gd name="T72" fmla="*/ 2025 w 2037"/>
                <a:gd name="T73" fmla="*/ 1857 h 3100"/>
                <a:gd name="T74" fmla="*/ 2000 w 2037"/>
                <a:gd name="T75" fmla="*/ 1680 h 3100"/>
                <a:gd name="T76" fmla="*/ 1962 w 2037"/>
                <a:gd name="T77" fmla="*/ 1500 h 3100"/>
                <a:gd name="T78" fmla="*/ 1910 w 2037"/>
                <a:gd name="T79" fmla="*/ 1324 h 3100"/>
                <a:gd name="T80" fmla="*/ 1845 w 2037"/>
                <a:gd name="T81" fmla="*/ 1158 h 3100"/>
                <a:gd name="T82" fmla="*/ 1783 w 2037"/>
                <a:gd name="T83" fmla="*/ 1038 h 3100"/>
                <a:gd name="T84" fmla="*/ 1738 w 2037"/>
                <a:gd name="T85" fmla="*/ 967 h 3100"/>
                <a:gd name="T86" fmla="*/ 1693 w 2037"/>
                <a:gd name="T87" fmla="*/ 917 h 3100"/>
                <a:gd name="T88" fmla="*/ 1644 w 2037"/>
                <a:gd name="T89" fmla="*/ 885 h 3100"/>
                <a:gd name="T90" fmla="*/ 1589 w 2037"/>
                <a:gd name="T91" fmla="*/ 866 h 3100"/>
                <a:gd name="T92" fmla="*/ 1524 w 2037"/>
                <a:gd name="T93" fmla="*/ 857 h 3100"/>
                <a:gd name="T94" fmla="*/ 1446 w 2037"/>
                <a:gd name="T95" fmla="*/ 853 h 3100"/>
                <a:gd name="T96" fmla="*/ 698 w 2037"/>
                <a:gd name="T97" fmla="*/ 847 h 3100"/>
                <a:gd name="T98" fmla="*/ 1269 w 2037"/>
                <a:gd name="T99" fmla="*/ 96 h 3100"/>
                <a:gd name="T100" fmla="*/ 1056 w 2037"/>
                <a:gd name="T101" fmla="*/ 93 h 3100"/>
                <a:gd name="T102" fmla="*/ 846 w 2037"/>
                <a:gd name="T103" fmla="*/ 80 h 3100"/>
                <a:gd name="T104" fmla="*/ 640 w 2037"/>
                <a:gd name="T105" fmla="*/ 49 h 3100"/>
                <a:gd name="T106" fmla="*/ 441 w 2037"/>
                <a:gd name="T107" fmla="*/ 0 h 3100"/>
                <a:gd name="T108" fmla="*/ 1310 w 2037"/>
                <a:gd name="T109" fmla="*/ 640 h 3100"/>
                <a:gd name="T110" fmla="*/ 1349 w 2037"/>
                <a:gd name="T111" fmla="*/ 542 h 3100"/>
                <a:gd name="T112" fmla="*/ 1374 w 2037"/>
                <a:gd name="T113" fmla="*/ 430 h 3100"/>
                <a:gd name="T114" fmla="*/ 1387 w 2037"/>
                <a:gd name="T115" fmla="*/ 312 h 3100"/>
                <a:gd name="T116" fmla="*/ 1387 w 2037"/>
                <a:gd name="T117" fmla="*/ 198 h 3100"/>
                <a:gd name="T118" fmla="*/ 1376 w 2037"/>
                <a:gd name="T119" fmla="*/ 92 h 31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37"/>
                <a:gd name="T181" fmla="*/ 0 h 3100"/>
                <a:gd name="T182" fmla="*/ 2037 w 2037"/>
                <a:gd name="T183" fmla="*/ 3100 h 31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37" h="3100">
                  <a:moveTo>
                    <a:pt x="698" y="847"/>
                  </a:moveTo>
                  <a:lnTo>
                    <a:pt x="644" y="898"/>
                  </a:lnTo>
                  <a:lnTo>
                    <a:pt x="590" y="954"/>
                  </a:lnTo>
                  <a:lnTo>
                    <a:pt x="537" y="1015"/>
                  </a:lnTo>
                  <a:lnTo>
                    <a:pt x="486" y="1080"/>
                  </a:lnTo>
                  <a:lnTo>
                    <a:pt x="436" y="1149"/>
                  </a:lnTo>
                  <a:lnTo>
                    <a:pt x="386" y="1221"/>
                  </a:lnTo>
                  <a:lnTo>
                    <a:pt x="340" y="1296"/>
                  </a:lnTo>
                  <a:lnTo>
                    <a:pt x="295" y="1374"/>
                  </a:lnTo>
                  <a:lnTo>
                    <a:pt x="252" y="1453"/>
                  </a:lnTo>
                  <a:lnTo>
                    <a:pt x="212" y="1534"/>
                  </a:lnTo>
                  <a:lnTo>
                    <a:pt x="175" y="1616"/>
                  </a:lnTo>
                  <a:lnTo>
                    <a:pt x="141" y="1698"/>
                  </a:lnTo>
                  <a:lnTo>
                    <a:pt x="109" y="1781"/>
                  </a:lnTo>
                  <a:lnTo>
                    <a:pt x="81" y="1864"/>
                  </a:lnTo>
                  <a:lnTo>
                    <a:pt x="58" y="1945"/>
                  </a:lnTo>
                  <a:lnTo>
                    <a:pt x="38" y="2026"/>
                  </a:lnTo>
                  <a:lnTo>
                    <a:pt x="21" y="2105"/>
                  </a:lnTo>
                  <a:lnTo>
                    <a:pt x="10" y="2181"/>
                  </a:lnTo>
                  <a:lnTo>
                    <a:pt x="2" y="2255"/>
                  </a:lnTo>
                  <a:lnTo>
                    <a:pt x="0" y="2326"/>
                  </a:lnTo>
                  <a:lnTo>
                    <a:pt x="3" y="2389"/>
                  </a:lnTo>
                  <a:lnTo>
                    <a:pt x="11" y="2448"/>
                  </a:lnTo>
                  <a:lnTo>
                    <a:pt x="25" y="2505"/>
                  </a:lnTo>
                  <a:lnTo>
                    <a:pt x="44" y="2559"/>
                  </a:lnTo>
                  <a:lnTo>
                    <a:pt x="69" y="2610"/>
                  </a:lnTo>
                  <a:lnTo>
                    <a:pt x="98" y="2659"/>
                  </a:lnTo>
                  <a:lnTo>
                    <a:pt x="131" y="2705"/>
                  </a:lnTo>
                  <a:lnTo>
                    <a:pt x="169" y="2749"/>
                  </a:lnTo>
                  <a:lnTo>
                    <a:pt x="210" y="2789"/>
                  </a:lnTo>
                  <a:lnTo>
                    <a:pt x="256" y="2827"/>
                  </a:lnTo>
                  <a:lnTo>
                    <a:pt x="304" y="2863"/>
                  </a:lnTo>
                  <a:lnTo>
                    <a:pt x="356" y="2895"/>
                  </a:lnTo>
                  <a:lnTo>
                    <a:pt x="411" y="2926"/>
                  </a:lnTo>
                  <a:lnTo>
                    <a:pt x="468" y="2954"/>
                  </a:lnTo>
                  <a:lnTo>
                    <a:pt x="528" y="2979"/>
                  </a:lnTo>
                  <a:lnTo>
                    <a:pt x="591" y="3002"/>
                  </a:lnTo>
                  <a:lnTo>
                    <a:pt x="655" y="3023"/>
                  </a:lnTo>
                  <a:lnTo>
                    <a:pt x="721" y="3040"/>
                  </a:lnTo>
                  <a:lnTo>
                    <a:pt x="788" y="3056"/>
                  </a:lnTo>
                  <a:lnTo>
                    <a:pt x="857" y="3069"/>
                  </a:lnTo>
                  <a:lnTo>
                    <a:pt x="926" y="3080"/>
                  </a:lnTo>
                  <a:lnTo>
                    <a:pt x="997" y="3088"/>
                  </a:lnTo>
                  <a:lnTo>
                    <a:pt x="1068" y="3094"/>
                  </a:lnTo>
                  <a:lnTo>
                    <a:pt x="1139" y="3099"/>
                  </a:lnTo>
                  <a:lnTo>
                    <a:pt x="1210" y="3100"/>
                  </a:lnTo>
                  <a:lnTo>
                    <a:pt x="1282" y="3097"/>
                  </a:lnTo>
                  <a:lnTo>
                    <a:pt x="1350" y="3090"/>
                  </a:lnTo>
                  <a:lnTo>
                    <a:pt x="1415" y="3077"/>
                  </a:lnTo>
                  <a:lnTo>
                    <a:pt x="1475" y="3062"/>
                  </a:lnTo>
                  <a:lnTo>
                    <a:pt x="1532" y="3042"/>
                  </a:lnTo>
                  <a:lnTo>
                    <a:pt x="1586" y="3017"/>
                  </a:lnTo>
                  <a:lnTo>
                    <a:pt x="1636" y="2989"/>
                  </a:lnTo>
                  <a:lnTo>
                    <a:pt x="1683" y="2957"/>
                  </a:lnTo>
                  <a:lnTo>
                    <a:pt x="1726" y="2922"/>
                  </a:lnTo>
                  <a:lnTo>
                    <a:pt x="1767" y="2884"/>
                  </a:lnTo>
                  <a:lnTo>
                    <a:pt x="1804" y="2843"/>
                  </a:lnTo>
                  <a:lnTo>
                    <a:pt x="1838" y="2799"/>
                  </a:lnTo>
                  <a:lnTo>
                    <a:pt x="1869" y="2753"/>
                  </a:lnTo>
                  <a:lnTo>
                    <a:pt x="1897" y="2704"/>
                  </a:lnTo>
                  <a:lnTo>
                    <a:pt x="1923" y="2653"/>
                  </a:lnTo>
                  <a:lnTo>
                    <a:pt x="1945" y="2600"/>
                  </a:lnTo>
                  <a:lnTo>
                    <a:pt x="1966" y="2545"/>
                  </a:lnTo>
                  <a:lnTo>
                    <a:pt x="1982" y="2488"/>
                  </a:lnTo>
                  <a:lnTo>
                    <a:pt x="1998" y="2431"/>
                  </a:lnTo>
                  <a:lnTo>
                    <a:pt x="2010" y="2372"/>
                  </a:lnTo>
                  <a:lnTo>
                    <a:pt x="2019" y="2312"/>
                  </a:lnTo>
                  <a:lnTo>
                    <a:pt x="2027" y="2251"/>
                  </a:lnTo>
                  <a:lnTo>
                    <a:pt x="2033" y="2190"/>
                  </a:lnTo>
                  <a:lnTo>
                    <a:pt x="2036" y="2128"/>
                  </a:lnTo>
                  <a:lnTo>
                    <a:pt x="2037" y="2066"/>
                  </a:lnTo>
                  <a:lnTo>
                    <a:pt x="2036" y="2003"/>
                  </a:lnTo>
                  <a:lnTo>
                    <a:pt x="2033" y="1942"/>
                  </a:lnTo>
                  <a:lnTo>
                    <a:pt x="2025" y="1857"/>
                  </a:lnTo>
                  <a:lnTo>
                    <a:pt x="2015" y="1770"/>
                  </a:lnTo>
                  <a:lnTo>
                    <a:pt x="2000" y="1680"/>
                  </a:lnTo>
                  <a:lnTo>
                    <a:pt x="1982" y="1591"/>
                  </a:lnTo>
                  <a:lnTo>
                    <a:pt x="1962" y="1500"/>
                  </a:lnTo>
                  <a:lnTo>
                    <a:pt x="1938" y="1412"/>
                  </a:lnTo>
                  <a:lnTo>
                    <a:pt x="1910" y="1324"/>
                  </a:lnTo>
                  <a:lnTo>
                    <a:pt x="1880" y="1240"/>
                  </a:lnTo>
                  <a:lnTo>
                    <a:pt x="1845" y="1158"/>
                  </a:lnTo>
                  <a:lnTo>
                    <a:pt x="1808" y="1081"/>
                  </a:lnTo>
                  <a:lnTo>
                    <a:pt x="1783" y="1038"/>
                  </a:lnTo>
                  <a:lnTo>
                    <a:pt x="1761" y="1000"/>
                  </a:lnTo>
                  <a:lnTo>
                    <a:pt x="1738" y="967"/>
                  </a:lnTo>
                  <a:lnTo>
                    <a:pt x="1715" y="941"/>
                  </a:lnTo>
                  <a:lnTo>
                    <a:pt x="1693" y="917"/>
                  </a:lnTo>
                  <a:lnTo>
                    <a:pt x="1669" y="899"/>
                  </a:lnTo>
                  <a:lnTo>
                    <a:pt x="1644" y="885"/>
                  </a:lnTo>
                  <a:lnTo>
                    <a:pt x="1618" y="873"/>
                  </a:lnTo>
                  <a:lnTo>
                    <a:pt x="1589" y="866"/>
                  </a:lnTo>
                  <a:lnTo>
                    <a:pt x="1558" y="860"/>
                  </a:lnTo>
                  <a:lnTo>
                    <a:pt x="1524" y="857"/>
                  </a:lnTo>
                  <a:lnTo>
                    <a:pt x="1487" y="854"/>
                  </a:lnTo>
                  <a:lnTo>
                    <a:pt x="1446" y="853"/>
                  </a:lnTo>
                  <a:lnTo>
                    <a:pt x="1401" y="852"/>
                  </a:lnTo>
                  <a:lnTo>
                    <a:pt x="698" y="847"/>
                  </a:lnTo>
                  <a:close/>
                  <a:moveTo>
                    <a:pt x="1376" y="92"/>
                  </a:moveTo>
                  <a:lnTo>
                    <a:pt x="1269" y="96"/>
                  </a:lnTo>
                  <a:lnTo>
                    <a:pt x="1162" y="96"/>
                  </a:lnTo>
                  <a:lnTo>
                    <a:pt x="1056" y="93"/>
                  </a:lnTo>
                  <a:lnTo>
                    <a:pt x="951" y="89"/>
                  </a:lnTo>
                  <a:lnTo>
                    <a:pt x="846" y="80"/>
                  </a:lnTo>
                  <a:lnTo>
                    <a:pt x="742" y="67"/>
                  </a:lnTo>
                  <a:lnTo>
                    <a:pt x="640" y="49"/>
                  </a:lnTo>
                  <a:lnTo>
                    <a:pt x="540" y="27"/>
                  </a:lnTo>
                  <a:lnTo>
                    <a:pt x="441" y="0"/>
                  </a:lnTo>
                  <a:lnTo>
                    <a:pt x="811" y="640"/>
                  </a:lnTo>
                  <a:lnTo>
                    <a:pt x="1310" y="640"/>
                  </a:lnTo>
                  <a:lnTo>
                    <a:pt x="1331" y="593"/>
                  </a:lnTo>
                  <a:lnTo>
                    <a:pt x="1349" y="542"/>
                  </a:lnTo>
                  <a:lnTo>
                    <a:pt x="1363" y="487"/>
                  </a:lnTo>
                  <a:lnTo>
                    <a:pt x="1374" y="430"/>
                  </a:lnTo>
                  <a:lnTo>
                    <a:pt x="1382" y="372"/>
                  </a:lnTo>
                  <a:lnTo>
                    <a:pt x="1387" y="312"/>
                  </a:lnTo>
                  <a:lnTo>
                    <a:pt x="1389" y="254"/>
                  </a:lnTo>
                  <a:lnTo>
                    <a:pt x="1387" y="198"/>
                  </a:lnTo>
                  <a:lnTo>
                    <a:pt x="1382" y="144"/>
                  </a:lnTo>
                  <a:lnTo>
                    <a:pt x="1376" y="92"/>
                  </a:lnTo>
                  <a:close/>
                </a:path>
              </a:pathLst>
            </a:custGeom>
            <a:solidFill>
              <a:schemeClr val="accent1">
                <a:lumMod val="20000"/>
                <a:lumOff val="80000"/>
              </a:schemeClr>
            </a:solidFill>
            <a:ln w="0">
              <a:noFill/>
              <a:round/>
              <a:headEnd/>
              <a:tailEnd/>
            </a:ln>
          </p:spPr>
          <p:txBody>
            <a:bodyPr/>
            <a:lstStyle/>
            <a:p>
              <a:pPr eaLnBrk="0" hangingPunct="0">
                <a:spcBef>
                  <a:spcPct val="50000"/>
                </a:spcBef>
              </a:pPr>
              <a:endParaRPr lang="nl-NL"/>
            </a:p>
          </p:txBody>
        </p:sp>
        <p:sp>
          <p:nvSpPr>
            <p:cNvPr id="19" name="Freeform 306"/>
            <p:cNvSpPr>
              <a:spLocks/>
            </p:cNvSpPr>
            <p:nvPr/>
          </p:nvSpPr>
          <p:spPr bwMode="auto">
            <a:xfrm>
              <a:off x="2657" y="1317"/>
              <a:ext cx="464" cy="70"/>
            </a:xfrm>
            <a:custGeom>
              <a:avLst/>
              <a:gdLst>
                <a:gd name="T0" fmla="*/ 28 w 464"/>
                <a:gd name="T1" fmla="*/ 0 h 70"/>
                <a:gd name="T2" fmla="*/ 436 w 464"/>
                <a:gd name="T3" fmla="*/ 0 h 70"/>
                <a:gd name="T4" fmla="*/ 447 w 464"/>
                <a:gd name="T5" fmla="*/ 3 h 70"/>
                <a:gd name="T6" fmla="*/ 456 w 464"/>
                <a:gd name="T7" fmla="*/ 10 h 70"/>
                <a:gd name="T8" fmla="*/ 462 w 464"/>
                <a:gd name="T9" fmla="*/ 22 h 70"/>
                <a:gd name="T10" fmla="*/ 464 w 464"/>
                <a:gd name="T11" fmla="*/ 35 h 70"/>
                <a:gd name="T12" fmla="*/ 462 w 464"/>
                <a:gd name="T13" fmla="*/ 48 h 70"/>
                <a:gd name="T14" fmla="*/ 456 w 464"/>
                <a:gd name="T15" fmla="*/ 60 h 70"/>
                <a:gd name="T16" fmla="*/ 447 w 464"/>
                <a:gd name="T17" fmla="*/ 67 h 70"/>
                <a:gd name="T18" fmla="*/ 436 w 464"/>
                <a:gd name="T19" fmla="*/ 70 h 70"/>
                <a:gd name="T20" fmla="*/ 28 w 464"/>
                <a:gd name="T21" fmla="*/ 70 h 70"/>
                <a:gd name="T22" fmla="*/ 17 w 464"/>
                <a:gd name="T23" fmla="*/ 67 h 70"/>
                <a:gd name="T24" fmla="*/ 8 w 464"/>
                <a:gd name="T25" fmla="*/ 60 h 70"/>
                <a:gd name="T26" fmla="*/ 3 w 464"/>
                <a:gd name="T27" fmla="*/ 48 h 70"/>
                <a:gd name="T28" fmla="*/ 0 w 464"/>
                <a:gd name="T29" fmla="*/ 35 h 70"/>
                <a:gd name="T30" fmla="*/ 3 w 464"/>
                <a:gd name="T31" fmla="*/ 22 h 70"/>
                <a:gd name="T32" fmla="*/ 8 w 464"/>
                <a:gd name="T33" fmla="*/ 10 h 70"/>
                <a:gd name="T34" fmla="*/ 17 w 464"/>
                <a:gd name="T35" fmla="*/ 3 h 70"/>
                <a:gd name="T36" fmla="*/ 28 w 464"/>
                <a:gd name="T37" fmla="*/ 0 h 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4"/>
                <a:gd name="T58" fmla="*/ 0 h 70"/>
                <a:gd name="T59" fmla="*/ 464 w 464"/>
                <a:gd name="T60" fmla="*/ 70 h 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4" h="70">
                  <a:moveTo>
                    <a:pt x="28" y="0"/>
                  </a:moveTo>
                  <a:lnTo>
                    <a:pt x="436" y="0"/>
                  </a:lnTo>
                  <a:lnTo>
                    <a:pt x="447" y="3"/>
                  </a:lnTo>
                  <a:lnTo>
                    <a:pt x="456" y="10"/>
                  </a:lnTo>
                  <a:lnTo>
                    <a:pt x="462" y="22"/>
                  </a:lnTo>
                  <a:lnTo>
                    <a:pt x="464" y="35"/>
                  </a:lnTo>
                  <a:lnTo>
                    <a:pt x="462" y="48"/>
                  </a:lnTo>
                  <a:lnTo>
                    <a:pt x="456" y="60"/>
                  </a:lnTo>
                  <a:lnTo>
                    <a:pt x="447" y="67"/>
                  </a:lnTo>
                  <a:lnTo>
                    <a:pt x="436" y="70"/>
                  </a:lnTo>
                  <a:lnTo>
                    <a:pt x="28" y="70"/>
                  </a:lnTo>
                  <a:lnTo>
                    <a:pt x="17" y="67"/>
                  </a:lnTo>
                  <a:lnTo>
                    <a:pt x="8" y="60"/>
                  </a:lnTo>
                  <a:lnTo>
                    <a:pt x="3" y="48"/>
                  </a:lnTo>
                  <a:lnTo>
                    <a:pt x="0" y="35"/>
                  </a:lnTo>
                  <a:lnTo>
                    <a:pt x="3" y="22"/>
                  </a:lnTo>
                  <a:lnTo>
                    <a:pt x="8" y="10"/>
                  </a:lnTo>
                  <a:lnTo>
                    <a:pt x="17" y="3"/>
                  </a:lnTo>
                  <a:lnTo>
                    <a:pt x="28" y="0"/>
                  </a:lnTo>
                  <a:close/>
                </a:path>
              </a:pathLst>
            </a:custGeom>
            <a:solidFill>
              <a:schemeClr val="accent1">
                <a:lumMod val="20000"/>
                <a:lumOff val="80000"/>
              </a:schemeClr>
            </a:solidFill>
            <a:ln w="0">
              <a:noFill/>
              <a:round/>
              <a:headEnd/>
              <a:tailEnd/>
            </a:ln>
          </p:spPr>
          <p:txBody>
            <a:bodyPr/>
            <a:lstStyle/>
            <a:p>
              <a:pPr eaLnBrk="0" hangingPunct="0">
                <a:spcBef>
                  <a:spcPct val="50000"/>
                </a:spcBef>
              </a:pPr>
              <a:endParaRPr lang="nl-NL"/>
            </a:p>
          </p:txBody>
        </p:sp>
        <p:sp>
          <p:nvSpPr>
            <p:cNvPr id="20" name="Freeform 307"/>
            <p:cNvSpPr>
              <a:spLocks noEditPoints="1"/>
            </p:cNvSpPr>
            <p:nvPr/>
          </p:nvSpPr>
          <p:spPr bwMode="auto">
            <a:xfrm>
              <a:off x="2698" y="1821"/>
              <a:ext cx="847" cy="1493"/>
            </a:xfrm>
            <a:custGeom>
              <a:avLst/>
              <a:gdLst>
                <a:gd name="T0" fmla="*/ 263 w 847"/>
                <a:gd name="T1" fmla="*/ 1328 h 1493"/>
                <a:gd name="T2" fmla="*/ 153 w 847"/>
                <a:gd name="T3" fmla="*/ 1274 h 1493"/>
                <a:gd name="T4" fmla="*/ 63 w 847"/>
                <a:gd name="T5" fmla="*/ 1178 h 1493"/>
                <a:gd name="T6" fmla="*/ 14 w 847"/>
                <a:gd name="T7" fmla="*/ 1061 h 1493"/>
                <a:gd name="T8" fmla="*/ 0 w 847"/>
                <a:gd name="T9" fmla="*/ 948 h 1493"/>
                <a:gd name="T10" fmla="*/ 215 w 847"/>
                <a:gd name="T11" fmla="*/ 965 h 1493"/>
                <a:gd name="T12" fmla="*/ 238 w 847"/>
                <a:gd name="T13" fmla="*/ 1049 h 1493"/>
                <a:gd name="T14" fmla="*/ 283 w 847"/>
                <a:gd name="T15" fmla="*/ 1117 h 1493"/>
                <a:gd name="T16" fmla="*/ 353 w 847"/>
                <a:gd name="T17" fmla="*/ 1160 h 1493"/>
                <a:gd name="T18" fmla="*/ 240 w 847"/>
                <a:gd name="T19" fmla="*/ 734 h 1493"/>
                <a:gd name="T20" fmla="*/ 124 w 847"/>
                <a:gd name="T21" fmla="*/ 662 h 1493"/>
                <a:gd name="T22" fmla="*/ 58 w 847"/>
                <a:gd name="T23" fmla="*/ 571 h 1493"/>
                <a:gd name="T24" fmla="*/ 29 w 847"/>
                <a:gd name="T25" fmla="*/ 462 h 1493"/>
                <a:gd name="T26" fmla="*/ 35 w 847"/>
                <a:gd name="T27" fmla="*/ 335 h 1493"/>
                <a:gd name="T28" fmla="*/ 87 w 847"/>
                <a:gd name="T29" fmla="*/ 219 h 1493"/>
                <a:gd name="T30" fmla="*/ 176 w 847"/>
                <a:gd name="T31" fmla="*/ 131 h 1493"/>
                <a:gd name="T32" fmla="*/ 279 w 847"/>
                <a:gd name="T33" fmla="*/ 86 h 1493"/>
                <a:gd name="T34" fmla="*/ 353 w 847"/>
                <a:gd name="T35" fmla="*/ 0 h 1493"/>
                <a:gd name="T36" fmla="*/ 544 w 847"/>
                <a:gd name="T37" fmla="*/ 80 h 1493"/>
                <a:gd name="T38" fmla="*/ 658 w 847"/>
                <a:gd name="T39" fmla="*/ 124 h 1493"/>
                <a:gd name="T40" fmla="*/ 746 w 847"/>
                <a:gd name="T41" fmla="*/ 205 h 1493"/>
                <a:gd name="T42" fmla="*/ 800 w 847"/>
                <a:gd name="T43" fmla="*/ 304 h 1493"/>
                <a:gd name="T44" fmla="*/ 822 w 847"/>
                <a:gd name="T45" fmla="*/ 412 h 1493"/>
                <a:gd name="T46" fmla="*/ 599 w 847"/>
                <a:gd name="T47" fmla="*/ 381 h 1493"/>
                <a:gd name="T48" fmla="*/ 565 w 847"/>
                <a:gd name="T49" fmla="*/ 309 h 1493"/>
                <a:gd name="T50" fmla="*/ 504 w 847"/>
                <a:gd name="T51" fmla="*/ 262 h 1493"/>
                <a:gd name="T52" fmla="*/ 581 w 847"/>
                <a:gd name="T53" fmla="*/ 625 h 1493"/>
                <a:gd name="T54" fmla="*/ 666 w 847"/>
                <a:gd name="T55" fmla="*/ 660 h 1493"/>
                <a:gd name="T56" fmla="*/ 758 w 847"/>
                <a:gd name="T57" fmla="*/ 730 h 1493"/>
                <a:gd name="T58" fmla="*/ 822 w 847"/>
                <a:gd name="T59" fmla="*/ 830 h 1493"/>
                <a:gd name="T60" fmla="*/ 847 w 847"/>
                <a:gd name="T61" fmla="*/ 966 h 1493"/>
                <a:gd name="T62" fmla="*/ 828 w 847"/>
                <a:gd name="T63" fmla="*/ 1091 h 1493"/>
                <a:gd name="T64" fmla="*/ 771 w 847"/>
                <a:gd name="T65" fmla="*/ 1201 h 1493"/>
                <a:gd name="T66" fmla="*/ 671 w 847"/>
                <a:gd name="T67" fmla="*/ 1291 h 1493"/>
                <a:gd name="T68" fmla="*/ 548 w 847"/>
                <a:gd name="T69" fmla="*/ 1340 h 1493"/>
                <a:gd name="T70" fmla="*/ 353 w 847"/>
                <a:gd name="T71" fmla="*/ 1493 h 1493"/>
                <a:gd name="T72" fmla="*/ 324 w 847"/>
                <a:gd name="T73" fmla="*/ 270 h 1493"/>
                <a:gd name="T74" fmla="*/ 259 w 847"/>
                <a:gd name="T75" fmla="*/ 327 h 1493"/>
                <a:gd name="T76" fmla="*/ 235 w 847"/>
                <a:gd name="T77" fmla="*/ 412 h 1493"/>
                <a:gd name="T78" fmla="*/ 254 w 847"/>
                <a:gd name="T79" fmla="*/ 491 h 1493"/>
                <a:gd name="T80" fmla="*/ 305 w 847"/>
                <a:gd name="T81" fmla="*/ 542 h 1493"/>
                <a:gd name="T82" fmla="*/ 353 w 847"/>
                <a:gd name="T83" fmla="*/ 259 h 1493"/>
                <a:gd name="T84" fmla="*/ 562 w 847"/>
                <a:gd name="T85" fmla="*/ 1130 h 1493"/>
                <a:gd name="T86" fmla="*/ 618 w 847"/>
                <a:gd name="T87" fmla="*/ 1059 h 1493"/>
                <a:gd name="T88" fmla="*/ 633 w 847"/>
                <a:gd name="T89" fmla="*/ 975 h 1493"/>
                <a:gd name="T90" fmla="*/ 616 w 847"/>
                <a:gd name="T91" fmla="*/ 894 h 1493"/>
                <a:gd name="T92" fmla="*/ 558 w 847"/>
                <a:gd name="T93" fmla="*/ 837 h 1493"/>
                <a:gd name="T94" fmla="*/ 504 w 847"/>
                <a:gd name="T95" fmla="*/ 1160 h 149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47"/>
                <a:gd name="T145" fmla="*/ 0 h 1493"/>
                <a:gd name="T146" fmla="*/ 847 w 847"/>
                <a:gd name="T147" fmla="*/ 1493 h 149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47" h="1493">
                  <a:moveTo>
                    <a:pt x="353" y="1347"/>
                  </a:moveTo>
                  <a:lnTo>
                    <a:pt x="307" y="1338"/>
                  </a:lnTo>
                  <a:lnTo>
                    <a:pt x="263" y="1328"/>
                  </a:lnTo>
                  <a:lnTo>
                    <a:pt x="224" y="1314"/>
                  </a:lnTo>
                  <a:lnTo>
                    <a:pt x="187" y="1297"/>
                  </a:lnTo>
                  <a:lnTo>
                    <a:pt x="153" y="1274"/>
                  </a:lnTo>
                  <a:lnTo>
                    <a:pt x="120" y="1248"/>
                  </a:lnTo>
                  <a:lnTo>
                    <a:pt x="91" y="1216"/>
                  </a:lnTo>
                  <a:lnTo>
                    <a:pt x="63" y="1178"/>
                  </a:lnTo>
                  <a:lnTo>
                    <a:pt x="42" y="1140"/>
                  </a:lnTo>
                  <a:lnTo>
                    <a:pt x="26" y="1101"/>
                  </a:lnTo>
                  <a:lnTo>
                    <a:pt x="14" y="1061"/>
                  </a:lnTo>
                  <a:lnTo>
                    <a:pt x="6" y="1018"/>
                  </a:lnTo>
                  <a:lnTo>
                    <a:pt x="2" y="976"/>
                  </a:lnTo>
                  <a:lnTo>
                    <a:pt x="0" y="948"/>
                  </a:lnTo>
                  <a:lnTo>
                    <a:pt x="206" y="910"/>
                  </a:lnTo>
                  <a:lnTo>
                    <a:pt x="211" y="937"/>
                  </a:lnTo>
                  <a:lnTo>
                    <a:pt x="215" y="965"/>
                  </a:lnTo>
                  <a:lnTo>
                    <a:pt x="221" y="993"/>
                  </a:lnTo>
                  <a:lnTo>
                    <a:pt x="228" y="1021"/>
                  </a:lnTo>
                  <a:lnTo>
                    <a:pt x="238" y="1049"/>
                  </a:lnTo>
                  <a:lnTo>
                    <a:pt x="250" y="1073"/>
                  </a:lnTo>
                  <a:lnTo>
                    <a:pt x="264" y="1096"/>
                  </a:lnTo>
                  <a:lnTo>
                    <a:pt x="283" y="1117"/>
                  </a:lnTo>
                  <a:lnTo>
                    <a:pt x="305" y="1135"/>
                  </a:lnTo>
                  <a:lnTo>
                    <a:pt x="328" y="1150"/>
                  </a:lnTo>
                  <a:lnTo>
                    <a:pt x="353" y="1160"/>
                  </a:lnTo>
                  <a:lnTo>
                    <a:pt x="353" y="773"/>
                  </a:lnTo>
                  <a:lnTo>
                    <a:pt x="296" y="756"/>
                  </a:lnTo>
                  <a:lnTo>
                    <a:pt x="240" y="734"/>
                  </a:lnTo>
                  <a:lnTo>
                    <a:pt x="187" y="708"/>
                  </a:lnTo>
                  <a:lnTo>
                    <a:pt x="154" y="687"/>
                  </a:lnTo>
                  <a:lnTo>
                    <a:pt x="124" y="662"/>
                  </a:lnTo>
                  <a:lnTo>
                    <a:pt x="98" y="634"/>
                  </a:lnTo>
                  <a:lnTo>
                    <a:pt x="76" y="604"/>
                  </a:lnTo>
                  <a:lnTo>
                    <a:pt x="58" y="571"/>
                  </a:lnTo>
                  <a:lnTo>
                    <a:pt x="44" y="536"/>
                  </a:lnTo>
                  <a:lnTo>
                    <a:pt x="34" y="500"/>
                  </a:lnTo>
                  <a:lnTo>
                    <a:pt x="29" y="462"/>
                  </a:lnTo>
                  <a:lnTo>
                    <a:pt x="26" y="423"/>
                  </a:lnTo>
                  <a:lnTo>
                    <a:pt x="29" y="378"/>
                  </a:lnTo>
                  <a:lnTo>
                    <a:pt x="35" y="335"/>
                  </a:lnTo>
                  <a:lnTo>
                    <a:pt x="48" y="294"/>
                  </a:lnTo>
                  <a:lnTo>
                    <a:pt x="64" y="255"/>
                  </a:lnTo>
                  <a:lnTo>
                    <a:pt x="87" y="219"/>
                  </a:lnTo>
                  <a:lnTo>
                    <a:pt x="115" y="185"/>
                  </a:lnTo>
                  <a:lnTo>
                    <a:pt x="147" y="153"/>
                  </a:lnTo>
                  <a:lnTo>
                    <a:pt x="176" y="131"/>
                  </a:lnTo>
                  <a:lnTo>
                    <a:pt x="209" y="113"/>
                  </a:lnTo>
                  <a:lnTo>
                    <a:pt x="243" y="98"/>
                  </a:lnTo>
                  <a:lnTo>
                    <a:pt x="279" y="86"/>
                  </a:lnTo>
                  <a:lnTo>
                    <a:pt x="316" y="77"/>
                  </a:lnTo>
                  <a:lnTo>
                    <a:pt x="353" y="72"/>
                  </a:lnTo>
                  <a:lnTo>
                    <a:pt x="353" y="0"/>
                  </a:lnTo>
                  <a:lnTo>
                    <a:pt x="504" y="0"/>
                  </a:lnTo>
                  <a:lnTo>
                    <a:pt x="504" y="72"/>
                  </a:lnTo>
                  <a:lnTo>
                    <a:pt x="544" y="80"/>
                  </a:lnTo>
                  <a:lnTo>
                    <a:pt x="584" y="91"/>
                  </a:lnTo>
                  <a:lnTo>
                    <a:pt x="622" y="105"/>
                  </a:lnTo>
                  <a:lnTo>
                    <a:pt x="658" y="124"/>
                  </a:lnTo>
                  <a:lnTo>
                    <a:pt x="691" y="148"/>
                  </a:lnTo>
                  <a:lnTo>
                    <a:pt x="720" y="175"/>
                  </a:lnTo>
                  <a:lnTo>
                    <a:pt x="746" y="205"/>
                  </a:lnTo>
                  <a:lnTo>
                    <a:pt x="767" y="236"/>
                  </a:lnTo>
                  <a:lnTo>
                    <a:pt x="785" y="270"/>
                  </a:lnTo>
                  <a:lnTo>
                    <a:pt x="800" y="304"/>
                  </a:lnTo>
                  <a:lnTo>
                    <a:pt x="810" y="341"/>
                  </a:lnTo>
                  <a:lnTo>
                    <a:pt x="818" y="380"/>
                  </a:lnTo>
                  <a:lnTo>
                    <a:pt x="822" y="412"/>
                  </a:lnTo>
                  <a:lnTo>
                    <a:pt x="609" y="443"/>
                  </a:lnTo>
                  <a:lnTo>
                    <a:pt x="604" y="412"/>
                  </a:lnTo>
                  <a:lnTo>
                    <a:pt x="599" y="381"/>
                  </a:lnTo>
                  <a:lnTo>
                    <a:pt x="590" y="355"/>
                  </a:lnTo>
                  <a:lnTo>
                    <a:pt x="580" y="330"/>
                  </a:lnTo>
                  <a:lnTo>
                    <a:pt x="565" y="309"/>
                  </a:lnTo>
                  <a:lnTo>
                    <a:pt x="548" y="290"/>
                  </a:lnTo>
                  <a:lnTo>
                    <a:pt x="528" y="274"/>
                  </a:lnTo>
                  <a:lnTo>
                    <a:pt x="504" y="262"/>
                  </a:lnTo>
                  <a:lnTo>
                    <a:pt x="504" y="605"/>
                  </a:lnTo>
                  <a:lnTo>
                    <a:pt x="553" y="617"/>
                  </a:lnTo>
                  <a:lnTo>
                    <a:pt x="581" y="625"/>
                  </a:lnTo>
                  <a:lnTo>
                    <a:pt x="606" y="634"/>
                  </a:lnTo>
                  <a:lnTo>
                    <a:pt x="629" y="642"/>
                  </a:lnTo>
                  <a:lnTo>
                    <a:pt x="666" y="660"/>
                  </a:lnTo>
                  <a:lnTo>
                    <a:pt x="700" y="680"/>
                  </a:lnTo>
                  <a:lnTo>
                    <a:pt x="730" y="703"/>
                  </a:lnTo>
                  <a:lnTo>
                    <a:pt x="758" y="730"/>
                  </a:lnTo>
                  <a:lnTo>
                    <a:pt x="783" y="759"/>
                  </a:lnTo>
                  <a:lnTo>
                    <a:pt x="804" y="793"/>
                  </a:lnTo>
                  <a:lnTo>
                    <a:pt x="822" y="830"/>
                  </a:lnTo>
                  <a:lnTo>
                    <a:pt x="836" y="874"/>
                  </a:lnTo>
                  <a:lnTo>
                    <a:pt x="844" y="919"/>
                  </a:lnTo>
                  <a:lnTo>
                    <a:pt x="847" y="966"/>
                  </a:lnTo>
                  <a:lnTo>
                    <a:pt x="844" y="1010"/>
                  </a:lnTo>
                  <a:lnTo>
                    <a:pt x="839" y="1051"/>
                  </a:lnTo>
                  <a:lnTo>
                    <a:pt x="828" y="1091"/>
                  </a:lnTo>
                  <a:lnTo>
                    <a:pt x="813" y="1129"/>
                  </a:lnTo>
                  <a:lnTo>
                    <a:pt x="794" y="1166"/>
                  </a:lnTo>
                  <a:lnTo>
                    <a:pt x="771" y="1201"/>
                  </a:lnTo>
                  <a:lnTo>
                    <a:pt x="742" y="1234"/>
                  </a:lnTo>
                  <a:lnTo>
                    <a:pt x="708" y="1265"/>
                  </a:lnTo>
                  <a:lnTo>
                    <a:pt x="671" y="1291"/>
                  </a:lnTo>
                  <a:lnTo>
                    <a:pt x="633" y="1312"/>
                  </a:lnTo>
                  <a:lnTo>
                    <a:pt x="592" y="1328"/>
                  </a:lnTo>
                  <a:lnTo>
                    <a:pt x="548" y="1340"/>
                  </a:lnTo>
                  <a:lnTo>
                    <a:pt x="504" y="1347"/>
                  </a:lnTo>
                  <a:lnTo>
                    <a:pt x="504" y="1493"/>
                  </a:lnTo>
                  <a:lnTo>
                    <a:pt x="353" y="1493"/>
                  </a:lnTo>
                  <a:lnTo>
                    <a:pt x="353" y="1347"/>
                  </a:lnTo>
                  <a:close/>
                  <a:moveTo>
                    <a:pt x="353" y="259"/>
                  </a:moveTo>
                  <a:lnTo>
                    <a:pt x="324" y="270"/>
                  </a:lnTo>
                  <a:lnTo>
                    <a:pt x="299" y="285"/>
                  </a:lnTo>
                  <a:lnTo>
                    <a:pt x="277" y="304"/>
                  </a:lnTo>
                  <a:lnTo>
                    <a:pt x="259" y="327"/>
                  </a:lnTo>
                  <a:lnTo>
                    <a:pt x="247" y="352"/>
                  </a:lnTo>
                  <a:lnTo>
                    <a:pt x="239" y="381"/>
                  </a:lnTo>
                  <a:lnTo>
                    <a:pt x="235" y="412"/>
                  </a:lnTo>
                  <a:lnTo>
                    <a:pt x="238" y="442"/>
                  </a:lnTo>
                  <a:lnTo>
                    <a:pt x="244" y="468"/>
                  </a:lnTo>
                  <a:lnTo>
                    <a:pt x="254" y="491"/>
                  </a:lnTo>
                  <a:lnTo>
                    <a:pt x="268" y="511"/>
                  </a:lnTo>
                  <a:lnTo>
                    <a:pt x="286" y="528"/>
                  </a:lnTo>
                  <a:lnTo>
                    <a:pt x="305" y="542"/>
                  </a:lnTo>
                  <a:lnTo>
                    <a:pt x="328" y="556"/>
                  </a:lnTo>
                  <a:lnTo>
                    <a:pt x="353" y="567"/>
                  </a:lnTo>
                  <a:lnTo>
                    <a:pt x="353" y="259"/>
                  </a:lnTo>
                  <a:close/>
                  <a:moveTo>
                    <a:pt x="504" y="1160"/>
                  </a:moveTo>
                  <a:lnTo>
                    <a:pt x="534" y="1148"/>
                  </a:lnTo>
                  <a:lnTo>
                    <a:pt x="562" y="1130"/>
                  </a:lnTo>
                  <a:lnTo>
                    <a:pt x="586" y="1107"/>
                  </a:lnTo>
                  <a:lnTo>
                    <a:pt x="604" y="1083"/>
                  </a:lnTo>
                  <a:lnTo>
                    <a:pt x="618" y="1059"/>
                  </a:lnTo>
                  <a:lnTo>
                    <a:pt x="627" y="1032"/>
                  </a:lnTo>
                  <a:lnTo>
                    <a:pt x="632" y="1004"/>
                  </a:lnTo>
                  <a:lnTo>
                    <a:pt x="633" y="975"/>
                  </a:lnTo>
                  <a:lnTo>
                    <a:pt x="632" y="947"/>
                  </a:lnTo>
                  <a:lnTo>
                    <a:pt x="627" y="920"/>
                  </a:lnTo>
                  <a:lnTo>
                    <a:pt x="616" y="894"/>
                  </a:lnTo>
                  <a:lnTo>
                    <a:pt x="602" y="871"/>
                  </a:lnTo>
                  <a:lnTo>
                    <a:pt x="583" y="853"/>
                  </a:lnTo>
                  <a:lnTo>
                    <a:pt x="558" y="837"/>
                  </a:lnTo>
                  <a:lnTo>
                    <a:pt x="532" y="824"/>
                  </a:lnTo>
                  <a:lnTo>
                    <a:pt x="504" y="812"/>
                  </a:lnTo>
                  <a:lnTo>
                    <a:pt x="504" y="1160"/>
                  </a:lnTo>
                  <a:close/>
                </a:path>
              </a:pathLst>
            </a:custGeom>
            <a:solidFill>
              <a:schemeClr val="accent1"/>
            </a:solidFill>
            <a:ln w="0">
              <a:noFill/>
              <a:round/>
              <a:headEnd/>
              <a:tailEnd/>
            </a:ln>
          </p:spPr>
          <p:txBody>
            <a:bodyPr/>
            <a:lstStyle/>
            <a:p>
              <a:pPr eaLnBrk="0" hangingPunct="0">
                <a:spcBef>
                  <a:spcPct val="50000"/>
                </a:spcBef>
              </a:pPr>
              <a:endParaRPr lang="nl-NL"/>
            </a:p>
          </p:txBody>
        </p:sp>
      </p:grpSp>
      <p:sp>
        <p:nvSpPr>
          <p:cNvPr id="21" name="Freeform 31"/>
          <p:cNvSpPr>
            <a:spLocks noEditPoints="1"/>
          </p:cNvSpPr>
          <p:nvPr/>
        </p:nvSpPr>
        <p:spPr bwMode="auto">
          <a:xfrm>
            <a:off x="3066005" y="2229313"/>
            <a:ext cx="1624012" cy="1007004"/>
          </a:xfrm>
          <a:custGeom>
            <a:avLst/>
            <a:gdLst>
              <a:gd name="T0" fmla="*/ 58 w 892"/>
              <a:gd name="T1" fmla="*/ 552 h 554"/>
              <a:gd name="T2" fmla="*/ 14 w 892"/>
              <a:gd name="T3" fmla="*/ 542 h 554"/>
              <a:gd name="T4" fmla="*/ 4 w 892"/>
              <a:gd name="T5" fmla="*/ 494 h 554"/>
              <a:gd name="T6" fmla="*/ 44 w 892"/>
              <a:gd name="T7" fmla="*/ 468 h 554"/>
              <a:gd name="T8" fmla="*/ 84 w 892"/>
              <a:gd name="T9" fmla="*/ 524 h 554"/>
              <a:gd name="T10" fmla="*/ 298 w 892"/>
              <a:gd name="T11" fmla="*/ 400 h 554"/>
              <a:gd name="T12" fmla="*/ 92 w 892"/>
              <a:gd name="T13" fmla="*/ 516 h 554"/>
              <a:gd name="T14" fmla="*/ 74 w 892"/>
              <a:gd name="T15" fmla="*/ 486 h 554"/>
              <a:gd name="T16" fmla="*/ 64 w 892"/>
              <a:gd name="T17" fmla="*/ 470 h 554"/>
              <a:gd name="T18" fmla="*/ 282 w 892"/>
              <a:gd name="T19" fmla="*/ 368 h 554"/>
              <a:gd name="T20" fmla="*/ 336 w 892"/>
              <a:gd name="T21" fmla="*/ 394 h 554"/>
              <a:gd name="T22" fmla="*/ 316 w 892"/>
              <a:gd name="T23" fmla="*/ 402 h 554"/>
              <a:gd name="T24" fmla="*/ 300 w 892"/>
              <a:gd name="T25" fmla="*/ 382 h 554"/>
              <a:gd name="T26" fmla="*/ 274 w 892"/>
              <a:gd name="T27" fmla="*/ 334 h 554"/>
              <a:gd name="T28" fmla="*/ 298 w 892"/>
              <a:gd name="T29" fmla="*/ 320 h 554"/>
              <a:gd name="T30" fmla="*/ 350 w 892"/>
              <a:gd name="T31" fmla="*/ 364 h 554"/>
              <a:gd name="T32" fmla="*/ 336 w 892"/>
              <a:gd name="T33" fmla="*/ 368 h 554"/>
              <a:gd name="T34" fmla="*/ 324 w 892"/>
              <a:gd name="T35" fmla="*/ 328 h 554"/>
              <a:gd name="T36" fmla="*/ 660 w 892"/>
              <a:gd name="T37" fmla="*/ 26 h 554"/>
              <a:gd name="T38" fmla="*/ 506 w 892"/>
              <a:gd name="T39" fmla="*/ 104 h 554"/>
              <a:gd name="T40" fmla="*/ 508 w 892"/>
              <a:gd name="T41" fmla="*/ 76 h 554"/>
              <a:gd name="T42" fmla="*/ 610 w 892"/>
              <a:gd name="T43" fmla="*/ 18 h 554"/>
              <a:gd name="T44" fmla="*/ 646 w 892"/>
              <a:gd name="T45" fmla="*/ 0 h 554"/>
              <a:gd name="T46" fmla="*/ 662 w 892"/>
              <a:gd name="T47" fmla="*/ 22 h 554"/>
              <a:gd name="T48" fmla="*/ 604 w 892"/>
              <a:gd name="T49" fmla="*/ 88 h 554"/>
              <a:gd name="T50" fmla="*/ 540 w 892"/>
              <a:gd name="T51" fmla="*/ 124 h 554"/>
              <a:gd name="T52" fmla="*/ 658 w 892"/>
              <a:gd name="T53" fmla="*/ 38 h 554"/>
              <a:gd name="T54" fmla="*/ 664 w 892"/>
              <a:gd name="T55" fmla="*/ 52 h 554"/>
              <a:gd name="T56" fmla="*/ 752 w 892"/>
              <a:gd name="T57" fmla="*/ 200 h 554"/>
              <a:gd name="T58" fmla="*/ 614 w 892"/>
              <a:gd name="T59" fmla="*/ 272 h 554"/>
              <a:gd name="T60" fmla="*/ 540 w 892"/>
              <a:gd name="T61" fmla="*/ 134 h 554"/>
              <a:gd name="T62" fmla="*/ 644 w 892"/>
              <a:gd name="T63" fmla="*/ 74 h 554"/>
              <a:gd name="T64" fmla="*/ 676 w 892"/>
              <a:gd name="T65" fmla="*/ 56 h 554"/>
              <a:gd name="T66" fmla="*/ 696 w 892"/>
              <a:gd name="T67" fmla="*/ 86 h 554"/>
              <a:gd name="T68" fmla="*/ 750 w 892"/>
              <a:gd name="T69" fmla="*/ 178 h 554"/>
              <a:gd name="T70" fmla="*/ 752 w 892"/>
              <a:gd name="T71" fmla="*/ 200 h 554"/>
              <a:gd name="T72" fmla="*/ 578 w 892"/>
              <a:gd name="T73" fmla="*/ 550 h 554"/>
              <a:gd name="T74" fmla="*/ 574 w 892"/>
              <a:gd name="T75" fmla="*/ 532 h 554"/>
              <a:gd name="T76" fmla="*/ 890 w 892"/>
              <a:gd name="T77" fmla="*/ 532 h 554"/>
              <a:gd name="T78" fmla="*/ 866 w 892"/>
              <a:gd name="T79" fmla="*/ 520 h 554"/>
              <a:gd name="T80" fmla="*/ 592 w 892"/>
              <a:gd name="T81" fmla="*/ 508 h 554"/>
              <a:gd name="T82" fmla="*/ 866 w 892"/>
              <a:gd name="T83" fmla="*/ 496 h 554"/>
              <a:gd name="T84" fmla="*/ 870 w 892"/>
              <a:gd name="T85" fmla="*/ 518 h 554"/>
              <a:gd name="T86" fmla="*/ 628 w 892"/>
              <a:gd name="T87" fmla="*/ 484 h 554"/>
              <a:gd name="T88" fmla="*/ 622 w 892"/>
              <a:gd name="T89" fmla="*/ 466 h 554"/>
              <a:gd name="T90" fmla="*/ 842 w 892"/>
              <a:gd name="T91" fmla="*/ 466 h 554"/>
              <a:gd name="T92" fmla="*/ 636 w 892"/>
              <a:gd name="T93" fmla="*/ 292 h 554"/>
              <a:gd name="T94" fmla="*/ 756 w 892"/>
              <a:gd name="T95" fmla="*/ 206 h 554"/>
              <a:gd name="T96" fmla="*/ 644 w 892"/>
              <a:gd name="T97" fmla="*/ 288 h 554"/>
              <a:gd name="T98" fmla="*/ 636 w 892"/>
              <a:gd name="T99" fmla="*/ 326 h 554"/>
              <a:gd name="T100" fmla="*/ 634 w 892"/>
              <a:gd name="T101" fmla="*/ 304 h 554"/>
              <a:gd name="T102" fmla="*/ 740 w 892"/>
              <a:gd name="T103" fmla="*/ 240 h 554"/>
              <a:gd name="T104" fmla="*/ 776 w 892"/>
              <a:gd name="T105" fmla="*/ 224 h 554"/>
              <a:gd name="T106" fmla="*/ 792 w 892"/>
              <a:gd name="T107" fmla="*/ 246 h 554"/>
              <a:gd name="T108" fmla="*/ 758 w 892"/>
              <a:gd name="T109" fmla="*/ 270 h 554"/>
              <a:gd name="T110" fmla="*/ 654 w 892"/>
              <a:gd name="T111" fmla="*/ 330 h 5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92"/>
              <a:gd name="T169" fmla="*/ 0 h 554"/>
              <a:gd name="T170" fmla="*/ 892 w 892"/>
              <a:gd name="T171" fmla="*/ 554 h 5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92" h="554">
                <a:moveTo>
                  <a:pt x="82" y="538"/>
                </a:moveTo>
                <a:lnTo>
                  <a:pt x="82" y="538"/>
                </a:lnTo>
                <a:lnTo>
                  <a:pt x="76" y="544"/>
                </a:lnTo>
                <a:lnTo>
                  <a:pt x="72" y="548"/>
                </a:lnTo>
                <a:lnTo>
                  <a:pt x="58" y="552"/>
                </a:lnTo>
                <a:lnTo>
                  <a:pt x="46" y="554"/>
                </a:lnTo>
                <a:lnTo>
                  <a:pt x="36" y="554"/>
                </a:lnTo>
                <a:lnTo>
                  <a:pt x="28" y="552"/>
                </a:lnTo>
                <a:lnTo>
                  <a:pt x="20" y="548"/>
                </a:lnTo>
                <a:lnTo>
                  <a:pt x="14" y="542"/>
                </a:lnTo>
                <a:lnTo>
                  <a:pt x="8" y="536"/>
                </a:lnTo>
                <a:lnTo>
                  <a:pt x="4" y="528"/>
                </a:lnTo>
                <a:lnTo>
                  <a:pt x="0" y="520"/>
                </a:lnTo>
                <a:lnTo>
                  <a:pt x="0" y="512"/>
                </a:lnTo>
                <a:lnTo>
                  <a:pt x="0" y="504"/>
                </a:lnTo>
                <a:lnTo>
                  <a:pt x="4" y="494"/>
                </a:lnTo>
                <a:lnTo>
                  <a:pt x="8" y="488"/>
                </a:lnTo>
                <a:lnTo>
                  <a:pt x="14" y="480"/>
                </a:lnTo>
                <a:lnTo>
                  <a:pt x="20" y="474"/>
                </a:lnTo>
                <a:lnTo>
                  <a:pt x="28" y="470"/>
                </a:lnTo>
                <a:lnTo>
                  <a:pt x="36" y="468"/>
                </a:lnTo>
                <a:lnTo>
                  <a:pt x="44" y="468"/>
                </a:lnTo>
                <a:lnTo>
                  <a:pt x="50" y="468"/>
                </a:lnTo>
                <a:lnTo>
                  <a:pt x="56" y="472"/>
                </a:lnTo>
                <a:lnTo>
                  <a:pt x="84" y="524"/>
                </a:lnTo>
                <a:lnTo>
                  <a:pt x="86" y="526"/>
                </a:lnTo>
                <a:lnTo>
                  <a:pt x="84" y="532"/>
                </a:lnTo>
                <a:lnTo>
                  <a:pt x="82" y="538"/>
                </a:lnTo>
                <a:close/>
                <a:moveTo>
                  <a:pt x="300" y="398"/>
                </a:moveTo>
                <a:lnTo>
                  <a:pt x="298" y="400"/>
                </a:lnTo>
                <a:lnTo>
                  <a:pt x="100" y="516"/>
                </a:lnTo>
                <a:lnTo>
                  <a:pt x="96" y="518"/>
                </a:lnTo>
                <a:lnTo>
                  <a:pt x="94" y="518"/>
                </a:lnTo>
                <a:lnTo>
                  <a:pt x="92" y="516"/>
                </a:lnTo>
                <a:lnTo>
                  <a:pt x="90" y="514"/>
                </a:lnTo>
                <a:lnTo>
                  <a:pt x="86" y="506"/>
                </a:lnTo>
                <a:lnTo>
                  <a:pt x="80" y="496"/>
                </a:lnTo>
                <a:lnTo>
                  <a:pt x="74" y="486"/>
                </a:lnTo>
                <a:lnTo>
                  <a:pt x="68" y="478"/>
                </a:lnTo>
                <a:lnTo>
                  <a:pt x="66" y="474"/>
                </a:lnTo>
                <a:lnTo>
                  <a:pt x="64" y="470"/>
                </a:lnTo>
                <a:lnTo>
                  <a:pt x="64" y="468"/>
                </a:lnTo>
                <a:lnTo>
                  <a:pt x="68" y="464"/>
                </a:lnTo>
                <a:lnTo>
                  <a:pt x="268" y="350"/>
                </a:lnTo>
                <a:lnTo>
                  <a:pt x="270" y="350"/>
                </a:lnTo>
                <a:lnTo>
                  <a:pt x="282" y="368"/>
                </a:lnTo>
                <a:lnTo>
                  <a:pt x="290" y="382"/>
                </a:lnTo>
                <a:lnTo>
                  <a:pt x="298" y="394"/>
                </a:lnTo>
                <a:lnTo>
                  <a:pt x="300" y="398"/>
                </a:lnTo>
                <a:close/>
                <a:moveTo>
                  <a:pt x="336" y="394"/>
                </a:moveTo>
                <a:lnTo>
                  <a:pt x="336" y="394"/>
                </a:lnTo>
                <a:lnTo>
                  <a:pt x="328" y="398"/>
                </a:lnTo>
                <a:lnTo>
                  <a:pt x="320" y="402"/>
                </a:lnTo>
                <a:lnTo>
                  <a:pt x="316" y="402"/>
                </a:lnTo>
                <a:lnTo>
                  <a:pt x="312" y="402"/>
                </a:lnTo>
                <a:lnTo>
                  <a:pt x="310" y="400"/>
                </a:lnTo>
                <a:lnTo>
                  <a:pt x="306" y="392"/>
                </a:lnTo>
                <a:lnTo>
                  <a:pt x="300" y="382"/>
                </a:lnTo>
                <a:lnTo>
                  <a:pt x="290" y="364"/>
                </a:lnTo>
                <a:lnTo>
                  <a:pt x="282" y="348"/>
                </a:lnTo>
                <a:lnTo>
                  <a:pt x="274" y="336"/>
                </a:lnTo>
                <a:lnTo>
                  <a:pt x="274" y="334"/>
                </a:lnTo>
                <a:lnTo>
                  <a:pt x="276" y="328"/>
                </a:lnTo>
                <a:lnTo>
                  <a:pt x="282" y="324"/>
                </a:lnTo>
                <a:lnTo>
                  <a:pt x="290" y="320"/>
                </a:lnTo>
                <a:lnTo>
                  <a:pt x="296" y="320"/>
                </a:lnTo>
                <a:lnTo>
                  <a:pt x="298" y="320"/>
                </a:lnTo>
                <a:lnTo>
                  <a:pt x="338" y="390"/>
                </a:lnTo>
                <a:lnTo>
                  <a:pt x="336" y="394"/>
                </a:lnTo>
                <a:close/>
                <a:moveTo>
                  <a:pt x="578" y="232"/>
                </a:moveTo>
                <a:lnTo>
                  <a:pt x="578" y="232"/>
                </a:lnTo>
                <a:lnTo>
                  <a:pt x="576" y="234"/>
                </a:lnTo>
                <a:lnTo>
                  <a:pt x="350" y="364"/>
                </a:lnTo>
                <a:lnTo>
                  <a:pt x="346" y="366"/>
                </a:lnTo>
                <a:lnTo>
                  <a:pt x="340" y="370"/>
                </a:lnTo>
                <a:lnTo>
                  <a:pt x="338" y="370"/>
                </a:lnTo>
                <a:lnTo>
                  <a:pt x="336" y="368"/>
                </a:lnTo>
                <a:lnTo>
                  <a:pt x="318" y="334"/>
                </a:lnTo>
                <a:lnTo>
                  <a:pt x="318" y="332"/>
                </a:lnTo>
                <a:lnTo>
                  <a:pt x="318" y="330"/>
                </a:lnTo>
                <a:lnTo>
                  <a:pt x="324" y="328"/>
                </a:lnTo>
                <a:lnTo>
                  <a:pt x="554" y="194"/>
                </a:lnTo>
                <a:lnTo>
                  <a:pt x="560" y="194"/>
                </a:lnTo>
                <a:lnTo>
                  <a:pt x="578" y="230"/>
                </a:lnTo>
                <a:lnTo>
                  <a:pt x="578" y="232"/>
                </a:lnTo>
                <a:close/>
                <a:moveTo>
                  <a:pt x="660" y="26"/>
                </a:moveTo>
                <a:lnTo>
                  <a:pt x="660" y="26"/>
                </a:lnTo>
                <a:lnTo>
                  <a:pt x="650" y="36"/>
                </a:lnTo>
                <a:lnTo>
                  <a:pt x="524" y="106"/>
                </a:lnTo>
                <a:lnTo>
                  <a:pt x="520" y="108"/>
                </a:lnTo>
                <a:lnTo>
                  <a:pt x="512" y="106"/>
                </a:lnTo>
                <a:lnTo>
                  <a:pt x="506" y="104"/>
                </a:lnTo>
                <a:lnTo>
                  <a:pt x="504" y="98"/>
                </a:lnTo>
                <a:lnTo>
                  <a:pt x="502" y="90"/>
                </a:lnTo>
                <a:lnTo>
                  <a:pt x="504" y="84"/>
                </a:lnTo>
                <a:lnTo>
                  <a:pt x="506" y="80"/>
                </a:lnTo>
                <a:lnTo>
                  <a:pt x="508" y="76"/>
                </a:lnTo>
                <a:lnTo>
                  <a:pt x="514" y="72"/>
                </a:lnTo>
                <a:lnTo>
                  <a:pt x="538" y="58"/>
                </a:lnTo>
                <a:lnTo>
                  <a:pt x="574" y="38"/>
                </a:lnTo>
                <a:lnTo>
                  <a:pt x="610" y="18"/>
                </a:lnTo>
                <a:lnTo>
                  <a:pt x="632" y="4"/>
                </a:lnTo>
                <a:lnTo>
                  <a:pt x="640" y="0"/>
                </a:lnTo>
                <a:lnTo>
                  <a:pt x="646" y="0"/>
                </a:lnTo>
                <a:lnTo>
                  <a:pt x="652" y="2"/>
                </a:lnTo>
                <a:lnTo>
                  <a:pt x="658" y="4"/>
                </a:lnTo>
                <a:lnTo>
                  <a:pt x="662" y="8"/>
                </a:lnTo>
                <a:lnTo>
                  <a:pt x="664" y="16"/>
                </a:lnTo>
                <a:lnTo>
                  <a:pt x="662" y="22"/>
                </a:lnTo>
                <a:lnTo>
                  <a:pt x="660" y="26"/>
                </a:lnTo>
                <a:close/>
                <a:moveTo>
                  <a:pt x="648" y="62"/>
                </a:moveTo>
                <a:lnTo>
                  <a:pt x="648" y="62"/>
                </a:lnTo>
                <a:lnTo>
                  <a:pt x="628" y="74"/>
                </a:lnTo>
                <a:lnTo>
                  <a:pt x="604" y="88"/>
                </a:lnTo>
                <a:lnTo>
                  <a:pt x="578" y="102"/>
                </a:lnTo>
                <a:lnTo>
                  <a:pt x="558" y="114"/>
                </a:lnTo>
                <a:lnTo>
                  <a:pt x="544" y="122"/>
                </a:lnTo>
                <a:lnTo>
                  <a:pt x="540" y="124"/>
                </a:lnTo>
                <a:lnTo>
                  <a:pt x="538" y="124"/>
                </a:lnTo>
                <a:lnTo>
                  <a:pt x="532" y="112"/>
                </a:lnTo>
                <a:lnTo>
                  <a:pt x="652" y="40"/>
                </a:lnTo>
                <a:lnTo>
                  <a:pt x="656" y="38"/>
                </a:lnTo>
                <a:lnTo>
                  <a:pt x="658" y="38"/>
                </a:lnTo>
                <a:lnTo>
                  <a:pt x="662" y="42"/>
                </a:lnTo>
                <a:lnTo>
                  <a:pt x="664" y="46"/>
                </a:lnTo>
                <a:lnTo>
                  <a:pt x="666" y="50"/>
                </a:lnTo>
                <a:lnTo>
                  <a:pt x="664" y="52"/>
                </a:lnTo>
                <a:lnTo>
                  <a:pt x="662" y="54"/>
                </a:lnTo>
                <a:lnTo>
                  <a:pt x="648" y="62"/>
                </a:lnTo>
                <a:close/>
                <a:moveTo>
                  <a:pt x="752" y="200"/>
                </a:moveTo>
                <a:lnTo>
                  <a:pt x="752" y="200"/>
                </a:lnTo>
                <a:lnTo>
                  <a:pt x="746" y="204"/>
                </a:lnTo>
                <a:lnTo>
                  <a:pt x="622" y="274"/>
                </a:lnTo>
                <a:lnTo>
                  <a:pt x="620" y="274"/>
                </a:lnTo>
                <a:lnTo>
                  <a:pt x="616" y="274"/>
                </a:lnTo>
                <a:lnTo>
                  <a:pt x="614" y="272"/>
                </a:lnTo>
                <a:lnTo>
                  <a:pt x="540" y="144"/>
                </a:lnTo>
                <a:lnTo>
                  <a:pt x="538" y="140"/>
                </a:lnTo>
                <a:lnTo>
                  <a:pt x="538" y="138"/>
                </a:lnTo>
                <a:lnTo>
                  <a:pt x="538" y="136"/>
                </a:lnTo>
                <a:lnTo>
                  <a:pt x="540" y="134"/>
                </a:lnTo>
                <a:lnTo>
                  <a:pt x="546" y="130"/>
                </a:lnTo>
                <a:lnTo>
                  <a:pt x="570" y="116"/>
                </a:lnTo>
                <a:lnTo>
                  <a:pt x="606" y="96"/>
                </a:lnTo>
                <a:lnTo>
                  <a:pt x="644" y="74"/>
                </a:lnTo>
                <a:lnTo>
                  <a:pt x="668" y="60"/>
                </a:lnTo>
                <a:lnTo>
                  <a:pt x="672" y="58"/>
                </a:lnTo>
                <a:lnTo>
                  <a:pt x="676" y="56"/>
                </a:lnTo>
                <a:lnTo>
                  <a:pt x="680" y="58"/>
                </a:lnTo>
                <a:lnTo>
                  <a:pt x="682" y="60"/>
                </a:lnTo>
                <a:lnTo>
                  <a:pt x="684" y="64"/>
                </a:lnTo>
                <a:lnTo>
                  <a:pt x="696" y="86"/>
                </a:lnTo>
                <a:lnTo>
                  <a:pt x="716" y="122"/>
                </a:lnTo>
                <a:lnTo>
                  <a:pt x="736" y="156"/>
                </a:lnTo>
                <a:lnTo>
                  <a:pt x="750" y="178"/>
                </a:lnTo>
                <a:lnTo>
                  <a:pt x="754" y="186"/>
                </a:lnTo>
                <a:lnTo>
                  <a:pt x="756" y="194"/>
                </a:lnTo>
                <a:lnTo>
                  <a:pt x="756" y="198"/>
                </a:lnTo>
                <a:lnTo>
                  <a:pt x="752" y="200"/>
                </a:lnTo>
                <a:close/>
                <a:moveTo>
                  <a:pt x="892" y="546"/>
                </a:moveTo>
                <a:lnTo>
                  <a:pt x="892" y="546"/>
                </a:lnTo>
                <a:lnTo>
                  <a:pt x="890" y="550"/>
                </a:lnTo>
                <a:lnTo>
                  <a:pt x="886" y="550"/>
                </a:lnTo>
                <a:lnTo>
                  <a:pt x="580" y="550"/>
                </a:lnTo>
                <a:lnTo>
                  <a:pt x="578" y="550"/>
                </a:lnTo>
                <a:lnTo>
                  <a:pt x="574" y="546"/>
                </a:lnTo>
                <a:lnTo>
                  <a:pt x="572" y="540"/>
                </a:lnTo>
                <a:lnTo>
                  <a:pt x="572" y="536"/>
                </a:lnTo>
                <a:lnTo>
                  <a:pt x="574" y="532"/>
                </a:lnTo>
                <a:lnTo>
                  <a:pt x="578" y="530"/>
                </a:lnTo>
                <a:lnTo>
                  <a:pt x="582" y="528"/>
                </a:lnTo>
                <a:lnTo>
                  <a:pt x="884" y="528"/>
                </a:lnTo>
                <a:lnTo>
                  <a:pt x="888" y="530"/>
                </a:lnTo>
                <a:lnTo>
                  <a:pt x="890" y="532"/>
                </a:lnTo>
                <a:lnTo>
                  <a:pt x="892" y="540"/>
                </a:lnTo>
                <a:lnTo>
                  <a:pt x="892" y="546"/>
                </a:lnTo>
                <a:close/>
                <a:moveTo>
                  <a:pt x="870" y="518"/>
                </a:moveTo>
                <a:lnTo>
                  <a:pt x="870" y="518"/>
                </a:lnTo>
                <a:lnTo>
                  <a:pt x="866" y="520"/>
                </a:lnTo>
                <a:lnTo>
                  <a:pt x="860" y="522"/>
                </a:lnTo>
                <a:lnTo>
                  <a:pt x="606" y="522"/>
                </a:lnTo>
                <a:lnTo>
                  <a:pt x="600" y="520"/>
                </a:lnTo>
                <a:lnTo>
                  <a:pt x="596" y="518"/>
                </a:lnTo>
                <a:lnTo>
                  <a:pt x="592" y="514"/>
                </a:lnTo>
                <a:lnTo>
                  <a:pt x="592" y="508"/>
                </a:lnTo>
                <a:lnTo>
                  <a:pt x="594" y="502"/>
                </a:lnTo>
                <a:lnTo>
                  <a:pt x="596" y="498"/>
                </a:lnTo>
                <a:lnTo>
                  <a:pt x="598" y="496"/>
                </a:lnTo>
                <a:lnTo>
                  <a:pt x="866" y="496"/>
                </a:lnTo>
                <a:lnTo>
                  <a:pt x="870" y="498"/>
                </a:lnTo>
                <a:lnTo>
                  <a:pt x="872" y="500"/>
                </a:lnTo>
                <a:lnTo>
                  <a:pt x="874" y="508"/>
                </a:lnTo>
                <a:lnTo>
                  <a:pt x="872" y="512"/>
                </a:lnTo>
                <a:lnTo>
                  <a:pt x="870" y="518"/>
                </a:lnTo>
                <a:close/>
                <a:moveTo>
                  <a:pt x="844" y="480"/>
                </a:moveTo>
                <a:lnTo>
                  <a:pt x="844" y="480"/>
                </a:lnTo>
                <a:lnTo>
                  <a:pt x="842" y="484"/>
                </a:lnTo>
                <a:lnTo>
                  <a:pt x="840" y="484"/>
                </a:lnTo>
                <a:lnTo>
                  <a:pt x="628" y="484"/>
                </a:lnTo>
                <a:lnTo>
                  <a:pt x="624" y="484"/>
                </a:lnTo>
                <a:lnTo>
                  <a:pt x="622" y="480"/>
                </a:lnTo>
                <a:lnTo>
                  <a:pt x="620" y="472"/>
                </a:lnTo>
                <a:lnTo>
                  <a:pt x="622" y="466"/>
                </a:lnTo>
                <a:lnTo>
                  <a:pt x="624" y="464"/>
                </a:lnTo>
                <a:lnTo>
                  <a:pt x="628" y="464"/>
                </a:lnTo>
                <a:lnTo>
                  <a:pt x="838" y="464"/>
                </a:lnTo>
                <a:lnTo>
                  <a:pt x="840" y="464"/>
                </a:lnTo>
                <a:lnTo>
                  <a:pt x="842" y="466"/>
                </a:lnTo>
                <a:lnTo>
                  <a:pt x="844" y="472"/>
                </a:lnTo>
                <a:lnTo>
                  <a:pt x="844" y="480"/>
                </a:lnTo>
                <a:close/>
                <a:moveTo>
                  <a:pt x="636" y="292"/>
                </a:moveTo>
                <a:lnTo>
                  <a:pt x="636" y="292"/>
                </a:lnTo>
                <a:lnTo>
                  <a:pt x="634" y="288"/>
                </a:lnTo>
                <a:lnTo>
                  <a:pt x="632" y="280"/>
                </a:lnTo>
                <a:lnTo>
                  <a:pt x="632" y="278"/>
                </a:lnTo>
                <a:lnTo>
                  <a:pt x="748" y="210"/>
                </a:lnTo>
                <a:lnTo>
                  <a:pt x="756" y="206"/>
                </a:lnTo>
                <a:lnTo>
                  <a:pt x="760" y="210"/>
                </a:lnTo>
                <a:lnTo>
                  <a:pt x="762" y="218"/>
                </a:lnTo>
                <a:lnTo>
                  <a:pt x="762" y="220"/>
                </a:lnTo>
                <a:lnTo>
                  <a:pt x="644" y="288"/>
                </a:lnTo>
                <a:lnTo>
                  <a:pt x="636" y="292"/>
                </a:lnTo>
                <a:close/>
                <a:moveTo>
                  <a:pt x="654" y="330"/>
                </a:moveTo>
                <a:lnTo>
                  <a:pt x="654" y="330"/>
                </a:lnTo>
                <a:lnTo>
                  <a:pt x="648" y="330"/>
                </a:lnTo>
                <a:lnTo>
                  <a:pt x="642" y="330"/>
                </a:lnTo>
                <a:lnTo>
                  <a:pt x="636" y="326"/>
                </a:lnTo>
                <a:lnTo>
                  <a:pt x="632" y="322"/>
                </a:lnTo>
                <a:lnTo>
                  <a:pt x="632" y="314"/>
                </a:lnTo>
                <a:lnTo>
                  <a:pt x="632" y="308"/>
                </a:lnTo>
                <a:lnTo>
                  <a:pt x="634" y="304"/>
                </a:lnTo>
                <a:lnTo>
                  <a:pt x="642" y="298"/>
                </a:lnTo>
                <a:lnTo>
                  <a:pt x="668" y="284"/>
                </a:lnTo>
                <a:lnTo>
                  <a:pt x="704" y="262"/>
                </a:lnTo>
                <a:lnTo>
                  <a:pt x="740" y="240"/>
                </a:lnTo>
                <a:lnTo>
                  <a:pt x="766" y="226"/>
                </a:lnTo>
                <a:lnTo>
                  <a:pt x="770" y="224"/>
                </a:lnTo>
                <a:lnTo>
                  <a:pt x="776" y="224"/>
                </a:lnTo>
                <a:lnTo>
                  <a:pt x="782" y="224"/>
                </a:lnTo>
                <a:lnTo>
                  <a:pt x="788" y="228"/>
                </a:lnTo>
                <a:lnTo>
                  <a:pt x="792" y="234"/>
                </a:lnTo>
                <a:lnTo>
                  <a:pt x="792" y="242"/>
                </a:lnTo>
                <a:lnTo>
                  <a:pt x="792" y="246"/>
                </a:lnTo>
                <a:lnTo>
                  <a:pt x="790" y="250"/>
                </a:lnTo>
                <a:lnTo>
                  <a:pt x="788" y="254"/>
                </a:lnTo>
                <a:lnTo>
                  <a:pt x="782" y="256"/>
                </a:lnTo>
                <a:lnTo>
                  <a:pt x="758" y="270"/>
                </a:lnTo>
                <a:lnTo>
                  <a:pt x="722" y="292"/>
                </a:lnTo>
                <a:lnTo>
                  <a:pt x="684" y="314"/>
                </a:lnTo>
                <a:lnTo>
                  <a:pt x="660" y="330"/>
                </a:lnTo>
                <a:lnTo>
                  <a:pt x="654" y="330"/>
                </a:lnTo>
                <a:close/>
              </a:path>
            </a:pathLst>
          </a:custGeom>
          <a:solidFill>
            <a:schemeClr val="hlink"/>
          </a:solidFill>
          <a:ln w="9525">
            <a:noFill/>
            <a:round/>
            <a:headEnd/>
            <a:tailEnd/>
          </a:ln>
        </p:spPr>
        <p:txBody>
          <a:bodyPr/>
          <a:lstStyle/>
          <a:p>
            <a:pPr eaLnBrk="0" hangingPunct="0">
              <a:spcBef>
                <a:spcPct val="50000"/>
              </a:spcBef>
            </a:pPr>
            <a:endParaRPr lang="nl-NL"/>
          </a:p>
        </p:txBody>
      </p:sp>
      <p:grpSp>
        <p:nvGrpSpPr>
          <p:cNvPr id="22" name="Group 21"/>
          <p:cNvGrpSpPr/>
          <p:nvPr/>
        </p:nvGrpSpPr>
        <p:grpSpPr>
          <a:xfrm>
            <a:off x="7290766" y="2297095"/>
            <a:ext cx="1262530" cy="1007003"/>
            <a:chOff x="702540" y="4770706"/>
            <a:chExt cx="1452016" cy="1337995"/>
          </a:xfrm>
        </p:grpSpPr>
        <p:grpSp>
          <p:nvGrpSpPr>
            <p:cNvPr id="23" name="Group 115"/>
            <p:cNvGrpSpPr>
              <a:grpSpLocks/>
            </p:cNvGrpSpPr>
            <p:nvPr/>
          </p:nvGrpSpPr>
          <p:grpSpPr bwMode="auto">
            <a:xfrm>
              <a:off x="702540" y="4770706"/>
              <a:ext cx="1452016" cy="1337995"/>
              <a:chOff x="384" y="1624"/>
              <a:chExt cx="759" cy="700"/>
            </a:xfrm>
          </p:grpSpPr>
          <p:sp>
            <p:nvSpPr>
              <p:cNvPr id="25" name="Rectangle 116"/>
              <p:cNvSpPr>
                <a:spLocks noChangeArrowheads="1"/>
              </p:cNvSpPr>
              <p:nvPr/>
            </p:nvSpPr>
            <p:spPr bwMode="auto">
              <a:xfrm>
                <a:off x="606" y="1624"/>
                <a:ext cx="531" cy="306"/>
              </a:xfrm>
              <a:prstGeom prst="rect">
                <a:avLst/>
              </a:prstGeom>
              <a:solidFill>
                <a:schemeClr val="bg1"/>
              </a:solidFill>
              <a:ln w="19050">
                <a:solidFill>
                  <a:schemeClr val="hlink"/>
                </a:solidFill>
                <a:miter lim="800000"/>
                <a:headEnd/>
                <a:tailEnd/>
              </a:ln>
            </p:spPr>
            <p:txBody>
              <a:bodyPr/>
              <a:lstStyle/>
              <a:p>
                <a:pPr eaLnBrk="0" hangingPunct="0">
                  <a:spcBef>
                    <a:spcPct val="50000"/>
                  </a:spcBef>
                </a:pPr>
                <a:endParaRPr lang="nl-NL"/>
              </a:p>
            </p:txBody>
          </p:sp>
          <p:sp>
            <p:nvSpPr>
              <p:cNvPr id="26" name="Freeform 117"/>
              <p:cNvSpPr>
                <a:spLocks/>
              </p:cNvSpPr>
              <p:nvPr/>
            </p:nvSpPr>
            <p:spPr bwMode="auto">
              <a:xfrm>
                <a:off x="617" y="1756"/>
                <a:ext cx="126" cy="172"/>
              </a:xfrm>
              <a:custGeom>
                <a:avLst/>
                <a:gdLst>
                  <a:gd name="T0" fmla="*/ 0 w 623"/>
                  <a:gd name="T1" fmla="*/ 849 h 849"/>
                  <a:gd name="T2" fmla="*/ 623 w 623"/>
                  <a:gd name="T3" fmla="*/ 0 h 849"/>
                  <a:gd name="T4" fmla="*/ 623 w 623"/>
                  <a:gd name="T5" fmla="*/ 0 h 849"/>
                  <a:gd name="T6" fmla="*/ 0 60000 65536"/>
                  <a:gd name="T7" fmla="*/ 0 60000 65536"/>
                  <a:gd name="T8" fmla="*/ 0 60000 65536"/>
                  <a:gd name="T9" fmla="*/ 0 w 623"/>
                  <a:gd name="T10" fmla="*/ 0 h 849"/>
                  <a:gd name="T11" fmla="*/ 623 w 623"/>
                  <a:gd name="T12" fmla="*/ 849 h 849"/>
                </a:gdLst>
                <a:ahLst/>
                <a:cxnLst>
                  <a:cxn ang="T6">
                    <a:pos x="T0" y="T1"/>
                  </a:cxn>
                  <a:cxn ang="T7">
                    <a:pos x="T2" y="T3"/>
                  </a:cxn>
                  <a:cxn ang="T8">
                    <a:pos x="T4" y="T5"/>
                  </a:cxn>
                </a:cxnLst>
                <a:rect l="T9" t="T10" r="T11" b="T12"/>
                <a:pathLst>
                  <a:path w="623" h="849">
                    <a:moveTo>
                      <a:pt x="0" y="849"/>
                    </a:moveTo>
                    <a:lnTo>
                      <a:pt x="623" y="0"/>
                    </a:lnTo>
                  </a:path>
                </a:pathLst>
              </a:custGeom>
              <a:noFill/>
              <a:ln w="33401">
                <a:solidFill>
                  <a:schemeClr val="hlink"/>
                </a:solidFill>
                <a:round/>
                <a:headEnd/>
                <a:tailEnd/>
              </a:ln>
            </p:spPr>
            <p:txBody>
              <a:bodyPr/>
              <a:lstStyle/>
              <a:p>
                <a:pPr eaLnBrk="0" hangingPunct="0">
                  <a:spcBef>
                    <a:spcPct val="50000"/>
                  </a:spcBef>
                </a:pPr>
                <a:endParaRPr lang="nl-NL"/>
              </a:p>
            </p:txBody>
          </p:sp>
          <p:sp>
            <p:nvSpPr>
              <p:cNvPr id="27" name="Oval 118"/>
              <p:cNvSpPr>
                <a:spLocks noChangeArrowheads="1"/>
              </p:cNvSpPr>
              <p:nvPr/>
            </p:nvSpPr>
            <p:spPr bwMode="auto">
              <a:xfrm>
                <a:off x="457" y="1797"/>
                <a:ext cx="81" cy="81"/>
              </a:xfrm>
              <a:prstGeom prst="ellipse">
                <a:avLst/>
              </a:prstGeom>
              <a:solidFill>
                <a:schemeClr val="hlink"/>
              </a:solidFill>
              <a:ln w="9525">
                <a:noFill/>
                <a:round/>
                <a:headEnd/>
                <a:tailEnd/>
              </a:ln>
            </p:spPr>
            <p:txBody>
              <a:bodyPr/>
              <a:lstStyle/>
              <a:p>
                <a:pPr eaLnBrk="0" hangingPunct="0">
                  <a:spcBef>
                    <a:spcPct val="50000"/>
                  </a:spcBef>
                </a:pPr>
                <a:endParaRPr lang="nl-NL"/>
              </a:p>
            </p:txBody>
          </p:sp>
          <p:sp>
            <p:nvSpPr>
              <p:cNvPr id="28" name="Freeform 119"/>
              <p:cNvSpPr>
                <a:spLocks/>
              </p:cNvSpPr>
              <p:nvPr/>
            </p:nvSpPr>
            <p:spPr bwMode="auto">
              <a:xfrm>
                <a:off x="388" y="1875"/>
                <a:ext cx="281" cy="253"/>
              </a:xfrm>
              <a:custGeom>
                <a:avLst/>
                <a:gdLst>
                  <a:gd name="T0" fmla="*/ 409 w 1383"/>
                  <a:gd name="T1" fmla="*/ 50 h 1249"/>
                  <a:gd name="T2" fmla="*/ 329 w 1383"/>
                  <a:gd name="T3" fmla="*/ 50 h 1249"/>
                  <a:gd name="T4" fmla="*/ 224 w 1383"/>
                  <a:gd name="T5" fmla="*/ 110 h 1249"/>
                  <a:gd name="T6" fmla="*/ 0 w 1383"/>
                  <a:gd name="T7" fmla="*/ 431 h 1249"/>
                  <a:gd name="T8" fmla="*/ 10 w 1383"/>
                  <a:gd name="T9" fmla="*/ 577 h 1249"/>
                  <a:gd name="T10" fmla="*/ 162 w 1383"/>
                  <a:gd name="T11" fmla="*/ 691 h 1249"/>
                  <a:gd name="T12" fmla="*/ 285 w 1383"/>
                  <a:gd name="T13" fmla="*/ 774 h 1249"/>
                  <a:gd name="T14" fmla="*/ 437 w 1383"/>
                  <a:gd name="T15" fmla="*/ 587 h 1249"/>
                  <a:gd name="T16" fmla="*/ 376 w 1383"/>
                  <a:gd name="T17" fmla="*/ 538 h 1249"/>
                  <a:gd name="T18" fmla="*/ 331 w 1383"/>
                  <a:gd name="T19" fmla="*/ 494 h 1249"/>
                  <a:gd name="T20" fmla="*/ 432 w 1383"/>
                  <a:gd name="T21" fmla="*/ 334 h 1249"/>
                  <a:gd name="T22" fmla="*/ 730 w 1383"/>
                  <a:gd name="T23" fmla="*/ 536 h 1249"/>
                  <a:gd name="T24" fmla="*/ 440 w 1383"/>
                  <a:gd name="T25" fmla="*/ 934 h 1249"/>
                  <a:gd name="T26" fmla="*/ 156 w 1383"/>
                  <a:gd name="T27" fmla="*/ 730 h 1249"/>
                  <a:gd name="T28" fmla="*/ 156 w 1383"/>
                  <a:gd name="T29" fmla="*/ 978 h 1249"/>
                  <a:gd name="T30" fmla="*/ 199 w 1383"/>
                  <a:gd name="T31" fmla="*/ 978 h 1249"/>
                  <a:gd name="T32" fmla="*/ 199 w 1383"/>
                  <a:gd name="T33" fmla="*/ 1249 h 1249"/>
                  <a:gd name="T34" fmla="*/ 858 w 1383"/>
                  <a:gd name="T35" fmla="*/ 1249 h 1249"/>
                  <a:gd name="T36" fmla="*/ 858 w 1383"/>
                  <a:gd name="T37" fmla="*/ 979 h 1249"/>
                  <a:gd name="T38" fmla="*/ 908 w 1383"/>
                  <a:gd name="T39" fmla="*/ 980 h 1249"/>
                  <a:gd name="T40" fmla="*/ 908 w 1383"/>
                  <a:gd name="T41" fmla="*/ 475 h 1249"/>
                  <a:gd name="T42" fmla="*/ 967 w 1383"/>
                  <a:gd name="T43" fmla="*/ 518 h 1249"/>
                  <a:gd name="T44" fmla="*/ 1093 w 1383"/>
                  <a:gd name="T45" fmla="*/ 518 h 1249"/>
                  <a:gd name="T46" fmla="*/ 1107 w 1383"/>
                  <a:gd name="T47" fmla="*/ 499 h 1249"/>
                  <a:gd name="T48" fmla="*/ 1202 w 1383"/>
                  <a:gd name="T49" fmla="*/ 367 h 1249"/>
                  <a:gd name="T50" fmla="*/ 1383 w 1383"/>
                  <a:gd name="T51" fmla="*/ 138 h 1249"/>
                  <a:gd name="T52" fmla="*/ 1177 w 1383"/>
                  <a:gd name="T53" fmla="*/ 0 h 1249"/>
                  <a:gd name="T54" fmla="*/ 1048 w 1383"/>
                  <a:gd name="T55" fmla="*/ 172 h 1249"/>
                  <a:gd name="T56" fmla="*/ 1015 w 1383"/>
                  <a:gd name="T57" fmla="*/ 207 h 1249"/>
                  <a:gd name="T58" fmla="*/ 751 w 1383"/>
                  <a:gd name="T59" fmla="*/ 50 h 1249"/>
                  <a:gd name="T60" fmla="*/ 645 w 1383"/>
                  <a:gd name="T61" fmla="*/ 50 h 1249"/>
                  <a:gd name="T62" fmla="*/ 579 w 1383"/>
                  <a:gd name="T63" fmla="*/ 200 h 1249"/>
                  <a:gd name="T64" fmla="*/ 548 w 1383"/>
                  <a:gd name="T65" fmla="*/ 140 h 1249"/>
                  <a:gd name="T66" fmla="*/ 581 w 1383"/>
                  <a:gd name="T67" fmla="*/ 48 h 1249"/>
                  <a:gd name="T68" fmla="*/ 484 w 1383"/>
                  <a:gd name="T69" fmla="*/ 48 h 1249"/>
                  <a:gd name="T70" fmla="*/ 517 w 1383"/>
                  <a:gd name="T71" fmla="*/ 141 h 1249"/>
                  <a:gd name="T72" fmla="*/ 484 w 1383"/>
                  <a:gd name="T73" fmla="*/ 200 h 1249"/>
                  <a:gd name="T74" fmla="*/ 409 w 1383"/>
                  <a:gd name="T75" fmla="*/ 50 h 12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83"/>
                  <a:gd name="T115" fmla="*/ 0 h 1249"/>
                  <a:gd name="T116" fmla="*/ 1383 w 1383"/>
                  <a:gd name="T117" fmla="*/ 1249 h 124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83" h="1249">
                    <a:moveTo>
                      <a:pt x="409" y="50"/>
                    </a:moveTo>
                    <a:lnTo>
                      <a:pt x="329" y="50"/>
                    </a:lnTo>
                    <a:lnTo>
                      <a:pt x="224" y="110"/>
                    </a:lnTo>
                    <a:lnTo>
                      <a:pt x="0" y="431"/>
                    </a:lnTo>
                    <a:lnTo>
                      <a:pt x="10" y="577"/>
                    </a:lnTo>
                    <a:lnTo>
                      <a:pt x="162" y="691"/>
                    </a:lnTo>
                    <a:lnTo>
                      <a:pt x="285" y="774"/>
                    </a:lnTo>
                    <a:lnTo>
                      <a:pt x="437" y="587"/>
                    </a:lnTo>
                    <a:lnTo>
                      <a:pt x="376" y="538"/>
                    </a:lnTo>
                    <a:lnTo>
                      <a:pt x="331" y="494"/>
                    </a:lnTo>
                    <a:lnTo>
                      <a:pt x="432" y="334"/>
                    </a:lnTo>
                    <a:lnTo>
                      <a:pt x="730" y="536"/>
                    </a:lnTo>
                    <a:lnTo>
                      <a:pt x="440" y="934"/>
                    </a:lnTo>
                    <a:lnTo>
                      <a:pt x="156" y="730"/>
                    </a:lnTo>
                    <a:lnTo>
                      <a:pt x="156" y="978"/>
                    </a:lnTo>
                    <a:lnTo>
                      <a:pt x="199" y="978"/>
                    </a:lnTo>
                    <a:lnTo>
                      <a:pt x="199" y="1249"/>
                    </a:lnTo>
                    <a:lnTo>
                      <a:pt x="858" y="1249"/>
                    </a:lnTo>
                    <a:lnTo>
                      <a:pt x="858" y="979"/>
                    </a:lnTo>
                    <a:lnTo>
                      <a:pt x="908" y="980"/>
                    </a:lnTo>
                    <a:lnTo>
                      <a:pt x="908" y="475"/>
                    </a:lnTo>
                    <a:lnTo>
                      <a:pt x="967" y="518"/>
                    </a:lnTo>
                    <a:lnTo>
                      <a:pt x="1093" y="518"/>
                    </a:lnTo>
                    <a:lnTo>
                      <a:pt x="1107" y="499"/>
                    </a:lnTo>
                    <a:lnTo>
                      <a:pt x="1202" y="367"/>
                    </a:lnTo>
                    <a:lnTo>
                      <a:pt x="1383" y="138"/>
                    </a:lnTo>
                    <a:lnTo>
                      <a:pt x="1177" y="0"/>
                    </a:lnTo>
                    <a:lnTo>
                      <a:pt x="1048" y="172"/>
                    </a:lnTo>
                    <a:lnTo>
                      <a:pt x="1015" y="207"/>
                    </a:lnTo>
                    <a:lnTo>
                      <a:pt x="751" y="50"/>
                    </a:lnTo>
                    <a:lnTo>
                      <a:pt x="645" y="50"/>
                    </a:lnTo>
                    <a:lnTo>
                      <a:pt x="579" y="200"/>
                    </a:lnTo>
                    <a:lnTo>
                      <a:pt x="548" y="140"/>
                    </a:lnTo>
                    <a:lnTo>
                      <a:pt x="581" y="48"/>
                    </a:lnTo>
                    <a:lnTo>
                      <a:pt x="484" y="48"/>
                    </a:lnTo>
                    <a:lnTo>
                      <a:pt x="517" y="141"/>
                    </a:lnTo>
                    <a:lnTo>
                      <a:pt x="484" y="200"/>
                    </a:lnTo>
                    <a:lnTo>
                      <a:pt x="409" y="50"/>
                    </a:lnTo>
                    <a:close/>
                  </a:path>
                </a:pathLst>
              </a:custGeom>
              <a:solidFill>
                <a:schemeClr val="hlink"/>
              </a:solidFill>
              <a:ln w="9525">
                <a:noFill/>
                <a:round/>
                <a:headEnd/>
                <a:tailEnd/>
              </a:ln>
            </p:spPr>
            <p:txBody>
              <a:bodyPr/>
              <a:lstStyle/>
              <a:p>
                <a:pPr eaLnBrk="0" hangingPunct="0">
                  <a:spcBef>
                    <a:spcPct val="50000"/>
                  </a:spcBef>
                </a:pPr>
                <a:endParaRPr lang="nl-NL"/>
              </a:p>
            </p:txBody>
          </p:sp>
          <p:sp>
            <p:nvSpPr>
              <p:cNvPr id="29" name="Freeform 120"/>
              <p:cNvSpPr>
                <a:spLocks/>
              </p:cNvSpPr>
              <p:nvPr/>
            </p:nvSpPr>
            <p:spPr bwMode="auto">
              <a:xfrm>
                <a:off x="432" y="1886"/>
                <a:ext cx="40" cy="29"/>
              </a:xfrm>
              <a:custGeom>
                <a:avLst/>
                <a:gdLst>
                  <a:gd name="T0" fmla="*/ 191 w 191"/>
                  <a:gd name="T1" fmla="*/ 24 h 144"/>
                  <a:gd name="T2" fmla="*/ 113 w 191"/>
                  <a:gd name="T3" fmla="*/ 0 h 144"/>
                  <a:gd name="T4" fmla="*/ 1 w 191"/>
                  <a:gd name="T5" fmla="*/ 85 h 144"/>
                  <a:gd name="T6" fmla="*/ 31 w 191"/>
                  <a:gd name="T7" fmla="*/ 144 h 144"/>
                  <a:gd name="T8" fmla="*/ 113 w 191"/>
                  <a:gd name="T9" fmla="*/ 86 h 144"/>
                  <a:gd name="T10" fmla="*/ 191 w 191"/>
                  <a:gd name="T11" fmla="*/ 24 h 144"/>
                  <a:gd name="T12" fmla="*/ 0 60000 65536"/>
                  <a:gd name="T13" fmla="*/ 0 60000 65536"/>
                  <a:gd name="T14" fmla="*/ 0 60000 65536"/>
                  <a:gd name="T15" fmla="*/ 0 60000 65536"/>
                  <a:gd name="T16" fmla="*/ 0 60000 65536"/>
                  <a:gd name="T17" fmla="*/ 0 60000 65536"/>
                  <a:gd name="T18" fmla="*/ 0 w 191"/>
                  <a:gd name="T19" fmla="*/ 0 h 144"/>
                  <a:gd name="T20" fmla="*/ 191 w 191"/>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91" h="144">
                    <a:moveTo>
                      <a:pt x="191" y="24"/>
                    </a:moveTo>
                    <a:cubicBezTo>
                      <a:pt x="170" y="8"/>
                      <a:pt x="142" y="0"/>
                      <a:pt x="113" y="0"/>
                    </a:cubicBezTo>
                    <a:cubicBezTo>
                      <a:pt x="51" y="0"/>
                      <a:pt x="1" y="38"/>
                      <a:pt x="1" y="85"/>
                    </a:cubicBezTo>
                    <a:cubicBezTo>
                      <a:pt x="0" y="107"/>
                      <a:pt x="12" y="128"/>
                      <a:pt x="31" y="144"/>
                    </a:cubicBezTo>
                    <a:lnTo>
                      <a:pt x="113" y="86"/>
                    </a:lnTo>
                    <a:lnTo>
                      <a:pt x="191" y="24"/>
                    </a:lnTo>
                    <a:close/>
                  </a:path>
                </a:pathLst>
              </a:custGeom>
              <a:noFill/>
              <a:ln w="9525">
                <a:noFill/>
                <a:round/>
                <a:headEnd/>
                <a:tailEnd/>
              </a:ln>
            </p:spPr>
            <p:txBody>
              <a:bodyPr/>
              <a:lstStyle/>
              <a:p>
                <a:pPr eaLnBrk="0" hangingPunct="0">
                  <a:spcBef>
                    <a:spcPct val="50000"/>
                  </a:spcBef>
                </a:pPr>
                <a:endParaRPr lang="nl-NL"/>
              </a:p>
            </p:txBody>
          </p:sp>
          <p:sp>
            <p:nvSpPr>
              <p:cNvPr id="30" name="Oval 121"/>
              <p:cNvSpPr>
                <a:spLocks noChangeArrowheads="1"/>
              </p:cNvSpPr>
              <p:nvPr/>
            </p:nvSpPr>
            <p:spPr bwMode="auto">
              <a:xfrm>
                <a:off x="384" y="1958"/>
                <a:ext cx="32" cy="37"/>
              </a:xfrm>
              <a:prstGeom prst="ellipse">
                <a:avLst/>
              </a:prstGeom>
              <a:solidFill>
                <a:schemeClr val="hlink"/>
              </a:solidFill>
              <a:ln w="9525">
                <a:noFill/>
                <a:round/>
                <a:headEnd/>
                <a:tailEnd/>
              </a:ln>
            </p:spPr>
            <p:txBody>
              <a:bodyPr/>
              <a:lstStyle/>
              <a:p>
                <a:pPr eaLnBrk="0" hangingPunct="0">
                  <a:spcBef>
                    <a:spcPct val="50000"/>
                  </a:spcBef>
                </a:pPr>
                <a:endParaRPr lang="nl-NL"/>
              </a:p>
            </p:txBody>
          </p:sp>
          <p:sp>
            <p:nvSpPr>
              <p:cNvPr id="31" name="Oval 122"/>
              <p:cNvSpPr>
                <a:spLocks noChangeArrowheads="1"/>
              </p:cNvSpPr>
              <p:nvPr/>
            </p:nvSpPr>
            <p:spPr bwMode="auto">
              <a:xfrm>
                <a:off x="580" y="1956"/>
                <a:ext cx="35" cy="29"/>
              </a:xfrm>
              <a:prstGeom prst="ellipse">
                <a:avLst/>
              </a:prstGeom>
              <a:solidFill>
                <a:schemeClr val="hlink"/>
              </a:solidFill>
              <a:ln w="9525">
                <a:noFill/>
                <a:round/>
                <a:headEnd/>
                <a:tailEnd/>
              </a:ln>
            </p:spPr>
            <p:txBody>
              <a:bodyPr/>
              <a:lstStyle/>
              <a:p>
                <a:pPr eaLnBrk="0" hangingPunct="0">
                  <a:spcBef>
                    <a:spcPct val="50000"/>
                  </a:spcBef>
                </a:pPr>
                <a:endParaRPr lang="nl-NL"/>
              </a:p>
            </p:txBody>
          </p:sp>
          <p:grpSp>
            <p:nvGrpSpPr>
              <p:cNvPr id="32" name="Group 123"/>
              <p:cNvGrpSpPr>
                <a:grpSpLocks/>
              </p:cNvGrpSpPr>
              <p:nvPr/>
            </p:nvGrpSpPr>
            <p:grpSpPr bwMode="auto">
              <a:xfrm>
                <a:off x="619" y="1959"/>
                <a:ext cx="131" cy="205"/>
                <a:chOff x="1087" y="3487"/>
                <a:chExt cx="131" cy="205"/>
              </a:xfrm>
            </p:grpSpPr>
            <p:sp>
              <p:nvSpPr>
                <p:cNvPr id="79" name="Rectangle 124"/>
                <p:cNvSpPr>
                  <a:spLocks noChangeArrowheads="1"/>
                </p:cNvSpPr>
                <p:nvPr/>
              </p:nvSpPr>
              <p:spPr bwMode="auto">
                <a:xfrm>
                  <a:off x="1087" y="3575"/>
                  <a:ext cx="131" cy="117"/>
                </a:xfrm>
                <a:prstGeom prst="rect">
                  <a:avLst/>
                </a:prstGeom>
                <a:solidFill>
                  <a:schemeClr val="hlink"/>
                </a:solidFill>
                <a:ln w="6350">
                  <a:solidFill>
                    <a:schemeClr val="bg1"/>
                  </a:solidFill>
                  <a:miter lim="800000"/>
                  <a:headEnd/>
                  <a:tailEnd/>
                </a:ln>
              </p:spPr>
              <p:txBody>
                <a:bodyPr/>
                <a:lstStyle/>
                <a:p>
                  <a:pPr eaLnBrk="0" hangingPunct="0">
                    <a:spcBef>
                      <a:spcPct val="50000"/>
                    </a:spcBef>
                  </a:pPr>
                  <a:endParaRPr lang="nl-NL"/>
                </a:p>
              </p:txBody>
            </p:sp>
            <p:sp>
              <p:nvSpPr>
                <p:cNvPr id="80" name="Oval 125"/>
                <p:cNvSpPr>
                  <a:spLocks noChangeArrowheads="1"/>
                </p:cNvSpPr>
                <p:nvPr/>
              </p:nvSpPr>
              <p:spPr bwMode="auto">
                <a:xfrm>
                  <a:off x="1113" y="3487"/>
                  <a:ext cx="80" cy="80"/>
                </a:xfrm>
                <a:prstGeom prst="ellipse">
                  <a:avLst/>
                </a:prstGeom>
                <a:solidFill>
                  <a:schemeClr val="hlink"/>
                </a:solidFill>
                <a:ln w="6350">
                  <a:solidFill>
                    <a:schemeClr val="bg1"/>
                  </a:solidFill>
                  <a:round/>
                  <a:headEnd/>
                  <a:tailEnd/>
                </a:ln>
              </p:spPr>
              <p:txBody>
                <a:bodyPr/>
                <a:lstStyle/>
                <a:p>
                  <a:pPr eaLnBrk="0" hangingPunct="0">
                    <a:spcBef>
                      <a:spcPct val="50000"/>
                    </a:spcBef>
                  </a:pPr>
                  <a:endParaRPr lang="nl-NL"/>
                </a:p>
              </p:txBody>
            </p:sp>
          </p:grpSp>
          <p:grpSp>
            <p:nvGrpSpPr>
              <p:cNvPr id="33" name="Group 126"/>
              <p:cNvGrpSpPr>
                <a:grpSpLocks/>
              </p:cNvGrpSpPr>
              <p:nvPr/>
            </p:nvGrpSpPr>
            <p:grpSpPr bwMode="auto">
              <a:xfrm>
                <a:off x="751" y="1959"/>
                <a:ext cx="131" cy="205"/>
                <a:chOff x="1087" y="3487"/>
                <a:chExt cx="131" cy="205"/>
              </a:xfrm>
            </p:grpSpPr>
            <p:sp>
              <p:nvSpPr>
                <p:cNvPr id="77" name="Rectangle 127"/>
                <p:cNvSpPr>
                  <a:spLocks noChangeArrowheads="1"/>
                </p:cNvSpPr>
                <p:nvPr/>
              </p:nvSpPr>
              <p:spPr bwMode="auto">
                <a:xfrm>
                  <a:off x="1087" y="3575"/>
                  <a:ext cx="131" cy="117"/>
                </a:xfrm>
                <a:prstGeom prst="rect">
                  <a:avLst/>
                </a:prstGeom>
                <a:solidFill>
                  <a:schemeClr val="hlink"/>
                </a:solidFill>
                <a:ln w="6350">
                  <a:solidFill>
                    <a:schemeClr val="bg1"/>
                  </a:solidFill>
                  <a:miter lim="800000"/>
                  <a:headEnd/>
                  <a:tailEnd/>
                </a:ln>
              </p:spPr>
              <p:txBody>
                <a:bodyPr/>
                <a:lstStyle/>
                <a:p>
                  <a:pPr eaLnBrk="0" hangingPunct="0">
                    <a:spcBef>
                      <a:spcPct val="50000"/>
                    </a:spcBef>
                  </a:pPr>
                  <a:endParaRPr lang="nl-NL"/>
                </a:p>
              </p:txBody>
            </p:sp>
            <p:sp>
              <p:nvSpPr>
                <p:cNvPr id="78" name="Oval 128"/>
                <p:cNvSpPr>
                  <a:spLocks noChangeArrowheads="1"/>
                </p:cNvSpPr>
                <p:nvPr/>
              </p:nvSpPr>
              <p:spPr bwMode="auto">
                <a:xfrm>
                  <a:off x="1113" y="3487"/>
                  <a:ext cx="80" cy="80"/>
                </a:xfrm>
                <a:prstGeom prst="ellipse">
                  <a:avLst/>
                </a:prstGeom>
                <a:solidFill>
                  <a:schemeClr val="hlink"/>
                </a:solidFill>
                <a:ln w="6350">
                  <a:solidFill>
                    <a:schemeClr val="bg1"/>
                  </a:solidFill>
                  <a:round/>
                  <a:headEnd/>
                  <a:tailEnd/>
                </a:ln>
              </p:spPr>
              <p:txBody>
                <a:bodyPr/>
                <a:lstStyle/>
                <a:p>
                  <a:pPr eaLnBrk="0" hangingPunct="0">
                    <a:spcBef>
                      <a:spcPct val="50000"/>
                    </a:spcBef>
                  </a:pPr>
                  <a:endParaRPr lang="nl-NL"/>
                </a:p>
              </p:txBody>
            </p:sp>
          </p:grpSp>
          <p:grpSp>
            <p:nvGrpSpPr>
              <p:cNvPr id="34" name="Group 129"/>
              <p:cNvGrpSpPr>
                <a:grpSpLocks/>
              </p:cNvGrpSpPr>
              <p:nvPr/>
            </p:nvGrpSpPr>
            <p:grpSpPr bwMode="auto">
              <a:xfrm>
                <a:off x="880" y="1959"/>
                <a:ext cx="131" cy="205"/>
                <a:chOff x="1087" y="3487"/>
                <a:chExt cx="131" cy="205"/>
              </a:xfrm>
            </p:grpSpPr>
            <p:sp>
              <p:nvSpPr>
                <p:cNvPr id="75" name="Rectangle 130"/>
                <p:cNvSpPr>
                  <a:spLocks noChangeArrowheads="1"/>
                </p:cNvSpPr>
                <p:nvPr/>
              </p:nvSpPr>
              <p:spPr bwMode="auto">
                <a:xfrm>
                  <a:off x="1087" y="3575"/>
                  <a:ext cx="131" cy="117"/>
                </a:xfrm>
                <a:prstGeom prst="rect">
                  <a:avLst/>
                </a:prstGeom>
                <a:solidFill>
                  <a:schemeClr val="hlink"/>
                </a:solidFill>
                <a:ln w="6350">
                  <a:solidFill>
                    <a:schemeClr val="bg1"/>
                  </a:solidFill>
                  <a:miter lim="800000"/>
                  <a:headEnd/>
                  <a:tailEnd/>
                </a:ln>
              </p:spPr>
              <p:txBody>
                <a:bodyPr/>
                <a:lstStyle/>
                <a:p>
                  <a:pPr eaLnBrk="0" hangingPunct="0">
                    <a:spcBef>
                      <a:spcPct val="50000"/>
                    </a:spcBef>
                  </a:pPr>
                  <a:endParaRPr lang="nl-NL"/>
                </a:p>
              </p:txBody>
            </p:sp>
            <p:sp>
              <p:nvSpPr>
                <p:cNvPr id="76" name="Oval 131"/>
                <p:cNvSpPr>
                  <a:spLocks noChangeArrowheads="1"/>
                </p:cNvSpPr>
                <p:nvPr/>
              </p:nvSpPr>
              <p:spPr bwMode="auto">
                <a:xfrm>
                  <a:off x="1113" y="3487"/>
                  <a:ext cx="80" cy="80"/>
                </a:xfrm>
                <a:prstGeom prst="ellipse">
                  <a:avLst/>
                </a:prstGeom>
                <a:solidFill>
                  <a:schemeClr val="hlink"/>
                </a:solidFill>
                <a:ln w="6350">
                  <a:solidFill>
                    <a:schemeClr val="bg1"/>
                  </a:solidFill>
                  <a:round/>
                  <a:headEnd/>
                  <a:tailEnd/>
                </a:ln>
              </p:spPr>
              <p:txBody>
                <a:bodyPr/>
                <a:lstStyle/>
                <a:p>
                  <a:pPr eaLnBrk="0" hangingPunct="0">
                    <a:spcBef>
                      <a:spcPct val="50000"/>
                    </a:spcBef>
                  </a:pPr>
                  <a:endParaRPr lang="nl-NL"/>
                </a:p>
              </p:txBody>
            </p:sp>
          </p:grpSp>
          <p:grpSp>
            <p:nvGrpSpPr>
              <p:cNvPr id="35" name="Group 132"/>
              <p:cNvGrpSpPr>
                <a:grpSpLocks/>
              </p:cNvGrpSpPr>
              <p:nvPr/>
            </p:nvGrpSpPr>
            <p:grpSpPr bwMode="auto">
              <a:xfrm>
                <a:off x="1012" y="1959"/>
                <a:ext cx="131" cy="205"/>
                <a:chOff x="1087" y="3487"/>
                <a:chExt cx="131" cy="205"/>
              </a:xfrm>
            </p:grpSpPr>
            <p:sp>
              <p:nvSpPr>
                <p:cNvPr id="73" name="Rectangle 133"/>
                <p:cNvSpPr>
                  <a:spLocks noChangeArrowheads="1"/>
                </p:cNvSpPr>
                <p:nvPr/>
              </p:nvSpPr>
              <p:spPr bwMode="auto">
                <a:xfrm>
                  <a:off x="1087" y="3575"/>
                  <a:ext cx="131" cy="117"/>
                </a:xfrm>
                <a:prstGeom prst="rect">
                  <a:avLst/>
                </a:prstGeom>
                <a:solidFill>
                  <a:schemeClr val="hlink"/>
                </a:solidFill>
                <a:ln w="6350">
                  <a:solidFill>
                    <a:schemeClr val="bg1"/>
                  </a:solidFill>
                  <a:miter lim="800000"/>
                  <a:headEnd/>
                  <a:tailEnd/>
                </a:ln>
              </p:spPr>
              <p:txBody>
                <a:bodyPr/>
                <a:lstStyle/>
                <a:p>
                  <a:pPr eaLnBrk="0" hangingPunct="0">
                    <a:spcBef>
                      <a:spcPct val="50000"/>
                    </a:spcBef>
                  </a:pPr>
                  <a:endParaRPr lang="nl-NL"/>
                </a:p>
              </p:txBody>
            </p:sp>
            <p:sp>
              <p:nvSpPr>
                <p:cNvPr id="74" name="Oval 134"/>
                <p:cNvSpPr>
                  <a:spLocks noChangeArrowheads="1"/>
                </p:cNvSpPr>
                <p:nvPr/>
              </p:nvSpPr>
              <p:spPr bwMode="auto">
                <a:xfrm>
                  <a:off x="1113" y="3487"/>
                  <a:ext cx="80" cy="80"/>
                </a:xfrm>
                <a:prstGeom prst="ellipse">
                  <a:avLst/>
                </a:prstGeom>
                <a:solidFill>
                  <a:schemeClr val="hlink"/>
                </a:solidFill>
                <a:ln w="6350">
                  <a:solidFill>
                    <a:schemeClr val="bg1"/>
                  </a:solidFill>
                  <a:round/>
                  <a:headEnd/>
                  <a:tailEnd/>
                </a:ln>
              </p:spPr>
              <p:txBody>
                <a:bodyPr/>
                <a:lstStyle/>
                <a:p>
                  <a:pPr eaLnBrk="0" hangingPunct="0">
                    <a:spcBef>
                      <a:spcPct val="50000"/>
                    </a:spcBef>
                  </a:pPr>
                  <a:endParaRPr lang="nl-NL"/>
                </a:p>
              </p:txBody>
            </p:sp>
          </p:grpSp>
          <p:grpSp>
            <p:nvGrpSpPr>
              <p:cNvPr id="36" name="Group 135"/>
              <p:cNvGrpSpPr>
                <a:grpSpLocks/>
              </p:cNvGrpSpPr>
              <p:nvPr/>
            </p:nvGrpSpPr>
            <p:grpSpPr bwMode="auto">
              <a:xfrm>
                <a:off x="574" y="2007"/>
                <a:ext cx="131" cy="205"/>
                <a:chOff x="1087" y="3487"/>
                <a:chExt cx="131" cy="205"/>
              </a:xfrm>
            </p:grpSpPr>
            <p:sp>
              <p:nvSpPr>
                <p:cNvPr id="71" name="Rectangle 136"/>
                <p:cNvSpPr>
                  <a:spLocks noChangeArrowheads="1"/>
                </p:cNvSpPr>
                <p:nvPr/>
              </p:nvSpPr>
              <p:spPr bwMode="auto">
                <a:xfrm>
                  <a:off x="1087" y="3575"/>
                  <a:ext cx="131" cy="117"/>
                </a:xfrm>
                <a:prstGeom prst="rect">
                  <a:avLst/>
                </a:prstGeom>
                <a:solidFill>
                  <a:schemeClr val="hlink"/>
                </a:solidFill>
                <a:ln w="6350">
                  <a:solidFill>
                    <a:schemeClr val="bg1"/>
                  </a:solidFill>
                  <a:miter lim="800000"/>
                  <a:headEnd/>
                  <a:tailEnd/>
                </a:ln>
              </p:spPr>
              <p:txBody>
                <a:bodyPr/>
                <a:lstStyle/>
                <a:p>
                  <a:pPr eaLnBrk="0" hangingPunct="0">
                    <a:spcBef>
                      <a:spcPct val="50000"/>
                    </a:spcBef>
                  </a:pPr>
                  <a:endParaRPr lang="nl-NL"/>
                </a:p>
              </p:txBody>
            </p:sp>
            <p:sp>
              <p:nvSpPr>
                <p:cNvPr id="72" name="Oval 137"/>
                <p:cNvSpPr>
                  <a:spLocks noChangeArrowheads="1"/>
                </p:cNvSpPr>
                <p:nvPr/>
              </p:nvSpPr>
              <p:spPr bwMode="auto">
                <a:xfrm>
                  <a:off x="1113" y="3487"/>
                  <a:ext cx="80" cy="80"/>
                </a:xfrm>
                <a:prstGeom prst="ellipse">
                  <a:avLst/>
                </a:prstGeom>
                <a:solidFill>
                  <a:schemeClr val="hlink"/>
                </a:solidFill>
                <a:ln w="6350">
                  <a:solidFill>
                    <a:schemeClr val="bg1"/>
                  </a:solidFill>
                  <a:round/>
                  <a:headEnd/>
                  <a:tailEnd/>
                </a:ln>
              </p:spPr>
              <p:txBody>
                <a:bodyPr/>
                <a:lstStyle/>
                <a:p>
                  <a:pPr eaLnBrk="0" hangingPunct="0">
                    <a:spcBef>
                      <a:spcPct val="50000"/>
                    </a:spcBef>
                  </a:pPr>
                  <a:endParaRPr lang="nl-NL"/>
                </a:p>
              </p:txBody>
            </p:sp>
          </p:grpSp>
          <p:grpSp>
            <p:nvGrpSpPr>
              <p:cNvPr id="37" name="Group 138"/>
              <p:cNvGrpSpPr>
                <a:grpSpLocks/>
              </p:cNvGrpSpPr>
              <p:nvPr/>
            </p:nvGrpSpPr>
            <p:grpSpPr bwMode="auto">
              <a:xfrm>
                <a:off x="706" y="2007"/>
                <a:ext cx="131" cy="205"/>
                <a:chOff x="1087" y="3487"/>
                <a:chExt cx="131" cy="205"/>
              </a:xfrm>
            </p:grpSpPr>
            <p:sp>
              <p:nvSpPr>
                <p:cNvPr id="69" name="Rectangle 139"/>
                <p:cNvSpPr>
                  <a:spLocks noChangeArrowheads="1"/>
                </p:cNvSpPr>
                <p:nvPr/>
              </p:nvSpPr>
              <p:spPr bwMode="auto">
                <a:xfrm>
                  <a:off x="1087" y="3575"/>
                  <a:ext cx="131" cy="117"/>
                </a:xfrm>
                <a:prstGeom prst="rect">
                  <a:avLst/>
                </a:prstGeom>
                <a:solidFill>
                  <a:schemeClr val="hlink"/>
                </a:solidFill>
                <a:ln w="6350">
                  <a:solidFill>
                    <a:schemeClr val="bg1"/>
                  </a:solidFill>
                  <a:miter lim="800000"/>
                  <a:headEnd/>
                  <a:tailEnd/>
                </a:ln>
              </p:spPr>
              <p:txBody>
                <a:bodyPr/>
                <a:lstStyle/>
                <a:p>
                  <a:pPr eaLnBrk="0" hangingPunct="0">
                    <a:spcBef>
                      <a:spcPct val="50000"/>
                    </a:spcBef>
                  </a:pPr>
                  <a:endParaRPr lang="nl-NL"/>
                </a:p>
              </p:txBody>
            </p:sp>
            <p:sp>
              <p:nvSpPr>
                <p:cNvPr id="70" name="Oval 140"/>
                <p:cNvSpPr>
                  <a:spLocks noChangeArrowheads="1"/>
                </p:cNvSpPr>
                <p:nvPr/>
              </p:nvSpPr>
              <p:spPr bwMode="auto">
                <a:xfrm>
                  <a:off x="1113" y="3487"/>
                  <a:ext cx="80" cy="80"/>
                </a:xfrm>
                <a:prstGeom prst="ellipse">
                  <a:avLst/>
                </a:prstGeom>
                <a:solidFill>
                  <a:schemeClr val="hlink"/>
                </a:solidFill>
                <a:ln w="6350">
                  <a:solidFill>
                    <a:schemeClr val="bg1"/>
                  </a:solidFill>
                  <a:round/>
                  <a:headEnd/>
                  <a:tailEnd/>
                </a:ln>
              </p:spPr>
              <p:txBody>
                <a:bodyPr/>
                <a:lstStyle/>
                <a:p>
                  <a:pPr eaLnBrk="0" hangingPunct="0">
                    <a:spcBef>
                      <a:spcPct val="50000"/>
                    </a:spcBef>
                  </a:pPr>
                  <a:endParaRPr lang="nl-NL"/>
                </a:p>
              </p:txBody>
            </p:sp>
          </p:grpSp>
          <p:grpSp>
            <p:nvGrpSpPr>
              <p:cNvPr id="38" name="Group 141"/>
              <p:cNvGrpSpPr>
                <a:grpSpLocks/>
              </p:cNvGrpSpPr>
              <p:nvPr/>
            </p:nvGrpSpPr>
            <p:grpSpPr bwMode="auto">
              <a:xfrm>
                <a:off x="835" y="2007"/>
                <a:ext cx="131" cy="205"/>
                <a:chOff x="1087" y="3487"/>
                <a:chExt cx="131" cy="205"/>
              </a:xfrm>
            </p:grpSpPr>
            <p:sp>
              <p:nvSpPr>
                <p:cNvPr id="67" name="Rectangle 142"/>
                <p:cNvSpPr>
                  <a:spLocks noChangeArrowheads="1"/>
                </p:cNvSpPr>
                <p:nvPr/>
              </p:nvSpPr>
              <p:spPr bwMode="auto">
                <a:xfrm>
                  <a:off x="1087" y="3575"/>
                  <a:ext cx="131" cy="117"/>
                </a:xfrm>
                <a:prstGeom prst="rect">
                  <a:avLst/>
                </a:prstGeom>
                <a:solidFill>
                  <a:schemeClr val="hlink"/>
                </a:solidFill>
                <a:ln w="6350">
                  <a:solidFill>
                    <a:schemeClr val="bg1"/>
                  </a:solidFill>
                  <a:miter lim="800000"/>
                  <a:headEnd/>
                  <a:tailEnd/>
                </a:ln>
              </p:spPr>
              <p:txBody>
                <a:bodyPr/>
                <a:lstStyle/>
                <a:p>
                  <a:pPr eaLnBrk="0" hangingPunct="0">
                    <a:spcBef>
                      <a:spcPct val="50000"/>
                    </a:spcBef>
                  </a:pPr>
                  <a:endParaRPr lang="nl-NL"/>
                </a:p>
              </p:txBody>
            </p:sp>
            <p:sp>
              <p:nvSpPr>
                <p:cNvPr id="68" name="Oval 143"/>
                <p:cNvSpPr>
                  <a:spLocks noChangeArrowheads="1"/>
                </p:cNvSpPr>
                <p:nvPr/>
              </p:nvSpPr>
              <p:spPr bwMode="auto">
                <a:xfrm>
                  <a:off x="1113" y="3487"/>
                  <a:ext cx="80" cy="80"/>
                </a:xfrm>
                <a:prstGeom prst="ellipse">
                  <a:avLst/>
                </a:prstGeom>
                <a:solidFill>
                  <a:schemeClr val="hlink"/>
                </a:solidFill>
                <a:ln w="6350">
                  <a:solidFill>
                    <a:schemeClr val="bg1"/>
                  </a:solidFill>
                  <a:round/>
                  <a:headEnd/>
                  <a:tailEnd/>
                </a:ln>
              </p:spPr>
              <p:txBody>
                <a:bodyPr/>
                <a:lstStyle/>
                <a:p>
                  <a:pPr eaLnBrk="0" hangingPunct="0">
                    <a:spcBef>
                      <a:spcPct val="50000"/>
                    </a:spcBef>
                  </a:pPr>
                  <a:endParaRPr lang="nl-NL"/>
                </a:p>
              </p:txBody>
            </p:sp>
          </p:grpSp>
          <p:grpSp>
            <p:nvGrpSpPr>
              <p:cNvPr id="39" name="Group 144"/>
              <p:cNvGrpSpPr>
                <a:grpSpLocks/>
              </p:cNvGrpSpPr>
              <p:nvPr/>
            </p:nvGrpSpPr>
            <p:grpSpPr bwMode="auto">
              <a:xfrm>
                <a:off x="967" y="2007"/>
                <a:ext cx="131" cy="205"/>
                <a:chOff x="1087" y="3487"/>
                <a:chExt cx="131" cy="205"/>
              </a:xfrm>
            </p:grpSpPr>
            <p:sp>
              <p:nvSpPr>
                <p:cNvPr id="65" name="Rectangle 145"/>
                <p:cNvSpPr>
                  <a:spLocks noChangeArrowheads="1"/>
                </p:cNvSpPr>
                <p:nvPr/>
              </p:nvSpPr>
              <p:spPr bwMode="auto">
                <a:xfrm>
                  <a:off x="1087" y="3575"/>
                  <a:ext cx="131" cy="117"/>
                </a:xfrm>
                <a:prstGeom prst="rect">
                  <a:avLst/>
                </a:prstGeom>
                <a:solidFill>
                  <a:schemeClr val="hlink"/>
                </a:solidFill>
                <a:ln w="6350">
                  <a:solidFill>
                    <a:schemeClr val="bg1"/>
                  </a:solidFill>
                  <a:miter lim="800000"/>
                  <a:headEnd/>
                  <a:tailEnd/>
                </a:ln>
              </p:spPr>
              <p:txBody>
                <a:bodyPr/>
                <a:lstStyle/>
                <a:p>
                  <a:pPr eaLnBrk="0" hangingPunct="0">
                    <a:spcBef>
                      <a:spcPct val="50000"/>
                    </a:spcBef>
                  </a:pPr>
                  <a:endParaRPr lang="nl-NL"/>
                </a:p>
              </p:txBody>
            </p:sp>
            <p:sp>
              <p:nvSpPr>
                <p:cNvPr id="66" name="Oval 146"/>
                <p:cNvSpPr>
                  <a:spLocks noChangeArrowheads="1"/>
                </p:cNvSpPr>
                <p:nvPr/>
              </p:nvSpPr>
              <p:spPr bwMode="auto">
                <a:xfrm>
                  <a:off x="1113" y="3487"/>
                  <a:ext cx="80" cy="80"/>
                </a:xfrm>
                <a:prstGeom prst="ellipse">
                  <a:avLst/>
                </a:prstGeom>
                <a:solidFill>
                  <a:schemeClr val="hlink"/>
                </a:solidFill>
                <a:ln w="6350">
                  <a:solidFill>
                    <a:schemeClr val="bg1"/>
                  </a:solidFill>
                  <a:round/>
                  <a:headEnd/>
                  <a:tailEnd/>
                </a:ln>
              </p:spPr>
              <p:txBody>
                <a:bodyPr/>
                <a:lstStyle/>
                <a:p>
                  <a:pPr eaLnBrk="0" hangingPunct="0">
                    <a:spcBef>
                      <a:spcPct val="50000"/>
                    </a:spcBef>
                  </a:pPr>
                  <a:endParaRPr lang="nl-NL"/>
                </a:p>
              </p:txBody>
            </p:sp>
          </p:grpSp>
          <p:sp>
            <p:nvSpPr>
              <p:cNvPr id="40" name="Oval 147"/>
              <p:cNvSpPr>
                <a:spLocks noChangeArrowheads="1"/>
              </p:cNvSpPr>
              <p:nvPr/>
            </p:nvSpPr>
            <p:spPr bwMode="auto">
              <a:xfrm>
                <a:off x="490" y="2068"/>
                <a:ext cx="35" cy="29"/>
              </a:xfrm>
              <a:prstGeom prst="ellipse">
                <a:avLst/>
              </a:prstGeom>
              <a:solidFill>
                <a:schemeClr val="hlink"/>
              </a:solidFill>
              <a:ln w="9525">
                <a:noFill/>
                <a:round/>
                <a:headEnd/>
                <a:tailEnd/>
              </a:ln>
            </p:spPr>
            <p:txBody>
              <a:bodyPr/>
              <a:lstStyle/>
              <a:p>
                <a:pPr eaLnBrk="0" hangingPunct="0">
                  <a:spcBef>
                    <a:spcPct val="50000"/>
                  </a:spcBef>
                </a:pPr>
                <a:endParaRPr lang="nl-NL"/>
              </a:p>
            </p:txBody>
          </p:sp>
          <p:grpSp>
            <p:nvGrpSpPr>
              <p:cNvPr id="41" name="Group 148"/>
              <p:cNvGrpSpPr>
                <a:grpSpLocks/>
              </p:cNvGrpSpPr>
              <p:nvPr/>
            </p:nvGrpSpPr>
            <p:grpSpPr bwMode="auto">
              <a:xfrm>
                <a:off x="529" y="2071"/>
                <a:ext cx="131" cy="205"/>
                <a:chOff x="1087" y="3487"/>
                <a:chExt cx="131" cy="205"/>
              </a:xfrm>
            </p:grpSpPr>
            <p:sp>
              <p:nvSpPr>
                <p:cNvPr id="63" name="Rectangle 149"/>
                <p:cNvSpPr>
                  <a:spLocks noChangeArrowheads="1"/>
                </p:cNvSpPr>
                <p:nvPr/>
              </p:nvSpPr>
              <p:spPr bwMode="auto">
                <a:xfrm>
                  <a:off x="1087" y="3575"/>
                  <a:ext cx="131" cy="117"/>
                </a:xfrm>
                <a:prstGeom prst="rect">
                  <a:avLst/>
                </a:prstGeom>
                <a:solidFill>
                  <a:schemeClr val="hlink"/>
                </a:solidFill>
                <a:ln w="6350">
                  <a:solidFill>
                    <a:schemeClr val="bg1"/>
                  </a:solidFill>
                  <a:miter lim="800000"/>
                  <a:headEnd/>
                  <a:tailEnd/>
                </a:ln>
              </p:spPr>
              <p:txBody>
                <a:bodyPr/>
                <a:lstStyle/>
                <a:p>
                  <a:pPr eaLnBrk="0" hangingPunct="0">
                    <a:spcBef>
                      <a:spcPct val="50000"/>
                    </a:spcBef>
                  </a:pPr>
                  <a:endParaRPr lang="nl-NL"/>
                </a:p>
              </p:txBody>
            </p:sp>
            <p:sp>
              <p:nvSpPr>
                <p:cNvPr id="64" name="Oval 150"/>
                <p:cNvSpPr>
                  <a:spLocks noChangeArrowheads="1"/>
                </p:cNvSpPr>
                <p:nvPr/>
              </p:nvSpPr>
              <p:spPr bwMode="auto">
                <a:xfrm>
                  <a:off x="1113" y="3487"/>
                  <a:ext cx="80" cy="80"/>
                </a:xfrm>
                <a:prstGeom prst="ellipse">
                  <a:avLst/>
                </a:prstGeom>
                <a:solidFill>
                  <a:schemeClr val="hlink"/>
                </a:solidFill>
                <a:ln w="6350">
                  <a:solidFill>
                    <a:schemeClr val="bg1"/>
                  </a:solidFill>
                  <a:round/>
                  <a:headEnd/>
                  <a:tailEnd/>
                </a:ln>
              </p:spPr>
              <p:txBody>
                <a:bodyPr/>
                <a:lstStyle/>
                <a:p>
                  <a:pPr eaLnBrk="0" hangingPunct="0">
                    <a:spcBef>
                      <a:spcPct val="50000"/>
                    </a:spcBef>
                  </a:pPr>
                  <a:endParaRPr lang="nl-NL"/>
                </a:p>
              </p:txBody>
            </p:sp>
          </p:grpSp>
          <p:grpSp>
            <p:nvGrpSpPr>
              <p:cNvPr id="42" name="Group 151"/>
              <p:cNvGrpSpPr>
                <a:grpSpLocks/>
              </p:cNvGrpSpPr>
              <p:nvPr/>
            </p:nvGrpSpPr>
            <p:grpSpPr bwMode="auto">
              <a:xfrm>
                <a:off x="661" y="2071"/>
                <a:ext cx="131" cy="205"/>
                <a:chOff x="1087" y="3487"/>
                <a:chExt cx="131" cy="205"/>
              </a:xfrm>
            </p:grpSpPr>
            <p:sp>
              <p:nvSpPr>
                <p:cNvPr id="61" name="Rectangle 152"/>
                <p:cNvSpPr>
                  <a:spLocks noChangeArrowheads="1"/>
                </p:cNvSpPr>
                <p:nvPr/>
              </p:nvSpPr>
              <p:spPr bwMode="auto">
                <a:xfrm>
                  <a:off x="1087" y="3575"/>
                  <a:ext cx="131" cy="117"/>
                </a:xfrm>
                <a:prstGeom prst="rect">
                  <a:avLst/>
                </a:prstGeom>
                <a:solidFill>
                  <a:schemeClr val="hlink"/>
                </a:solidFill>
                <a:ln w="6350">
                  <a:solidFill>
                    <a:schemeClr val="bg1"/>
                  </a:solidFill>
                  <a:miter lim="800000"/>
                  <a:headEnd/>
                  <a:tailEnd/>
                </a:ln>
              </p:spPr>
              <p:txBody>
                <a:bodyPr/>
                <a:lstStyle/>
                <a:p>
                  <a:pPr eaLnBrk="0" hangingPunct="0">
                    <a:spcBef>
                      <a:spcPct val="50000"/>
                    </a:spcBef>
                  </a:pPr>
                  <a:endParaRPr lang="nl-NL"/>
                </a:p>
              </p:txBody>
            </p:sp>
            <p:sp>
              <p:nvSpPr>
                <p:cNvPr id="62" name="Oval 153"/>
                <p:cNvSpPr>
                  <a:spLocks noChangeArrowheads="1"/>
                </p:cNvSpPr>
                <p:nvPr/>
              </p:nvSpPr>
              <p:spPr bwMode="auto">
                <a:xfrm>
                  <a:off x="1113" y="3487"/>
                  <a:ext cx="80" cy="80"/>
                </a:xfrm>
                <a:prstGeom prst="ellipse">
                  <a:avLst/>
                </a:prstGeom>
                <a:solidFill>
                  <a:schemeClr val="hlink"/>
                </a:solidFill>
                <a:ln w="6350">
                  <a:solidFill>
                    <a:schemeClr val="bg1"/>
                  </a:solidFill>
                  <a:round/>
                  <a:headEnd/>
                  <a:tailEnd/>
                </a:ln>
              </p:spPr>
              <p:txBody>
                <a:bodyPr/>
                <a:lstStyle/>
                <a:p>
                  <a:pPr eaLnBrk="0" hangingPunct="0">
                    <a:spcBef>
                      <a:spcPct val="50000"/>
                    </a:spcBef>
                  </a:pPr>
                  <a:endParaRPr lang="nl-NL"/>
                </a:p>
              </p:txBody>
            </p:sp>
          </p:grpSp>
          <p:grpSp>
            <p:nvGrpSpPr>
              <p:cNvPr id="43" name="Group 154"/>
              <p:cNvGrpSpPr>
                <a:grpSpLocks/>
              </p:cNvGrpSpPr>
              <p:nvPr/>
            </p:nvGrpSpPr>
            <p:grpSpPr bwMode="auto">
              <a:xfrm>
                <a:off x="790" y="2071"/>
                <a:ext cx="131" cy="205"/>
                <a:chOff x="1087" y="3487"/>
                <a:chExt cx="131" cy="205"/>
              </a:xfrm>
            </p:grpSpPr>
            <p:sp>
              <p:nvSpPr>
                <p:cNvPr id="59" name="Rectangle 155"/>
                <p:cNvSpPr>
                  <a:spLocks noChangeArrowheads="1"/>
                </p:cNvSpPr>
                <p:nvPr/>
              </p:nvSpPr>
              <p:spPr bwMode="auto">
                <a:xfrm>
                  <a:off x="1087" y="3575"/>
                  <a:ext cx="131" cy="117"/>
                </a:xfrm>
                <a:prstGeom prst="rect">
                  <a:avLst/>
                </a:prstGeom>
                <a:solidFill>
                  <a:schemeClr val="hlink"/>
                </a:solidFill>
                <a:ln w="6350">
                  <a:solidFill>
                    <a:schemeClr val="bg1"/>
                  </a:solidFill>
                  <a:miter lim="800000"/>
                  <a:headEnd/>
                  <a:tailEnd/>
                </a:ln>
              </p:spPr>
              <p:txBody>
                <a:bodyPr/>
                <a:lstStyle/>
                <a:p>
                  <a:pPr eaLnBrk="0" hangingPunct="0">
                    <a:spcBef>
                      <a:spcPct val="50000"/>
                    </a:spcBef>
                  </a:pPr>
                  <a:endParaRPr lang="nl-NL"/>
                </a:p>
              </p:txBody>
            </p:sp>
            <p:sp>
              <p:nvSpPr>
                <p:cNvPr id="60" name="Oval 156"/>
                <p:cNvSpPr>
                  <a:spLocks noChangeArrowheads="1"/>
                </p:cNvSpPr>
                <p:nvPr/>
              </p:nvSpPr>
              <p:spPr bwMode="auto">
                <a:xfrm>
                  <a:off x="1113" y="3487"/>
                  <a:ext cx="80" cy="80"/>
                </a:xfrm>
                <a:prstGeom prst="ellipse">
                  <a:avLst/>
                </a:prstGeom>
                <a:solidFill>
                  <a:schemeClr val="hlink"/>
                </a:solidFill>
                <a:ln w="6350">
                  <a:solidFill>
                    <a:schemeClr val="bg1"/>
                  </a:solidFill>
                  <a:round/>
                  <a:headEnd/>
                  <a:tailEnd/>
                </a:ln>
              </p:spPr>
              <p:txBody>
                <a:bodyPr/>
                <a:lstStyle/>
                <a:p>
                  <a:pPr eaLnBrk="0" hangingPunct="0">
                    <a:spcBef>
                      <a:spcPct val="50000"/>
                    </a:spcBef>
                  </a:pPr>
                  <a:endParaRPr lang="nl-NL"/>
                </a:p>
              </p:txBody>
            </p:sp>
          </p:grpSp>
          <p:grpSp>
            <p:nvGrpSpPr>
              <p:cNvPr id="44" name="Group 157"/>
              <p:cNvGrpSpPr>
                <a:grpSpLocks/>
              </p:cNvGrpSpPr>
              <p:nvPr/>
            </p:nvGrpSpPr>
            <p:grpSpPr bwMode="auto">
              <a:xfrm>
                <a:off x="922" y="2071"/>
                <a:ext cx="131" cy="205"/>
                <a:chOff x="1087" y="3487"/>
                <a:chExt cx="131" cy="205"/>
              </a:xfrm>
            </p:grpSpPr>
            <p:sp>
              <p:nvSpPr>
                <p:cNvPr id="57" name="Rectangle 158"/>
                <p:cNvSpPr>
                  <a:spLocks noChangeArrowheads="1"/>
                </p:cNvSpPr>
                <p:nvPr/>
              </p:nvSpPr>
              <p:spPr bwMode="auto">
                <a:xfrm>
                  <a:off x="1087" y="3575"/>
                  <a:ext cx="131" cy="117"/>
                </a:xfrm>
                <a:prstGeom prst="rect">
                  <a:avLst/>
                </a:prstGeom>
                <a:solidFill>
                  <a:schemeClr val="hlink"/>
                </a:solidFill>
                <a:ln w="6350">
                  <a:solidFill>
                    <a:schemeClr val="bg1"/>
                  </a:solidFill>
                  <a:miter lim="800000"/>
                  <a:headEnd/>
                  <a:tailEnd/>
                </a:ln>
              </p:spPr>
              <p:txBody>
                <a:bodyPr/>
                <a:lstStyle/>
                <a:p>
                  <a:pPr eaLnBrk="0" hangingPunct="0">
                    <a:spcBef>
                      <a:spcPct val="50000"/>
                    </a:spcBef>
                  </a:pPr>
                  <a:endParaRPr lang="nl-NL"/>
                </a:p>
              </p:txBody>
            </p:sp>
            <p:sp>
              <p:nvSpPr>
                <p:cNvPr id="58" name="Oval 159"/>
                <p:cNvSpPr>
                  <a:spLocks noChangeArrowheads="1"/>
                </p:cNvSpPr>
                <p:nvPr/>
              </p:nvSpPr>
              <p:spPr bwMode="auto">
                <a:xfrm>
                  <a:off x="1113" y="3487"/>
                  <a:ext cx="80" cy="80"/>
                </a:xfrm>
                <a:prstGeom prst="ellipse">
                  <a:avLst/>
                </a:prstGeom>
                <a:solidFill>
                  <a:schemeClr val="hlink"/>
                </a:solidFill>
                <a:ln w="6350">
                  <a:solidFill>
                    <a:schemeClr val="bg1"/>
                  </a:solidFill>
                  <a:round/>
                  <a:headEnd/>
                  <a:tailEnd/>
                </a:ln>
              </p:spPr>
              <p:txBody>
                <a:bodyPr/>
                <a:lstStyle/>
                <a:p>
                  <a:pPr eaLnBrk="0" hangingPunct="0">
                    <a:spcBef>
                      <a:spcPct val="50000"/>
                    </a:spcBef>
                  </a:pPr>
                  <a:endParaRPr lang="nl-NL"/>
                </a:p>
              </p:txBody>
            </p:sp>
          </p:grpSp>
          <p:grpSp>
            <p:nvGrpSpPr>
              <p:cNvPr id="45" name="Group 160"/>
              <p:cNvGrpSpPr>
                <a:grpSpLocks/>
              </p:cNvGrpSpPr>
              <p:nvPr/>
            </p:nvGrpSpPr>
            <p:grpSpPr bwMode="auto">
              <a:xfrm>
                <a:off x="484" y="2119"/>
                <a:ext cx="131" cy="205"/>
                <a:chOff x="1087" y="3487"/>
                <a:chExt cx="131" cy="205"/>
              </a:xfrm>
            </p:grpSpPr>
            <p:sp>
              <p:nvSpPr>
                <p:cNvPr id="55" name="Rectangle 161"/>
                <p:cNvSpPr>
                  <a:spLocks noChangeArrowheads="1"/>
                </p:cNvSpPr>
                <p:nvPr/>
              </p:nvSpPr>
              <p:spPr bwMode="auto">
                <a:xfrm>
                  <a:off x="1087" y="3575"/>
                  <a:ext cx="131" cy="117"/>
                </a:xfrm>
                <a:prstGeom prst="rect">
                  <a:avLst/>
                </a:prstGeom>
                <a:solidFill>
                  <a:schemeClr val="hlink"/>
                </a:solidFill>
                <a:ln w="6350">
                  <a:solidFill>
                    <a:schemeClr val="bg1"/>
                  </a:solidFill>
                  <a:miter lim="800000"/>
                  <a:headEnd/>
                  <a:tailEnd/>
                </a:ln>
              </p:spPr>
              <p:txBody>
                <a:bodyPr/>
                <a:lstStyle/>
                <a:p>
                  <a:pPr eaLnBrk="0" hangingPunct="0">
                    <a:spcBef>
                      <a:spcPct val="50000"/>
                    </a:spcBef>
                  </a:pPr>
                  <a:endParaRPr lang="nl-NL"/>
                </a:p>
              </p:txBody>
            </p:sp>
            <p:sp>
              <p:nvSpPr>
                <p:cNvPr id="56" name="Oval 162"/>
                <p:cNvSpPr>
                  <a:spLocks noChangeArrowheads="1"/>
                </p:cNvSpPr>
                <p:nvPr/>
              </p:nvSpPr>
              <p:spPr bwMode="auto">
                <a:xfrm>
                  <a:off x="1113" y="3487"/>
                  <a:ext cx="80" cy="80"/>
                </a:xfrm>
                <a:prstGeom prst="ellipse">
                  <a:avLst/>
                </a:prstGeom>
                <a:solidFill>
                  <a:schemeClr val="hlink"/>
                </a:solidFill>
                <a:ln w="6350">
                  <a:solidFill>
                    <a:schemeClr val="bg1"/>
                  </a:solidFill>
                  <a:round/>
                  <a:headEnd/>
                  <a:tailEnd/>
                </a:ln>
              </p:spPr>
              <p:txBody>
                <a:bodyPr/>
                <a:lstStyle/>
                <a:p>
                  <a:pPr eaLnBrk="0" hangingPunct="0">
                    <a:spcBef>
                      <a:spcPct val="50000"/>
                    </a:spcBef>
                  </a:pPr>
                  <a:endParaRPr lang="nl-NL"/>
                </a:p>
              </p:txBody>
            </p:sp>
          </p:grpSp>
          <p:grpSp>
            <p:nvGrpSpPr>
              <p:cNvPr id="46" name="Group 163"/>
              <p:cNvGrpSpPr>
                <a:grpSpLocks/>
              </p:cNvGrpSpPr>
              <p:nvPr/>
            </p:nvGrpSpPr>
            <p:grpSpPr bwMode="auto">
              <a:xfrm>
                <a:off x="616" y="2119"/>
                <a:ext cx="131" cy="205"/>
                <a:chOff x="1087" y="3487"/>
                <a:chExt cx="131" cy="205"/>
              </a:xfrm>
            </p:grpSpPr>
            <p:sp>
              <p:nvSpPr>
                <p:cNvPr id="53" name="Rectangle 164"/>
                <p:cNvSpPr>
                  <a:spLocks noChangeArrowheads="1"/>
                </p:cNvSpPr>
                <p:nvPr/>
              </p:nvSpPr>
              <p:spPr bwMode="auto">
                <a:xfrm>
                  <a:off x="1087" y="3575"/>
                  <a:ext cx="131" cy="117"/>
                </a:xfrm>
                <a:prstGeom prst="rect">
                  <a:avLst/>
                </a:prstGeom>
                <a:solidFill>
                  <a:schemeClr val="hlink"/>
                </a:solidFill>
                <a:ln w="6350">
                  <a:solidFill>
                    <a:schemeClr val="bg1"/>
                  </a:solidFill>
                  <a:miter lim="800000"/>
                  <a:headEnd/>
                  <a:tailEnd/>
                </a:ln>
              </p:spPr>
              <p:txBody>
                <a:bodyPr/>
                <a:lstStyle/>
                <a:p>
                  <a:pPr eaLnBrk="0" hangingPunct="0">
                    <a:spcBef>
                      <a:spcPct val="50000"/>
                    </a:spcBef>
                  </a:pPr>
                  <a:endParaRPr lang="nl-NL"/>
                </a:p>
              </p:txBody>
            </p:sp>
            <p:sp>
              <p:nvSpPr>
                <p:cNvPr id="54" name="Oval 165"/>
                <p:cNvSpPr>
                  <a:spLocks noChangeArrowheads="1"/>
                </p:cNvSpPr>
                <p:nvPr/>
              </p:nvSpPr>
              <p:spPr bwMode="auto">
                <a:xfrm>
                  <a:off x="1113" y="3487"/>
                  <a:ext cx="80" cy="80"/>
                </a:xfrm>
                <a:prstGeom prst="ellipse">
                  <a:avLst/>
                </a:prstGeom>
                <a:solidFill>
                  <a:schemeClr val="hlink"/>
                </a:solidFill>
                <a:ln w="6350">
                  <a:solidFill>
                    <a:schemeClr val="bg1"/>
                  </a:solidFill>
                  <a:round/>
                  <a:headEnd/>
                  <a:tailEnd/>
                </a:ln>
              </p:spPr>
              <p:txBody>
                <a:bodyPr/>
                <a:lstStyle/>
                <a:p>
                  <a:pPr eaLnBrk="0" hangingPunct="0">
                    <a:spcBef>
                      <a:spcPct val="50000"/>
                    </a:spcBef>
                  </a:pPr>
                  <a:endParaRPr lang="nl-NL"/>
                </a:p>
              </p:txBody>
            </p:sp>
          </p:grpSp>
          <p:grpSp>
            <p:nvGrpSpPr>
              <p:cNvPr id="47" name="Group 166"/>
              <p:cNvGrpSpPr>
                <a:grpSpLocks/>
              </p:cNvGrpSpPr>
              <p:nvPr/>
            </p:nvGrpSpPr>
            <p:grpSpPr bwMode="auto">
              <a:xfrm>
                <a:off x="745" y="2119"/>
                <a:ext cx="131" cy="205"/>
                <a:chOff x="1087" y="3487"/>
                <a:chExt cx="131" cy="205"/>
              </a:xfrm>
            </p:grpSpPr>
            <p:sp>
              <p:nvSpPr>
                <p:cNvPr id="51" name="Rectangle 167"/>
                <p:cNvSpPr>
                  <a:spLocks noChangeArrowheads="1"/>
                </p:cNvSpPr>
                <p:nvPr/>
              </p:nvSpPr>
              <p:spPr bwMode="auto">
                <a:xfrm>
                  <a:off x="1087" y="3575"/>
                  <a:ext cx="131" cy="117"/>
                </a:xfrm>
                <a:prstGeom prst="rect">
                  <a:avLst/>
                </a:prstGeom>
                <a:solidFill>
                  <a:schemeClr val="hlink"/>
                </a:solidFill>
                <a:ln w="6350">
                  <a:solidFill>
                    <a:schemeClr val="bg1"/>
                  </a:solidFill>
                  <a:miter lim="800000"/>
                  <a:headEnd/>
                  <a:tailEnd/>
                </a:ln>
              </p:spPr>
              <p:txBody>
                <a:bodyPr/>
                <a:lstStyle/>
                <a:p>
                  <a:pPr eaLnBrk="0" hangingPunct="0">
                    <a:spcBef>
                      <a:spcPct val="50000"/>
                    </a:spcBef>
                  </a:pPr>
                  <a:endParaRPr lang="nl-NL"/>
                </a:p>
              </p:txBody>
            </p:sp>
            <p:sp>
              <p:nvSpPr>
                <p:cNvPr id="52" name="Oval 168"/>
                <p:cNvSpPr>
                  <a:spLocks noChangeArrowheads="1"/>
                </p:cNvSpPr>
                <p:nvPr/>
              </p:nvSpPr>
              <p:spPr bwMode="auto">
                <a:xfrm>
                  <a:off x="1113" y="3487"/>
                  <a:ext cx="80" cy="80"/>
                </a:xfrm>
                <a:prstGeom prst="ellipse">
                  <a:avLst/>
                </a:prstGeom>
                <a:solidFill>
                  <a:schemeClr val="hlink"/>
                </a:solidFill>
                <a:ln w="6350">
                  <a:solidFill>
                    <a:schemeClr val="bg1"/>
                  </a:solidFill>
                  <a:round/>
                  <a:headEnd/>
                  <a:tailEnd/>
                </a:ln>
              </p:spPr>
              <p:txBody>
                <a:bodyPr/>
                <a:lstStyle/>
                <a:p>
                  <a:pPr eaLnBrk="0" hangingPunct="0">
                    <a:spcBef>
                      <a:spcPct val="50000"/>
                    </a:spcBef>
                  </a:pPr>
                  <a:endParaRPr lang="nl-NL"/>
                </a:p>
              </p:txBody>
            </p:sp>
          </p:grpSp>
          <p:grpSp>
            <p:nvGrpSpPr>
              <p:cNvPr id="48" name="Group 169"/>
              <p:cNvGrpSpPr>
                <a:grpSpLocks/>
              </p:cNvGrpSpPr>
              <p:nvPr/>
            </p:nvGrpSpPr>
            <p:grpSpPr bwMode="auto">
              <a:xfrm>
                <a:off x="877" y="2119"/>
                <a:ext cx="131" cy="205"/>
                <a:chOff x="1087" y="3487"/>
                <a:chExt cx="131" cy="205"/>
              </a:xfrm>
            </p:grpSpPr>
            <p:sp>
              <p:nvSpPr>
                <p:cNvPr id="49" name="Rectangle 170"/>
                <p:cNvSpPr>
                  <a:spLocks noChangeArrowheads="1"/>
                </p:cNvSpPr>
                <p:nvPr/>
              </p:nvSpPr>
              <p:spPr bwMode="auto">
                <a:xfrm>
                  <a:off x="1087" y="3575"/>
                  <a:ext cx="131" cy="117"/>
                </a:xfrm>
                <a:prstGeom prst="rect">
                  <a:avLst/>
                </a:prstGeom>
                <a:solidFill>
                  <a:schemeClr val="hlink"/>
                </a:solidFill>
                <a:ln w="6350">
                  <a:solidFill>
                    <a:schemeClr val="bg1"/>
                  </a:solidFill>
                  <a:miter lim="800000"/>
                  <a:headEnd/>
                  <a:tailEnd/>
                </a:ln>
              </p:spPr>
              <p:txBody>
                <a:bodyPr/>
                <a:lstStyle/>
                <a:p>
                  <a:pPr eaLnBrk="0" hangingPunct="0">
                    <a:spcBef>
                      <a:spcPct val="50000"/>
                    </a:spcBef>
                  </a:pPr>
                  <a:endParaRPr lang="nl-NL"/>
                </a:p>
              </p:txBody>
            </p:sp>
            <p:sp>
              <p:nvSpPr>
                <p:cNvPr id="50" name="Oval 171"/>
                <p:cNvSpPr>
                  <a:spLocks noChangeArrowheads="1"/>
                </p:cNvSpPr>
                <p:nvPr/>
              </p:nvSpPr>
              <p:spPr bwMode="auto">
                <a:xfrm>
                  <a:off x="1113" y="3487"/>
                  <a:ext cx="80" cy="80"/>
                </a:xfrm>
                <a:prstGeom prst="ellipse">
                  <a:avLst/>
                </a:prstGeom>
                <a:solidFill>
                  <a:schemeClr val="hlink"/>
                </a:solidFill>
                <a:ln w="6350">
                  <a:solidFill>
                    <a:schemeClr val="bg1"/>
                  </a:solidFill>
                  <a:round/>
                  <a:headEnd/>
                  <a:tailEnd/>
                </a:ln>
              </p:spPr>
              <p:txBody>
                <a:bodyPr/>
                <a:lstStyle/>
                <a:p>
                  <a:pPr eaLnBrk="0" hangingPunct="0">
                    <a:spcBef>
                      <a:spcPct val="50000"/>
                    </a:spcBef>
                  </a:pPr>
                  <a:endParaRPr lang="nl-NL"/>
                </a:p>
              </p:txBody>
            </p:sp>
          </p:grpSp>
        </p:grpSp>
        <p:sp>
          <p:nvSpPr>
            <p:cNvPr id="24" name="Freeform 158"/>
            <p:cNvSpPr>
              <a:spLocks noEditPoints="1"/>
            </p:cNvSpPr>
            <p:nvPr/>
          </p:nvSpPr>
          <p:spPr bwMode="auto">
            <a:xfrm>
              <a:off x="1513919" y="4847252"/>
              <a:ext cx="217850" cy="428893"/>
            </a:xfrm>
            <a:custGeom>
              <a:avLst/>
              <a:gdLst>
                <a:gd name="T0" fmla="*/ 82 w 212"/>
                <a:gd name="T1" fmla="*/ 168 h 418"/>
                <a:gd name="T2" fmla="*/ 80 w 212"/>
                <a:gd name="T3" fmla="*/ 160 h 418"/>
                <a:gd name="T4" fmla="*/ 74 w 212"/>
                <a:gd name="T5" fmla="*/ 158 h 418"/>
                <a:gd name="T6" fmla="*/ 60 w 212"/>
                <a:gd name="T7" fmla="*/ 164 h 418"/>
                <a:gd name="T8" fmla="*/ 24 w 212"/>
                <a:gd name="T9" fmla="*/ 200 h 418"/>
                <a:gd name="T10" fmla="*/ 8 w 212"/>
                <a:gd name="T11" fmla="*/ 214 h 418"/>
                <a:gd name="T12" fmla="*/ 2 w 212"/>
                <a:gd name="T13" fmla="*/ 210 h 418"/>
                <a:gd name="T14" fmla="*/ 0 w 212"/>
                <a:gd name="T15" fmla="*/ 206 h 418"/>
                <a:gd name="T16" fmla="*/ 14 w 212"/>
                <a:gd name="T17" fmla="*/ 184 h 418"/>
                <a:gd name="T18" fmla="*/ 56 w 212"/>
                <a:gd name="T19" fmla="*/ 144 h 418"/>
                <a:gd name="T20" fmla="*/ 88 w 212"/>
                <a:gd name="T21" fmla="*/ 126 h 418"/>
                <a:gd name="T22" fmla="*/ 132 w 212"/>
                <a:gd name="T23" fmla="*/ 116 h 418"/>
                <a:gd name="T24" fmla="*/ 156 w 212"/>
                <a:gd name="T25" fmla="*/ 120 h 418"/>
                <a:gd name="T26" fmla="*/ 170 w 212"/>
                <a:gd name="T27" fmla="*/ 134 h 418"/>
                <a:gd name="T28" fmla="*/ 174 w 212"/>
                <a:gd name="T29" fmla="*/ 158 h 418"/>
                <a:gd name="T30" fmla="*/ 118 w 212"/>
                <a:gd name="T31" fmla="*/ 326 h 418"/>
                <a:gd name="T32" fmla="*/ 112 w 212"/>
                <a:gd name="T33" fmla="*/ 356 h 418"/>
                <a:gd name="T34" fmla="*/ 114 w 212"/>
                <a:gd name="T35" fmla="*/ 364 h 418"/>
                <a:gd name="T36" fmla="*/ 122 w 212"/>
                <a:gd name="T37" fmla="*/ 364 h 418"/>
                <a:gd name="T38" fmla="*/ 146 w 212"/>
                <a:gd name="T39" fmla="*/ 346 h 418"/>
                <a:gd name="T40" fmla="*/ 174 w 212"/>
                <a:gd name="T41" fmla="*/ 314 h 418"/>
                <a:gd name="T42" fmla="*/ 186 w 212"/>
                <a:gd name="T43" fmla="*/ 316 h 418"/>
                <a:gd name="T44" fmla="*/ 186 w 212"/>
                <a:gd name="T45" fmla="*/ 328 h 418"/>
                <a:gd name="T46" fmla="*/ 172 w 212"/>
                <a:gd name="T47" fmla="*/ 348 h 418"/>
                <a:gd name="T48" fmla="*/ 130 w 212"/>
                <a:gd name="T49" fmla="*/ 386 h 418"/>
                <a:gd name="T50" fmla="*/ 98 w 212"/>
                <a:gd name="T51" fmla="*/ 406 h 418"/>
                <a:gd name="T52" fmla="*/ 64 w 212"/>
                <a:gd name="T53" fmla="*/ 416 h 418"/>
                <a:gd name="T54" fmla="*/ 40 w 212"/>
                <a:gd name="T55" fmla="*/ 418 h 418"/>
                <a:gd name="T56" fmla="*/ 20 w 212"/>
                <a:gd name="T57" fmla="*/ 408 h 418"/>
                <a:gd name="T58" fmla="*/ 12 w 212"/>
                <a:gd name="T59" fmla="*/ 388 h 418"/>
                <a:gd name="T60" fmla="*/ 12 w 212"/>
                <a:gd name="T61" fmla="*/ 362 h 418"/>
                <a:gd name="T62" fmla="*/ 26 w 212"/>
                <a:gd name="T63" fmla="*/ 318 h 418"/>
                <a:gd name="T64" fmla="*/ 116 w 212"/>
                <a:gd name="T65" fmla="*/ 44 h 418"/>
                <a:gd name="T66" fmla="*/ 126 w 212"/>
                <a:gd name="T67" fmla="*/ 20 h 418"/>
                <a:gd name="T68" fmla="*/ 142 w 212"/>
                <a:gd name="T69" fmla="*/ 6 h 418"/>
                <a:gd name="T70" fmla="*/ 166 w 212"/>
                <a:gd name="T71" fmla="*/ 0 h 418"/>
                <a:gd name="T72" fmla="*/ 186 w 212"/>
                <a:gd name="T73" fmla="*/ 2 h 418"/>
                <a:gd name="T74" fmla="*/ 200 w 212"/>
                <a:gd name="T75" fmla="*/ 12 h 418"/>
                <a:gd name="T76" fmla="*/ 210 w 212"/>
                <a:gd name="T77" fmla="*/ 36 h 418"/>
                <a:gd name="T78" fmla="*/ 210 w 212"/>
                <a:gd name="T79" fmla="*/ 56 h 418"/>
                <a:gd name="T80" fmla="*/ 196 w 212"/>
                <a:gd name="T81" fmla="*/ 80 h 418"/>
                <a:gd name="T82" fmla="*/ 180 w 212"/>
                <a:gd name="T83" fmla="*/ 90 h 418"/>
                <a:gd name="T84" fmla="*/ 162 w 212"/>
                <a:gd name="T85" fmla="*/ 94 h 418"/>
                <a:gd name="T86" fmla="*/ 134 w 212"/>
                <a:gd name="T87" fmla="*/ 86 h 418"/>
                <a:gd name="T88" fmla="*/ 120 w 212"/>
                <a:gd name="T89" fmla="*/ 66 h 418"/>
                <a:gd name="T90" fmla="*/ 116 w 212"/>
                <a:gd name="T91" fmla="*/ 44 h 4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2"/>
                <a:gd name="T139" fmla="*/ 0 h 418"/>
                <a:gd name="T140" fmla="*/ 212 w 212"/>
                <a:gd name="T141" fmla="*/ 418 h 41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2" h="418">
                  <a:moveTo>
                    <a:pt x="82" y="174"/>
                  </a:moveTo>
                  <a:lnTo>
                    <a:pt x="82" y="174"/>
                  </a:lnTo>
                  <a:lnTo>
                    <a:pt x="82" y="168"/>
                  </a:lnTo>
                  <a:lnTo>
                    <a:pt x="82" y="164"/>
                  </a:lnTo>
                  <a:lnTo>
                    <a:pt x="80" y="160"/>
                  </a:lnTo>
                  <a:lnTo>
                    <a:pt x="78" y="158"/>
                  </a:lnTo>
                  <a:lnTo>
                    <a:pt x="74" y="158"/>
                  </a:lnTo>
                  <a:lnTo>
                    <a:pt x="68" y="160"/>
                  </a:lnTo>
                  <a:lnTo>
                    <a:pt x="60" y="164"/>
                  </a:lnTo>
                  <a:lnTo>
                    <a:pt x="46" y="178"/>
                  </a:lnTo>
                  <a:lnTo>
                    <a:pt x="24" y="200"/>
                  </a:lnTo>
                  <a:lnTo>
                    <a:pt x="16" y="210"/>
                  </a:lnTo>
                  <a:lnTo>
                    <a:pt x="8" y="214"/>
                  </a:lnTo>
                  <a:lnTo>
                    <a:pt x="6" y="212"/>
                  </a:lnTo>
                  <a:lnTo>
                    <a:pt x="2" y="210"/>
                  </a:lnTo>
                  <a:lnTo>
                    <a:pt x="0" y="206"/>
                  </a:lnTo>
                  <a:lnTo>
                    <a:pt x="4" y="196"/>
                  </a:lnTo>
                  <a:lnTo>
                    <a:pt x="14" y="184"/>
                  </a:lnTo>
                  <a:lnTo>
                    <a:pt x="26" y="170"/>
                  </a:lnTo>
                  <a:lnTo>
                    <a:pt x="42" y="156"/>
                  </a:lnTo>
                  <a:lnTo>
                    <a:pt x="56" y="144"/>
                  </a:lnTo>
                  <a:lnTo>
                    <a:pt x="72" y="134"/>
                  </a:lnTo>
                  <a:lnTo>
                    <a:pt x="88" y="126"/>
                  </a:lnTo>
                  <a:lnTo>
                    <a:pt x="102" y="120"/>
                  </a:lnTo>
                  <a:lnTo>
                    <a:pt x="118" y="118"/>
                  </a:lnTo>
                  <a:lnTo>
                    <a:pt x="132" y="116"/>
                  </a:lnTo>
                  <a:lnTo>
                    <a:pt x="144" y="118"/>
                  </a:lnTo>
                  <a:lnTo>
                    <a:pt x="156" y="120"/>
                  </a:lnTo>
                  <a:lnTo>
                    <a:pt x="164" y="126"/>
                  </a:lnTo>
                  <a:lnTo>
                    <a:pt x="170" y="134"/>
                  </a:lnTo>
                  <a:lnTo>
                    <a:pt x="174" y="144"/>
                  </a:lnTo>
                  <a:lnTo>
                    <a:pt x="174" y="158"/>
                  </a:lnTo>
                  <a:lnTo>
                    <a:pt x="174" y="172"/>
                  </a:lnTo>
                  <a:lnTo>
                    <a:pt x="170" y="188"/>
                  </a:lnTo>
                  <a:lnTo>
                    <a:pt x="118" y="326"/>
                  </a:lnTo>
                  <a:lnTo>
                    <a:pt x="112" y="342"/>
                  </a:lnTo>
                  <a:lnTo>
                    <a:pt x="112" y="356"/>
                  </a:lnTo>
                  <a:lnTo>
                    <a:pt x="112" y="362"/>
                  </a:lnTo>
                  <a:lnTo>
                    <a:pt x="114" y="364"/>
                  </a:lnTo>
                  <a:lnTo>
                    <a:pt x="118" y="366"/>
                  </a:lnTo>
                  <a:lnTo>
                    <a:pt x="122" y="364"/>
                  </a:lnTo>
                  <a:lnTo>
                    <a:pt x="128" y="360"/>
                  </a:lnTo>
                  <a:lnTo>
                    <a:pt x="146" y="346"/>
                  </a:lnTo>
                  <a:lnTo>
                    <a:pt x="162" y="328"/>
                  </a:lnTo>
                  <a:lnTo>
                    <a:pt x="174" y="314"/>
                  </a:lnTo>
                  <a:lnTo>
                    <a:pt x="180" y="310"/>
                  </a:lnTo>
                  <a:lnTo>
                    <a:pt x="186" y="316"/>
                  </a:lnTo>
                  <a:lnTo>
                    <a:pt x="188" y="322"/>
                  </a:lnTo>
                  <a:lnTo>
                    <a:pt x="186" y="328"/>
                  </a:lnTo>
                  <a:lnTo>
                    <a:pt x="182" y="334"/>
                  </a:lnTo>
                  <a:lnTo>
                    <a:pt x="172" y="348"/>
                  </a:lnTo>
                  <a:lnTo>
                    <a:pt x="158" y="362"/>
                  </a:lnTo>
                  <a:lnTo>
                    <a:pt x="146" y="374"/>
                  </a:lnTo>
                  <a:lnTo>
                    <a:pt x="130" y="386"/>
                  </a:lnTo>
                  <a:lnTo>
                    <a:pt x="114" y="398"/>
                  </a:lnTo>
                  <a:lnTo>
                    <a:pt x="98" y="406"/>
                  </a:lnTo>
                  <a:lnTo>
                    <a:pt x="82" y="412"/>
                  </a:lnTo>
                  <a:lnTo>
                    <a:pt x="64" y="416"/>
                  </a:lnTo>
                  <a:lnTo>
                    <a:pt x="48" y="418"/>
                  </a:lnTo>
                  <a:lnTo>
                    <a:pt x="40" y="418"/>
                  </a:lnTo>
                  <a:lnTo>
                    <a:pt x="32" y="416"/>
                  </a:lnTo>
                  <a:lnTo>
                    <a:pt x="26" y="412"/>
                  </a:lnTo>
                  <a:lnTo>
                    <a:pt x="20" y="408"/>
                  </a:lnTo>
                  <a:lnTo>
                    <a:pt x="16" y="402"/>
                  </a:lnTo>
                  <a:lnTo>
                    <a:pt x="14" y="396"/>
                  </a:lnTo>
                  <a:lnTo>
                    <a:pt x="12" y="388"/>
                  </a:lnTo>
                  <a:lnTo>
                    <a:pt x="10" y="380"/>
                  </a:lnTo>
                  <a:lnTo>
                    <a:pt x="12" y="362"/>
                  </a:lnTo>
                  <a:lnTo>
                    <a:pt x="16" y="346"/>
                  </a:lnTo>
                  <a:lnTo>
                    <a:pt x="20" y="332"/>
                  </a:lnTo>
                  <a:lnTo>
                    <a:pt x="26" y="318"/>
                  </a:lnTo>
                  <a:lnTo>
                    <a:pt x="82" y="174"/>
                  </a:lnTo>
                  <a:close/>
                  <a:moveTo>
                    <a:pt x="116" y="44"/>
                  </a:moveTo>
                  <a:lnTo>
                    <a:pt x="116" y="44"/>
                  </a:lnTo>
                  <a:lnTo>
                    <a:pt x="118" y="34"/>
                  </a:lnTo>
                  <a:lnTo>
                    <a:pt x="122" y="26"/>
                  </a:lnTo>
                  <a:lnTo>
                    <a:pt x="126" y="20"/>
                  </a:lnTo>
                  <a:lnTo>
                    <a:pt x="134" y="12"/>
                  </a:lnTo>
                  <a:lnTo>
                    <a:pt x="142" y="6"/>
                  </a:lnTo>
                  <a:lnTo>
                    <a:pt x="150" y="2"/>
                  </a:lnTo>
                  <a:lnTo>
                    <a:pt x="158" y="0"/>
                  </a:lnTo>
                  <a:lnTo>
                    <a:pt x="166" y="0"/>
                  </a:lnTo>
                  <a:lnTo>
                    <a:pt x="176" y="0"/>
                  </a:lnTo>
                  <a:lnTo>
                    <a:pt x="186" y="2"/>
                  </a:lnTo>
                  <a:lnTo>
                    <a:pt x="194" y="6"/>
                  </a:lnTo>
                  <a:lnTo>
                    <a:pt x="200" y="12"/>
                  </a:lnTo>
                  <a:lnTo>
                    <a:pt x="204" y="18"/>
                  </a:lnTo>
                  <a:lnTo>
                    <a:pt x="208" y="26"/>
                  </a:lnTo>
                  <a:lnTo>
                    <a:pt x="210" y="36"/>
                  </a:lnTo>
                  <a:lnTo>
                    <a:pt x="212" y="46"/>
                  </a:lnTo>
                  <a:lnTo>
                    <a:pt x="210" y="56"/>
                  </a:lnTo>
                  <a:lnTo>
                    <a:pt x="206" y="64"/>
                  </a:lnTo>
                  <a:lnTo>
                    <a:pt x="202" y="72"/>
                  </a:lnTo>
                  <a:lnTo>
                    <a:pt x="196" y="80"/>
                  </a:lnTo>
                  <a:lnTo>
                    <a:pt x="188" y="84"/>
                  </a:lnTo>
                  <a:lnTo>
                    <a:pt x="180" y="90"/>
                  </a:lnTo>
                  <a:lnTo>
                    <a:pt x="170" y="92"/>
                  </a:lnTo>
                  <a:lnTo>
                    <a:pt x="162" y="94"/>
                  </a:lnTo>
                  <a:lnTo>
                    <a:pt x="152" y="92"/>
                  </a:lnTo>
                  <a:lnTo>
                    <a:pt x="142" y="90"/>
                  </a:lnTo>
                  <a:lnTo>
                    <a:pt x="134" y="86"/>
                  </a:lnTo>
                  <a:lnTo>
                    <a:pt x="128" y="80"/>
                  </a:lnTo>
                  <a:lnTo>
                    <a:pt x="124" y="74"/>
                  </a:lnTo>
                  <a:lnTo>
                    <a:pt x="120" y="66"/>
                  </a:lnTo>
                  <a:lnTo>
                    <a:pt x="118" y="54"/>
                  </a:lnTo>
                  <a:lnTo>
                    <a:pt x="116" y="44"/>
                  </a:lnTo>
                  <a:close/>
                </a:path>
              </a:pathLst>
            </a:custGeom>
            <a:solidFill>
              <a:schemeClr val="hlink"/>
            </a:solidFill>
            <a:ln w="9525">
              <a:noFill/>
              <a:round/>
              <a:headEnd/>
              <a:tailEnd/>
            </a:ln>
          </p:spPr>
          <p:txBody>
            <a:bodyPr/>
            <a:lstStyle/>
            <a:p>
              <a:pPr eaLnBrk="0" hangingPunct="0">
                <a:spcBef>
                  <a:spcPct val="50000"/>
                </a:spcBef>
              </a:pPr>
              <a:endParaRPr lang="nl-NL"/>
            </a:p>
          </p:txBody>
        </p:sp>
      </p:grpSp>
      <p:sp>
        <p:nvSpPr>
          <p:cNvPr id="81" name="TextBox 80"/>
          <p:cNvSpPr txBox="1"/>
          <p:nvPr/>
        </p:nvSpPr>
        <p:spPr>
          <a:xfrm>
            <a:off x="3025128" y="1414507"/>
            <a:ext cx="1317668" cy="369332"/>
          </a:xfrm>
          <a:prstGeom prst="rect">
            <a:avLst/>
          </a:prstGeom>
          <a:noFill/>
        </p:spPr>
        <p:txBody>
          <a:bodyPr wrap="none" rtlCol="0">
            <a:spAutoFit/>
          </a:bodyPr>
          <a:lstStyle/>
          <a:p>
            <a:r>
              <a:rPr lang="en-GB" b="1" dirty="0" smtClean="0"/>
              <a:t>Regulation</a:t>
            </a:r>
            <a:endParaRPr lang="en-GB" b="1" dirty="0"/>
          </a:p>
        </p:txBody>
      </p:sp>
      <p:sp>
        <p:nvSpPr>
          <p:cNvPr id="82" name="TextBox 81"/>
          <p:cNvSpPr txBox="1"/>
          <p:nvPr/>
        </p:nvSpPr>
        <p:spPr>
          <a:xfrm>
            <a:off x="5156223" y="1412653"/>
            <a:ext cx="1266693" cy="369332"/>
          </a:xfrm>
          <a:prstGeom prst="rect">
            <a:avLst/>
          </a:prstGeom>
          <a:noFill/>
        </p:spPr>
        <p:txBody>
          <a:bodyPr wrap="none" rtlCol="0">
            <a:spAutoFit/>
          </a:bodyPr>
          <a:lstStyle/>
          <a:p>
            <a:r>
              <a:rPr lang="en-GB" b="1" dirty="0" smtClean="0"/>
              <a:t>Incentives</a:t>
            </a:r>
            <a:endParaRPr lang="en-GB" b="1" dirty="0"/>
          </a:p>
        </p:txBody>
      </p:sp>
      <p:sp>
        <p:nvSpPr>
          <p:cNvPr id="83" name="TextBox 82"/>
          <p:cNvSpPr txBox="1"/>
          <p:nvPr/>
        </p:nvSpPr>
        <p:spPr>
          <a:xfrm>
            <a:off x="7253674" y="1406804"/>
            <a:ext cx="1441357" cy="369332"/>
          </a:xfrm>
          <a:prstGeom prst="rect">
            <a:avLst/>
          </a:prstGeom>
          <a:noFill/>
        </p:spPr>
        <p:txBody>
          <a:bodyPr wrap="none" rtlCol="0">
            <a:spAutoFit/>
          </a:bodyPr>
          <a:lstStyle/>
          <a:p>
            <a:r>
              <a:rPr lang="en-GB" b="1" dirty="0" smtClean="0"/>
              <a:t>Information</a:t>
            </a:r>
            <a:endParaRPr lang="en-GB" b="1" dirty="0"/>
          </a:p>
        </p:txBody>
      </p:sp>
      <p:sp>
        <p:nvSpPr>
          <p:cNvPr id="84" name="TextBox 83"/>
          <p:cNvSpPr txBox="1"/>
          <p:nvPr/>
        </p:nvSpPr>
        <p:spPr>
          <a:xfrm>
            <a:off x="2999050" y="5501899"/>
            <a:ext cx="1881388" cy="707886"/>
          </a:xfrm>
          <a:prstGeom prst="rect">
            <a:avLst/>
          </a:prstGeom>
          <a:noFill/>
        </p:spPr>
        <p:txBody>
          <a:bodyPr wrap="square" rtlCol="0">
            <a:spAutoFit/>
          </a:bodyPr>
          <a:lstStyle/>
          <a:p>
            <a:pPr algn="ctr"/>
            <a:r>
              <a:rPr lang="en-GB" sz="2000" b="1" dirty="0" smtClean="0"/>
              <a:t>Behavioural Insights</a:t>
            </a:r>
            <a:endParaRPr lang="en-GB" sz="2000" b="1" dirty="0"/>
          </a:p>
        </p:txBody>
      </p:sp>
      <p:sp>
        <p:nvSpPr>
          <p:cNvPr id="4" name="TextBox 3"/>
          <p:cNvSpPr txBox="1"/>
          <p:nvPr/>
        </p:nvSpPr>
        <p:spPr>
          <a:xfrm>
            <a:off x="2910556" y="3603212"/>
            <a:ext cx="2032000" cy="615553"/>
          </a:xfrm>
          <a:prstGeom prst="rect">
            <a:avLst/>
          </a:prstGeom>
          <a:noFill/>
        </p:spPr>
        <p:txBody>
          <a:bodyPr wrap="square" rtlCol="0">
            <a:spAutoFit/>
          </a:bodyPr>
          <a:lstStyle/>
          <a:p>
            <a:r>
              <a:rPr lang="en-GB" sz="1700" dirty="0" smtClean="0"/>
              <a:t>Limits choice by force (of law)</a:t>
            </a:r>
          </a:p>
        </p:txBody>
      </p:sp>
      <p:sp>
        <p:nvSpPr>
          <p:cNvPr id="85" name="TextBox 84"/>
          <p:cNvSpPr txBox="1"/>
          <p:nvPr/>
        </p:nvSpPr>
        <p:spPr>
          <a:xfrm>
            <a:off x="4942556" y="3601358"/>
            <a:ext cx="2032000" cy="877163"/>
          </a:xfrm>
          <a:prstGeom prst="rect">
            <a:avLst/>
          </a:prstGeom>
          <a:noFill/>
        </p:spPr>
        <p:txBody>
          <a:bodyPr wrap="square" rtlCol="0">
            <a:spAutoFit/>
          </a:bodyPr>
          <a:lstStyle/>
          <a:p>
            <a:r>
              <a:rPr lang="en-GB" sz="1700" dirty="0" smtClean="0"/>
              <a:t>Limit choice by economic cost &amp; reward</a:t>
            </a:r>
          </a:p>
        </p:txBody>
      </p:sp>
      <p:sp>
        <p:nvSpPr>
          <p:cNvPr id="86" name="TextBox 85"/>
          <p:cNvSpPr txBox="1"/>
          <p:nvPr/>
        </p:nvSpPr>
        <p:spPr>
          <a:xfrm>
            <a:off x="6955555" y="3601831"/>
            <a:ext cx="2308466" cy="615553"/>
          </a:xfrm>
          <a:prstGeom prst="rect">
            <a:avLst/>
          </a:prstGeom>
          <a:noFill/>
        </p:spPr>
        <p:txBody>
          <a:bodyPr wrap="square" rtlCol="0">
            <a:spAutoFit/>
          </a:bodyPr>
          <a:lstStyle/>
          <a:p>
            <a:r>
              <a:rPr lang="en-GB" sz="1700" dirty="0" smtClean="0"/>
              <a:t>Maintains choice. Informs &amp; persuades</a:t>
            </a:r>
          </a:p>
        </p:txBody>
      </p:sp>
      <p:sp>
        <p:nvSpPr>
          <p:cNvPr id="87" name="TextBox 86"/>
          <p:cNvSpPr txBox="1"/>
          <p:nvPr/>
        </p:nvSpPr>
        <p:spPr>
          <a:xfrm>
            <a:off x="504980" y="1406804"/>
            <a:ext cx="1197251" cy="369332"/>
          </a:xfrm>
          <a:prstGeom prst="rect">
            <a:avLst/>
          </a:prstGeom>
          <a:noFill/>
        </p:spPr>
        <p:txBody>
          <a:bodyPr wrap="none" rtlCol="0">
            <a:spAutoFit/>
          </a:bodyPr>
          <a:lstStyle/>
          <a:p>
            <a:r>
              <a:rPr lang="en-GB" b="1" dirty="0" smtClean="0"/>
              <a:t>‘Nudging’</a:t>
            </a:r>
            <a:endParaRPr lang="en-GB" b="1" dirty="0"/>
          </a:p>
        </p:txBody>
      </p:sp>
      <p:sp>
        <p:nvSpPr>
          <p:cNvPr id="98" name="TextBox 97"/>
          <p:cNvSpPr txBox="1"/>
          <p:nvPr/>
        </p:nvSpPr>
        <p:spPr>
          <a:xfrm>
            <a:off x="4895566" y="5259475"/>
            <a:ext cx="3975251" cy="1569660"/>
          </a:xfrm>
          <a:prstGeom prst="rect">
            <a:avLst/>
          </a:prstGeom>
          <a:solidFill>
            <a:schemeClr val="bg1"/>
          </a:solidFill>
        </p:spPr>
        <p:txBody>
          <a:bodyPr wrap="square" rtlCol="0">
            <a:spAutoFit/>
          </a:bodyPr>
          <a:lstStyle/>
          <a:p>
            <a:r>
              <a:rPr lang="en-GB" sz="2400" b="1" dirty="0" smtClean="0">
                <a:solidFill>
                  <a:srgbClr val="00B0F0"/>
                </a:solidFill>
              </a:rPr>
              <a:t>Understanding how people behave ‘in the real world’ to make better policy and pubic services</a:t>
            </a:r>
            <a:endParaRPr lang="en-GB" sz="2400" b="1" dirty="0">
              <a:solidFill>
                <a:srgbClr val="00B0F0"/>
              </a:solidFill>
            </a:endParaRPr>
          </a:p>
        </p:txBody>
      </p:sp>
      <p:sp>
        <p:nvSpPr>
          <p:cNvPr id="88" name="TextBox 87"/>
          <p:cNvSpPr txBox="1"/>
          <p:nvPr/>
        </p:nvSpPr>
        <p:spPr>
          <a:xfrm>
            <a:off x="119156" y="3494763"/>
            <a:ext cx="2308466" cy="1400383"/>
          </a:xfrm>
          <a:prstGeom prst="rect">
            <a:avLst/>
          </a:prstGeom>
          <a:noFill/>
        </p:spPr>
        <p:txBody>
          <a:bodyPr wrap="square" rtlCol="0">
            <a:spAutoFit/>
          </a:bodyPr>
          <a:lstStyle/>
          <a:p>
            <a:r>
              <a:rPr lang="en-GB" sz="1700" dirty="0" smtClean="0"/>
              <a:t>Changes the ‘choice architecture’ to influence behaviour while maintaining freedom of choice</a:t>
            </a:r>
          </a:p>
        </p:txBody>
      </p:sp>
      <p:cxnSp>
        <p:nvCxnSpPr>
          <p:cNvPr id="11" name="Straight Arrow Connector 10"/>
          <p:cNvCxnSpPr/>
          <p:nvPr/>
        </p:nvCxnSpPr>
        <p:spPr>
          <a:xfrm flipV="1">
            <a:off x="4908422" y="4332420"/>
            <a:ext cx="2435573" cy="955683"/>
          </a:xfrm>
          <a:prstGeom prst="straightConnector1">
            <a:avLst/>
          </a:prstGeom>
          <a:ln w="38100">
            <a:solidFill>
              <a:srgbClr val="141414"/>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flipV="1">
            <a:off x="2413774" y="5055690"/>
            <a:ext cx="587099" cy="353227"/>
          </a:xfrm>
          <a:prstGeom prst="straightConnector1">
            <a:avLst/>
          </a:prstGeom>
          <a:ln w="38100">
            <a:solidFill>
              <a:srgbClr val="14141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3843878" y="4332421"/>
            <a:ext cx="34134" cy="845585"/>
          </a:xfrm>
          <a:prstGeom prst="straightConnector1">
            <a:avLst/>
          </a:prstGeom>
          <a:ln w="38100">
            <a:solidFill>
              <a:srgbClr val="14141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4506070" y="4648977"/>
            <a:ext cx="804704" cy="505484"/>
          </a:xfrm>
          <a:prstGeom prst="straightConnector1">
            <a:avLst/>
          </a:prstGeom>
          <a:ln w="38100">
            <a:solidFill>
              <a:srgbClr val="141414"/>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6"/>
          <a:srcRect b="15280"/>
          <a:stretch/>
        </p:blipFill>
        <p:spPr>
          <a:xfrm>
            <a:off x="463074" y="1787101"/>
            <a:ext cx="1345186" cy="1707662"/>
          </a:xfrm>
          <a:prstGeom prst="rect">
            <a:avLst/>
          </a:prstGeom>
        </p:spPr>
      </p:pic>
    </p:spTree>
    <p:extLst>
      <p:ext uri="{BB962C8B-B14F-4D97-AF65-F5344CB8AC3E}">
        <p14:creationId xmlns:p14="http://schemas.microsoft.com/office/powerpoint/2010/main" val="410108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fade">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fade">
                                      <p:cBhvr>
                                        <p:cTn id="17" dur="500"/>
                                        <p:tgtEl>
                                          <p:spTgt spid="8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fade">
                                      <p:cBhvr>
                                        <p:cTn id="26" dur="500"/>
                                        <p:tgtEl>
                                          <p:spTgt spid="82"/>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5"/>
                                        </p:tgtEl>
                                        <p:attrNameLst>
                                          <p:attrName>style.visibility</p:attrName>
                                        </p:attrNameLst>
                                      </p:cBhvr>
                                      <p:to>
                                        <p:strVal val="visible"/>
                                      </p:to>
                                    </p:set>
                                    <p:animEffect transition="in" filter="fade">
                                      <p:cBhvr>
                                        <p:cTn id="32" dur="500"/>
                                        <p:tgtEl>
                                          <p:spTgt spid="8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500"/>
                                        <p:tgtEl>
                                          <p:spTgt spid="83"/>
                                        </p:tgtEl>
                                      </p:cBhvr>
                                    </p:animEffect>
                                  </p:childTnLst>
                                </p:cTn>
                              </p:par>
                              <p:par>
                                <p:cTn id="36" presetID="10" presetClass="entr" presetSubtype="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6"/>
                                        </p:tgtEl>
                                        <p:attrNameLst>
                                          <p:attrName>style.visibility</p:attrName>
                                        </p:attrNameLst>
                                      </p:cBhvr>
                                      <p:to>
                                        <p:strVal val="visible"/>
                                      </p:to>
                                    </p:set>
                                    <p:animEffect transition="in" filter="fade">
                                      <p:cBhvr>
                                        <p:cTn id="41" dur="500"/>
                                        <p:tgtEl>
                                          <p:spTgt spid="8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4"/>
                                        </p:tgtEl>
                                        <p:attrNameLst>
                                          <p:attrName>style.visibility</p:attrName>
                                        </p:attrNameLst>
                                      </p:cBhvr>
                                      <p:to>
                                        <p:strVal val="visible"/>
                                      </p:to>
                                    </p:set>
                                    <p:animEffect transition="in" filter="fade">
                                      <p:cBhvr>
                                        <p:cTn id="52" dur="500"/>
                                        <p:tgtEl>
                                          <p:spTgt spid="84"/>
                                        </p:tgtEl>
                                      </p:cBhvr>
                                    </p:animEffect>
                                  </p:childTnLst>
                                </p:cTn>
                              </p:par>
                              <p:par>
                                <p:cTn id="53" presetID="10" presetClass="entr" presetSubtype="0" fill="hold" nodeType="with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fade">
                                      <p:cBhvr>
                                        <p:cTn id="55" dur="500"/>
                                        <p:tgtEl>
                                          <p:spTgt spid="92"/>
                                        </p:tgtEl>
                                      </p:cBhvr>
                                    </p:animEffect>
                                  </p:childTnLst>
                                </p:cTn>
                              </p:par>
                              <p:par>
                                <p:cTn id="56" presetID="10" presetClass="entr" presetSubtype="0" fill="hold" nodeType="withEffect">
                                  <p:stCondLst>
                                    <p:cond delay="0"/>
                                  </p:stCondLst>
                                  <p:childTnLst>
                                    <p:set>
                                      <p:cBhvr>
                                        <p:cTn id="57" dur="1" fill="hold">
                                          <p:stCondLst>
                                            <p:cond delay="0"/>
                                          </p:stCondLst>
                                        </p:cTn>
                                        <p:tgtEl>
                                          <p:spTgt spid="93"/>
                                        </p:tgtEl>
                                        <p:attrNameLst>
                                          <p:attrName>style.visibility</p:attrName>
                                        </p:attrNameLst>
                                      </p:cBhvr>
                                      <p:to>
                                        <p:strVal val="visible"/>
                                      </p:to>
                                    </p:set>
                                    <p:animEffect transition="in" filter="fade">
                                      <p:cBhvr>
                                        <p:cTn id="58" dur="500"/>
                                        <p:tgtEl>
                                          <p:spTgt spid="93"/>
                                        </p:tgtEl>
                                      </p:cBhvr>
                                    </p:animEffect>
                                  </p:childTnLst>
                                </p:cTn>
                              </p:par>
                              <p:par>
                                <p:cTn id="59" presetID="10" presetClass="entr" presetSubtype="0" fill="hold" nodeType="withEffect">
                                  <p:stCondLst>
                                    <p:cond delay="0"/>
                                  </p:stCondLst>
                                  <p:childTnLst>
                                    <p:set>
                                      <p:cBhvr>
                                        <p:cTn id="60" dur="1" fill="hold">
                                          <p:stCondLst>
                                            <p:cond delay="0"/>
                                          </p:stCondLst>
                                        </p:cTn>
                                        <p:tgtEl>
                                          <p:spTgt spid="94"/>
                                        </p:tgtEl>
                                        <p:attrNameLst>
                                          <p:attrName>style.visibility</p:attrName>
                                        </p:attrNameLst>
                                      </p:cBhvr>
                                      <p:to>
                                        <p:strVal val="visible"/>
                                      </p:to>
                                    </p:set>
                                    <p:animEffect transition="in" filter="fade">
                                      <p:cBhvr>
                                        <p:cTn id="61" dur="500"/>
                                        <p:tgtEl>
                                          <p:spTgt spid="94"/>
                                        </p:tgtEl>
                                      </p:cBhvr>
                                    </p:animEffect>
                                  </p:childTnLst>
                                </p:cTn>
                              </p:par>
                              <p:par>
                                <p:cTn id="62" presetID="10" presetClass="entr" presetSubtype="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98"/>
                                        </p:tgtEl>
                                        <p:attrNameLst>
                                          <p:attrName>style.visibility</p:attrName>
                                        </p:attrNameLst>
                                      </p:cBhvr>
                                      <p:to>
                                        <p:strVal val="visible"/>
                                      </p:to>
                                    </p:set>
                                    <p:animEffect transition="in" filter="fade">
                                      <p:cBhvr>
                                        <p:cTn id="6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9" grpId="0" animBg="1"/>
      <p:bldP spid="21" grpId="0" animBg="1"/>
      <p:bldP spid="81" grpId="0"/>
      <p:bldP spid="82" grpId="0"/>
      <p:bldP spid="83" grpId="0"/>
      <p:bldP spid="84" grpId="0"/>
      <p:bldP spid="4" grpId="0"/>
      <p:bldP spid="85" grpId="0"/>
      <p:bldP spid="86" grpId="0"/>
      <p:bldP spid="9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34214" y="2382439"/>
            <a:ext cx="4484319" cy="2800767"/>
          </a:xfrm>
          <a:prstGeom prst="rect">
            <a:avLst/>
          </a:prstGeom>
          <a:noFill/>
        </p:spPr>
        <p:txBody>
          <a:bodyPr wrap="square" rtlCol="0">
            <a:spAutoFit/>
          </a:bodyPr>
          <a:lstStyle/>
          <a:p>
            <a:r>
              <a:rPr lang="en-AU" sz="3200" dirty="0" smtClean="0">
                <a:solidFill>
                  <a:prstClr val="white"/>
                </a:solidFill>
              </a:rPr>
              <a:t>The EAST </a:t>
            </a:r>
            <a:endParaRPr lang="en-AU" sz="3200" dirty="0" smtClean="0">
              <a:solidFill>
                <a:prstClr val="white"/>
              </a:solidFill>
            </a:endParaRPr>
          </a:p>
          <a:p>
            <a:r>
              <a:rPr lang="en-AU" sz="3200" dirty="0" smtClean="0">
                <a:solidFill>
                  <a:prstClr val="white"/>
                </a:solidFill>
              </a:rPr>
              <a:t>Framework</a:t>
            </a:r>
          </a:p>
          <a:p>
            <a:endParaRPr lang="en-AU" sz="3200" dirty="0" smtClean="0">
              <a:solidFill>
                <a:prstClr val="white"/>
              </a:solidFill>
            </a:endParaRPr>
          </a:p>
          <a:p>
            <a:endParaRPr lang="en-AU" sz="3200" dirty="0">
              <a:solidFill>
                <a:prstClr val="white"/>
              </a:solidFill>
            </a:endParaRPr>
          </a:p>
          <a:p>
            <a:r>
              <a:rPr lang="en-AU" sz="2400" dirty="0">
                <a:solidFill>
                  <a:prstClr val="white"/>
                </a:solidFill>
              </a:rPr>
              <a:t>Download </a:t>
            </a:r>
            <a:r>
              <a:rPr lang="en-AU" sz="2400" dirty="0" smtClean="0">
                <a:solidFill>
                  <a:prstClr val="white"/>
                </a:solidFill>
              </a:rPr>
              <a:t>at: www.</a:t>
            </a:r>
            <a:r>
              <a:rPr lang="en-AU" sz="2400" dirty="0" smtClean="0">
                <a:solidFill>
                  <a:schemeClr val="accent1"/>
                </a:solidFill>
              </a:rPr>
              <a:t>behaviouralinsights</a:t>
            </a:r>
            <a:r>
              <a:rPr lang="en-AU" sz="2400" dirty="0" smtClean="0">
                <a:solidFill>
                  <a:prstClr val="white"/>
                </a:solidFill>
              </a:rPr>
              <a:t>.co.uk</a:t>
            </a:r>
            <a:endParaRPr lang="en-AU" sz="2400" dirty="0">
              <a:solidFill>
                <a:prstClr val="white"/>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086" y="953993"/>
            <a:ext cx="3574564" cy="503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4524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192" y="858442"/>
          <a:ext cx="1190" cy="1190"/>
        </p:xfrm>
        <a:graphic>
          <a:graphicData uri="http://schemas.openxmlformats.org/presentationml/2006/ole">
            <mc:AlternateContent xmlns:mc="http://schemas.openxmlformats.org/markup-compatibility/2006">
              <mc:Choice xmlns:v="urn:schemas-microsoft-com:vml" Requires="v">
                <p:oleObj spid="_x0000_s3487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192" y="858442"/>
                        <a:ext cx="1190" cy="1190"/>
                      </a:xfrm>
                      <a:prstGeom prst="rect">
                        <a:avLst/>
                      </a:prstGeom>
                    </p:spPr>
                  </p:pic>
                </p:oleObj>
              </mc:Fallback>
            </mc:AlternateContent>
          </a:graphicData>
        </a:graphic>
      </p:graphicFrame>
      <p:sp>
        <p:nvSpPr>
          <p:cNvPr id="2" name="Title 1"/>
          <p:cNvSpPr>
            <a:spLocks noGrp="1"/>
          </p:cNvSpPr>
          <p:nvPr>
            <p:ph type="title"/>
          </p:nvPr>
        </p:nvSpPr>
        <p:spPr>
          <a:xfrm>
            <a:off x="457200" y="242741"/>
            <a:ext cx="6438900" cy="850107"/>
          </a:xfrm>
        </p:spPr>
        <p:txBody>
          <a:bodyPr>
            <a:normAutofit/>
          </a:bodyPr>
          <a:lstStyle/>
          <a:p>
            <a:r>
              <a:rPr lang="en-GB" dirty="0"/>
              <a:t>Using a better understanding of heuristics and biases to encourage action </a:t>
            </a:r>
          </a:p>
        </p:txBody>
      </p:sp>
      <p:grpSp>
        <p:nvGrpSpPr>
          <p:cNvPr id="12" name="Group 11"/>
          <p:cNvGrpSpPr/>
          <p:nvPr/>
        </p:nvGrpSpPr>
        <p:grpSpPr>
          <a:xfrm>
            <a:off x="4572001" y="2140221"/>
            <a:ext cx="4212471" cy="3573036"/>
            <a:chOff x="6096001" y="1710628"/>
            <a:chExt cx="5616628" cy="4764048"/>
          </a:xfrm>
        </p:grpSpPr>
        <p:pic>
          <p:nvPicPr>
            <p:cNvPr id="7" name="Picture 6"/>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804111" y="1710628"/>
              <a:ext cx="3908518" cy="4749534"/>
            </a:xfrm>
            <a:prstGeom prst="rect">
              <a:avLst/>
            </a:prstGeom>
          </p:spPr>
        </p:pic>
        <p:pic>
          <p:nvPicPr>
            <p:cNvPr id="6" name="Picture 5"/>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096001" y="1725142"/>
              <a:ext cx="4591050" cy="4749534"/>
            </a:xfrm>
            <a:prstGeom prst="rect">
              <a:avLst/>
            </a:prstGeom>
          </p:spPr>
        </p:pic>
      </p:grpSp>
      <p:sp>
        <p:nvSpPr>
          <p:cNvPr id="8" name="Rectangle 7"/>
          <p:cNvSpPr/>
          <p:nvPr/>
        </p:nvSpPr>
        <p:spPr>
          <a:xfrm>
            <a:off x="4572000" y="4278574"/>
            <a:ext cx="1681249" cy="402772"/>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sz="1350" dirty="0">
              <a:solidFill>
                <a:prstClr val="white"/>
              </a:solidFill>
            </a:endParaRPr>
          </a:p>
        </p:txBody>
      </p:sp>
      <p:sp>
        <p:nvSpPr>
          <p:cNvPr id="11" name="Rectangle 10"/>
          <p:cNvSpPr/>
          <p:nvPr/>
        </p:nvSpPr>
        <p:spPr>
          <a:xfrm>
            <a:off x="4572001" y="4785381"/>
            <a:ext cx="3443288" cy="41192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500" i="1" dirty="0">
                <a:solidFill>
                  <a:prstClr val="white">
                    <a:lumMod val="50000"/>
                  </a:prstClr>
                </a:solidFill>
              </a:rPr>
              <a:t>Lifetime electricity running cost £551</a:t>
            </a:r>
          </a:p>
        </p:txBody>
      </p:sp>
      <p:grpSp>
        <p:nvGrpSpPr>
          <p:cNvPr id="10" name="Group 9"/>
          <p:cNvGrpSpPr/>
          <p:nvPr/>
        </p:nvGrpSpPr>
        <p:grpSpPr>
          <a:xfrm>
            <a:off x="17502" y="2139360"/>
            <a:ext cx="4327556" cy="3634629"/>
            <a:chOff x="5612614" y="1501999"/>
            <a:chExt cx="5770075" cy="4846172"/>
          </a:xfrm>
        </p:grpSpPr>
        <p:pic>
          <p:nvPicPr>
            <p:cNvPr id="5124" name="Picture 4" descr="http://www.armaghelectrical.com/acatalog/energy_label1.pn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194800" y="1501999"/>
              <a:ext cx="2187889" cy="484617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d3nevzfk7ii3be.cloudfront.net/igi/jsnNl3NmVmDOidLI"/>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612614" y="1738006"/>
              <a:ext cx="3582186" cy="43741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0798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4268" y="1989363"/>
            <a:ext cx="8993739" cy="3910395"/>
          </a:xfrm>
          <a:prstGeom prst="rect">
            <a:avLst/>
          </a:prstGeom>
        </p:spPr>
      </p:pic>
      <p:sp>
        <p:nvSpPr>
          <p:cNvPr id="5" name="Title 4"/>
          <p:cNvSpPr>
            <a:spLocks noGrp="1"/>
          </p:cNvSpPr>
          <p:nvPr>
            <p:ph type="title"/>
          </p:nvPr>
        </p:nvSpPr>
        <p:spPr/>
        <p:txBody>
          <a:bodyPr>
            <a:noAutofit/>
          </a:bodyPr>
          <a:lstStyle/>
          <a:p>
            <a:r>
              <a:rPr lang="en-GB" dirty="0"/>
              <a:t>Consumers who saw the new labels were overall buying more efficient washer dryers</a:t>
            </a:r>
          </a:p>
        </p:txBody>
      </p:sp>
      <p:sp>
        <p:nvSpPr>
          <p:cNvPr id="3" name="Rectangle 2"/>
          <p:cNvSpPr/>
          <p:nvPr/>
        </p:nvSpPr>
        <p:spPr>
          <a:xfrm>
            <a:off x="4354287" y="1836570"/>
            <a:ext cx="4463142" cy="415498"/>
          </a:xfrm>
          <a:prstGeom prst="rect">
            <a:avLst/>
          </a:prstGeom>
        </p:spPr>
        <p:txBody>
          <a:bodyPr wrap="square">
            <a:spAutoFit/>
          </a:bodyPr>
          <a:lstStyle/>
          <a:p>
            <a:pPr defTabSz="457200"/>
            <a:r>
              <a:rPr lang="en-GB" sz="1050" i="1" dirty="0">
                <a:solidFill>
                  <a:prstClr val="black"/>
                </a:solidFill>
                <a:ea typeface="Apercu" panose="02000506040000020004" pitchFamily="50" charset="0"/>
              </a:rPr>
              <a:t>The washer dryers sold in intervention stores consumed an average of 6.64 kwh/year less energy than the appliances sold in control stores. </a:t>
            </a:r>
          </a:p>
        </p:txBody>
      </p:sp>
      <p:sp>
        <p:nvSpPr>
          <p:cNvPr id="2" name="TextBox 1"/>
          <p:cNvSpPr txBox="1"/>
          <p:nvPr/>
        </p:nvSpPr>
        <p:spPr>
          <a:xfrm>
            <a:off x="390199" y="4906111"/>
            <a:ext cx="383525" cy="457200"/>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112066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Guatemala tax collection: </a:t>
            </a:r>
            <a:r>
              <a:rPr lang="en-GB" dirty="0" smtClean="0"/>
              <a:t>Behavioural letters</a:t>
            </a:r>
            <a:endParaRPr lang="en-GB" dirty="0"/>
          </a:p>
        </p:txBody>
      </p:sp>
      <p:sp>
        <p:nvSpPr>
          <p:cNvPr id="6" name="Rectangle 5"/>
          <p:cNvSpPr/>
          <p:nvPr/>
        </p:nvSpPr>
        <p:spPr>
          <a:xfrm>
            <a:off x="4826520" y="3999353"/>
            <a:ext cx="4018342" cy="2246769"/>
          </a:xfrm>
          <a:prstGeom prst="rect">
            <a:avLst/>
          </a:prstGeom>
          <a:ln>
            <a:solidFill>
              <a:schemeClr val="accent2"/>
            </a:solidFill>
          </a:ln>
        </p:spPr>
        <p:txBody>
          <a:bodyPr wrap="square">
            <a:spAutoFit/>
          </a:bodyPr>
          <a:lstStyle/>
          <a:p>
            <a:r>
              <a:rPr lang="en-GB" sz="2000" i="1" dirty="0"/>
              <a:t>“Previously we have considered your failure to declare an oversight. However, if you don’t declare now we will consider it an active choice. You may therefore be audited and could face the procedure established by law</a:t>
            </a:r>
            <a:r>
              <a:rPr lang="en-GB" sz="2000" i="1" dirty="0" smtClean="0"/>
              <a:t>.”</a:t>
            </a:r>
          </a:p>
        </p:txBody>
      </p:sp>
      <p:sp>
        <p:nvSpPr>
          <p:cNvPr id="7" name="Right Arrow 6"/>
          <p:cNvSpPr/>
          <p:nvPr/>
        </p:nvSpPr>
        <p:spPr>
          <a:xfrm>
            <a:off x="4469723" y="3753197"/>
            <a:ext cx="183335" cy="246156"/>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3" descr="C:\Users\skettle\AppData\Local\Microsoft\Windows\Temporary Internet Files\Content.Outlook\ALSE8YX2\Carta G3 _central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702" y="1611016"/>
            <a:ext cx="3829056" cy="49552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Rectangle 8"/>
          <p:cNvSpPr/>
          <p:nvPr/>
        </p:nvSpPr>
        <p:spPr>
          <a:xfrm>
            <a:off x="828081" y="3753197"/>
            <a:ext cx="3262552" cy="300015"/>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826520" y="1611016"/>
            <a:ext cx="4018342" cy="1938992"/>
          </a:xfrm>
          <a:prstGeom prst="rect">
            <a:avLst/>
          </a:prstGeom>
          <a:ln>
            <a:solidFill>
              <a:schemeClr val="accent2"/>
            </a:solidFill>
          </a:ln>
        </p:spPr>
        <p:txBody>
          <a:bodyPr wrap="square">
            <a:spAutoFit/>
          </a:bodyPr>
          <a:lstStyle/>
          <a:p>
            <a:r>
              <a:rPr lang="en-GB" sz="2000" i="1" dirty="0"/>
              <a:t>“According to our records, 64.5% of Guatemalans declared their income tax for the year 2013 on time. You are part of the minority of Guatemalans who are yet to declare for this tax</a:t>
            </a:r>
            <a:r>
              <a:rPr lang="en-GB" sz="2000" i="1" dirty="0" smtClean="0"/>
              <a:t>”</a:t>
            </a:r>
          </a:p>
        </p:txBody>
      </p:sp>
    </p:spTree>
    <p:extLst>
      <p:ext uri="{BB962C8B-B14F-4D97-AF65-F5344CB8AC3E}">
        <p14:creationId xmlns:p14="http://schemas.microsoft.com/office/powerpoint/2010/main" val="313713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a:themeElements>
    <a:clrScheme name="BIT">
      <a:dk1>
        <a:sysClr val="windowText" lastClr="000000"/>
      </a:dk1>
      <a:lt1>
        <a:sysClr val="window" lastClr="FFFFFF"/>
      </a:lt1>
      <a:dk2>
        <a:srgbClr val="1D1D1C"/>
      </a:dk2>
      <a:lt2>
        <a:srgbClr val="EFEEED"/>
      </a:lt2>
      <a:accent1>
        <a:srgbClr val="00AEEF"/>
      </a:accent1>
      <a:accent2>
        <a:srgbClr val="FF8C00"/>
      </a:accent2>
      <a:accent3>
        <a:srgbClr val="777877"/>
      </a:accent3>
      <a:accent4>
        <a:srgbClr val="999A98"/>
      </a:accent4>
      <a:accent5>
        <a:srgbClr val="B2B3B2"/>
      </a:accent5>
      <a:accent6>
        <a:srgbClr val="CECFCD"/>
      </a:accent6>
      <a:hlink>
        <a:srgbClr val="00AEEF"/>
      </a:hlink>
      <a:folHlink>
        <a:srgbClr val="FF8C00"/>
      </a:folHlink>
    </a:clrScheme>
    <a:fontScheme name="BIT">
      <a:majorFont>
        <a:latin typeface="Apercu"/>
        <a:ea typeface=""/>
        <a:cs typeface=""/>
      </a:majorFont>
      <a:minorFont>
        <a:latin typeface="Apercu"/>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0.xml><?xml version="1.0" encoding="utf-8"?>
<a:theme xmlns:a="http://schemas.openxmlformats.org/drawingml/2006/main" name="4_BIT">
  <a:themeElements>
    <a:clrScheme name="BIT">
      <a:dk1>
        <a:sysClr val="windowText" lastClr="000000"/>
      </a:dk1>
      <a:lt1>
        <a:sysClr val="window" lastClr="FFFFFF"/>
      </a:lt1>
      <a:dk2>
        <a:srgbClr val="1D1D1C"/>
      </a:dk2>
      <a:lt2>
        <a:srgbClr val="EFEEED"/>
      </a:lt2>
      <a:accent1>
        <a:srgbClr val="00AEEF"/>
      </a:accent1>
      <a:accent2>
        <a:srgbClr val="FF8C00"/>
      </a:accent2>
      <a:accent3>
        <a:srgbClr val="777877"/>
      </a:accent3>
      <a:accent4>
        <a:srgbClr val="999A98"/>
      </a:accent4>
      <a:accent5>
        <a:srgbClr val="B2B3B2"/>
      </a:accent5>
      <a:accent6>
        <a:srgbClr val="CECFCD"/>
      </a:accent6>
      <a:hlink>
        <a:srgbClr val="00AEEF"/>
      </a:hlink>
      <a:folHlink>
        <a:srgbClr val="FF8C00"/>
      </a:folHlink>
    </a:clrScheme>
    <a:fontScheme name="BIT">
      <a:majorFont>
        <a:latin typeface="Apercu"/>
        <a:ea typeface=""/>
        <a:cs typeface=""/>
      </a:majorFont>
      <a:minorFont>
        <a:latin typeface="Apercu"/>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1.xml><?xml version="1.0" encoding="utf-8"?>
<a:theme xmlns:a="http://schemas.openxmlformats.org/drawingml/2006/main" name="5_BIT">
  <a:themeElements>
    <a:clrScheme name="BIT">
      <a:dk1>
        <a:sysClr val="windowText" lastClr="000000"/>
      </a:dk1>
      <a:lt1>
        <a:sysClr val="window" lastClr="FFFFFF"/>
      </a:lt1>
      <a:dk2>
        <a:srgbClr val="1D1D1C"/>
      </a:dk2>
      <a:lt2>
        <a:srgbClr val="EFEEED"/>
      </a:lt2>
      <a:accent1>
        <a:srgbClr val="00AEEF"/>
      </a:accent1>
      <a:accent2>
        <a:srgbClr val="FF8C00"/>
      </a:accent2>
      <a:accent3>
        <a:srgbClr val="777877"/>
      </a:accent3>
      <a:accent4>
        <a:srgbClr val="999A98"/>
      </a:accent4>
      <a:accent5>
        <a:srgbClr val="B2B3B2"/>
      </a:accent5>
      <a:accent6>
        <a:srgbClr val="CECFCD"/>
      </a:accent6>
      <a:hlink>
        <a:srgbClr val="00AEEF"/>
      </a:hlink>
      <a:folHlink>
        <a:srgbClr val="FF8C00"/>
      </a:folHlink>
    </a:clrScheme>
    <a:fontScheme name="BIT">
      <a:majorFont>
        <a:latin typeface="Apercu"/>
        <a:ea typeface=""/>
        <a:cs typeface=""/>
      </a:majorFont>
      <a:minorFont>
        <a:latin typeface="Apercu"/>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lank">
  <a:themeElements>
    <a:clrScheme name="BIT">
      <a:dk1>
        <a:sysClr val="windowText" lastClr="000000"/>
      </a:dk1>
      <a:lt1>
        <a:sysClr val="window" lastClr="FFFFFF"/>
      </a:lt1>
      <a:dk2>
        <a:srgbClr val="1D1D1C"/>
      </a:dk2>
      <a:lt2>
        <a:srgbClr val="EFEEED"/>
      </a:lt2>
      <a:accent1>
        <a:srgbClr val="00AEEF"/>
      </a:accent1>
      <a:accent2>
        <a:srgbClr val="FF8C00"/>
      </a:accent2>
      <a:accent3>
        <a:srgbClr val="777877"/>
      </a:accent3>
      <a:accent4>
        <a:srgbClr val="999A98"/>
      </a:accent4>
      <a:accent5>
        <a:srgbClr val="B2B3B2"/>
      </a:accent5>
      <a:accent6>
        <a:srgbClr val="CECFCD"/>
      </a:accent6>
      <a:hlink>
        <a:srgbClr val="00AEEF"/>
      </a:hlink>
      <a:folHlink>
        <a:srgbClr val="FF8C00"/>
      </a:folHlink>
    </a:clrScheme>
    <a:fontScheme name="BIT">
      <a:majorFont>
        <a:latin typeface="Apercu"/>
        <a:ea typeface=""/>
        <a:cs typeface=""/>
      </a:majorFont>
      <a:minorFont>
        <a:latin typeface="Apercu"/>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BIT">
  <a:themeElements>
    <a:clrScheme name="BIT">
      <a:dk1>
        <a:sysClr val="windowText" lastClr="000000"/>
      </a:dk1>
      <a:lt1>
        <a:sysClr val="window" lastClr="FFFFFF"/>
      </a:lt1>
      <a:dk2>
        <a:srgbClr val="1D1D1C"/>
      </a:dk2>
      <a:lt2>
        <a:srgbClr val="EFEEED"/>
      </a:lt2>
      <a:accent1>
        <a:srgbClr val="00AEEF"/>
      </a:accent1>
      <a:accent2>
        <a:srgbClr val="FF8C00"/>
      </a:accent2>
      <a:accent3>
        <a:srgbClr val="777877"/>
      </a:accent3>
      <a:accent4>
        <a:srgbClr val="999A98"/>
      </a:accent4>
      <a:accent5>
        <a:srgbClr val="B2B3B2"/>
      </a:accent5>
      <a:accent6>
        <a:srgbClr val="CECFCD"/>
      </a:accent6>
      <a:hlink>
        <a:srgbClr val="00AEEF"/>
      </a:hlink>
      <a:folHlink>
        <a:srgbClr val="FF8C00"/>
      </a:folHlink>
    </a:clrScheme>
    <a:fontScheme name="BIT">
      <a:majorFont>
        <a:latin typeface="Apercu"/>
        <a:ea typeface=""/>
        <a:cs typeface=""/>
      </a:majorFont>
      <a:minorFont>
        <a:latin typeface="Apercu"/>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23_blank">
  <a:themeElements>
    <a:clrScheme name="BIT">
      <a:dk1>
        <a:sysClr val="windowText" lastClr="000000"/>
      </a:dk1>
      <a:lt1>
        <a:sysClr val="window" lastClr="FFFFFF"/>
      </a:lt1>
      <a:dk2>
        <a:srgbClr val="1D1D1C"/>
      </a:dk2>
      <a:lt2>
        <a:srgbClr val="EFEEED"/>
      </a:lt2>
      <a:accent1>
        <a:srgbClr val="00AEEF"/>
      </a:accent1>
      <a:accent2>
        <a:srgbClr val="FF8C00"/>
      </a:accent2>
      <a:accent3>
        <a:srgbClr val="777877"/>
      </a:accent3>
      <a:accent4>
        <a:srgbClr val="999A98"/>
      </a:accent4>
      <a:accent5>
        <a:srgbClr val="B2B3B2"/>
      </a:accent5>
      <a:accent6>
        <a:srgbClr val="CECFCD"/>
      </a:accent6>
      <a:hlink>
        <a:srgbClr val="00AEEF"/>
      </a:hlink>
      <a:folHlink>
        <a:srgbClr val="FF8C00"/>
      </a:folHlink>
    </a:clrScheme>
    <a:fontScheme name="BIT">
      <a:majorFont>
        <a:latin typeface="Apercu"/>
        <a:ea typeface=""/>
        <a:cs typeface=""/>
      </a:majorFont>
      <a:minorFont>
        <a:latin typeface="Apercu"/>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1_BIT">
  <a:themeElements>
    <a:clrScheme name="BIT">
      <a:dk1>
        <a:sysClr val="windowText" lastClr="000000"/>
      </a:dk1>
      <a:lt1>
        <a:sysClr val="window" lastClr="FFFFFF"/>
      </a:lt1>
      <a:dk2>
        <a:srgbClr val="1D1D1C"/>
      </a:dk2>
      <a:lt2>
        <a:srgbClr val="EFEEED"/>
      </a:lt2>
      <a:accent1>
        <a:srgbClr val="00AEEF"/>
      </a:accent1>
      <a:accent2>
        <a:srgbClr val="FF8C00"/>
      </a:accent2>
      <a:accent3>
        <a:srgbClr val="777877"/>
      </a:accent3>
      <a:accent4>
        <a:srgbClr val="999A98"/>
      </a:accent4>
      <a:accent5>
        <a:srgbClr val="B2B3B2"/>
      </a:accent5>
      <a:accent6>
        <a:srgbClr val="CECFCD"/>
      </a:accent6>
      <a:hlink>
        <a:srgbClr val="00AEEF"/>
      </a:hlink>
      <a:folHlink>
        <a:srgbClr val="FF8C00"/>
      </a:folHlink>
    </a:clrScheme>
    <a:fontScheme name="BIT">
      <a:majorFont>
        <a:latin typeface="Apercu"/>
        <a:ea typeface=""/>
        <a:cs typeface=""/>
      </a:majorFont>
      <a:minorFont>
        <a:latin typeface="Apercu"/>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2_BIT">
  <a:themeElements>
    <a:clrScheme name="BIT">
      <a:dk1>
        <a:sysClr val="windowText" lastClr="000000"/>
      </a:dk1>
      <a:lt1>
        <a:sysClr val="window" lastClr="FFFFFF"/>
      </a:lt1>
      <a:dk2>
        <a:srgbClr val="1D1D1C"/>
      </a:dk2>
      <a:lt2>
        <a:srgbClr val="EFEEED"/>
      </a:lt2>
      <a:accent1>
        <a:srgbClr val="00AEEF"/>
      </a:accent1>
      <a:accent2>
        <a:srgbClr val="FF8C00"/>
      </a:accent2>
      <a:accent3>
        <a:srgbClr val="777877"/>
      </a:accent3>
      <a:accent4>
        <a:srgbClr val="999A98"/>
      </a:accent4>
      <a:accent5>
        <a:srgbClr val="B2B3B2"/>
      </a:accent5>
      <a:accent6>
        <a:srgbClr val="CECFCD"/>
      </a:accent6>
      <a:hlink>
        <a:srgbClr val="00AEEF"/>
      </a:hlink>
      <a:folHlink>
        <a:srgbClr val="FF8C00"/>
      </a:folHlink>
    </a:clrScheme>
    <a:fontScheme name="BIT">
      <a:majorFont>
        <a:latin typeface="Apercu"/>
        <a:ea typeface=""/>
        <a:cs typeface=""/>
      </a:majorFont>
      <a:minorFont>
        <a:latin typeface="Apercu"/>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2_blank">
  <a:themeElements>
    <a:clrScheme name="BIT">
      <a:dk1>
        <a:sysClr val="windowText" lastClr="000000"/>
      </a:dk1>
      <a:lt1>
        <a:sysClr val="window" lastClr="FFFFFF"/>
      </a:lt1>
      <a:dk2>
        <a:srgbClr val="1D1D1C"/>
      </a:dk2>
      <a:lt2>
        <a:srgbClr val="EFEEED"/>
      </a:lt2>
      <a:accent1>
        <a:srgbClr val="00AEEF"/>
      </a:accent1>
      <a:accent2>
        <a:srgbClr val="FF8C00"/>
      </a:accent2>
      <a:accent3>
        <a:srgbClr val="777877"/>
      </a:accent3>
      <a:accent4>
        <a:srgbClr val="999A98"/>
      </a:accent4>
      <a:accent5>
        <a:srgbClr val="B2B3B2"/>
      </a:accent5>
      <a:accent6>
        <a:srgbClr val="CECFCD"/>
      </a:accent6>
      <a:hlink>
        <a:srgbClr val="00AEEF"/>
      </a:hlink>
      <a:folHlink>
        <a:srgbClr val="FF8C00"/>
      </a:folHlink>
    </a:clrScheme>
    <a:fontScheme name="BIT">
      <a:majorFont>
        <a:latin typeface="Apercu"/>
        <a:ea typeface=""/>
        <a:cs typeface=""/>
      </a:majorFont>
      <a:minorFont>
        <a:latin typeface="Apercu"/>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3_BIT">
  <a:themeElements>
    <a:clrScheme name="BIT">
      <a:dk1>
        <a:sysClr val="windowText" lastClr="000000"/>
      </a:dk1>
      <a:lt1>
        <a:sysClr val="window" lastClr="FFFFFF"/>
      </a:lt1>
      <a:dk2>
        <a:srgbClr val="1D1D1C"/>
      </a:dk2>
      <a:lt2>
        <a:srgbClr val="EFEEED"/>
      </a:lt2>
      <a:accent1>
        <a:srgbClr val="00AEEF"/>
      </a:accent1>
      <a:accent2>
        <a:srgbClr val="FF8C00"/>
      </a:accent2>
      <a:accent3>
        <a:srgbClr val="777877"/>
      </a:accent3>
      <a:accent4>
        <a:srgbClr val="999A98"/>
      </a:accent4>
      <a:accent5>
        <a:srgbClr val="B2B3B2"/>
      </a:accent5>
      <a:accent6>
        <a:srgbClr val="CECFCD"/>
      </a:accent6>
      <a:hlink>
        <a:srgbClr val="00AEEF"/>
      </a:hlink>
      <a:folHlink>
        <a:srgbClr val="FF8C00"/>
      </a:folHlink>
    </a:clrScheme>
    <a:fontScheme name="BIT">
      <a:majorFont>
        <a:latin typeface="Apercu"/>
        <a:ea typeface=""/>
        <a:cs typeface=""/>
      </a:majorFont>
      <a:minorFont>
        <a:latin typeface="Apercu"/>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Override1.xml><?xml version="1.0" encoding="utf-8"?>
<a:themeOverride xmlns:a="http://schemas.openxmlformats.org/drawingml/2006/main">
  <a:clrScheme name="BIT">
    <a:dk1>
      <a:sysClr val="windowText" lastClr="000000"/>
    </a:dk1>
    <a:lt1>
      <a:sysClr val="window" lastClr="FFFFFF"/>
    </a:lt1>
    <a:dk2>
      <a:srgbClr val="1D1D1C"/>
    </a:dk2>
    <a:lt2>
      <a:srgbClr val="EFEEED"/>
    </a:lt2>
    <a:accent1>
      <a:srgbClr val="00AEEF"/>
    </a:accent1>
    <a:accent2>
      <a:srgbClr val="FF8C00"/>
    </a:accent2>
    <a:accent3>
      <a:srgbClr val="777877"/>
    </a:accent3>
    <a:accent4>
      <a:srgbClr val="999A98"/>
    </a:accent4>
    <a:accent5>
      <a:srgbClr val="B2B3B2"/>
    </a:accent5>
    <a:accent6>
      <a:srgbClr val="CECFCD"/>
    </a:accent6>
    <a:hlink>
      <a:srgbClr val="00AEEF"/>
    </a:hlink>
    <a:folHlink>
      <a:srgbClr val="FF8C00"/>
    </a:folHlink>
  </a:clrScheme>
</a:themeOverride>
</file>

<file path=ppt/theme/themeOverride2.xml><?xml version="1.0" encoding="utf-8"?>
<a:themeOverride xmlns:a="http://schemas.openxmlformats.org/drawingml/2006/main">
  <a:clrScheme name="BIT">
    <a:dk1>
      <a:sysClr val="windowText" lastClr="000000"/>
    </a:dk1>
    <a:lt1>
      <a:sysClr val="window" lastClr="FFFFFF"/>
    </a:lt1>
    <a:dk2>
      <a:srgbClr val="1D1D1C"/>
    </a:dk2>
    <a:lt2>
      <a:srgbClr val="EFEEED"/>
    </a:lt2>
    <a:accent1>
      <a:srgbClr val="00AEEF"/>
    </a:accent1>
    <a:accent2>
      <a:srgbClr val="FF8C00"/>
    </a:accent2>
    <a:accent3>
      <a:srgbClr val="777877"/>
    </a:accent3>
    <a:accent4>
      <a:srgbClr val="999A98"/>
    </a:accent4>
    <a:accent5>
      <a:srgbClr val="B2B3B2"/>
    </a:accent5>
    <a:accent6>
      <a:srgbClr val="CECFCD"/>
    </a:accent6>
    <a:hlink>
      <a:srgbClr val="00AEEF"/>
    </a:hlink>
    <a:folHlink>
      <a:srgbClr val="FF8C00"/>
    </a:folHlink>
  </a:clrScheme>
</a:themeOverride>
</file>

<file path=ppt/theme/themeOverride3.xml><?xml version="1.0" encoding="utf-8"?>
<a:themeOverride xmlns:a="http://schemas.openxmlformats.org/drawingml/2006/main">
  <a:clrScheme name="BIT">
    <a:dk1>
      <a:sysClr val="windowText" lastClr="000000"/>
    </a:dk1>
    <a:lt1>
      <a:sysClr val="window" lastClr="FFFFFF"/>
    </a:lt1>
    <a:dk2>
      <a:srgbClr val="1D1D1C"/>
    </a:dk2>
    <a:lt2>
      <a:srgbClr val="EFEEED"/>
    </a:lt2>
    <a:accent1>
      <a:srgbClr val="00AEEF"/>
    </a:accent1>
    <a:accent2>
      <a:srgbClr val="FF8C00"/>
    </a:accent2>
    <a:accent3>
      <a:srgbClr val="777877"/>
    </a:accent3>
    <a:accent4>
      <a:srgbClr val="999A98"/>
    </a:accent4>
    <a:accent5>
      <a:srgbClr val="B2B3B2"/>
    </a:accent5>
    <a:accent6>
      <a:srgbClr val="CECFCD"/>
    </a:accent6>
    <a:hlink>
      <a:srgbClr val="00AEEF"/>
    </a:hlink>
    <a:folHlink>
      <a:srgbClr val="FF8C00"/>
    </a:folHlink>
  </a:clrScheme>
</a:themeOverride>
</file>

<file path=ppt/theme/themeOverride4.xml><?xml version="1.0" encoding="utf-8"?>
<a:themeOverride xmlns:a="http://schemas.openxmlformats.org/drawingml/2006/main">
  <a:clrScheme name="BIT">
    <a:dk1>
      <a:sysClr val="windowText" lastClr="000000"/>
    </a:dk1>
    <a:lt1>
      <a:sysClr val="window" lastClr="FFFFFF"/>
    </a:lt1>
    <a:dk2>
      <a:srgbClr val="1D1D1C"/>
    </a:dk2>
    <a:lt2>
      <a:srgbClr val="EFEEED"/>
    </a:lt2>
    <a:accent1>
      <a:srgbClr val="00AEEF"/>
    </a:accent1>
    <a:accent2>
      <a:srgbClr val="FF8C00"/>
    </a:accent2>
    <a:accent3>
      <a:srgbClr val="777877"/>
    </a:accent3>
    <a:accent4>
      <a:srgbClr val="999A98"/>
    </a:accent4>
    <a:accent5>
      <a:srgbClr val="B2B3B2"/>
    </a:accent5>
    <a:accent6>
      <a:srgbClr val="CECFCD"/>
    </a:accent6>
    <a:hlink>
      <a:srgbClr val="00AEEF"/>
    </a:hlink>
    <a:folHlink>
      <a:srgbClr val="FF8C00"/>
    </a:folHlink>
  </a:clrScheme>
</a:themeOverride>
</file>

<file path=ppt/theme/themeOverride5.xml><?xml version="1.0" encoding="utf-8"?>
<a:themeOverride xmlns:a="http://schemas.openxmlformats.org/drawingml/2006/main">
  <a:clrScheme name="BIT">
    <a:dk1>
      <a:sysClr val="windowText" lastClr="000000"/>
    </a:dk1>
    <a:lt1>
      <a:sysClr val="window" lastClr="FFFFFF"/>
    </a:lt1>
    <a:dk2>
      <a:srgbClr val="1D1D1C"/>
    </a:dk2>
    <a:lt2>
      <a:srgbClr val="EFEEED"/>
    </a:lt2>
    <a:accent1>
      <a:srgbClr val="00AEEF"/>
    </a:accent1>
    <a:accent2>
      <a:srgbClr val="FF8C00"/>
    </a:accent2>
    <a:accent3>
      <a:srgbClr val="777877"/>
    </a:accent3>
    <a:accent4>
      <a:srgbClr val="999A98"/>
    </a:accent4>
    <a:accent5>
      <a:srgbClr val="B2B3B2"/>
    </a:accent5>
    <a:accent6>
      <a:srgbClr val="CECFCD"/>
    </a:accent6>
    <a:hlink>
      <a:srgbClr val="00AEEF"/>
    </a:hlink>
    <a:folHlink>
      <a:srgbClr val="FF8C00"/>
    </a:folHlink>
  </a:clrScheme>
</a:themeOverride>
</file>

<file path=ppt/theme/themeOverride6.xml><?xml version="1.0" encoding="utf-8"?>
<a:themeOverride xmlns:a="http://schemas.openxmlformats.org/drawingml/2006/main">
  <a:clrScheme name="BIT">
    <a:dk1>
      <a:sysClr val="windowText" lastClr="000000"/>
    </a:dk1>
    <a:lt1>
      <a:sysClr val="window" lastClr="FFFFFF"/>
    </a:lt1>
    <a:dk2>
      <a:srgbClr val="1D1D1C"/>
    </a:dk2>
    <a:lt2>
      <a:srgbClr val="EFEEED"/>
    </a:lt2>
    <a:accent1>
      <a:srgbClr val="00AEEF"/>
    </a:accent1>
    <a:accent2>
      <a:srgbClr val="FF8C00"/>
    </a:accent2>
    <a:accent3>
      <a:srgbClr val="777877"/>
    </a:accent3>
    <a:accent4>
      <a:srgbClr val="999A98"/>
    </a:accent4>
    <a:accent5>
      <a:srgbClr val="B2B3B2"/>
    </a:accent5>
    <a:accent6>
      <a:srgbClr val="CECFCD"/>
    </a:accent6>
    <a:hlink>
      <a:srgbClr val="00AEEF"/>
    </a:hlink>
    <a:folHlink>
      <a:srgbClr val="FF8C00"/>
    </a:folHlink>
  </a:clrScheme>
</a:themeOverride>
</file>

<file path=docProps/app.xml><?xml version="1.0" encoding="utf-8"?>
<Properties xmlns="http://schemas.openxmlformats.org/officeDocument/2006/extended-properties" xmlns:vt="http://schemas.openxmlformats.org/officeDocument/2006/docPropsVTypes">
  <TotalTime>26198</TotalTime>
  <Words>914</Words>
  <Application>Microsoft Office PowerPoint</Application>
  <PresentationFormat>On-screen Show (4:3)</PresentationFormat>
  <Paragraphs>117</Paragraphs>
  <Slides>12</Slides>
  <Notes>12</Notes>
  <HiddenSlides>0</HiddenSlides>
  <MMClips>0</MMClips>
  <ScaleCrop>false</ScaleCrop>
  <HeadingPairs>
    <vt:vector size="8" baseType="variant">
      <vt:variant>
        <vt:lpstr>Fonts Used</vt:lpstr>
      </vt:variant>
      <vt:variant>
        <vt:i4>7</vt:i4>
      </vt:variant>
      <vt:variant>
        <vt:lpstr>Theme</vt:lpstr>
      </vt:variant>
      <vt:variant>
        <vt:i4>11</vt:i4>
      </vt:variant>
      <vt:variant>
        <vt:lpstr>Embedded OLE Servers</vt:lpstr>
      </vt:variant>
      <vt:variant>
        <vt:i4>1</vt:i4>
      </vt:variant>
      <vt:variant>
        <vt:lpstr>Slide Titles</vt:lpstr>
      </vt:variant>
      <vt:variant>
        <vt:i4>12</vt:i4>
      </vt:variant>
    </vt:vector>
  </HeadingPairs>
  <TitlesOfParts>
    <vt:vector size="31" baseType="lpstr">
      <vt:lpstr>MS PGothic</vt:lpstr>
      <vt:lpstr>Apercu</vt:lpstr>
      <vt:lpstr>Apercu Medium</vt:lpstr>
      <vt:lpstr>Arial</vt:lpstr>
      <vt:lpstr>Calibri</vt:lpstr>
      <vt:lpstr>Calibri Light</vt:lpstr>
      <vt:lpstr>Gill Sans</vt:lpstr>
      <vt:lpstr>blank</vt:lpstr>
      <vt:lpstr>Office Theme</vt:lpstr>
      <vt:lpstr>1_blank</vt:lpstr>
      <vt:lpstr>BIT</vt:lpstr>
      <vt:lpstr>23_blank</vt:lpstr>
      <vt:lpstr>1_BIT</vt:lpstr>
      <vt:lpstr>2_BIT</vt:lpstr>
      <vt:lpstr>2_blank</vt:lpstr>
      <vt:lpstr>3_BIT</vt:lpstr>
      <vt:lpstr>4_BIT</vt:lpstr>
      <vt:lpstr>5_BIT</vt:lpstr>
      <vt:lpstr>think-cell Slide</vt:lpstr>
      <vt:lpstr>Behavioural Insights: Applications for Sustainability and Sustainable Development Toby Park  Senior Advisor, Head of Energy &amp; Sustainability 20th October 2017</vt:lpstr>
      <vt:lpstr> The dual process model of cognition</vt:lpstr>
      <vt:lpstr>‘environmental effects on behaviour’…</vt:lpstr>
      <vt:lpstr>Some less trivial examples…</vt:lpstr>
      <vt:lpstr>How can we use behavioural insights?</vt:lpstr>
      <vt:lpstr>PowerPoint Presentation</vt:lpstr>
      <vt:lpstr>Using a better understanding of heuristics and biases to encourage action </vt:lpstr>
      <vt:lpstr>Consumers who saw the new labels were overall buying more efficient washer dryers</vt:lpstr>
      <vt:lpstr>Guatemala tax collection: Behavioural letters</vt:lpstr>
      <vt:lpstr>Guatemala: 2013 tax year (n=43,387) </vt:lpstr>
      <vt:lpstr>Key points</vt:lpstr>
      <vt:lpstr>Thank You</vt:lpstr>
    </vt:vector>
  </TitlesOfParts>
  <Company>Nesta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Toby Park</dc:creator>
  <cp:lastModifiedBy>Toby Park</cp:lastModifiedBy>
  <cp:revision>396</cp:revision>
  <dcterms:created xsi:type="dcterms:W3CDTF">2016-03-03T09:35:27Z</dcterms:created>
  <dcterms:modified xsi:type="dcterms:W3CDTF">2017-10-19T08:28:44Z</dcterms:modified>
</cp:coreProperties>
</file>